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61" r:id="rId6"/>
    <p:sldId id="287" r:id="rId7"/>
    <p:sldId id="264" r:id="rId8"/>
    <p:sldId id="266" r:id="rId9"/>
    <p:sldId id="288" r:id="rId10"/>
    <p:sldId id="289" r:id="rId11"/>
    <p:sldId id="268" r:id="rId12"/>
    <p:sldId id="269" r:id="rId13"/>
    <p:sldId id="270" r:id="rId14"/>
    <p:sldId id="290" r:id="rId15"/>
    <p:sldId id="291" r:id="rId16"/>
    <p:sldId id="273" r:id="rId17"/>
    <p:sldId id="274" r:id="rId18"/>
    <p:sldId id="275" r:id="rId19"/>
    <p:sldId id="276" r:id="rId20"/>
    <p:sldId id="294" r:id="rId21"/>
    <p:sldId id="292" r:id="rId22"/>
    <p:sldId id="280" r:id="rId23"/>
    <p:sldId id="279" r:id="rId24"/>
    <p:sldId id="283" r:id="rId25"/>
    <p:sldId id="297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llack, Samuel" initials="PS" lastIdx="16" clrIdx="0">
    <p:extLst>
      <p:ext uri="{19B8F6BF-5375-455C-9EA6-DF929625EA0E}">
        <p15:presenceInfo xmlns:p15="http://schemas.microsoft.com/office/powerpoint/2012/main" userId="Pollack, Samu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660"/>
  </p:normalViewPr>
  <p:slideViewPr>
    <p:cSldViewPr snapToGrid="0">
      <p:cViewPr>
        <p:scale>
          <a:sx n="72" d="100"/>
          <a:sy n="72" d="100"/>
        </p:scale>
        <p:origin x="5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4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9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0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4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3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9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0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0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48FC-3984-405A-A745-0DCC701A5C0F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BB2C3-7AFC-4E4D-878E-BE220562F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067" y="917387"/>
            <a:ext cx="9287933" cy="1486430"/>
          </a:xfrm>
        </p:spPr>
        <p:txBody>
          <a:bodyPr>
            <a:noAutofit/>
          </a:bodyPr>
          <a:lstStyle/>
          <a:p>
            <a:r>
              <a:rPr lang="en-US" sz="3200" b="1" dirty="0"/>
              <a:t>Setting Aside International Nexus: Have Taxing Jurisdictions Been Preoccupied with Whether or Not They Could, Without Stopping to Think if They </a:t>
            </a:r>
            <a:r>
              <a:rPr lang="en-US" sz="3200" b="1" dirty="0" smtClean="0"/>
              <a:t>Should?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00193"/>
            <a:ext cx="9144000" cy="1655762"/>
          </a:xfrm>
        </p:spPr>
        <p:txBody>
          <a:bodyPr>
            <a:noAutofit/>
          </a:bodyPr>
          <a:lstStyle/>
          <a:p>
            <a:r>
              <a:rPr lang="en-US" sz="2000" dirty="0"/>
              <a:t>University of Chicago 76</a:t>
            </a:r>
            <a:r>
              <a:rPr lang="en-US" sz="2000" baseline="30000" dirty="0"/>
              <a:t>th</a:t>
            </a:r>
            <a:r>
              <a:rPr lang="en-US" sz="2000" dirty="0"/>
              <a:t> Annual Federal Tax </a:t>
            </a:r>
            <a:r>
              <a:rPr lang="en-US" sz="2000" dirty="0" smtClean="0"/>
              <a:t>Conference</a:t>
            </a:r>
          </a:p>
          <a:p>
            <a:endParaRPr lang="en-US" sz="2000" dirty="0" smtClean="0"/>
          </a:p>
          <a:p>
            <a:r>
              <a:rPr lang="en-US" sz="2000" dirty="0" smtClean="0"/>
              <a:t>November 3, 2023</a:t>
            </a:r>
          </a:p>
          <a:p>
            <a:endParaRPr lang="en-US" sz="20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47420"/>
              </p:ext>
            </p:extLst>
          </p:nvPr>
        </p:nvGraphicFramePr>
        <p:xfrm>
          <a:off x="3869765" y="4455955"/>
          <a:ext cx="5767296" cy="1530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3506">
                  <a:extLst>
                    <a:ext uri="{9D8B030D-6E8A-4147-A177-3AD203B41FA5}">
                      <a16:colId xmlns:a16="http://schemas.microsoft.com/office/drawing/2014/main" val="624522833"/>
                    </a:ext>
                  </a:extLst>
                </a:gridCol>
                <a:gridCol w="3863790">
                  <a:extLst>
                    <a:ext uri="{9D8B030D-6E8A-4147-A177-3AD203B41FA5}">
                      <a16:colId xmlns:a16="http://schemas.microsoft.com/office/drawing/2014/main" val="848060609"/>
                    </a:ext>
                  </a:extLst>
                </a:gridCol>
              </a:tblGrid>
              <a:tr h="3826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Moderator: 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Josh Odintz, Holland &amp; Knight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7023723"/>
                  </a:ext>
                </a:extLst>
              </a:tr>
              <a:tr h="3826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Lead Presenter: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Sam Pollack, Baker McKenzie</a:t>
                      </a: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167475"/>
                  </a:ext>
                </a:extLst>
              </a:tr>
              <a:tr h="38261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Panel: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Paul Oosterhuis, Skadden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531459"/>
                  </a:ext>
                </a:extLst>
              </a:tr>
              <a:tr h="3826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Bob Stack, Deloitte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408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4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DSTs and Pillar 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992392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endParaRPr lang="en-US" dirty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 most instances, repeal of DST is contingent on Pillar I implementation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Pillar I Amount A is </a:t>
            </a:r>
            <a:r>
              <a:rPr lang="en-US" dirty="0" smtClean="0"/>
              <a:t>a project </a:t>
            </a:r>
            <a:r>
              <a:rPr lang="en-US" dirty="0"/>
              <a:t>that seeks to replace DSTs by applying </a:t>
            </a:r>
            <a:r>
              <a:rPr lang="en-US" dirty="0" smtClean="0"/>
              <a:t>formulary </a:t>
            </a:r>
            <a:r>
              <a:rPr lang="en-US" dirty="0"/>
              <a:t>apportionment to a portion of a </a:t>
            </a:r>
            <a:r>
              <a:rPr lang="en-US" dirty="0" smtClean="0"/>
              <a:t>multinational group’s income </a:t>
            </a:r>
            <a:r>
              <a:rPr lang="en-US" dirty="0"/>
              <a:t>by way of a multilateral </a:t>
            </a:r>
            <a:r>
              <a:rPr lang="en-US" dirty="0" smtClean="0"/>
              <a:t>treaty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25% of group’s income over 10% profitability threshold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Apportioned based on source of revenue (akin to State tax single factor sales)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Countries with “nexus” join the apportionment 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Adjusted revenue for the year are greater than EUR 1 million (EUR </a:t>
            </a:r>
            <a:r>
              <a:rPr lang="en-US" sz="1600" dirty="0" err="1" smtClean="0"/>
              <a:t>250K</a:t>
            </a:r>
            <a:r>
              <a:rPr lang="en-US" sz="1600" dirty="0" smtClean="0"/>
              <a:t> for low-GDP countries)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Double taxation mitigated by countries from which income is </a:t>
            </a:r>
            <a:r>
              <a:rPr lang="en-US" dirty="0" smtClean="0"/>
              <a:t>allocated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Would </a:t>
            </a:r>
            <a:r>
              <a:rPr lang="en-US" dirty="0"/>
              <a:t>apply to </a:t>
            </a:r>
            <a:r>
              <a:rPr lang="en-US" dirty="0" smtClean="0"/>
              <a:t>groups </a:t>
            </a:r>
            <a:r>
              <a:rPr lang="en-US" dirty="0"/>
              <a:t>with </a:t>
            </a:r>
            <a:r>
              <a:rPr lang="en-US" dirty="0" smtClean="0"/>
              <a:t>EUR </a:t>
            </a:r>
            <a:r>
              <a:rPr lang="en-US" dirty="0" err="1" smtClean="0"/>
              <a:t>20B</a:t>
            </a:r>
            <a:r>
              <a:rPr lang="en-US" dirty="0" smtClean="0"/>
              <a:t> </a:t>
            </a:r>
            <a:r>
              <a:rPr lang="en-US" dirty="0"/>
              <a:t>annual revenue </a:t>
            </a:r>
            <a:r>
              <a:rPr lang="en-US" dirty="0" smtClean="0"/>
              <a:t>and </a:t>
            </a:r>
            <a:r>
              <a:rPr lang="en-US" dirty="0"/>
              <a:t>profit margins in excess of 10</a:t>
            </a:r>
            <a:r>
              <a:rPr lang="en-US" dirty="0" smtClean="0"/>
              <a:t>%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7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UTPR</a:t>
            </a:r>
            <a:r>
              <a:rPr lang="en-US" dirty="0" smtClean="0"/>
              <a:t> – Pillar II Summary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1045641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1600" b="1" u="sng" dirty="0" smtClean="0"/>
              <a:t>Generally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Jurisdiction-by-Jurisdiction Top-Up Tax for large </a:t>
            </a:r>
            <a:r>
              <a:rPr lang="en-US" sz="1600" dirty="0" err="1" smtClean="0"/>
              <a:t>MNE</a:t>
            </a:r>
            <a:r>
              <a:rPr lang="en-US" sz="1600" dirty="0" smtClean="0"/>
              <a:t> Groups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Top-Up Tax (generally) = Difference between </a:t>
            </a:r>
            <a:r>
              <a:rPr lang="en-US" sz="1600" dirty="0" err="1" smtClean="0"/>
              <a:t>JDX</a:t>
            </a:r>
            <a:r>
              <a:rPr lang="en-US" sz="1600" dirty="0" smtClean="0"/>
              <a:t> </a:t>
            </a:r>
            <a:r>
              <a:rPr lang="en-US" sz="1600" dirty="0" err="1" smtClean="0"/>
              <a:t>ETR</a:t>
            </a:r>
            <a:r>
              <a:rPr lang="en-US" sz="1600" dirty="0" smtClean="0"/>
              <a:t> and 15%  x  Excess Profit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Substance based income exclusion = 5% of Eligible Payroll Cost + 5% of carrying value of Eligible Tangible Assets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Inputs generally based on </a:t>
            </a:r>
            <a:r>
              <a:rPr lang="en-US" sz="1600" dirty="0" err="1" smtClean="0"/>
              <a:t>MNE</a:t>
            </a:r>
            <a:r>
              <a:rPr lang="en-US" sz="1600" dirty="0" smtClean="0"/>
              <a:t> Group’s financial accounting with numerous exceptions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/>
              <a:t>QDMTT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/>
              <a:t> </a:t>
            </a:r>
            <a:r>
              <a:rPr lang="en-US" sz="1600" dirty="0" err="1" smtClean="0"/>
              <a:t>IIR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ym typeface="Wingdings" panose="05000000000000000000" pitchFamily="2" charset="2"/>
              </a:rPr>
              <a:t>UTPR</a:t>
            </a:r>
            <a:endParaRPr lang="en-US" sz="1600" dirty="0" smtClean="0"/>
          </a:p>
          <a:p>
            <a:pPr lvl="0">
              <a:spcBef>
                <a:spcPts val="600"/>
              </a:spcBef>
            </a:pPr>
            <a:endParaRPr lang="en-US" sz="1600" b="1" u="sng" dirty="0"/>
          </a:p>
          <a:p>
            <a:pPr lvl="0">
              <a:spcBef>
                <a:spcPts val="600"/>
              </a:spcBef>
            </a:pPr>
            <a:r>
              <a:rPr lang="en-US" sz="1600" b="1" u="sng" dirty="0" err="1" smtClean="0"/>
              <a:t>UTPR</a:t>
            </a:r>
            <a:endParaRPr lang="en-US" sz="1600" b="1" u="sng" dirty="0" smtClean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Tax imposed on </a:t>
            </a:r>
            <a:r>
              <a:rPr lang="en-US" sz="1600" dirty="0" err="1" smtClean="0"/>
              <a:t>UTPR</a:t>
            </a:r>
            <a:r>
              <a:rPr lang="en-US" sz="1600" dirty="0" smtClean="0"/>
              <a:t> jurisdiction “constituent entity” (i.e., resident </a:t>
            </a:r>
            <a:r>
              <a:rPr lang="en-US" sz="1600" dirty="0"/>
              <a:t>e</a:t>
            </a:r>
            <a:r>
              <a:rPr lang="en-US" sz="1600" dirty="0" smtClean="0"/>
              <a:t>ntity or PE of nonresident) or entities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0">
              <a:spcBef>
                <a:spcPts val="600"/>
              </a:spcBef>
            </a:pPr>
            <a:endParaRPr lang="en-US" sz="1600" dirty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UTPR </a:t>
            </a:r>
            <a:r>
              <a:rPr lang="en-US" sz="1600" dirty="0" err="1" smtClean="0"/>
              <a:t>JDX</a:t>
            </a:r>
            <a:r>
              <a:rPr lang="en-US" sz="1600" dirty="0" smtClean="0"/>
              <a:t> kicked out of UTPR until </a:t>
            </a:r>
            <a:r>
              <a:rPr lang="en-US" sz="1600" dirty="0" smtClean="0"/>
              <a:t>UTPR </a:t>
            </a:r>
            <a:r>
              <a:rPr lang="en-US" sz="1600" dirty="0" err="1" smtClean="0"/>
              <a:t>JDX</a:t>
            </a:r>
            <a:r>
              <a:rPr lang="en-US" sz="1600" dirty="0" smtClean="0"/>
              <a:t> charges all </a:t>
            </a:r>
            <a:r>
              <a:rPr lang="en-US" sz="1600" dirty="0" smtClean="0"/>
              <a:t>Top-Up Tax </a:t>
            </a:r>
            <a:r>
              <a:rPr lang="en-US" sz="1600" dirty="0" smtClean="0"/>
              <a:t>allocated to it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00504" y="4919768"/>
            <a:ext cx="92175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JDX</a:t>
            </a:r>
            <a:r>
              <a:rPr lang="en-US" sz="1600" dirty="0"/>
              <a:t> </a:t>
            </a:r>
            <a:r>
              <a:rPr lang="en-US" sz="1600" dirty="0" err="1" smtClean="0"/>
              <a:t>UTPR</a:t>
            </a:r>
            <a:r>
              <a:rPr lang="en-US" sz="1600" dirty="0"/>
              <a:t> </a:t>
            </a:r>
            <a:r>
              <a:rPr lang="en-US" sz="1600" dirty="0" smtClean="0"/>
              <a:t>  =   Top-Up Tax*   x   50%                                            +      50%               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02768" y="4628458"/>
            <a:ext cx="13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 of Employees in UTPR </a:t>
            </a:r>
            <a:r>
              <a:rPr lang="en-US" sz="1200" dirty="0" err="1" smtClean="0"/>
              <a:t>JDX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124328" y="4641907"/>
            <a:ext cx="1768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of Tangible Assets in </a:t>
            </a:r>
            <a:r>
              <a:rPr lang="en-US" sz="1200" dirty="0" err="1" smtClean="0"/>
              <a:t>UTPR</a:t>
            </a:r>
            <a:r>
              <a:rPr lang="en-US" sz="1200" dirty="0" smtClean="0"/>
              <a:t> </a:t>
            </a:r>
            <a:r>
              <a:rPr lang="en-US" sz="1200" dirty="0" err="1" smtClean="0"/>
              <a:t>JDX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26575" y="5214748"/>
            <a:ext cx="133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# of Employees in all UTPR </a:t>
            </a:r>
            <a:r>
              <a:rPr lang="en-US" sz="1200" dirty="0" err="1" smtClean="0"/>
              <a:t>JDXs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124328" y="5187160"/>
            <a:ext cx="1840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Value of Tangible </a:t>
            </a:r>
            <a:r>
              <a:rPr lang="en-US" sz="1200" dirty="0"/>
              <a:t>A</a:t>
            </a:r>
            <a:r>
              <a:rPr lang="en-US" sz="1200" dirty="0" smtClean="0"/>
              <a:t>ssets in all </a:t>
            </a:r>
            <a:r>
              <a:rPr lang="en-US" sz="1200" dirty="0" err="1" smtClean="0"/>
              <a:t>UTPR</a:t>
            </a:r>
            <a:r>
              <a:rPr lang="en-US" sz="1200" dirty="0" smtClean="0"/>
              <a:t> </a:t>
            </a:r>
            <a:r>
              <a:rPr lang="en-US" sz="1200" dirty="0" err="1" smtClean="0"/>
              <a:t>JDXs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80360" y="5144005"/>
            <a:ext cx="1229392" cy="52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201439" y="5144005"/>
            <a:ext cx="162879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200" y="6158753"/>
            <a:ext cx="437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______________________</a:t>
            </a:r>
          </a:p>
          <a:p>
            <a:r>
              <a:rPr lang="en-US" sz="1200" dirty="0" smtClean="0"/>
              <a:t>* After </a:t>
            </a:r>
            <a:r>
              <a:rPr lang="en-US" sz="1200" dirty="0" err="1" smtClean="0"/>
              <a:t>IIR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13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UTPR</a:t>
            </a:r>
            <a:r>
              <a:rPr lang="en-US" dirty="0" smtClean="0"/>
              <a:t> – Evolution of Pillar II (1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u="sng" dirty="0" smtClean="0"/>
              <a:t>2020 Blueprint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Income Inclusion Rule (</a:t>
            </a:r>
            <a:r>
              <a:rPr lang="en-US" dirty="0" err="1"/>
              <a:t>IIR</a:t>
            </a:r>
            <a:r>
              <a:rPr lang="en-US" dirty="0"/>
              <a:t>) </a:t>
            </a:r>
            <a:r>
              <a:rPr lang="en-US" dirty="0" smtClean="0"/>
              <a:t>similar to </a:t>
            </a:r>
            <a:r>
              <a:rPr lang="en-US" dirty="0" err="1" smtClean="0"/>
              <a:t>GILTI</a:t>
            </a:r>
            <a:r>
              <a:rPr lang="en-US" dirty="0"/>
              <a:t>, imposing a Top-Up Tax on a relevant parent entity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Undertaxed </a:t>
            </a:r>
            <a:r>
              <a:rPr lang="en-US" u="sng" dirty="0"/>
              <a:t>payment</a:t>
            </a:r>
            <a:r>
              <a:rPr lang="en-US" dirty="0"/>
              <a:t> rule to deny deductions with respect to deductible </a:t>
            </a:r>
            <a:r>
              <a:rPr lang="en-US" dirty="0" smtClean="0"/>
              <a:t>intra-group payments, with respect to Top-Up Tax of low-tax jurisdictions not covered under </a:t>
            </a:r>
            <a:r>
              <a:rPr lang="en-US" dirty="0" err="1" smtClean="0"/>
              <a:t>IIR</a:t>
            </a:r>
            <a:endParaRPr lang="en-US" dirty="0"/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October 2021 Agreement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change from 2020 Blueprint</a:t>
            </a:r>
          </a:p>
          <a:p>
            <a:pPr lvl="0"/>
            <a:endParaRPr lang="en-US" dirty="0"/>
          </a:p>
          <a:p>
            <a:pPr lvl="0"/>
            <a:r>
              <a:rPr lang="en-US" b="1" u="sng" dirty="0" smtClean="0"/>
              <a:t>December 2021 Model Rules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QDMTT</a:t>
            </a:r>
            <a:r>
              <a:rPr lang="en-US" dirty="0" smtClean="0"/>
              <a:t> – Local jurisdiction has first chance to impose Top-Up Tax (after flow-through/CFC regimes)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IIR</a:t>
            </a:r>
            <a:r>
              <a:rPr lang="en-US" dirty="0" smtClean="0"/>
              <a:t> – Relevant parent entity has next chance to impose Top-Up Tax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UTPR</a:t>
            </a:r>
            <a:r>
              <a:rPr lang="en-US" dirty="0" smtClean="0"/>
              <a:t> – Top-Up Tax allocated between </a:t>
            </a:r>
            <a:r>
              <a:rPr lang="en-US" dirty="0" err="1" smtClean="0"/>
              <a:t>UTPR</a:t>
            </a:r>
            <a:r>
              <a:rPr lang="en-US" dirty="0" smtClean="0"/>
              <a:t> jurisdictions, with deduction denial mechanism or “equivalent adjustment under domestic law” </a:t>
            </a:r>
          </a:p>
          <a:p>
            <a:pPr lvl="0"/>
            <a:endParaRPr lang="en-US" dirty="0"/>
          </a:p>
          <a:p>
            <a:pPr lvl="0"/>
            <a:r>
              <a:rPr lang="en-US" b="1" u="sng" dirty="0" smtClean="0"/>
              <a:t>March 2022 Commentary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“Equivalent adjustment under domestic law” can be an upfront tax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jurisdictions implementing </a:t>
            </a:r>
            <a:r>
              <a:rPr lang="en-US" dirty="0" err="1" smtClean="0"/>
              <a:t>UTPR</a:t>
            </a:r>
            <a:r>
              <a:rPr lang="en-US" dirty="0" smtClean="0"/>
              <a:t> legislation have adopted the upfront tax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6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UTPR</a:t>
            </a:r>
            <a:r>
              <a:rPr lang="en-US" dirty="0" smtClean="0"/>
              <a:t> – Evolution of Pillar II (2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u="sng" dirty="0" smtClean="0"/>
              <a:t>February and July 2023 Administrative Guidance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QDMTT</a:t>
            </a:r>
            <a:r>
              <a:rPr lang="en-US" dirty="0"/>
              <a:t> </a:t>
            </a:r>
            <a:r>
              <a:rPr lang="en-US" dirty="0" smtClean="0"/>
              <a:t>emerges as a key component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QDMTT</a:t>
            </a:r>
            <a:r>
              <a:rPr lang="en-US" dirty="0" smtClean="0"/>
              <a:t> does not take into account flow-through or CFC regime taxes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QDMTT</a:t>
            </a:r>
            <a:r>
              <a:rPr lang="en-US" dirty="0" smtClean="0"/>
              <a:t> Safe Harbor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dirty="0" err="1" smtClean="0"/>
              <a:t>QDMTT</a:t>
            </a:r>
            <a:r>
              <a:rPr lang="en-US" sz="1600" dirty="0" smtClean="0"/>
              <a:t> Accounting Standard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dirty="0" smtClean="0"/>
              <a:t>Consistency Standard (must essentially adopt Model Rules and changes under Administrative Guidance)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600" dirty="0" smtClean="0"/>
              <a:t>Administration Standard – Ongoing monitoring process</a:t>
            </a:r>
          </a:p>
          <a:p>
            <a:pPr marL="288925" lvl="1" indent="-288925">
              <a:buFont typeface="Arial" panose="020B0604020202020204" pitchFamily="34" charset="0"/>
              <a:buChar char="•"/>
            </a:pPr>
            <a:r>
              <a:rPr lang="en-US" dirty="0" smtClean="0"/>
              <a:t>Peer review to determine who is in and who is out</a:t>
            </a:r>
          </a:p>
          <a:p>
            <a:pPr lvl="0"/>
            <a:endParaRPr lang="en-US" dirty="0" smtClean="0"/>
          </a:p>
          <a:p>
            <a:pPr lvl="0"/>
            <a:r>
              <a:rPr lang="en-US" b="1" u="sng" dirty="0" smtClean="0"/>
              <a:t>Pillar II as </a:t>
            </a:r>
            <a:r>
              <a:rPr lang="en-US" b="1" u="sng" dirty="0"/>
              <a:t>of </a:t>
            </a:r>
            <a:r>
              <a:rPr lang="en-US" b="1" u="sng" dirty="0" smtClean="0"/>
              <a:t>October </a:t>
            </a:r>
            <a:r>
              <a:rPr lang="en-US" b="1" u="sng" dirty="0"/>
              <a:t>2023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IIRs</a:t>
            </a:r>
            <a:r>
              <a:rPr lang="en-US" dirty="0" smtClean="0"/>
              <a:t> were supposed to go into effect in 2023 and </a:t>
            </a:r>
            <a:r>
              <a:rPr lang="en-US" dirty="0" err="1" smtClean="0"/>
              <a:t>UTPRs</a:t>
            </a:r>
            <a:r>
              <a:rPr lang="en-US" dirty="0" smtClean="0"/>
              <a:t> in 2024, but delayed by one year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Regime mandating adoption of internationally monitored QDMTT or else be subject to UTPR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Justification – Consensus of 139 of 143 </a:t>
            </a:r>
            <a:r>
              <a:rPr lang="en-US" dirty="0"/>
              <a:t>I</a:t>
            </a:r>
            <a:r>
              <a:rPr lang="en-US" dirty="0" smtClean="0"/>
              <a:t>nclusive </a:t>
            </a:r>
            <a:r>
              <a:rPr lang="en-US" dirty="0"/>
              <a:t>F</a:t>
            </a:r>
            <a:r>
              <a:rPr lang="en-US" dirty="0" smtClean="0"/>
              <a:t>ramework members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Fewer than 1/3  of Inclusive Framework countries have indicated a plan to adopt any element of Pillar II (</a:t>
            </a:r>
            <a:r>
              <a:rPr lang="en-US" sz="1600" dirty="0" err="1" smtClean="0"/>
              <a:t>IIR</a:t>
            </a:r>
            <a:r>
              <a:rPr lang="en-US" sz="1600" dirty="0" smtClean="0"/>
              <a:t>/</a:t>
            </a:r>
            <a:r>
              <a:rPr lang="en-US" sz="1600" dirty="0" err="1" smtClean="0"/>
              <a:t>UTPR</a:t>
            </a:r>
            <a:r>
              <a:rPr lang="en-US" sz="1600" dirty="0" smtClean="0"/>
              <a:t>/</a:t>
            </a:r>
            <a:r>
              <a:rPr lang="en-US" sz="1600" dirty="0" err="1" smtClean="0"/>
              <a:t>QDMTT</a:t>
            </a:r>
            <a:r>
              <a:rPr lang="en-US" sz="1600" dirty="0" smtClean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Fewer than 30 countries have proposed or adopted Pillar II legislation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Pillar II rules remain in a state of uncertainty and fluctuation on salient issues</a:t>
            </a:r>
          </a:p>
        </p:txBody>
      </p:sp>
    </p:spTree>
    <p:extLst>
      <p:ext uri="{BB962C8B-B14F-4D97-AF65-F5344CB8AC3E}">
        <p14:creationId xmlns:p14="http://schemas.microsoft.com/office/powerpoint/2010/main" val="51509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with Tax Treaties – Framework (1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941700"/>
            <a:ext cx="9923929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b="1" u="sng" dirty="0" smtClean="0"/>
              <a:t>Taxes Covered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Some Treaties: All taxes on income or components of income are covered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Other Treaties: Existing </a:t>
            </a:r>
            <a:r>
              <a:rPr lang="en-US" dirty="0"/>
              <a:t>taxes listed in treaty and </a:t>
            </a:r>
            <a:r>
              <a:rPr lang="en-US" dirty="0" smtClean="0"/>
              <a:t>“substantially similar” </a:t>
            </a:r>
            <a:r>
              <a:rPr lang="en-US" dirty="0"/>
              <a:t>taxes are </a:t>
            </a:r>
            <a:r>
              <a:rPr lang="en-US" dirty="0" smtClean="0"/>
              <a:t>covered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b="1" u="sng" dirty="0"/>
          </a:p>
          <a:p>
            <a:pPr marL="0" lvl="1">
              <a:spcBef>
                <a:spcPts val="600"/>
              </a:spcBef>
            </a:pPr>
            <a:r>
              <a:rPr lang="en-US" b="1" u="sng" dirty="0" smtClean="0"/>
              <a:t>Business </a:t>
            </a:r>
            <a:r>
              <a:rPr lang="en-US" b="1" u="sng" dirty="0"/>
              <a:t>P</a:t>
            </a:r>
            <a:r>
              <a:rPr lang="en-US" b="1" u="sng" dirty="0" smtClean="0"/>
              <a:t>rofits </a:t>
            </a:r>
            <a:r>
              <a:rPr lang="en-US" b="1" u="sng" dirty="0"/>
              <a:t>P</a:t>
            </a:r>
            <a:r>
              <a:rPr lang="en-US" b="1" u="sng" dirty="0" smtClean="0"/>
              <a:t>rovision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Only applies to taxes covered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OECD Model Convention 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Article 7(1) - “Profits </a:t>
            </a:r>
            <a:r>
              <a:rPr lang="en-US" sz="1600" dirty="0"/>
              <a:t>of an enterprise of a Contracting State shall be taxable only in that </a:t>
            </a:r>
            <a:r>
              <a:rPr lang="en-US" sz="1600" dirty="0" smtClean="0"/>
              <a:t>State unless </a:t>
            </a:r>
            <a:r>
              <a:rPr lang="en-US" sz="1600" dirty="0"/>
              <a:t>the enterprise carries on business in the other Contracting State through </a:t>
            </a:r>
            <a:r>
              <a:rPr lang="en-US" sz="1600" dirty="0" smtClean="0"/>
              <a:t>a permanent </a:t>
            </a:r>
            <a:r>
              <a:rPr lang="en-US" sz="1600" dirty="0"/>
              <a:t>establishment situated </a:t>
            </a:r>
            <a:r>
              <a:rPr lang="en-US" sz="1600" dirty="0" smtClean="0"/>
              <a:t>therein”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Article 1(3) “Saving Clause” – “This </a:t>
            </a:r>
            <a:r>
              <a:rPr lang="en-US" sz="1600" dirty="0"/>
              <a:t>Convention shall not affect the taxation, by a Contracting State, of </a:t>
            </a:r>
            <a:r>
              <a:rPr lang="en-US" sz="1600" dirty="0" smtClean="0"/>
              <a:t>its residents </a:t>
            </a:r>
            <a:r>
              <a:rPr lang="en-US" sz="1600" dirty="0"/>
              <a:t>except with respect </a:t>
            </a:r>
            <a:r>
              <a:rPr lang="en-US" sz="1600" dirty="0" smtClean="0"/>
              <a:t>to” certain enumerated provisions such as Elimination of Double Taxation and Nondiscrimination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marL="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with Tax Treaties – Framework (2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endParaRPr lang="en-US" dirty="0"/>
          </a:p>
          <a:p>
            <a:pPr marL="0" lvl="1">
              <a:spcBef>
                <a:spcPts val="600"/>
              </a:spcBef>
            </a:pPr>
            <a:r>
              <a:rPr lang="en-US" b="1" u="sng" dirty="0" smtClean="0"/>
              <a:t>Non-discrimination 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Applies </a:t>
            </a:r>
            <a:r>
              <a:rPr lang="en-US" dirty="0"/>
              <a:t>to all </a:t>
            </a:r>
            <a:r>
              <a:rPr lang="en-US" dirty="0" smtClean="0"/>
              <a:t>taxes, covered or not 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Relevant provisions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Foreign nationals cannot be subjected to more burdensome taxation than domestic nationals “in the same circumstances”</a:t>
            </a:r>
          </a:p>
          <a:p>
            <a:pPr marL="1200150" lvl="3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Generally, residents and nonresidents are not the in the same circumstances</a:t>
            </a:r>
          </a:p>
          <a:p>
            <a:pPr marL="1200150" lvl="3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Imposing more burdensome tax on a nonresident because the nonresident is not taxed on worldwide income justifies imposition of higher tax</a:t>
            </a:r>
          </a:p>
          <a:p>
            <a:pPr marL="1200150" lvl="3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Circumstance of protected person taken into account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Foreign PE cannot be subject to less favorable tax regime than domestic business “carrying on the same activities”</a:t>
            </a:r>
          </a:p>
          <a:p>
            <a:pPr marL="1200150" lvl="3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/>
              <a:t>Circumstance of protected person not taken into account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Foreign owned enterprise cannot be subject to more burdensome tax than other “similar enterprise” that is domestic </a:t>
            </a:r>
          </a:p>
          <a:p>
            <a:pPr marL="1200150" lvl="3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/>
              <a:t>Circumstance of protected person not taken into account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 marL="0" lvl="1"/>
            <a:endParaRPr lang="en-US" b="1" u="sng" dirty="0" smtClean="0"/>
          </a:p>
          <a:p>
            <a:pPr marL="0"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31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with Tax Treaties – </a:t>
            </a:r>
            <a:r>
              <a:rPr lang="en-US" dirty="0" err="1" smtClean="0"/>
              <a:t>DPT</a:t>
            </a:r>
            <a:r>
              <a:rPr lang="en-US" dirty="0" smtClean="0"/>
              <a:t> &amp; DST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b="1" u="sng" dirty="0" err="1" smtClean="0"/>
              <a:t>DPT</a:t>
            </a:r>
            <a:r>
              <a:rPr lang="en-US" b="1" u="sng" dirty="0" smtClean="0"/>
              <a:t> – Avoidance of PE Rule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Appears to be tax covered under treaty under either variation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i="1" dirty="0" smtClean="0"/>
              <a:t>But see </a:t>
            </a:r>
            <a:r>
              <a:rPr lang="en-US" sz="1600" i="1" dirty="0" err="1" smtClean="0"/>
              <a:t>Bricom</a:t>
            </a:r>
            <a:r>
              <a:rPr lang="en-US" sz="1600" dirty="0" smtClean="0"/>
              <a:t>, 1997 </a:t>
            </a:r>
            <a:r>
              <a:rPr lang="en-US" sz="1600" dirty="0" err="1" smtClean="0"/>
              <a:t>BTC</a:t>
            </a:r>
            <a:r>
              <a:rPr lang="en-US" sz="1600" dirty="0" smtClean="0"/>
              <a:t> 471 </a:t>
            </a:r>
            <a:endParaRPr lang="en-US" sz="1600" dirty="0"/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As such, appears to violate business profits provision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Likely, not discriminatory because higher taxation of non-residents is generally permitted </a:t>
            </a:r>
            <a:endParaRPr lang="en-US" dirty="0"/>
          </a:p>
          <a:p>
            <a:pPr marL="0" lvl="1">
              <a:spcBef>
                <a:spcPts val="600"/>
              </a:spcBef>
            </a:pPr>
            <a:endParaRPr lang="en-US" dirty="0" smtClean="0"/>
          </a:p>
          <a:p>
            <a:pPr marL="0" lvl="1">
              <a:spcBef>
                <a:spcPts val="600"/>
              </a:spcBef>
            </a:pPr>
            <a:r>
              <a:rPr lang="en-US" b="1" u="sng" dirty="0" smtClean="0"/>
              <a:t>DST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Arguably</a:t>
            </a:r>
            <a:r>
              <a:rPr lang="en-US" dirty="0"/>
              <a:t>, more in the nature of a consumption tax and not </a:t>
            </a:r>
            <a:r>
              <a:rPr lang="en-US" dirty="0" smtClean="0"/>
              <a:t>a tax on a component of income and not “substantially </a:t>
            </a:r>
            <a:r>
              <a:rPr lang="en-US" dirty="0"/>
              <a:t>similar” </a:t>
            </a:r>
            <a:r>
              <a:rPr lang="en-US" dirty="0" smtClean="0"/>
              <a:t>to enumerated taxes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On </a:t>
            </a:r>
            <a:r>
              <a:rPr lang="en-US" dirty="0"/>
              <a:t>the other hand, </a:t>
            </a:r>
            <a:r>
              <a:rPr lang="en-US" dirty="0" smtClean="0"/>
              <a:t>what is difference </a:t>
            </a:r>
            <a:r>
              <a:rPr lang="en-US" dirty="0"/>
              <a:t>between DST, imposed on gross service income earned by </a:t>
            </a:r>
            <a:r>
              <a:rPr lang="en-US" dirty="0" smtClean="0"/>
              <a:t>nonresidents, and a </a:t>
            </a:r>
            <a:r>
              <a:rPr lang="en-US" dirty="0"/>
              <a:t>withholding tax on gross income paid to </a:t>
            </a:r>
            <a:r>
              <a:rPr lang="en-US" dirty="0" smtClean="0"/>
              <a:t>nonresidents?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Does business “profits” exclude business “revenue”?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Likely no violation of non-discrimination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with Tax Treaties – </a:t>
            </a:r>
            <a:r>
              <a:rPr lang="en-US" dirty="0" err="1" smtClean="0"/>
              <a:t>UTPR</a:t>
            </a:r>
            <a:r>
              <a:rPr lang="en-US" dirty="0" smtClean="0"/>
              <a:t> (1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b="1" u="sng" dirty="0" smtClean="0"/>
              <a:t>Tax Covered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Substantially Similar?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Imposed on income or component of income?</a:t>
            </a:r>
            <a:endParaRPr lang="en-US" dirty="0"/>
          </a:p>
          <a:p>
            <a:pPr marL="0" lvl="2">
              <a:spcBef>
                <a:spcPts val="600"/>
              </a:spcBef>
            </a:pPr>
            <a:endParaRPr lang="en-US" dirty="0" smtClean="0"/>
          </a:p>
          <a:p>
            <a:pPr marL="0" lvl="2">
              <a:spcBef>
                <a:spcPts val="600"/>
              </a:spcBef>
            </a:pPr>
            <a:r>
              <a:rPr lang="en-US" b="1" u="sng" dirty="0" smtClean="0"/>
              <a:t>PE Provision (if Tax Covered)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Violated for PEs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Resident companies?</a:t>
            </a:r>
          </a:p>
          <a:p>
            <a:pPr marL="742950" lvl="3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Savings Clause - End-run around </a:t>
            </a:r>
            <a:r>
              <a:rPr lang="en-US" sz="1600" dirty="0"/>
              <a:t>any treaty provision, just by imposing liability </a:t>
            </a:r>
            <a:r>
              <a:rPr lang="en-US" sz="1600" dirty="0" smtClean="0"/>
              <a:t>on </a:t>
            </a:r>
            <a:r>
              <a:rPr lang="en-US" sz="1600" dirty="0"/>
              <a:t>resident? </a:t>
            </a:r>
          </a:p>
          <a:p>
            <a:pPr marL="742950" lvl="5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u="sng" dirty="0" smtClean="0"/>
              <a:t>India DDT </a:t>
            </a:r>
            <a:endParaRPr lang="en-US" sz="1600" u="sng" dirty="0"/>
          </a:p>
          <a:p>
            <a:pPr marL="1200150" lvl="6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Controversy essentially over whether imposing tax on resident can circumvent treaty obligation</a:t>
            </a:r>
          </a:p>
          <a:p>
            <a:pPr marL="1657350" lvl="7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/>
              <a:t>Treaty applies to taxes on dividends</a:t>
            </a:r>
            <a:r>
              <a:rPr lang="en-US" sz="1600" i="1" dirty="0" smtClean="0"/>
              <a:t> </a:t>
            </a:r>
            <a:r>
              <a:rPr lang="en-US" sz="2000" i="1" dirty="0" smtClean="0"/>
              <a:t>- </a:t>
            </a:r>
            <a:r>
              <a:rPr lang="en-US" sz="1600" i="1" dirty="0" err="1" smtClean="0"/>
              <a:t>Giesecke</a:t>
            </a:r>
            <a:r>
              <a:rPr lang="en-US" sz="1600" i="1" dirty="0" smtClean="0"/>
              <a:t> &amp; </a:t>
            </a:r>
            <a:r>
              <a:rPr lang="en-US" sz="1600" i="1" dirty="0" err="1" smtClean="0"/>
              <a:t>Devrient</a:t>
            </a:r>
            <a:r>
              <a:rPr lang="en-US" sz="1600" i="1" dirty="0" smtClean="0"/>
              <a:t> (India) Pvt. Ltd. v. Additional Commissioner of Income Tax</a:t>
            </a:r>
            <a:r>
              <a:rPr lang="en-US" sz="1600" dirty="0" smtClean="0"/>
              <a:t> (October 12, 2020) </a:t>
            </a:r>
          </a:p>
          <a:p>
            <a:pPr marL="1657350" lvl="7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dirty="0" smtClean="0"/>
              <a:t>Treaty does not apply to tax on residents - </a:t>
            </a:r>
            <a:r>
              <a:rPr lang="en-US" sz="1600" i="1" dirty="0" smtClean="0"/>
              <a:t>Mumbai vs Total Oil India </a:t>
            </a:r>
            <a:r>
              <a:rPr lang="en-US" sz="1600" i="1" dirty="0" err="1" smtClean="0"/>
              <a:t>Pvt</a:t>
            </a:r>
            <a:r>
              <a:rPr lang="en-US" sz="1600" i="1" dirty="0" smtClean="0"/>
              <a:t> Ltd.</a:t>
            </a:r>
            <a:r>
              <a:rPr lang="en-US" sz="1600" dirty="0" smtClean="0"/>
              <a:t> (April 20, 2023)</a:t>
            </a:r>
            <a:r>
              <a:rPr lang="en-US" sz="1200" dirty="0" smtClean="0"/>
              <a:t> </a:t>
            </a:r>
            <a:endParaRPr lang="en-US" sz="1600" dirty="0" smtClean="0"/>
          </a:p>
          <a:p>
            <a:pPr marL="742950" lvl="5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err="1" smtClean="0"/>
              <a:t>UTPR</a:t>
            </a:r>
            <a:r>
              <a:rPr lang="en-US" sz="1600" dirty="0" smtClean="0"/>
              <a:t> same as CFC regimes?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76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with Tax Treaties – </a:t>
            </a:r>
            <a:r>
              <a:rPr lang="en-US" dirty="0" err="1" smtClean="0"/>
              <a:t>UTPR</a:t>
            </a:r>
            <a:r>
              <a:rPr lang="en-US" dirty="0" smtClean="0"/>
              <a:t> (2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b="1" u="sng" dirty="0" smtClean="0"/>
              <a:t>Non-Discrimination</a:t>
            </a:r>
            <a:endParaRPr lang="en-US" b="1" u="sng" dirty="0"/>
          </a:p>
          <a:p>
            <a:pPr marL="0" lvl="2">
              <a:spcBef>
                <a:spcPts val="600"/>
              </a:spcBef>
            </a:pPr>
            <a:r>
              <a:rPr lang="en-US" dirty="0"/>
              <a:t>Does </a:t>
            </a:r>
            <a:r>
              <a:rPr lang="en-US" dirty="0" smtClean="0"/>
              <a:t>non-discrimination prevent a country from imposing a </a:t>
            </a:r>
            <a:r>
              <a:rPr lang="en-US" dirty="0"/>
              <a:t>higher tax burden on </a:t>
            </a:r>
            <a:r>
              <a:rPr lang="en-US" dirty="0" smtClean="0"/>
              <a:t>the PEs and entities of owned by a nonresident because the country believes the nonresident owner is undertaxed?</a:t>
            </a:r>
            <a:endParaRPr lang="en-US" dirty="0"/>
          </a:p>
          <a:p>
            <a:pPr marL="0" lvl="2">
              <a:spcBef>
                <a:spcPts val="600"/>
              </a:spcBef>
            </a:pPr>
            <a:endParaRPr lang="en-US" dirty="0"/>
          </a:p>
          <a:p>
            <a:pPr marL="0" lvl="2">
              <a:spcBef>
                <a:spcPts val="600"/>
              </a:spcBef>
            </a:pPr>
            <a:r>
              <a:rPr lang="en-US" u="sng" dirty="0" smtClean="0"/>
              <a:t>Grounds to apply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Foreign </a:t>
            </a:r>
            <a:r>
              <a:rPr lang="en-US" dirty="0"/>
              <a:t>PE </a:t>
            </a:r>
            <a:r>
              <a:rPr lang="en-US" dirty="0" smtClean="0"/>
              <a:t>subject </a:t>
            </a:r>
            <a:r>
              <a:rPr lang="en-US" dirty="0"/>
              <a:t>to more tax than a domestic </a:t>
            </a:r>
            <a:r>
              <a:rPr lang="en-US" dirty="0" smtClean="0"/>
              <a:t>business </a:t>
            </a:r>
          </a:p>
          <a:p>
            <a:pPr marL="742950" lvl="3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Can higher tax burden be justified because nonresident not subject to sufficient tax?</a:t>
            </a:r>
            <a:endParaRPr lang="en-US" sz="1600" dirty="0"/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Foreign-owned </a:t>
            </a:r>
            <a:r>
              <a:rPr lang="en-US" dirty="0"/>
              <a:t>domestic entity </a:t>
            </a:r>
            <a:r>
              <a:rPr lang="en-US" dirty="0" smtClean="0"/>
              <a:t>subject </a:t>
            </a:r>
            <a:r>
              <a:rPr lang="en-US" dirty="0"/>
              <a:t>to more tax than a domestic entity that is not </a:t>
            </a:r>
            <a:r>
              <a:rPr lang="en-US" dirty="0" smtClean="0"/>
              <a:t>foreign-owned</a:t>
            </a:r>
          </a:p>
          <a:p>
            <a:pPr marL="742950" lvl="3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Same question</a:t>
            </a:r>
            <a:endParaRPr lang="en-US" sz="1600" dirty="0"/>
          </a:p>
          <a:p>
            <a:pPr marL="0" lvl="2">
              <a:spcBef>
                <a:spcPts val="600"/>
              </a:spcBef>
            </a:pPr>
            <a:endParaRPr lang="en-US" dirty="0" smtClean="0"/>
          </a:p>
          <a:p>
            <a:pPr marL="0" lvl="2">
              <a:spcBef>
                <a:spcPts val="600"/>
              </a:spcBef>
            </a:pPr>
            <a:r>
              <a:rPr lang="en-US" u="sng" dirty="0" smtClean="0"/>
              <a:t>Same activities / similar enterprise </a:t>
            </a:r>
          </a:p>
          <a:p>
            <a:pPr marL="28575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Not similar because of foreign ownership?</a:t>
            </a:r>
          </a:p>
          <a:p>
            <a:pPr marL="742950" lvl="4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Section 367(e)</a:t>
            </a:r>
          </a:p>
        </p:txBody>
      </p:sp>
    </p:spTree>
    <p:extLst>
      <p:ext uri="{BB962C8B-B14F-4D97-AF65-F5344CB8AC3E}">
        <p14:creationId xmlns:p14="http://schemas.microsoft.com/office/powerpoint/2010/main" val="30114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in U.S. and Federal Nexus (1 of 3)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b="1" u="sng" dirty="0" err="1" smtClean="0"/>
              <a:t>DPT</a:t>
            </a:r>
            <a:r>
              <a:rPr lang="en-US" b="1" u="sng" dirty="0" smtClean="0"/>
              <a:t> </a:t>
            </a:r>
            <a:r>
              <a:rPr lang="en-US" b="1" u="sng" dirty="0"/>
              <a:t>or a DST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Foreign person generally would have sufficient nexus to U.S. and income taxed can be viewed as connected to such nexus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 physical presence requirement to impose tax on foreign person</a:t>
            </a:r>
          </a:p>
          <a:p>
            <a:pPr lvl="0">
              <a:spcBef>
                <a:spcPts val="600"/>
              </a:spcBef>
            </a:pPr>
            <a:endParaRPr lang="en-US" b="1" u="sng" dirty="0" smtClean="0"/>
          </a:p>
          <a:p>
            <a:pPr lvl="0">
              <a:spcBef>
                <a:spcPts val="600"/>
              </a:spcBef>
            </a:pPr>
            <a:r>
              <a:rPr lang="en-US" b="1" u="sng" dirty="0" err="1" smtClean="0"/>
              <a:t>UTPR</a:t>
            </a:r>
            <a:endParaRPr lang="en-US" b="1" u="sng" dirty="0"/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 barrier for taxes on entities 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i="1" dirty="0" smtClean="0"/>
              <a:t>Flint v. Stoney Tracy Co</a:t>
            </a:r>
            <a:r>
              <a:rPr lang="en-US" sz="1600" dirty="0" smtClean="0"/>
              <a:t>., 220 U.S. 107 (1911) (upholding corporate income tax as excise tax)</a:t>
            </a:r>
            <a:endParaRPr lang="en-US" sz="1600" dirty="0"/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Takings Clause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i="1" dirty="0" smtClean="0"/>
              <a:t>Penn Mutual Indemnity</a:t>
            </a:r>
            <a:r>
              <a:rPr lang="en-US" sz="1600" dirty="0" smtClean="0"/>
              <a:t>, 277 </a:t>
            </a:r>
            <a:r>
              <a:rPr lang="en-US" sz="1600" dirty="0" err="1" smtClean="0"/>
              <a:t>F.2d</a:t>
            </a:r>
            <a:r>
              <a:rPr lang="en-US" sz="1600" dirty="0" smtClean="0"/>
              <a:t> 16 (</a:t>
            </a:r>
            <a:r>
              <a:rPr lang="en-US" sz="1600" dirty="0" err="1" smtClean="0"/>
              <a:t>3d</a:t>
            </a:r>
            <a:r>
              <a:rPr lang="en-US" sz="1600" dirty="0" smtClean="0"/>
              <a:t> Cir. </a:t>
            </a:r>
            <a:r>
              <a:rPr lang="en-US" sz="1600" dirty="0"/>
              <a:t>1960) </a:t>
            </a:r>
            <a:r>
              <a:rPr lang="en-US" sz="1600" dirty="0" smtClean="0"/>
              <a:t>(gross </a:t>
            </a:r>
            <a:r>
              <a:rPr lang="en-US" sz="1600" dirty="0"/>
              <a:t>receipts tax is permissible, because deductions are legislative </a:t>
            </a:r>
            <a:r>
              <a:rPr lang="en-US" sz="1600" dirty="0" smtClean="0"/>
              <a:t>grace)</a:t>
            </a:r>
          </a:p>
        </p:txBody>
      </p:sp>
    </p:spTree>
    <p:extLst>
      <p:ext uri="{BB962C8B-B14F-4D97-AF65-F5344CB8AC3E}">
        <p14:creationId xmlns:p14="http://schemas.microsoft.com/office/powerpoint/2010/main" val="5629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1624" y="2043953"/>
            <a:ext cx="992392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en-US" dirty="0" smtClean="0"/>
              <a:t>Source, Residence, PE and the Compromise of the League of Nations</a:t>
            </a:r>
          </a:p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en-US" dirty="0" smtClean="0"/>
              <a:t>Developments and Lessons from State Tax Nexus</a:t>
            </a:r>
          </a:p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en-US" dirty="0" smtClean="0"/>
              <a:t>Treaty Avoidance Regimes</a:t>
            </a:r>
          </a:p>
          <a:p>
            <a:pPr marL="857250" lvl="1" indent="-400050">
              <a:buFont typeface="+mj-lt"/>
              <a:buAutoNum type="alphaLcPeriod"/>
            </a:pPr>
            <a:r>
              <a:rPr lang="en-US" sz="1600" dirty="0" err="1" smtClean="0"/>
              <a:t>DPT</a:t>
            </a:r>
            <a:endParaRPr lang="en-US" sz="1600" dirty="0" smtClean="0"/>
          </a:p>
          <a:p>
            <a:pPr marL="857250" lvl="1" indent="-400050">
              <a:buFont typeface="+mj-lt"/>
              <a:buAutoNum type="alphaLcPeriod"/>
            </a:pPr>
            <a:r>
              <a:rPr lang="en-US" sz="1600" dirty="0" smtClean="0"/>
              <a:t>DST</a:t>
            </a:r>
          </a:p>
          <a:p>
            <a:pPr marL="857250" lvl="1" indent="-400050">
              <a:buFont typeface="+mj-lt"/>
              <a:buAutoNum type="alphaLcPeriod"/>
            </a:pPr>
            <a:r>
              <a:rPr lang="en-US" sz="1600" dirty="0" err="1" smtClean="0"/>
              <a:t>UTPR</a:t>
            </a:r>
            <a:endParaRPr lang="en-US" sz="1600" dirty="0" smtClean="0"/>
          </a:p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en-US" dirty="0" smtClean="0"/>
              <a:t>Compliance </a:t>
            </a:r>
          </a:p>
          <a:p>
            <a:pPr marL="857250" lvl="1" indent="-400050">
              <a:spcBef>
                <a:spcPts val="600"/>
              </a:spcBef>
              <a:buFont typeface="+mj-lt"/>
              <a:buAutoNum type="alphaLcPeriod"/>
            </a:pPr>
            <a:r>
              <a:rPr lang="en-US" sz="1600" dirty="0" smtClean="0"/>
              <a:t>Treaties</a:t>
            </a:r>
          </a:p>
          <a:p>
            <a:pPr marL="857250" lvl="1" indent="-400050">
              <a:spcBef>
                <a:spcPts val="600"/>
              </a:spcBef>
              <a:buFont typeface="+mj-lt"/>
              <a:buAutoNum type="alphaLcPeriod"/>
            </a:pPr>
            <a:r>
              <a:rPr lang="en-US" sz="1600" dirty="0" smtClean="0"/>
              <a:t>Federal Nexus</a:t>
            </a:r>
          </a:p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en-US" dirty="0" smtClean="0"/>
              <a:t>Alternative Approaches</a:t>
            </a:r>
          </a:p>
          <a:p>
            <a:pPr marL="857250" lvl="1" indent="-400050">
              <a:buFont typeface="+mj-lt"/>
              <a:buAutoNum type="alphaLcPeriod"/>
            </a:pPr>
            <a:r>
              <a:rPr lang="en-US" sz="1600" dirty="0" smtClean="0"/>
              <a:t>Source-Residence Renegotiation Approach</a:t>
            </a:r>
          </a:p>
          <a:p>
            <a:pPr marL="857250" lvl="1" indent="-400050">
              <a:buFont typeface="+mj-lt"/>
              <a:buAutoNum type="alphaLcPeriod"/>
            </a:pPr>
            <a:r>
              <a:rPr lang="en-US" sz="1600" dirty="0" smtClean="0"/>
              <a:t>Formula Approach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31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in </a:t>
            </a:r>
            <a:r>
              <a:rPr lang="en-US" dirty="0" smtClean="0"/>
              <a:t>U.S. </a:t>
            </a:r>
            <a:r>
              <a:rPr lang="en-US" dirty="0"/>
              <a:t>and Federal Nexus (2 of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99239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u="sng" dirty="0" smtClean="0"/>
              <a:t>U.S. v Bennett, 232 U.S. 299 (1914)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excise tax on use of foreign-built yachts did not violate Due Process (5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Distinguished State tax Due Process (14</a:t>
            </a:r>
            <a:r>
              <a:rPr lang="en-US" baseline="30000" dirty="0" smtClean="0"/>
              <a:t>th</a:t>
            </a:r>
            <a:r>
              <a:rPr lang="en-US" dirty="0" smtClean="0"/>
              <a:t> Amendment) jurisprudence 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government benefits end at State borders, Federal benefits of citizenship apply worldwide</a:t>
            </a:r>
          </a:p>
          <a:p>
            <a:pPr lvl="0"/>
            <a:endParaRPr lang="en-US" b="1" u="sng" dirty="0"/>
          </a:p>
          <a:p>
            <a:pPr lvl="0"/>
            <a:r>
              <a:rPr lang="en-US" b="1" u="sng" dirty="0" smtClean="0"/>
              <a:t>Cook v. Tate, 265 U.S. 47 (1924)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Federal income tax filing and payment obligations on U.S. citizen living and earning income only in Mexico did not violate Due Process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Followed </a:t>
            </a:r>
            <a:r>
              <a:rPr lang="en-US" i="1" dirty="0" smtClean="0"/>
              <a:t>Bennett</a:t>
            </a:r>
            <a:r>
              <a:rPr lang="en-US" dirty="0" smtClean="0"/>
              <a:t>, summarizing: “[T]he principle was declared that the government, by its very nature, benefits the citizen and his property wherever found, and therefore has the power to make the benefit complete.”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92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in U.S. and Federal Nexus (2 of 3)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852053"/>
            <a:ext cx="99239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Due Process / Benefits Test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Tax </a:t>
            </a:r>
            <a:r>
              <a:rPr lang="en-US" sz="1600" dirty="0"/>
              <a:t>that specifically </a:t>
            </a:r>
            <a:r>
              <a:rPr lang="en-US" sz="1600" dirty="0" smtClean="0"/>
              <a:t>taxes </a:t>
            </a:r>
            <a:r>
              <a:rPr lang="en-US" sz="1600" dirty="0"/>
              <a:t>income </a:t>
            </a:r>
            <a:r>
              <a:rPr lang="en-US" sz="1600" u="sng" dirty="0" smtClean="0"/>
              <a:t>not</a:t>
            </a:r>
            <a:r>
              <a:rPr lang="en-US" sz="1600" dirty="0" smtClean="0"/>
              <a:t> earned by the </a:t>
            </a:r>
            <a:r>
              <a:rPr lang="en-US" sz="1600" dirty="0"/>
              <a:t>person </a:t>
            </a:r>
            <a:r>
              <a:rPr lang="en-US" sz="1600" dirty="0" smtClean="0"/>
              <a:t>subject to the tax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International norm taxing income on the basis of source/residence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Due </a:t>
            </a:r>
            <a:r>
              <a:rPr lang="en-US" sz="1600" dirty="0"/>
              <a:t>Process is an ever changing </a:t>
            </a:r>
            <a:r>
              <a:rPr lang="en-US" sz="1600" dirty="0" smtClean="0"/>
              <a:t>concept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err="1" smtClean="0"/>
              <a:t>UTPR</a:t>
            </a:r>
            <a:r>
              <a:rPr lang="en-US" sz="1600" dirty="0" smtClean="0"/>
              <a:t> </a:t>
            </a:r>
            <a:r>
              <a:rPr lang="en-US" sz="1600" dirty="0"/>
              <a:t>resulted from international “</a:t>
            </a:r>
            <a:r>
              <a:rPr lang="en-US" sz="1600" dirty="0" smtClean="0"/>
              <a:t>consensus”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Does Congress </a:t>
            </a:r>
            <a:r>
              <a:rPr lang="en-US" sz="1600" dirty="0"/>
              <a:t>have absolute authority to tax any income of any </a:t>
            </a:r>
            <a:r>
              <a:rPr lang="en-US" sz="1600" dirty="0" smtClean="0"/>
              <a:t>person </a:t>
            </a:r>
            <a:r>
              <a:rPr lang="en-US" sz="1600" dirty="0"/>
              <a:t>earned </a:t>
            </a:r>
            <a:r>
              <a:rPr lang="en-US" sz="1600" dirty="0" smtClean="0"/>
              <a:t>anywhere?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Is tax connected to specific subject matter?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39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Source-Residence </a:t>
            </a:r>
            <a:r>
              <a:rPr lang="en-US" dirty="0"/>
              <a:t>Renegotiation </a:t>
            </a:r>
            <a:r>
              <a:rPr lang="en-US" dirty="0" smtClean="0"/>
              <a:t>Approach (1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 smtClean="0"/>
              <a:t>Proposal</a:t>
            </a:r>
            <a:r>
              <a:rPr lang="en-US" dirty="0" smtClean="0"/>
              <a:t>: </a:t>
            </a:r>
            <a:r>
              <a:rPr lang="en-US" dirty="0"/>
              <a:t>M</a:t>
            </a:r>
            <a:r>
              <a:rPr lang="en-US" dirty="0" smtClean="0"/>
              <a:t>odify </a:t>
            </a:r>
            <a:r>
              <a:rPr lang="en-US" dirty="0"/>
              <a:t>existing treaties to permit gross basis taxation on all or </a:t>
            </a:r>
            <a:r>
              <a:rPr lang="en-US" dirty="0" smtClean="0"/>
              <a:t>a </a:t>
            </a:r>
            <a:r>
              <a:rPr lang="en-US" dirty="0"/>
              <a:t>portion of the certain </a:t>
            </a:r>
            <a:r>
              <a:rPr lang="en-US" dirty="0" smtClean="0"/>
              <a:t>types of </a:t>
            </a:r>
            <a:r>
              <a:rPr lang="en-US" dirty="0"/>
              <a:t>(or all) business income from the source </a:t>
            </a:r>
            <a:r>
              <a:rPr lang="en-US" dirty="0" smtClean="0"/>
              <a:t>country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u="sng" dirty="0" smtClean="0"/>
              <a:t>Article </a:t>
            </a:r>
            <a:r>
              <a:rPr lang="en-US" u="sng" dirty="0" err="1"/>
              <a:t>12A</a:t>
            </a:r>
            <a:r>
              <a:rPr lang="en-US" u="sng" dirty="0"/>
              <a:t> of the UN Model Tax Treaty (2021) </a:t>
            </a:r>
            <a:endParaRPr lang="en-US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Permits gross basis withholding</a:t>
            </a:r>
            <a:r>
              <a:rPr lang="en-US" dirty="0"/>
              <a:t> at negotiated rate to </a:t>
            </a:r>
            <a:r>
              <a:rPr lang="en-US" dirty="0" smtClean="0"/>
              <a:t>cross-border </a:t>
            </a:r>
            <a:r>
              <a:rPr lang="en-US" dirty="0"/>
              <a:t>payments of fees for technical services that are not performed by a PE in the source </a:t>
            </a:r>
            <a:r>
              <a:rPr lang="en-US" dirty="0" smtClean="0"/>
              <a:t>country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Gross basis taxation is not a favored </a:t>
            </a:r>
            <a:r>
              <a:rPr lang="en-US" dirty="0" smtClean="0"/>
              <a:t>approach: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A</a:t>
            </a:r>
            <a:r>
              <a:rPr lang="en-US" sz="1600" dirty="0" smtClean="0"/>
              <a:t>bility </a:t>
            </a:r>
            <a:r>
              <a:rPr lang="en-US" sz="1600" dirty="0"/>
              <a:t>to pay </a:t>
            </a:r>
            <a:r>
              <a:rPr lang="en-US" sz="1600" dirty="0" smtClean="0"/>
              <a:t>principle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Source in </a:t>
            </a:r>
            <a:r>
              <a:rPr lang="en-US" sz="1600" dirty="0"/>
              <a:t>both treaty countries (activities/deductions in one country and revenue/gross income in the </a:t>
            </a:r>
            <a:r>
              <a:rPr lang="en-US" sz="1600" dirty="0" smtClean="0"/>
              <a:t>other)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D</a:t>
            </a:r>
            <a:r>
              <a:rPr lang="en-US" sz="1600" dirty="0" smtClean="0"/>
              <a:t>ouble </a:t>
            </a:r>
            <a:r>
              <a:rPr lang="en-US" sz="1600" dirty="0"/>
              <a:t>taxation for low margin companies and double non-taxation for high margin </a:t>
            </a:r>
            <a:r>
              <a:rPr lang="en-US" sz="1600" dirty="0" smtClean="0"/>
              <a:t>companies </a:t>
            </a:r>
            <a:endParaRPr lang="en-US" sz="1600" dirty="0"/>
          </a:p>
          <a:p>
            <a:pPr lvl="0"/>
            <a:endParaRPr lang="en-US" dirty="0" smtClean="0"/>
          </a:p>
          <a:p>
            <a:pPr lvl="0"/>
            <a:r>
              <a:rPr lang="en-US" u="sng" dirty="0" smtClean="0"/>
              <a:t>Article </a:t>
            </a:r>
            <a:r>
              <a:rPr lang="en-US" u="sng" dirty="0" err="1"/>
              <a:t>12B</a:t>
            </a:r>
            <a:r>
              <a:rPr lang="en-US" u="sng" dirty="0"/>
              <a:t> of the UN Model Tax Treaty (2021) </a:t>
            </a:r>
            <a:endParaRPr lang="en-US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Similar, but offers </a:t>
            </a:r>
            <a:r>
              <a:rPr lang="en-US" dirty="0"/>
              <a:t>an alternative for automated digital services </a:t>
            </a:r>
            <a:r>
              <a:rPr lang="en-US" dirty="0" smtClean="0"/>
              <a:t>income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Alternative - Applies </a:t>
            </a:r>
            <a:r>
              <a:rPr lang="en-US" dirty="0"/>
              <a:t>the source country’s income tax rate to 30% of gross revenue from the source country multiplied by the taxpayer’s profit </a:t>
            </a:r>
            <a:r>
              <a:rPr lang="en-US" dirty="0" smtClean="0"/>
              <a:t>margin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Source-Residence </a:t>
            </a:r>
            <a:r>
              <a:rPr lang="en-US" dirty="0"/>
              <a:t>Renegotiation </a:t>
            </a:r>
            <a:r>
              <a:rPr lang="en-US" dirty="0" smtClean="0"/>
              <a:t>Approach (2 of 2)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tabLst>
                <a:tab pos="0" algn="l"/>
              </a:tabLst>
            </a:pPr>
            <a:r>
              <a:rPr lang="en-US" b="1" u="sng" dirty="0" smtClean="0"/>
              <a:t>Renegotiated Source-Residence Model</a:t>
            </a:r>
          </a:p>
          <a:p>
            <a:pPr marL="342900" lvl="1" indent="-342900">
              <a:buFont typeface="+mj-lt"/>
              <a:buAutoNum type="arabicParenR"/>
              <a:tabLst>
                <a:tab pos="0" algn="l"/>
              </a:tabLst>
            </a:pPr>
            <a:r>
              <a:rPr lang="en-US" dirty="0"/>
              <a:t>G</a:t>
            </a:r>
            <a:r>
              <a:rPr lang="en-US" dirty="0" smtClean="0"/>
              <a:t>ross </a:t>
            </a:r>
            <a:r>
              <a:rPr lang="en-US" dirty="0"/>
              <a:t>basis withholding (at a negotiated </a:t>
            </a:r>
            <a:r>
              <a:rPr lang="en-US" dirty="0" smtClean="0"/>
              <a:t>rate)</a:t>
            </a:r>
          </a:p>
          <a:p>
            <a:pPr marL="342900" lvl="1" indent="-342900">
              <a:buFont typeface="+mj-lt"/>
              <a:buAutoNum type="arabicParenR"/>
              <a:tabLst>
                <a:tab pos="0" algn="l"/>
              </a:tabLst>
            </a:pPr>
            <a:r>
              <a:rPr lang="en-US" dirty="0" smtClean="0"/>
              <a:t>Election to </a:t>
            </a:r>
            <a:r>
              <a:rPr lang="en-US" dirty="0"/>
              <a:t>avoid withholding by filing an income tax return in the jurisdiction from which the revenue is collected, allocating (under a negotiated process) a portion of revenue and deductions to the source of payment </a:t>
            </a:r>
            <a:r>
              <a:rPr lang="en-US" dirty="0" smtClean="0"/>
              <a:t>jurisdiction</a:t>
            </a:r>
          </a:p>
          <a:p>
            <a:pPr marL="342900" lvl="1" indent="-342900">
              <a:buFont typeface="+mj-lt"/>
              <a:buAutoNum type="arabicParenR"/>
              <a:tabLst>
                <a:tab pos="0" algn="l"/>
              </a:tabLst>
            </a:pPr>
            <a:r>
              <a:rPr lang="en-US" dirty="0" smtClean="0"/>
              <a:t>Negotiated portion of profit allocated to source (market) jurisdiction</a:t>
            </a:r>
          </a:p>
          <a:p>
            <a:pPr marL="800100" lvl="2" indent="-34290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1600" dirty="0" smtClean="0"/>
              <a:t>Could use fixed negotiated percentage or some other metric</a:t>
            </a:r>
          </a:p>
          <a:p>
            <a:pPr marL="0" lvl="1">
              <a:tabLst>
                <a:tab pos="0" algn="l"/>
              </a:tabLst>
            </a:pPr>
            <a:endParaRPr lang="en-US" dirty="0" smtClean="0"/>
          </a:p>
          <a:p>
            <a:pPr marL="0" lvl="1">
              <a:tabLst>
                <a:tab pos="0" algn="l"/>
              </a:tabLst>
            </a:pPr>
            <a:r>
              <a:rPr lang="en-US" u="sng" dirty="0" smtClean="0"/>
              <a:t>Improvement on DST</a:t>
            </a:r>
          </a:p>
          <a:p>
            <a:pPr marL="2857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/>
              <a:t>N</a:t>
            </a:r>
            <a:r>
              <a:rPr lang="en-US" dirty="0" smtClean="0"/>
              <a:t>egotiated gross basis withholding</a:t>
            </a:r>
          </a:p>
          <a:p>
            <a:pPr marL="2857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/>
              <a:t>Rate can err on the higher side because of alternative net basis tax</a:t>
            </a:r>
          </a:p>
          <a:p>
            <a:pPr marL="2857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/>
              <a:t>Gross basis taxation is only the default</a:t>
            </a:r>
          </a:p>
          <a:p>
            <a:pPr marL="2857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/>
              <a:t>No double taxation</a:t>
            </a:r>
          </a:p>
          <a:p>
            <a:pPr marL="0" lvl="1">
              <a:tabLst>
                <a:tab pos="0" algn="l"/>
              </a:tabLst>
            </a:pPr>
            <a:endParaRPr lang="en-US" dirty="0"/>
          </a:p>
          <a:p>
            <a:pPr marL="0" lvl="1">
              <a:tabLst>
                <a:tab pos="0" algn="l"/>
              </a:tabLst>
            </a:pPr>
            <a:r>
              <a:rPr lang="en-US" u="sng" dirty="0" smtClean="0"/>
              <a:t>Improvement on </a:t>
            </a:r>
            <a:r>
              <a:rPr lang="en-US" u="sng" dirty="0" err="1" smtClean="0"/>
              <a:t>DPT</a:t>
            </a:r>
            <a:endParaRPr lang="en-US" u="sng" dirty="0" smtClean="0"/>
          </a:p>
          <a:p>
            <a:pPr marL="2857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/>
              <a:t>Removes uncertainty over application</a:t>
            </a:r>
          </a:p>
          <a:p>
            <a:pPr marL="285750" lvl="1" indent="-285750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dirty="0" smtClean="0"/>
              <a:t>Not punitive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claim to right to tax all profits by source (market)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Alternative: Formula Approach (1 of 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39906" y="1690688"/>
            <a:ext cx="99239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b="1" u="sng" dirty="0" smtClean="0"/>
              <a:t>Issues with Pillar II (</a:t>
            </a:r>
            <a:r>
              <a:rPr lang="en-US" b="1" u="sng" dirty="0" err="1" smtClean="0"/>
              <a:t>UTPR</a:t>
            </a:r>
            <a:r>
              <a:rPr lang="en-US" b="1" u="sng" dirty="0" smtClean="0"/>
              <a:t>)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Pillar II </a:t>
            </a:r>
            <a:r>
              <a:rPr lang="en-US" dirty="0" smtClean="0"/>
              <a:t>essentially a </a:t>
            </a:r>
            <a:r>
              <a:rPr lang="en-US" dirty="0" err="1" smtClean="0"/>
              <a:t>UTPR</a:t>
            </a:r>
            <a:r>
              <a:rPr lang="en-US" dirty="0" smtClean="0"/>
              <a:t> </a:t>
            </a:r>
            <a:r>
              <a:rPr lang="en-US" dirty="0"/>
              <a:t>that countries are to impose to compel each other into adopting </a:t>
            </a:r>
            <a:r>
              <a:rPr lang="en-US" dirty="0" err="1"/>
              <a:t>QDMTTs</a:t>
            </a:r>
            <a:endParaRPr lang="en-US" dirty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Most significant issues</a:t>
            </a:r>
            <a:endParaRPr lang="en-US" dirty="0"/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Seeks to tax income without any claim of right to tax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Ongoing administrative exercise in which groups of administrators from various countries will police each other’s tax laws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Unprincipled apportionment of </a:t>
            </a:r>
            <a:r>
              <a:rPr lang="en-US" sz="1600" dirty="0" err="1" smtClean="0"/>
              <a:t>UTPR</a:t>
            </a:r>
            <a:r>
              <a:rPr lang="en-US" sz="1600" dirty="0" smtClean="0"/>
              <a:t> Top-Up Tax</a:t>
            </a:r>
          </a:p>
          <a:p>
            <a:pPr marL="1200150" lvl="2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Capacity to absorb no longer relevant</a:t>
            </a:r>
          </a:p>
          <a:p>
            <a:pPr marL="1200150" lvl="2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1600" dirty="0" smtClean="0"/>
              <a:t>Model Rules, Article 2.6.3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Contrary to trend in approach to PE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Coercion or consensus?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What if a country thinks 16% is more appropriate?</a:t>
            </a:r>
            <a:endParaRPr lang="en-US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54385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Alternative: Formula Approach(2 of 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4047" y="1690688"/>
            <a:ext cx="9923929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b="1" u="sng" dirty="0" smtClean="0"/>
              <a:t>Alternative </a:t>
            </a:r>
            <a:r>
              <a:rPr lang="en-US" b="1" u="sng" dirty="0" err="1" smtClean="0"/>
              <a:t>UTPR</a:t>
            </a:r>
            <a:r>
              <a:rPr lang="en-US" b="1" u="sng" dirty="0" smtClean="0"/>
              <a:t> (example)</a:t>
            </a:r>
          </a:p>
          <a:p>
            <a:pPr marL="342900" lvl="1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Apportion worldwide GloBE income based on revenue</a:t>
            </a:r>
          </a:p>
          <a:p>
            <a:pPr marL="342900" lvl="1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Determine high-tax jurisdiction’s revenue share and subtract the high-tax jurisdiction’s reported GloBE income  (call the difference “Base Restored Income”)</a:t>
            </a:r>
          </a:p>
          <a:p>
            <a:pPr marL="342900" lvl="1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Base Restored Income x </a:t>
            </a:r>
            <a:r>
              <a:rPr lang="en-US" dirty="0" err="1" smtClean="0"/>
              <a:t>JDX</a:t>
            </a:r>
            <a:r>
              <a:rPr lang="en-US" dirty="0" smtClean="0"/>
              <a:t> </a:t>
            </a:r>
            <a:r>
              <a:rPr lang="en-US" dirty="0" err="1" smtClean="0"/>
              <a:t>ETR</a:t>
            </a:r>
            <a:r>
              <a:rPr lang="en-US" dirty="0" smtClean="0"/>
              <a:t>  =  </a:t>
            </a:r>
            <a:r>
              <a:rPr lang="en-US" dirty="0" err="1" smtClean="0"/>
              <a:t>UTPR</a:t>
            </a:r>
            <a:r>
              <a:rPr lang="en-US" dirty="0" smtClean="0"/>
              <a:t> Top-Up Tax Cap</a:t>
            </a:r>
          </a:p>
          <a:p>
            <a:pPr marL="342900" lvl="1" indent="-342900">
              <a:spcBef>
                <a:spcPts val="600"/>
              </a:spcBef>
              <a:buFont typeface="+mj-lt"/>
              <a:buAutoNum type="arabicParenR"/>
            </a:pPr>
            <a:r>
              <a:rPr lang="en-US" dirty="0" smtClean="0"/>
              <a:t>UTPR </a:t>
            </a:r>
            <a:r>
              <a:rPr lang="en-US" dirty="0"/>
              <a:t>Top-Up Tax </a:t>
            </a:r>
            <a:r>
              <a:rPr lang="en-US" dirty="0" smtClean="0"/>
              <a:t>apportioned in proportion and subject to </a:t>
            </a:r>
            <a:r>
              <a:rPr lang="en-US" dirty="0"/>
              <a:t>UTPR Top-Up Tax </a:t>
            </a:r>
            <a:r>
              <a:rPr lang="en-US" dirty="0" smtClean="0"/>
              <a:t>Cap for </a:t>
            </a:r>
            <a:r>
              <a:rPr lang="en-US" dirty="0" err="1" smtClean="0"/>
              <a:t>JDX</a:t>
            </a:r>
            <a:r>
              <a:rPr lang="en-US" dirty="0" smtClean="0"/>
              <a:t> </a:t>
            </a:r>
          </a:p>
          <a:p>
            <a:pPr marL="0" lvl="1">
              <a:spcBef>
                <a:spcPts val="600"/>
              </a:spcBef>
            </a:pPr>
            <a:endParaRPr lang="en-US" b="1" u="sng" dirty="0"/>
          </a:p>
          <a:p>
            <a:pPr marL="0" lvl="1">
              <a:spcBef>
                <a:spcPts val="600"/>
              </a:spcBef>
            </a:pPr>
            <a:r>
              <a:rPr lang="en-US" b="1" u="sng" dirty="0" smtClean="0"/>
              <a:t>Benefits of Alternative </a:t>
            </a:r>
            <a:r>
              <a:rPr lang="en-US" b="1" u="sng" dirty="0" err="1" smtClean="0"/>
              <a:t>UTPR</a:t>
            </a:r>
            <a:endParaRPr lang="en-US" b="1" u="sng" dirty="0" smtClean="0"/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Does not defy the fundamental bases for jurisdiction to tax income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err="1" smtClean="0"/>
              <a:t>JDX</a:t>
            </a:r>
            <a:r>
              <a:rPr lang="en-US" sz="1600" dirty="0" smtClean="0"/>
              <a:t> has justifiable claim to tax up to cap independent of Top-Up Tax mechanics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Apportionment mechanism aligns with current trend toward market based sourcing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Apportionment fraction mechanics do not need to be coercive to prevent </a:t>
            </a:r>
            <a:r>
              <a:rPr lang="en-US" dirty="0" err="1" smtClean="0"/>
              <a:t>MNE</a:t>
            </a:r>
            <a:r>
              <a:rPr lang="en-US" dirty="0" smtClean="0"/>
              <a:t> Groups from moving substance out of </a:t>
            </a:r>
            <a:r>
              <a:rPr lang="en-US" dirty="0" err="1" smtClean="0"/>
              <a:t>UTPR</a:t>
            </a:r>
            <a:r>
              <a:rPr lang="en-US" dirty="0" smtClean="0"/>
              <a:t> jurisdictions 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ountries do not face a downside from implementing (</a:t>
            </a:r>
            <a:r>
              <a:rPr lang="en-US" i="1" dirty="0" smtClean="0"/>
              <a:t>see</a:t>
            </a:r>
            <a:r>
              <a:rPr lang="en-US" dirty="0" smtClean="0"/>
              <a:t> DSTs)</a:t>
            </a:r>
          </a:p>
        </p:txBody>
      </p:sp>
    </p:spTree>
    <p:extLst>
      <p:ext uri="{BB962C8B-B14F-4D97-AF65-F5344CB8AC3E}">
        <p14:creationId xmlns:p14="http://schemas.microsoft.com/office/powerpoint/2010/main" val="36275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Alternative: Formula Approach(3 of </a:t>
            </a:r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04047" y="1586753"/>
            <a:ext cx="10730753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b="1" u="sng" dirty="0" smtClean="0"/>
              <a:t>Drawbacks of Alternative </a:t>
            </a:r>
            <a:r>
              <a:rPr lang="en-US" b="1" u="sng" dirty="0" err="1" smtClean="0"/>
              <a:t>UTPR</a:t>
            </a:r>
            <a:endParaRPr lang="en-US" b="1" u="sng" dirty="0" smtClean="0"/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Would need to include market jurisdictions from which MNE Group derives revenue but has no entity / PE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But does PE still matter and, if so, why? 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Issues with computing source of revenue (Pillar I)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If the Inclusive Framework is serious about Pillar I, is this an issue?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Worthwhile to achieve revenue sourcing consensus to avoid mobility issue.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Would not necessarily capture all Top-Up Tax</a:t>
            </a:r>
          </a:p>
          <a:p>
            <a:pPr marL="742950" lvl="2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Is that necessary if jurisdictions perceiving themselves as harmed by low-tax jurisdictions can effectively tax their shares of the income “eroded” into other jurisdiction?</a:t>
            </a:r>
          </a:p>
        </p:txBody>
      </p:sp>
    </p:spTree>
    <p:extLst>
      <p:ext uri="{BB962C8B-B14F-4D97-AF65-F5344CB8AC3E}">
        <p14:creationId xmlns:p14="http://schemas.microsoft.com/office/powerpoint/2010/main" val="36182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League of Nations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5776" y="1622611"/>
            <a:ext cx="106769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Framework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Source</a:t>
            </a:r>
            <a:r>
              <a:rPr lang="en-US" dirty="0" smtClean="0"/>
              <a:t>:  Country in which income arose has a claim to tax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Residence</a:t>
            </a:r>
            <a:r>
              <a:rPr lang="en-US" dirty="0" smtClean="0"/>
              <a:t>: Country in which recipient of income resides has claim to tax income</a:t>
            </a:r>
          </a:p>
          <a:p>
            <a:endParaRPr lang="en-US" dirty="0" smtClean="0"/>
          </a:p>
          <a:p>
            <a:r>
              <a:rPr lang="en-US" b="1" u="sng" dirty="0" smtClean="0"/>
              <a:t>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Double Taxation if both countries impose tax</a:t>
            </a:r>
          </a:p>
          <a:p>
            <a:endParaRPr lang="en-US" dirty="0" smtClean="0"/>
          </a:p>
          <a:p>
            <a:r>
              <a:rPr lang="en-US" b="1" u="sng" dirty="0" smtClean="0"/>
              <a:t>Compromise </a:t>
            </a:r>
            <a:endParaRPr lang="en-US" b="1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Passive type income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Negotiated </a:t>
            </a:r>
            <a:r>
              <a:rPr lang="en-US" sz="1600" dirty="0"/>
              <a:t>by treaty between source and residence </a:t>
            </a:r>
            <a:r>
              <a:rPr lang="en-US" sz="1600" dirty="0" smtClean="0"/>
              <a:t>jurisdictions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usiness income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Not connected to PE - Residence </a:t>
            </a:r>
            <a:r>
              <a:rPr lang="en-US" sz="1600" dirty="0"/>
              <a:t>jurisdiction has sole right to tax </a:t>
            </a:r>
            <a:r>
              <a:rPr lang="en-US" sz="1600" dirty="0" smtClean="0"/>
              <a:t> / Source jurisdiction not permitted to tax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 smtClean="0"/>
              <a:t>Connected to PE - Source </a:t>
            </a:r>
            <a:r>
              <a:rPr lang="en-US" sz="1600" dirty="0"/>
              <a:t>jurisdiction has </a:t>
            </a:r>
            <a:r>
              <a:rPr lang="en-US" sz="1600" dirty="0" smtClean="0"/>
              <a:t>right to tax / Residence jurisdictions required to mitigate double taxation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Tax Nexus – Due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992392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dirty="0" smtClean="0"/>
          </a:p>
          <a:p>
            <a:pPr lvl="0"/>
            <a:r>
              <a:rPr lang="en-US" u="sng" dirty="0" smtClean="0"/>
              <a:t>Generally</a:t>
            </a:r>
            <a:r>
              <a:rPr lang="en-US" dirty="0" smtClean="0"/>
              <a:t>: </a:t>
            </a:r>
            <a:r>
              <a:rPr lang="en-US" dirty="0"/>
              <a:t>P</a:t>
            </a:r>
            <a:r>
              <a:rPr lang="en-US" dirty="0" smtClean="0"/>
              <a:t>revents </a:t>
            </a:r>
            <a:r>
              <a:rPr lang="en-US" dirty="0"/>
              <a:t>a State from depriving a person of life, </a:t>
            </a:r>
            <a:r>
              <a:rPr lang="en-US" dirty="0" smtClean="0"/>
              <a:t>liberty </a:t>
            </a:r>
            <a:r>
              <a:rPr lang="en-US" dirty="0"/>
              <a:t>or property when such deprivation is not justified by a sufficient </a:t>
            </a:r>
            <a:r>
              <a:rPr lang="en-US" dirty="0" smtClean="0"/>
              <a:t>purpose</a:t>
            </a:r>
          </a:p>
          <a:p>
            <a:pPr lvl="0"/>
            <a:endParaRPr lang="en-US" dirty="0" smtClean="0"/>
          </a:p>
          <a:p>
            <a:pPr lvl="0"/>
            <a:r>
              <a:rPr lang="en-US" u="sng" dirty="0" smtClean="0"/>
              <a:t>Application to State Tax</a:t>
            </a:r>
            <a:r>
              <a:rPr lang="en-US" dirty="0" smtClean="0"/>
              <a:t>: Taxing power </a:t>
            </a:r>
            <a:r>
              <a:rPr lang="en-US" dirty="0"/>
              <a:t>exerted </a:t>
            </a:r>
            <a:r>
              <a:rPr lang="en-US" dirty="0" smtClean="0"/>
              <a:t>by a State must bear </a:t>
            </a:r>
            <a:r>
              <a:rPr lang="en-US" dirty="0"/>
              <a:t>a fiscal relation to protections, </a:t>
            </a:r>
            <a:r>
              <a:rPr lang="en-US" dirty="0" smtClean="0"/>
              <a:t>opportunities </a:t>
            </a:r>
            <a:r>
              <a:rPr lang="en-US" dirty="0"/>
              <a:t>and benefits given by the </a:t>
            </a:r>
            <a:r>
              <a:rPr lang="en-US" dirty="0" smtClean="0"/>
              <a:t>State</a:t>
            </a:r>
          </a:p>
          <a:p>
            <a:pPr lvl="0"/>
            <a:endParaRPr lang="en-US" dirty="0" smtClean="0"/>
          </a:p>
          <a:p>
            <a:pPr lvl="0"/>
            <a:r>
              <a:rPr lang="en-US" u="sng" dirty="0" smtClean="0"/>
              <a:t>Test</a:t>
            </a:r>
          </a:p>
          <a:p>
            <a:pPr marL="400050" lvl="0" indent="-4000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Minimum Contact Test - Minimum contact sufficient to justify the State’s imposition of a tax on the taxpayer</a:t>
            </a:r>
          </a:p>
          <a:p>
            <a:pPr marL="400050" lvl="0" indent="-400050">
              <a:spcBef>
                <a:spcPts val="600"/>
              </a:spcBef>
              <a:buFont typeface="+mj-lt"/>
              <a:buAutoNum type="romanLcPeriod"/>
            </a:pPr>
            <a:r>
              <a:rPr lang="en-US" dirty="0" smtClean="0"/>
              <a:t>Benefits Test - Looks at whether there is a sufficient relationship between the benefits the taxpayer derives from the State and the tax the State seeks to impose</a:t>
            </a:r>
          </a:p>
          <a:p>
            <a:pPr lvl="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Tax Nexus – Commerce Clause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99239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Generally</a:t>
            </a:r>
            <a:r>
              <a:rPr lang="en-US" dirty="0" smtClean="0"/>
              <a:t>: </a:t>
            </a:r>
            <a:r>
              <a:rPr lang="en-US" dirty="0"/>
              <a:t>P</a:t>
            </a:r>
            <a:r>
              <a:rPr lang="en-US" dirty="0" smtClean="0"/>
              <a:t>rohibits </a:t>
            </a:r>
            <a:r>
              <a:rPr lang="en-US" dirty="0"/>
              <a:t>States from acting in a manner that discriminates against or unduly burdens interstate (or international) </a:t>
            </a:r>
            <a:r>
              <a:rPr lang="en-US" dirty="0" smtClean="0"/>
              <a:t>commerce</a:t>
            </a:r>
          </a:p>
          <a:p>
            <a:endParaRPr lang="en-US" dirty="0"/>
          </a:p>
          <a:p>
            <a:r>
              <a:rPr lang="en-US" u="sng" dirty="0" smtClean="0"/>
              <a:t>Application to State Tax</a:t>
            </a:r>
            <a:r>
              <a:rPr lang="en-US" dirty="0" smtClean="0"/>
              <a:t>: A </a:t>
            </a:r>
            <a:r>
              <a:rPr lang="en-US" dirty="0"/>
              <a:t>State </a:t>
            </a:r>
            <a:r>
              <a:rPr lang="en-US" dirty="0" smtClean="0"/>
              <a:t>does not unduly burden </a:t>
            </a:r>
            <a:r>
              <a:rPr lang="en-US" dirty="0"/>
              <a:t>interstate commerce only if the State tax is designed to make such commerce bear a fair share of the cost of the local government whose protection it </a:t>
            </a:r>
            <a:r>
              <a:rPr lang="en-US" dirty="0" smtClean="0"/>
              <a:t>enjoys</a:t>
            </a:r>
          </a:p>
          <a:p>
            <a:endParaRPr lang="en-US" dirty="0" smtClean="0"/>
          </a:p>
          <a:p>
            <a:r>
              <a:rPr lang="en-US" i="1" u="sng" dirty="0" smtClean="0"/>
              <a:t>Complete Auto </a:t>
            </a:r>
            <a:r>
              <a:rPr lang="en-US" u="sng" dirty="0" smtClean="0"/>
              <a:t>Test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 smtClean="0"/>
              <a:t>Applies </a:t>
            </a:r>
            <a:r>
              <a:rPr lang="en-US" dirty="0"/>
              <a:t>to an activity with </a:t>
            </a:r>
            <a:r>
              <a:rPr lang="en-US" b="1" dirty="0"/>
              <a:t>substantial nexus </a:t>
            </a:r>
            <a:r>
              <a:rPr lang="en-US" dirty="0"/>
              <a:t>to the taxing </a:t>
            </a:r>
            <a:r>
              <a:rPr lang="en-US" dirty="0" smtClean="0"/>
              <a:t>State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F</a:t>
            </a:r>
            <a:r>
              <a:rPr lang="en-US" dirty="0" smtClean="0"/>
              <a:t>airly apportioned</a:t>
            </a:r>
          </a:p>
          <a:p>
            <a:pPr marL="400050" indent="-400050">
              <a:buFont typeface="+mj-lt"/>
              <a:buAutoNum type="romanLcPeriod"/>
            </a:pPr>
            <a:r>
              <a:rPr lang="en-US" dirty="0"/>
              <a:t>D</a:t>
            </a:r>
            <a:r>
              <a:rPr lang="en-US" dirty="0" smtClean="0"/>
              <a:t>oes </a:t>
            </a:r>
            <a:r>
              <a:rPr lang="en-US" dirty="0"/>
              <a:t>not discriminate against interstate </a:t>
            </a:r>
            <a:r>
              <a:rPr lang="en-US" dirty="0" smtClean="0"/>
              <a:t>commerce</a:t>
            </a:r>
          </a:p>
          <a:p>
            <a:pPr marL="400050" indent="-400050">
              <a:buFont typeface="+mj-lt"/>
              <a:buAutoNum type="romanLcPeriod"/>
            </a:pPr>
            <a:r>
              <a:rPr lang="en-US" b="1" dirty="0"/>
              <a:t>F</a:t>
            </a:r>
            <a:r>
              <a:rPr lang="en-US" b="1" dirty="0" smtClean="0"/>
              <a:t>airly </a:t>
            </a:r>
            <a:r>
              <a:rPr lang="en-US" b="1" dirty="0"/>
              <a:t>related to services provided by the </a:t>
            </a:r>
            <a:r>
              <a:rPr lang="en-US" b="1" dirty="0" smtClean="0"/>
              <a:t>State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26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Tax Nexus – Income Tax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992392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b="1" u="sng" dirty="0" smtClean="0"/>
              <a:t>Minimum Contact Test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Historically, required physical presence under both Due Process and Commerce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Under </a:t>
            </a:r>
            <a:r>
              <a:rPr lang="en-US" i="1" dirty="0" smtClean="0"/>
              <a:t>Wayfair</a:t>
            </a:r>
            <a:r>
              <a:rPr lang="en-US" dirty="0" smtClean="0"/>
              <a:t>, no </a:t>
            </a:r>
            <a:r>
              <a:rPr lang="en-US" dirty="0"/>
              <a:t>p</a:t>
            </a:r>
            <a:r>
              <a:rPr lang="en-US" dirty="0" smtClean="0"/>
              <a:t>hysical presence requirement </a:t>
            </a:r>
            <a:r>
              <a:rPr lang="en-US" dirty="0" smtClean="0"/>
              <a:t>owing </a:t>
            </a:r>
            <a:r>
              <a:rPr lang="en-US" dirty="0" smtClean="0"/>
              <a:t>to rise of digital age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Never clear whether sales/use tax physical presence requirement applied to income tax</a:t>
            </a:r>
          </a:p>
          <a:p>
            <a:pPr lvl="0">
              <a:spcBef>
                <a:spcPts val="600"/>
              </a:spcBef>
            </a:pPr>
            <a:endParaRPr lang="en-US" dirty="0"/>
          </a:p>
          <a:p>
            <a:pPr lvl="0">
              <a:spcBef>
                <a:spcPts val="600"/>
              </a:spcBef>
            </a:pPr>
            <a:r>
              <a:rPr lang="en-US" b="1" u="sng" dirty="0" smtClean="0"/>
              <a:t>Benefits Test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States can only tax income sourced to State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 smtClean="0"/>
              <a:t>Methods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Separate accounting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F</a:t>
            </a:r>
            <a:r>
              <a:rPr lang="en-US" sz="1600" dirty="0" smtClean="0"/>
              <a:t>ormulary apportionment of “unitary business”</a:t>
            </a:r>
          </a:p>
        </p:txBody>
      </p:sp>
    </p:spTree>
    <p:extLst>
      <p:ext uri="{BB962C8B-B14F-4D97-AF65-F5344CB8AC3E}">
        <p14:creationId xmlns:p14="http://schemas.microsoft.com/office/powerpoint/2010/main" val="147920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Tax Nexus – Formulary Apportionment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9923929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b="1" u="sng" dirty="0" smtClean="0"/>
              <a:t>Formula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Massachusetts Formula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Equally weighted three factors: property</a:t>
            </a:r>
            <a:r>
              <a:rPr lang="en-US" sz="1600" dirty="0"/>
              <a:t>, </a:t>
            </a:r>
            <a:r>
              <a:rPr lang="en-US" sz="1600" dirty="0" smtClean="0"/>
              <a:t>payroll </a:t>
            </a:r>
            <a:r>
              <a:rPr lang="en-US" sz="1600" dirty="0"/>
              <a:t>and </a:t>
            </a:r>
            <a:r>
              <a:rPr lang="en-US" sz="1600" dirty="0" smtClean="0"/>
              <a:t>sales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Single Factor Sales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Currently applied by majority of States (with state income tax)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Sourcing income based on revenue is legitimate - </a:t>
            </a:r>
            <a:r>
              <a:rPr lang="en-US" sz="1600" i="1" dirty="0" smtClean="0"/>
              <a:t>Moorman </a:t>
            </a:r>
            <a:r>
              <a:rPr lang="en-US" sz="1600" i="1" dirty="0"/>
              <a:t>Mfg.</a:t>
            </a:r>
            <a:r>
              <a:rPr lang="en-US" sz="1600" dirty="0"/>
              <a:t>, 437 U.S. 267 (1978)</a:t>
            </a:r>
          </a:p>
          <a:p>
            <a:pPr lvl="0">
              <a:spcBef>
                <a:spcPts val="600"/>
              </a:spcBef>
            </a:pPr>
            <a:endParaRPr lang="en-US" dirty="0" smtClean="0"/>
          </a:p>
          <a:p>
            <a:pPr lvl="0">
              <a:spcBef>
                <a:spcPts val="600"/>
              </a:spcBef>
            </a:pPr>
            <a:r>
              <a:rPr lang="en-US" b="1" u="sng" dirty="0" smtClean="0"/>
              <a:t>Application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Separate Reporting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Combined Reporting 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Currently applied by a majority of states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600" dirty="0" smtClean="0"/>
              <a:t>Permitted on worldwide basis</a:t>
            </a:r>
            <a:endParaRPr lang="en-US" sz="1600" dirty="0"/>
          </a:p>
          <a:p>
            <a:pPr marL="1200150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i="1" dirty="0" smtClean="0"/>
              <a:t>Container Corp</a:t>
            </a:r>
            <a:r>
              <a:rPr lang="en-US" sz="1600" dirty="0" smtClean="0"/>
              <a:t>., 463 U.S. 159 (1983)</a:t>
            </a:r>
          </a:p>
          <a:p>
            <a:pPr marL="1200150" lvl="2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600" i="1" dirty="0" smtClean="0"/>
              <a:t>Barclays Bank</a:t>
            </a:r>
            <a:r>
              <a:rPr lang="en-US" sz="1600" dirty="0" smtClean="0"/>
              <a:t>, 512 U.S. 298 (1994)</a:t>
            </a:r>
          </a:p>
        </p:txBody>
      </p:sp>
    </p:spTree>
    <p:extLst>
      <p:ext uri="{BB962C8B-B14F-4D97-AF65-F5344CB8AC3E}">
        <p14:creationId xmlns:p14="http://schemas.microsoft.com/office/powerpoint/2010/main" val="19595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DPT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3012" y="1353671"/>
            <a:ext cx="10340788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600" b="1" u="sng" dirty="0" smtClean="0"/>
              <a:t>Summary 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pplies </a:t>
            </a:r>
            <a:r>
              <a:rPr lang="en-US" sz="1600" dirty="0"/>
              <a:t>in two circumstances:</a:t>
            </a:r>
          </a:p>
          <a:p>
            <a:pPr marL="800100" lvl="3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/>
              <a:t>When a UK sub or PE engages in transactions with related parties that lack economic substance to exploit mismatches in countries’ tax laws</a:t>
            </a:r>
          </a:p>
          <a:p>
            <a:pPr marL="800100" lvl="3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/>
              <a:t>When a nonresident does business in the UK in a manner designed to avoid having a UK PE with the result that overall tax is reduced (“Avoidance of PE Rule</a:t>
            </a:r>
            <a:r>
              <a:rPr lang="en-US" sz="1600" dirty="0" smtClean="0"/>
              <a:t>”)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Exemption for small or medium-sized enterprises - UK related sales are below GBP </a:t>
            </a:r>
            <a:r>
              <a:rPr lang="en-US" sz="1600" dirty="0" err="1" smtClean="0"/>
              <a:t>10M</a:t>
            </a:r>
            <a:r>
              <a:rPr lang="en-US" sz="1600" dirty="0" smtClean="0"/>
              <a:t> or UK related expenses are below GBP </a:t>
            </a:r>
            <a:r>
              <a:rPr lang="en-US" sz="1600" dirty="0" err="1" smtClean="0"/>
              <a:t>1M</a:t>
            </a:r>
            <a:endParaRPr lang="en-US" sz="1600" dirty="0" smtClean="0"/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Rate is 31% (UK corporate tax rate is 25%)</a:t>
            </a:r>
            <a:endParaRPr lang="en-US" sz="1600" dirty="0"/>
          </a:p>
          <a:p>
            <a:pPr lvl="0">
              <a:spcBef>
                <a:spcPts val="600"/>
              </a:spcBef>
            </a:pPr>
            <a:endParaRPr lang="en-US" sz="1600" dirty="0" smtClean="0"/>
          </a:p>
          <a:p>
            <a:pPr marL="0" lvl="2">
              <a:spcBef>
                <a:spcPts val="600"/>
              </a:spcBef>
            </a:pPr>
            <a:r>
              <a:rPr lang="en-US" sz="1600" b="1" u="sng" dirty="0" smtClean="0"/>
              <a:t>Avoidance of PE Rule</a:t>
            </a:r>
          </a:p>
          <a:p>
            <a:pPr marL="342900" lvl="2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 smtClean="0"/>
              <a:t>Applies to “foreign company” and “avoided PE”</a:t>
            </a:r>
          </a:p>
          <a:p>
            <a:pPr marL="342900" lvl="2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 smtClean="0"/>
              <a:t>Avoided PE carrying on activity in connection with supply of goods services made by foreign company to UK customers</a:t>
            </a:r>
          </a:p>
          <a:p>
            <a:pPr marL="342900" lvl="2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 smtClean="0"/>
              <a:t>Reasonable to assume design to avoid PE</a:t>
            </a:r>
            <a:endParaRPr lang="en-US" sz="1600" dirty="0"/>
          </a:p>
          <a:p>
            <a:pPr marL="342900" lvl="2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 smtClean="0"/>
              <a:t>Reasonable to assume mismatch or tax avoidance condition met</a:t>
            </a:r>
            <a:endParaRPr lang="en-US" sz="1600" dirty="0"/>
          </a:p>
          <a:p>
            <a:pPr marL="342900" lvl="2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 smtClean="0"/>
              <a:t>Base of tax is chargeable profits of foreign company had it had a PE</a:t>
            </a:r>
          </a:p>
          <a:p>
            <a:pPr marL="342900" lvl="2" indent="-342900">
              <a:spcBef>
                <a:spcPts val="600"/>
              </a:spcBef>
              <a:buFont typeface="+mj-lt"/>
              <a:buAutoNum type="arabicParenR"/>
            </a:pPr>
            <a:r>
              <a:rPr lang="en-US" sz="1600" dirty="0" smtClean="0"/>
              <a:t>Imposed on foreign company, but can be collected from avoided PE</a:t>
            </a:r>
          </a:p>
        </p:txBody>
      </p:sp>
    </p:spTree>
    <p:extLst>
      <p:ext uri="{BB962C8B-B14F-4D97-AF65-F5344CB8AC3E}">
        <p14:creationId xmlns:p14="http://schemas.microsoft.com/office/powerpoint/2010/main" val="41432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690688"/>
            <a:ext cx="992392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u="sng" dirty="0" smtClean="0"/>
              <a:t>Summary</a:t>
            </a: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Tax on revenue </a:t>
            </a:r>
            <a:r>
              <a:rPr lang="en-US" dirty="0"/>
              <a:t>of nonresidents earned from certain digital </a:t>
            </a:r>
            <a:r>
              <a:rPr lang="en-US" dirty="0" smtClean="0"/>
              <a:t>services (e.g., provision of digital interface, digital advertising , user data)</a:t>
            </a:r>
            <a:endParaRPr lang="en-US" dirty="0"/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/>
              <a:t>Global revenue threshold: </a:t>
            </a:r>
            <a:r>
              <a:rPr lang="en-US" dirty="0" smtClean="0"/>
              <a:t>Varies but EUR </a:t>
            </a:r>
            <a:r>
              <a:rPr lang="en-US" dirty="0"/>
              <a:t>750 million </a:t>
            </a:r>
            <a:r>
              <a:rPr lang="en-US" dirty="0" smtClean="0"/>
              <a:t>is most </a:t>
            </a:r>
            <a:r>
              <a:rPr lang="en-US" dirty="0"/>
              <a:t>common 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/>
              <a:t>Domestic revenue threshold</a:t>
            </a:r>
            <a:r>
              <a:rPr lang="en-US" dirty="0" smtClean="0"/>
              <a:t>: Varies between jurisdictions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 smtClean="0"/>
              <a:t>Rates</a:t>
            </a:r>
            <a:r>
              <a:rPr lang="en-US" dirty="0" smtClean="0"/>
              <a:t>: Vary 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 smtClean="0"/>
              <a:t>Imposed on</a:t>
            </a:r>
            <a:r>
              <a:rPr lang="en-US" dirty="0" smtClean="0"/>
              <a:t>: (i) everyone (with a deduction for residents) or (ii) just nonresidents</a:t>
            </a:r>
          </a:p>
          <a:p>
            <a:pPr marL="0" lvl="2"/>
            <a:endParaRPr lang="en-US" b="1" u="sng" dirty="0" smtClean="0"/>
          </a:p>
          <a:p>
            <a:pPr marL="0" lvl="2"/>
            <a:r>
              <a:rPr lang="en-US" b="1" u="sng" dirty="0" smtClean="0"/>
              <a:t>History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2019 - France implemented DST, closely followed by other countries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2019 to 2021 - U.S. initiated Sec. 301 investigations and concluded retaliatory measures were warranted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October 2021 - Agreement reached based on acceptance of two-pillar solution and moratorium on new DSTs to 2023</a:t>
            </a:r>
          </a:p>
          <a:p>
            <a:pPr marL="2857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2023 – Moratorium extended by Inclusive Framework members, excluding Canada</a:t>
            </a:r>
            <a:endParaRPr lang="en-US" dirty="0"/>
          </a:p>
          <a:p>
            <a:pPr marL="0" lvl="2"/>
            <a:endParaRPr lang="en-US" dirty="0" smtClean="0"/>
          </a:p>
          <a:p>
            <a:pPr marL="0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3031</Words>
  <Application>Microsoft Office PowerPoint</Application>
  <PresentationFormat>Widescreen</PresentationFormat>
  <Paragraphs>335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 Theme</vt:lpstr>
      <vt:lpstr>Setting Aside International Nexus: Have Taxing Jurisdictions Been Preoccupied with Whether or Not They Could, Without Stopping to Think if They Should?</vt:lpstr>
      <vt:lpstr>Agenda</vt:lpstr>
      <vt:lpstr>Compromise of League of Nations</vt:lpstr>
      <vt:lpstr>State Tax Nexus – Due Process</vt:lpstr>
      <vt:lpstr>State Tax Nexus – Commerce Clause</vt:lpstr>
      <vt:lpstr>State Tax Nexus – Income Tax</vt:lpstr>
      <vt:lpstr>State Tax Nexus – Formulary Apportionment </vt:lpstr>
      <vt:lpstr>DPT</vt:lpstr>
      <vt:lpstr>DSTs</vt:lpstr>
      <vt:lpstr>DSTs and Pillar I</vt:lpstr>
      <vt:lpstr>UTPR – Pillar II Summary  </vt:lpstr>
      <vt:lpstr>UTPR – Evolution of Pillar II (1 of 2)</vt:lpstr>
      <vt:lpstr>UTPR – Evolution of Pillar II (2 of 2)</vt:lpstr>
      <vt:lpstr>Compliance with Tax Treaties – Framework (1 of 2)</vt:lpstr>
      <vt:lpstr>Compliance with Tax Treaties – Framework (2 of 2)</vt:lpstr>
      <vt:lpstr>Compliance with Tax Treaties – DPT &amp; DST</vt:lpstr>
      <vt:lpstr>Compliance with Tax Treaties – UTPR (1 of 2)</vt:lpstr>
      <vt:lpstr>Compliance with Tax Treaties – UTPR (2 of 2)</vt:lpstr>
      <vt:lpstr>Implementation in U.S. and Federal Nexus (1 of 3)</vt:lpstr>
      <vt:lpstr>Implementation in U.S. and Federal Nexus (2 of 3)</vt:lpstr>
      <vt:lpstr>Implementation in U.S. and Federal Nexus (2 of 3)</vt:lpstr>
      <vt:lpstr>Alternative: Source-Residence Renegotiation Approach (1 of 2)</vt:lpstr>
      <vt:lpstr>Alternative: Source-Residence Renegotiation Approach (2 of 2)</vt:lpstr>
      <vt:lpstr> Alternative: Formula Approach (1 of 3)</vt:lpstr>
      <vt:lpstr> Alternative: Formula Approach(2 of 3)</vt:lpstr>
      <vt:lpstr> Alternative: Formula Approach(3 of 3)</vt:lpstr>
    </vt:vector>
  </TitlesOfParts>
  <Company>Baker &amp; McKenzie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Pollack, Samuel</dc:creator>
  <cp:lastModifiedBy>Skubis Weber, Julia</cp:lastModifiedBy>
  <cp:revision>278</cp:revision>
  <dcterms:created xsi:type="dcterms:W3CDTF">2023-10-11T16:18:55Z</dcterms:created>
  <dcterms:modified xsi:type="dcterms:W3CDTF">2023-11-02T17:44:31Z</dcterms:modified>
</cp:coreProperties>
</file>