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16_35A1EE5C.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62" r:id="rId2"/>
    <p:sldId id="260" r:id="rId3"/>
    <p:sldId id="270" r:id="rId4"/>
    <p:sldId id="261" r:id="rId5"/>
    <p:sldId id="263" r:id="rId6"/>
    <p:sldId id="264" r:id="rId7"/>
    <p:sldId id="265" r:id="rId8"/>
    <p:sldId id="271" r:id="rId9"/>
    <p:sldId id="266" r:id="rId10"/>
    <p:sldId id="290" r:id="rId11"/>
    <p:sldId id="291" r:id="rId12"/>
    <p:sldId id="295" r:id="rId13"/>
    <p:sldId id="296" r:id="rId14"/>
    <p:sldId id="272" r:id="rId15"/>
    <p:sldId id="267" r:id="rId16"/>
    <p:sldId id="289" r:id="rId17"/>
    <p:sldId id="305" r:id="rId18"/>
    <p:sldId id="306" r:id="rId19"/>
    <p:sldId id="307" r:id="rId20"/>
    <p:sldId id="308" r:id="rId21"/>
    <p:sldId id="309" r:id="rId22"/>
    <p:sldId id="310" r:id="rId23"/>
    <p:sldId id="311" r:id="rId24"/>
    <p:sldId id="312" r:id="rId25"/>
    <p:sldId id="273" r:id="rId26"/>
    <p:sldId id="268" r:id="rId27"/>
    <p:sldId id="274" r:id="rId28"/>
    <p:sldId id="276" r:id="rId29"/>
    <p:sldId id="275" r:id="rId30"/>
    <p:sldId id="277" r:id="rId31"/>
    <p:sldId id="278" r:id="rId32"/>
    <p:sldId id="279" r:id="rId33"/>
    <p:sldId id="280" r:id="rId34"/>
    <p:sldId id="283" r:id="rId35"/>
    <p:sldId id="282" r:id="rId36"/>
    <p:sldId id="284" r:id="rId37"/>
    <p:sldId id="285" r:id="rId38"/>
    <p:sldId id="286" r:id="rId39"/>
    <p:sldId id="287" r:id="rId40"/>
    <p:sldId id="288"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2F340BC-A6E4-7116-8F24-E15A18996371}" name="Roin, Julie" initials="RJ" userId="S-1-5-21-171460861-3032515955-1843208425-170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1" autoAdjust="0"/>
    <p:restoredTop sz="94660"/>
  </p:normalViewPr>
  <p:slideViewPr>
    <p:cSldViewPr snapToGrid="0">
      <p:cViewPr varScale="1">
        <p:scale>
          <a:sx n="59" d="100"/>
          <a:sy n="59" d="100"/>
        </p:scale>
        <p:origin x="90"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omments/modernComment_116_35A1EE5C.xml><?xml version="1.0" encoding="utf-8"?>
<p188:cmLst xmlns:a="http://schemas.openxmlformats.org/drawingml/2006/main" xmlns:r="http://schemas.openxmlformats.org/officeDocument/2006/relationships" xmlns:p188="http://schemas.microsoft.com/office/powerpoint/2018/8/main">
  <p188:cm id="{4395031A-CB60-4764-B820-8E77B27EEE4E}" authorId="{72F340BC-A6E4-7116-8F24-E15A18996371}" created="2022-10-20T19:50:31.407">
    <ac:deMkLst xmlns:ac="http://schemas.microsoft.com/office/drawing/2013/main/command">
      <pc:docMk xmlns:pc="http://schemas.microsoft.com/office/powerpoint/2013/main/command"/>
      <pc:sldMk xmlns:pc="http://schemas.microsoft.com/office/powerpoint/2013/main/command" cId="899804764" sldId="278"/>
      <ac:spMk id="3" creationId="{00000000-0000-0000-0000-000000000000}"/>
    </ac:deMkLst>
    <p188:txBody>
      <a:bodyPr/>
      <a:lstStyle/>
      <a:p>
        <a:r>
          <a:rPr lang="en-US"/>
          <a:t>Shouldn't this be minus BEAT liabiity?</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8EF3DE-4D02-46EE-9F22-E41B46979321}" type="datetimeFigureOut">
              <a:rPr lang="en-US" smtClean="0"/>
              <a:t>11/2/2022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682912-D5DB-4707-A91D-A01F074B6198}" type="slidenum">
              <a:rPr lang="en-US" smtClean="0"/>
              <a:t>‹#›</a:t>
            </a:fld>
            <a:endParaRPr lang="en-US"/>
          </a:p>
        </p:txBody>
      </p:sp>
    </p:spTree>
    <p:extLst>
      <p:ext uri="{BB962C8B-B14F-4D97-AF65-F5344CB8AC3E}">
        <p14:creationId xmlns:p14="http://schemas.microsoft.com/office/powerpoint/2010/main" val="1937180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976C85-0441-4680-B14F-CE160866CEE1}" type="slidenum">
              <a:rPr lang="en-US" smtClean="0"/>
              <a:t>10</a:t>
            </a:fld>
            <a:endParaRPr lang="en-US"/>
          </a:p>
        </p:txBody>
      </p:sp>
    </p:spTree>
    <p:extLst>
      <p:ext uri="{BB962C8B-B14F-4D97-AF65-F5344CB8AC3E}">
        <p14:creationId xmlns:p14="http://schemas.microsoft.com/office/powerpoint/2010/main" val="1687785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976C85-0441-4680-B14F-CE160866CEE1}" type="slidenum">
              <a:rPr lang="en-US" smtClean="0"/>
              <a:t>11</a:t>
            </a:fld>
            <a:endParaRPr lang="en-US"/>
          </a:p>
        </p:txBody>
      </p:sp>
    </p:spTree>
    <p:extLst>
      <p:ext uri="{BB962C8B-B14F-4D97-AF65-F5344CB8AC3E}">
        <p14:creationId xmlns:p14="http://schemas.microsoft.com/office/powerpoint/2010/main" val="1676372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976C85-0441-4680-B14F-CE160866CEE1}" type="slidenum">
              <a:rPr lang="en-US" smtClean="0"/>
              <a:t>12</a:t>
            </a:fld>
            <a:endParaRPr lang="en-US"/>
          </a:p>
        </p:txBody>
      </p:sp>
    </p:spTree>
    <p:extLst>
      <p:ext uri="{BB962C8B-B14F-4D97-AF65-F5344CB8AC3E}">
        <p14:creationId xmlns:p14="http://schemas.microsoft.com/office/powerpoint/2010/main" val="3408356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0560DF4-330E-495A-BD85-98A1EEF12DCB}"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90F3F-DE05-4749-9283-A7B761B1CC2E}" type="slidenum">
              <a:rPr lang="en-US" smtClean="0"/>
              <a:t>‹#›</a:t>
            </a:fld>
            <a:endParaRPr lang="en-US"/>
          </a:p>
        </p:txBody>
      </p:sp>
    </p:spTree>
    <p:extLst>
      <p:ext uri="{BB962C8B-B14F-4D97-AF65-F5344CB8AC3E}">
        <p14:creationId xmlns:p14="http://schemas.microsoft.com/office/powerpoint/2010/main" val="294853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560DF4-330E-495A-BD85-98A1EEF12DCB}"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90F3F-DE05-4749-9283-A7B761B1CC2E}" type="slidenum">
              <a:rPr lang="en-US" smtClean="0"/>
              <a:t>‹#›</a:t>
            </a:fld>
            <a:endParaRPr lang="en-US"/>
          </a:p>
        </p:txBody>
      </p:sp>
    </p:spTree>
    <p:extLst>
      <p:ext uri="{BB962C8B-B14F-4D97-AF65-F5344CB8AC3E}">
        <p14:creationId xmlns:p14="http://schemas.microsoft.com/office/powerpoint/2010/main" val="2997213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560DF4-330E-495A-BD85-98A1EEF12DCB}"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90F3F-DE05-4749-9283-A7B761B1CC2E}" type="slidenum">
              <a:rPr lang="en-US" smtClean="0"/>
              <a:t>‹#›</a:t>
            </a:fld>
            <a:endParaRPr lang="en-US"/>
          </a:p>
        </p:txBody>
      </p:sp>
    </p:spTree>
    <p:extLst>
      <p:ext uri="{BB962C8B-B14F-4D97-AF65-F5344CB8AC3E}">
        <p14:creationId xmlns:p14="http://schemas.microsoft.com/office/powerpoint/2010/main" val="3817111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p:txBody>
          <a:bodyPr/>
          <a:lstStyle>
            <a:lvl1pPr>
              <a:defRPr>
                <a:latin typeface="+mn-lt"/>
                <a:cs typeface="Arial" panose="020B0604020202020204" pitchFamily="34" charset="0"/>
              </a:defRPr>
            </a:lvl1pPr>
            <a:lvl2pPr>
              <a:defRPr>
                <a:latin typeface="+mn-lt"/>
                <a:cs typeface="Arial" panose="020B0604020202020204" pitchFamily="34" charset="0"/>
              </a:defRPr>
            </a:lvl2pPr>
            <a:lvl3pPr>
              <a:defRPr>
                <a:latin typeface="+mn-lt"/>
                <a:cs typeface="Arial" panose="020B0604020202020204" pitchFamily="34" charset="0"/>
              </a:defRPr>
            </a:lvl3pPr>
            <a:lvl4pPr>
              <a:defRPr>
                <a:latin typeface="+mn-lt"/>
                <a:cs typeface="Arial" panose="020B0604020202020204" pitchFamily="34" charset="0"/>
              </a:defRPr>
            </a:lvl4pPr>
            <a:lvl5pPr>
              <a:defRPr>
                <a:latin typeface="+mn-lt"/>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mn-lt"/>
                <a:cs typeface="Arial" panose="020B0604020202020204" pitchFamily="34" charset="0"/>
              </a:defRPr>
            </a:lvl1pPr>
          </a:lstStyle>
          <a:p>
            <a:fld id="{20560DF4-330E-495A-BD85-98A1EEF12DCB}" type="datetimeFigureOut">
              <a:rPr lang="en-US" smtClean="0"/>
              <a:pPr/>
              <a:t>11/2/2022</a:t>
            </a:fld>
            <a:endParaRPr lang="en-US"/>
          </a:p>
        </p:txBody>
      </p:sp>
      <p:sp>
        <p:nvSpPr>
          <p:cNvPr id="5" name="Footer Placeholder 4"/>
          <p:cNvSpPr>
            <a:spLocks noGrp="1"/>
          </p:cNvSpPr>
          <p:nvPr>
            <p:ph type="ftr" sz="quarter" idx="11"/>
          </p:nvPr>
        </p:nvSpPr>
        <p:spPr/>
        <p:txBody>
          <a:bodyPr/>
          <a:lstStyle>
            <a:lvl1pPr>
              <a:defRPr>
                <a:latin typeface="+mn-lt"/>
                <a:cs typeface="Arial" panose="020B060402020202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mn-lt"/>
                <a:cs typeface="Arial" panose="020B0604020202020204" pitchFamily="34" charset="0"/>
              </a:defRPr>
            </a:lvl1pPr>
          </a:lstStyle>
          <a:p>
            <a:fld id="{33090F3F-DE05-4749-9283-A7B761B1CC2E}" type="slidenum">
              <a:rPr lang="en-US" smtClean="0"/>
              <a:pPr/>
              <a:t>‹#›</a:t>
            </a:fld>
            <a:endParaRPr lang="en-US"/>
          </a:p>
        </p:txBody>
      </p:sp>
    </p:spTree>
    <p:extLst>
      <p:ext uri="{BB962C8B-B14F-4D97-AF65-F5344CB8AC3E}">
        <p14:creationId xmlns:p14="http://schemas.microsoft.com/office/powerpoint/2010/main" val="318498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560DF4-330E-495A-BD85-98A1EEF12DCB}"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90F3F-DE05-4749-9283-A7B761B1CC2E}" type="slidenum">
              <a:rPr lang="en-US" smtClean="0"/>
              <a:t>‹#›</a:t>
            </a:fld>
            <a:endParaRPr lang="en-US"/>
          </a:p>
        </p:txBody>
      </p:sp>
    </p:spTree>
    <p:extLst>
      <p:ext uri="{BB962C8B-B14F-4D97-AF65-F5344CB8AC3E}">
        <p14:creationId xmlns:p14="http://schemas.microsoft.com/office/powerpoint/2010/main" val="1104995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560DF4-330E-495A-BD85-98A1EEF12DCB}"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90F3F-DE05-4749-9283-A7B761B1CC2E}" type="slidenum">
              <a:rPr lang="en-US" smtClean="0"/>
              <a:t>‹#›</a:t>
            </a:fld>
            <a:endParaRPr lang="en-US"/>
          </a:p>
        </p:txBody>
      </p:sp>
    </p:spTree>
    <p:extLst>
      <p:ext uri="{BB962C8B-B14F-4D97-AF65-F5344CB8AC3E}">
        <p14:creationId xmlns:p14="http://schemas.microsoft.com/office/powerpoint/2010/main" val="1001986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560DF4-330E-495A-BD85-98A1EEF12DCB}" type="datetimeFigureOut">
              <a:rPr lang="en-US" smtClean="0"/>
              <a:t>11/2/2022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90F3F-DE05-4749-9283-A7B761B1CC2E}" type="slidenum">
              <a:rPr lang="en-US" smtClean="0"/>
              <a:t>‹#›</a:t>
            </a:fld>
            <a:endParaRPr lang="en-US"/>
          </a:p>
        </p:txBody>
      </p:sp>
    </p:spTree>
    <p:extLst>
      <p:ext uri="{BB962C8B-B14F-4D97-AF65-F5344CB8AC3E}">
        <p14:creationId xmlns:p14="http://schemas.microsoft.com/office/powerpoint/2010/main" val="696547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560DF4-330E-495A-BD85-98A1EEF12DCB}" type="datetimeFigureOut">
              <a:rPr lang="en-US" smtClean="0"/>
              <a:t>11/2/2022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90F3F-DE05-4749-9283-A7B761B1CC2E}" type="slidenum">
              <a:rPr lang="en-US" smtClean="0"/>
              <a:t>‹#›</a:t>
            </a:fld>
            <a:endParaRPr lang="en-US"/>
          </a:p>
        </p:txBody>
      </p:sp>
    </p:spTree>
    <p:extLst>
      <p:ext uri="{BB962C8B-B14F-4D97-AF65-F5344CB8AC3E}">
        <p14:creationId xmlns:p14="http://schemas.microsoft.com/office/powerpoint/2010/main" val="2444005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560DF4-330E-495A-BD85-98A1EEF12DCB}" type="datetimeFigureOut">
              <a:rPr lang="en-US" smtClean="0"/>
              <a:t>11/2/2022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90F3F-DE05-4749-9283-A7B761B1CC2E}" type="slidenum">
              <a:rPr lang="en-US" smtClean="0"/>
              <a:t>‹#›</a:t>
            </a:fld>
            <a:endParaRPr lang="en-US"/>
          </a:p>
        </p:txBody>
      </p:sp>
    </p:spTree>
    <p:extLst>
      <p:ext uri="{BB962C8B-B14F-4D97-AF65-F5344CB8AC3E}">
        <p14:creationId xmlns:p14="http://schemas.microsoft.com/office/powerpoint/2010/main" val="4062839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0560DF4-330E-495A-BD85-98A1EEF12DCB}"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90F3F-DE05-4749-9283-A7B761B1CC2E}" type="slidenum">
              <a:rPr lang="en-US" smtClean="0"/>
              <a:t>‹#›</a:t>
            </a:fld>
            <a:endParaRPr lang="en-US"/>
          </a:p>
        </p:txBody>
      </p:sp>
    </p:spTree>
    <p:extLst>
      <p:ext uri="{BB962C8B-B14F-4D97-AF65-F5344CB8AC3E}">
        <p14:creationId xmlns:p14="http://schemas.microsoft.com/office/powerpoint/2010/main" val="403264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0560DF4-330E-495A-BD85-98A1EEF12DCB}"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90F3F-DE05-4749-9283-A7B761B1CC2E}" type="slidenum">
              <a:rPr lang="en-US" smtClean="0"/>
              <a:t>‹#›</a:t>
            </a:fld>
            <a:endParaRPr lang="en-US"/>
          </a:p>
        </p:txBody>
      </p:sp>
    </p:spTree>
    <p:extLst>
      <p:ext uri="{BB962C8B-B14F-4D97-AF65-F5344CB8AC3E}">
        <p14:creationId xmlns:p14="http://schemas.microsoft.com/office/powerpoint/2010/main" val="2404367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560DF4-330E-495A-BD85-98A1EEF12DCB}" type="datetimeFigureOut">
              <a:rPr lang="en-US" smtClean="0"/>
              <a:t>11/2/2022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90F3F-DE05-4749-9283-A7B761B1CC2E}" type="slidenum">
              <a:rPr lang="en-US" smtClean="0"/>
              <a:t>‹#›</a:t>
            </a:fld>
            <a:endParaRPr lang="en-US"/>
          </a:p>
        </p:txBody>
      </p:sp>
    </p:spTree>
    <p:extLst>
      <p:ext uri="{BB962C8B-B14F-4D97-AF65-F5344CB8AC3E}">
        <p14:creationId xmlns:p14="http://schemas.microsoft.com/office/powerpoint/2010/main" val="261452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microsoft.com/office/2018/10/relationships/comments" Target="../comments/modernComment_116_35A1EE5C.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n-lt"/>
                <a:cs typeface="Arial" panose="020B0604020202020204" pitchFamily="34" charset="0"/>
              </a:rPr>
              <a:t>“Subpar” F?</a:t>
            </a:r>
          </a:p>
        </p:txBody>
      </p:sp>
      <p:sp>
        <p:nvSpPr>
          <p:cNvPr id="3" name="Subtitle 2"/>
          <p:cNvSpPr>
            <a:spLocks noGrp="1"/>
          </p:cNvSpPr>
          <p:nvPr>
            <p:ph type="subTitle" idx="1"/>
          </p:nvPr>
        </p:nvSpPr>
        <p:spPr/>
        <p:txBody>
          <a:bodyPr>
            <a:normAutofit/>
          </a:bodyPr>
          <a:lstStyle/>
          <a:p>
            <a:r>
              <a:rPr lang="en-US" sz="3600" dirty="0">
                <a:cs typeface="Arial" panose="020B0604020202020204" pitchFamily="34" charset="0"/>
              </a:rPr>
              <a:t>The Role of Anti-Deferral in a Post-GILTI (and Maybe Pillar Two) World</a:t>
            </a:r>
          </a:p>
        </p:txBody>
      </p:sp>
    </p:spTree>
    <p:extLst>
      <p:ext uri="{BB962C8B-B14F-4D97-AF65-F5344CB8AC3E}">
        <p14:creationId xmlns:p14="http://schemas.microsoft.com/office/powerpoint/2010/main" val="2499056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Contract Manufacturing</a:t>
            </a:r>
          </a:p>
        </p:txBody>
      </p:sp>
      <p:sp>
        <p:nvSpPr>
          <p:cNvPr id="3" name="Content Placeholder 2"/>
          <p:cNvSpPr>
            <a:spLocks noGrp="1"/>
          </p:cNvSpPr>
          <p:nvPr>
            <p:ph idx="1"/>
          </p:nvPr>
        </p:nvSpPr>
        <p:spPr/>
        <p:txBody>
          <a:bodyPr>
            <a:normAutofit fontScale="85000" lnSpcReduction="10000"/>
          </a:bodyPr>
          <a:lstStyle/>
          <a:p>
            <a:r>
              <a:rPr lang="en-US" dirty="0"/>
              <a:t>2008 regulations expressly granted “manufacturing” status to a CFC engaging a contract manufacturer (related or third party), provided the CFC’s employees made a “substantial contribution” to the manufacturing process</a:t>
            </a:r>
          </a:p>
          <a:p>
            <a:pPr marL="0" indent="0">
              <a:buNone/>
            </a:pPr>
            <a:r>
              <a:rPr lang="en-US" dirty="0"/>
              <a:t>“Final regulations addressing [foreign base company sales income] were first published in 1964 . . .. Since then, global economic expansion and globalization have led to significant changes in manufacturing. Many multinational groups have extensive manufacturing networks that straddle geographic borders. These cross-border manufacturing networks are created primarily to leverage expertise and cost efficiencies. In addition, the use of contract manufacturing arrangements has become a common way of manufacturing products because of the flexibility and efficiencies it affords. Accordingly, </a:t>
            </a:r>
            <a:r>
              <a:rPr lang="en-US" i="1" dirty="0"/>
              <a:t>updated rules in this area are important to the continued competitiveness of U.S. businesses operating abroad.”</a:t>
            </a:r>
          </a:p>
          <a:p>
            <a:pPr lvl="1"/>
            <a:r>
              <a:rPr lang="en-US" dirty="0"/>
              <a:t>Preamble to the proposed contract manufacturing regulations</a:t>
            </a:r>
          </a:p>
        </p:txBody>
      </p:sp>
    </p:spTree>
    <p:extLst>
      <p:ext uri="{BB962C8B-B14F-4D97-AF65-F5344CB8AC3E}">
        <p14:creationId xmlns:p14="http://schemas.microsoft.com/office/powerpoint/2010/main" val="136960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Notice 2007-13</a:t>
            </a:r>
          </a:p>
        </p:txBody>
      </p:sp>
      <p:sp>
        <p:nvSpPr>
          <p:cNvPr id="3" name="Content Placeholder 2"/>
          <p:cNvSpPr>
            <a:spLocks noGrp="1"/>
          </p:cNvSpPr>
          <p:nvPr>
            <p:ph idx="1"/>
          </p:nvPr>
        </p:nvSpPr>
        <p:spPr/>
        <p:txBody>
          <a:bodyPr>
            <a:normAutofit/>
          </a:bodyPr>
          <a:lstStyle/>
          <a:p>
            <a:r>
              <a:rPr lang="en-US" dirty="0"/>
              <a:t>Narrowed the application of the foreign base company services income rules by limiting “substantial assistance” to assistance provided by U.S. persons, and providing a single cost-based test.</a:t>
            </a:r>
          </a:p>
          <a:p>
            <a:pPr marL="0" indent="0">
              <a:buNone/>
            </a:pPr>
            <a:r>
              <a:rPr lang="en-US" dirty="0"/>
              <a:t>“Since the regulations were published in 1968, there has been a substantial expansion in the reach of the global economy, particularly in the provision of global services. As a result, many of the U.S. multinationals that provide services outside of the United States currently have globally integrated businesses with support capabilities for unrelated customer projects in different geographic locations, largely based on factors such as expertise and cost efficiencies.”</a:t>
            </a:r>
          </a:p>
        </p:txBody>
      </p:sp>
    </p:spTree>
    <p:extLst>
      <p:ext uri="{BB962C8B-B14F-4D97-AF65-F5344CB8AC3E}">
        <p14:creationId xmlns:p14="http://schemas.microsoft.com/office/powerpoint/2010/main" val="297855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8954"/>
            <a:ext cx="10515600" cy="888134"/>
          </a:xfrm>
        </p:spPr>
        <p:txBody>
          <a:bodyPr/>
          <a:lstStyle/>
          <a:p>
            <a:r>
              <a:rPr lang="en-US" dirty="0">
                <a:latin typeface="+mn-lt"/>
              </a:rPr>
              <a:t>Check-the-Box</a:t>
            </a:r>
          </a:p>
        </p:txBody>
      </p:sp>
      <p:sp>
        <p:nvSpPr>
          <p:cNvPr id="3" name="Content Placeholder 2"/>
          <p:cNvSpPr>
            <a:spLocks noGrp="1"/>
          </p:cNvSpPr>
          <p:nvPr>
            <p:ph idx="1"/>
          </p:nvPr>
        </p:nvSpPr>
        <p:spPr>
          <a:xfrm>
            <a:off x="747530" y="1530359"/>
            <a:ext cx="10515600" cy="1774102"/>
          </a:xfrm>
        </p:spPr>
        <p:txBody>
          <a:bodyPr>
            <a:normAutofit/>
          </a:bodyPr>
          <a:lstStyle/>
          <a:p>
            <a:r>
              <a:rPr lang="en-US" sz="2400" dirty="0"/>
              <a:t>Regulations issued in 1997 provided electivity for “eligible entities” to be classified as a regarded corporation or a flow-through entity</a:t>
            </a:r>
          </a:p>
          <a:p>
            <a:r>
              <a:rPr lang="en-US" sz="2400" dirty="0"/>
              <a:t>Disregarded entities combined with low-tax jurisdictions (Country Y) provided subpart F planning opportunities:</a:t>
            </a:r>
          </a:p>
        </p:txBody>
      </p:sp>
      <p:sp>
        <p:nvSpPr>
          <p:cNvPr id="6" name="Rectangle 5"/>
          <p:cNvSpPr/>
          <p:nvPr/>
        </p:nvSpPr>
        <p:spPr>
          <a:xfrm>
            <a:off x="6996896" y="3310232"/>
            <a:ext cx="1539433" cy="706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USP</a:t>
            </a:r>
            <a:endParaRPr lang="en-US" sz="2400" dirty="0">
              <a:solidFill>
                <a:schemeClr val="tx1"/>
              </a:solidFill>
            </a:endParaRPr>
          </a:p>
        </p:txBody>
      </p:sp>
      <p:sp>
        <p:nvSpPr>
          <p:cNvPr id="7" name="Rectangle 6"/>
          <p:cNvSpPr/>
          <p:nvPr/>
        </p:nvSpPr>
        <p:spPr>
          <a:xfrm>
            <a:off x="6996896" y="5311000"/>
            <a:ext cx="1539433" cy="706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9" name="Oval 8"/>
          <p:cNvSpPr/>
          <p:nvPr/>
        </p:nvSpPr>
        <p:spPr>
          <a:xfrm>
            <a:off x="6996896" y="5311000"/>
            <a:ext cx="1539433" cy="7060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Principal</a:t>
            </a:r>
          </a:p>
          <a:p>
            <a:pPr algn="ctr"/>
            <a:r>
              <a:rPr lang="en-US" sz="1100" dirty="0">
                <a:solidFill>
                  <a:schemeClr val="tx1"/>
                </a:solidFill>
              </a:rPr>
              <a:t>X</a:t>
            </a:r>
          </a:p>
        </p:txBody>
      </p:sp>
      <p:sp>
        <p:nvSpPr>
          <p:cNvPr id="13" name="Rectangle 12"/>
          <p:cNvSpPr/>
          <p:nvPr/>
        </p:nvSpPr>
        <p:spPr>
          <a:xfrm>
            <a:off x="6996896" y="4305361"/>
            <a:ext cx="1539433" cy="706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F Sub</a:t>
            </a:r>
          </a:p>
          <a:p>
            <a:pPr algn="ctr"/>
            <a:r>
              <a:rPr lang="en-US" sz="1100" dirty="0">
                <a:solidFill>
                  <a:schemeClr val="tx1"/>
                </a:solidFill>
              </a:rPr>
              <a:t>X incorporated</a:t>
            </a:r>
          </a:p>
          <a:p>
            <a:pPr algn="ctr"/>
            <a:r>
              <a:rPr lang="en-US" sz="1100" dirty="0">
                <a:solidFill>
                  <a:schemeClr val="tx1"/>
                </a:solidFill>
              </a:rPr>
              <a:t>Y tax resident</a:t>
            </a:r>
          </a:p>
        </p:txBody>
      </p:sp>
      <p:cxnSp>
        <p:nvCxnSpPr>
          <p:cNvPr id="14" name="Straight Connector 13"/>
          <p:cNvCxnSpPr>
            <a:stCxn id="6" idx="2"/>
            <a:endCxn id="13" idx="0"/>
          </p:cNvCxnSpPr>
          <p:nvPr/>
        </p:nvCxnSpPr>
        <p:spPr>
          <a:xfrm>
            <a:off x="7766613" y="4016288"/>
            <a:ext cx="0" cy="2890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9" idx="0"/>
            <a:endCxn id="13" idx="2"/>
          </p:cNvCxnSpPr>
          <p:nvPr/>
        </p:nvCxnSpPr>
        <p:spPr>
          <a:xfrm flipV="1">
            <a:off x="7766613" y="5011417"/>
            <a:ext cx="0" cy="2995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28" idx="1"/>
          </p:cNvCxnSpPr>
          <p:nvPr/>
        </p:nvCxnSpPr>
        <p:spPr>
          <a:xfrm flipH="1" flipV="1">
            <a:off x="8680529" y="5754099"/>
            <a:ext cx="494176" cy="695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urved Connector 25"/>
          <p:cNvCxnSpPr>
            <a:stCxn id="6" idx="1"/>
            <a:endCxn id="13" idx="1"/>
          </p:cNvCxnSpPr>
          <p:nvPr/>
        </p:nvCxnSpPr>
        <p:spPr>
          <a:xfrm rot="10800000" flipV="1">
            <a:off x="6996896" y="3663259"/>
            <a:ext cx="12700" cy="995129"/>
          </a:xfrm>
          <a:prstGeom prst="curvedConnector3">
            <a:avLst>
              <a:gd name="adj1" fmla="val 180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174705" y="5562068"/>
            <a:ext cx="1776714" cy="523220"/>
          </a:xfrm>
          <a:prstGeom prst="rect">
            <a:avLst/>
          </a:prstGeom>
          <a:noFill/>
        </p:spPr>
        <p:txBody>
          <a:bodyPr wrap="square" rtlCol="0">
            <a:spAutoFit/>
          </a:bodyPr>
          <a:lstStyle/>
          <a:p>
            <a:r>
              <a:rPr lang="en-US" sz="1400" dirty="0"/>
              <a:t>Active non-FBC sales or services income</a:t>
            </a:r>
          </a:p>
        </p:txBody>
      </p:sp>
      <p:sp>
        <p:nvSpPr>
          <p:cNvPr id="29" name="TextBox 28"/>
          <p:cNvSpPr txBox="1"/>
          <p:nvPr/>
        </p:nvSpPr>
        <p:spPr>
          <a:xfrm>
            <a:off x="5592823" y="3771237"/>
            <a:ext cx="1243314" cy="738664"/>
          </a:xfrm>
          <a:prstGeom prst="rect">
            <a:avLst/>
          </a:prstGeom>
          <a:noFill/>
        </p:spPr>
        <p:txBody>
          <a:bodyPr wrap="square" rtlCol="0">
            <a:spAutoFit/>
          </a:bodyPr>
          <a:lstStyle/>
          <a:p>
            <a:pPr algn="ctr"/>
            <a:r>
              <a:rPr lang="en-US" sz="1400" dirty="0"/>
              <a:t>Early stage IP</a:t>
            </a:r>
          </a:p>
          <a:p>
            <a:pPr algn="ctr"/>
            <a:r>
              <a:rPr lang="en-US" sz="1400" dirty="0"/>
              <a:t>(license </a:t>
            </a:r>
          </a:p>
          <a:p>
            <a:pPr algn="ctr"/>
            <a:r>
              <a:rPr lang="en-US" sz="1400" dirty="0"/>
              <a:t>or CSA)</a:t>
            </a:r>
          </a:p>
        </p:txBody>
      </p:sp>
      <p:sp>
        <p:nvSpPr>
          <p:cNvPr id="35" name="Rectangle 34"/>
          <p:cNvSpPr/>
          <p:nvPr/>
        </p:nvSpPr>
        <p:spPr>
          <a:xfrm>
            <a:off x="2680153" y="5305520"/>
            <a:ext cx="1539433" cy="706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36" name="Oval 35"/>
          <p:cNvSpPr/>
          <p:nvPr/>
        </p:nvSpPr>
        <p:spPr>
          <a:xfrm>
            <a:off x="2680153" y="5305520"/>
            <a:ext cx="1539433" cy="7060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rPr>
              <a:t>FinCo</a:t>
            </a:r>
            <a:endParaRPr lang="en-US" sz="1600" dirty="0">
              <a:solidFill>
                <a:schemeClr val="tx1"/>
              </a:solidFill>
            </a:endParaRPr>
          </a:p>
          <a:p>
            <a:pPr algn="ctr"/>
            <a:r>
              <a:rPr lang="en-US" sz="1100" dirty="0">
                <a:solidFill>
                  <a:schemeClr val="tx1"/>
                </a:solidFill>
              </a:rPr>
              <a:t>Y</a:t>
            </a:r>
          </a:p>
        </p:txBody>
      </p:sp>
      <p:sp>
        <p:nvSpPr>
          <p:cNvPr id="37" name="Rectangle 36"/>
          <p:cNvSpPr/>
          <p:nvPr/>
        </p:nvSpPr>
        <p:spPr>
          <a:xfrm>
            <a:off x="2680153" y="4305360"/>
            <a:ext cx="1539433" cy="706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F Sub</a:t>
            </a:r>
          </a:p>
          <a:p>
            <a:pPr algn="ctr"/>
            <a:r>
              <a:rPr lang="en-US" sz="1100" dirty="0">
                <a:solidFill>
                  <a:schemeClr val="tx1"/>
                </a:solidFill>
              </a:rPr>
              <a:t>X</a:t>
            </a:r>
          </a:p>
        </p:txBody>
      </p:sp>
      <p:cxnSp>
        <p:nvCxnSpPr>
          <p:cNvPr id="38" name="Straight Connector 37"/>
          <p:cNvCxnSpPr>
            <a:stCxn id="36" idx="0"/>
            <a:endCxn id="37" idx="2"/>
          </p:cNvCxnSpPr>
          <p:nvPr/>
        </p:nvCxnSpPr>
        <p:spPr>
          <a:xfrm flipV="1">
            <a:off x="3449870" y="5011416"/>
            <a:ext cx="0" cy="2941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urved Connector 42"/>
          <p:cNvCxnSpPr>
            <a:stCxn id="13" idx="1"/>
            <a:endCxn id="9" idx="2"/>
          </p:cNvCxnSpPr>
          <p:nvPr/>
        </p:nvCxnSpPr>
        <p:spPr>
          <a:xfrm rot="10800000" flipV="1">
            <a:off x="6996896" y="4658388"/>
            <a:ext cx="12700" cy="1005639"/>
          </a:xfrm>
          <a:prstGeom prst="curvedConnector3">
            <a:avLst>
              <a:gd name="adj1" fmla="val 180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6005330" y="4943173"/>
            <a:ext cx="788044" cy="523220"/>
          </a:xfrm>
          <a:prstGeom prst="rect">
            <a:avLst/>
          </a:prstGeom>
          <a:noFill/>
        </p:spPr>
        <p:txBody>
          <a:bodyPr wrap="square" rtlCol="0">
            <a:spAutoFit/>
          </a:bodyPr>
          <a:lstStyle/>
          <a:p>
            <a:pPr algn="ctr"/>
            <a:r>
              <a:rPr lang="en-US" sz="1400" dirty="0"/>
              <a:t>IP</a:t>
            </a:r>
          </a:p>
          <a:p>
            <a:pPr algn="ctr"/>
            <a:r>
              <a:rPr lang="en-US" sz="1400" dirty="0"/>
              <a:t>license</a:t>
            </a:r>
          </a:p>
        </p:txBody>
      </p:sp>
      <p:cxnSp>
        <p:nvCxnSpPr>
          <p:cNvPr id="47" name="Curved Connector 46"/>
          <p:cNvCxnSpPr>
            <a:stCxn id="9" idx="6"/>
            <a:endCxn id="13" idx="3"/>
          </p:cNvCxnSpPr>
          <p:nvPr/>
        </p:nvCxnSpPr>
        <p:spPr>
          <a:xfrm flipV="1">
            <a:off x="8536329" y="4658389"/>
            <a:ext cx="12700" cy="1005639"/>
          </a:xfrm>
          <a:prstGeom prst="curvedConnector3">
            <a:avLst>
              <a:gd name="adj1" fmla="val 180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8680529" y="5060803"/>
            <a:ext cx="788044" cy="307777"/>
          </a:xfrm>
          <a:prstGeom prst="rect">
            <a:avLst/>
          </a:prstGeom>
          <a:noFill/>
        </p:spPr>
        <p:txBody>
          <a:bodyPr wrap="square" rtlCol="0">
            <a:spAutoFit/>
          </a:bodyPr>
          <a:lstStyle/>
          <a:p>
            <a:pPr algn="ctr"/>
            <a:r>
              <a:rPr lang="en-US" sz="1400" dirty="0"/>
              <a:t>Royalty</a:t>
            </a:r>
          </a:p>
        </p:txBody>
      </p:sp>
      <p:cxnSp>
        <p:nvCxnSpPr>
          <p:cNvPr id="51" name="Curved Connector 50"/>
          <p:cNvCxnSpPr>
            <a:stCxn id="13" idx="3"/>
            <a:endCxn id="6" idx="3"/>
          </p:cNvCxnSpPr>
          <p:nvPr/>
        </p:nvCxnSpPr>
        <p:spPr>
          <a:xfrm flipV="1">
            <a:off x="8536329" y="3663260"/>
            <a:ext cx="12700" cy="995129"/>
          </a:xfrm>
          <a:prstGeom prst="curvedConnector3">
            <a:avLst>
              <a:gd name="adj1" fmla="val 180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8796273" y="3878959"/>
            <a:ext cx="788044" cy="523220"/>
          </a:xfrm>
          <a:prstGeom prst="rect">
            <a:avLst/>
          </a:prstGeom>
          <a:noFill/>
        </p:spPr>
        <p:txBody>
          <a:bodyPr wrap="square" rtlCol="0">
            <a:spAutoFit/>
          </a:bodyPr>
          <a:lstStyle/>
          <a:p>
            <a:pPr algn="ctr"/>
            <a:r>
              <a:rPr lang="en-US" sz="1400" dirty="0"/>
              <a:t>Buy-in / </a:t>
            </a:r>
          </a:p>
          <a:p>
            <a:pPr algn="ctr"/>
            <a:r>
              <a:rPr lang="en-US" sz="1400" dirty="0"/>
              <a:t>royalty</a:t>
            </a:r>
          </a:p>
        </p:txBody>
      </p:sp>
      <p:cxnSp>
        <p:nvCxnSpPr>
          <p:cNvPr id="55" name="Curved Connector 54"/>
          <p:cNvCxnSpPr>
            <a:stCxn id="36" idx="2"/>
            <a:endCxn id="37" idx="1"/>
          </p:cNvCxnSpPr>
          <p:nvPr/>
        </p:nvCxnSpPr>
        <p:spPr>
          <a:xfrm rot="10800000">
            <a:off x="2680153" y="4658388"/>
            <a:ext cx="12700" cy="1000160"/>
          </a:xfrm>
          <a:prstGeom prst="curvedConnector3">
            <a:avLst>
              <a:gd name="adj1" fmla="val 180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817678" y="5026867"/>
            <a:ext cx="788044" cy="307777"/>
          </a:xfrm>
          <a:prstGeom prst="rect">
            <a:avLst/>
          </a:prstGeom>
          <a:noFill/>
        </p:spPr>
        <p:txBody>
          <a:bodyPr wrap="square" rtlCol="0">
            <a:spAutoFit/>
          </a:bodyPr>
          <a:lstStyle/>
          <a:p>
            <a:pPr algn="ctr"/>
            <a:r>
              <a:rPr lang="en-US" sz="1400" dirty="0"/>
              <a:t>Loan</a:t>
            </a:r>
          </a:p>
        </p:txBody>
      </p:sp>
      <p:cxnSp>
        <p:nvCxnSpPr>
          <p:cNvPr id="59" name="Curved Connector 58"/>
          <p:cNvCxnSpPr>
            <a:stCxn id="37" idx="3"/>
            <a:endCxn id="36" idx="6"/>
          </p:cNvCxnSpPr>
          <p:nvPr/>
        </p:nvCxnSpPr>
        <p:spPr>
          <a:xfrm>
            <a:off x="4219586" y="4658388"/>
            <a:ext cx="12700" cy="1000160"/>
          </a:xfrm>
          <a:prstGeom prst="curvedConnector3">
            <a:avLst>
              <a:gd name="adj1" fmla="val 180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4375274" y="5026867"/>
            <a:ext cx="788044" cy="307777"/>
          </a:xfrm>
          <a:prstGeom prst="rect">
            <a:avLst/>
          </a:prstGeom>
          <a:noFill/>
        </p:spPr>
        <p:txBody>
          <a:bodyPr wrap="square" rtlCol="0">
            <a:spAutoFit/>
          </a:bodyPr>
          <a:lstStyle/>
          <a:p>
            <a:pPr algn="ctr"/>
            <a:r>
              <a:rPr lang="en-US" sz="1400" dirty="0"/>
              <a:t>Interest</a:t>
            </a:r>
          </a:p>
        </p:txBody>
      </p:sp>
      <p:sp>
        <p:nvSpPr>
          <p:cNvPr id="63" name="TextBox 62"/>
          <p:cNvSpPr txBox="1"/>
          <p:nvPr/>
        </p:nvSpPr>
        <p:spPr>
          <a:xfrm>
            <a:off x="2680152" y="6271065"/>
            <a:ext cx="1484613" cy="307777"/>
          </a:xfrm>
          <a:prstGeom prst="rect">
            <a:avLst/>
          </a:prstGeom>
          <a:noFill/>
        </p:spPr>
        <p:txBody>
          <a:bodyPr wrap="square" rtlCol="0">
            <a:spAutoFit/>
          </a:bodyPr>
          <a:lstStyle/>
          <a:p>
            <a:pPr algn="ctr"/>
            <a:r>
              <a:rPr lang="en-US" sz="1400" dirty="0"/>
              <a:t>See Notice 98-11</a:t>
            </a:r>
          </a:p>
        </p:txBody>
      </p:sp>
      <p:sp>
        <p:nvSpPr>
          <p:cNvPr id="39" name="Rectangle 38"/>
          <p:cNvSpPr/>
          <p:nvPr/>
        </p:nvSpPr>
        <p:spPr>
          <a:xfrm>
            <a:off x="2680152" y="3310232"/>
            <a:ext cx="1539433" cy="706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USP</a:t>
            </a:r>
            <a:endParaRPr lang="en-US" sz="2400" dirty="0">
              <a:solidFill>
                <a:schemeClr val="tx1"/>
              </a:solidFill>
            </a:endParaRPr>
          </a:p>
        </p:txBody>
      </p:sp>
      <p:cxnSp>
        <p:nvCxnSpPr>
          <p:cNvPr id="40" name="Straight Connector 39"/>
          <p:cNvCxnSpPr>
            <a:stCxn id="39" idx="2"/>
            <a:endCxn id="37" idx="0"/>
          </p:cNvCxnSpPr>
          <p:nvPr/>
        </p:nvCxnSpPr>
        <p:spPr>
          <a:xfrm>
            <a:off x="3449869" y="4016288"/>
            <a:ext cx="1" cy="2890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6597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253365"/>
            <a:ext cx="10515600" cy="1325563"/>
          </a:xfrm>
        </p:spPr>
        <p:txBody>
          <a:bodyPr/>
          <a:lstStyle/>
          <a:p>
            <a:r>
              <a:rPr lang="en-US" dirty="0">
                <a:latin typeface="+mn-lt"/>
              </a:rPr>
              <a:t>Section 954(c)(6) “Look-Thru Rule”</a:t>
            </a:r>
          </a:p>
        </p:txBody>
      </p:sp>
      <p:sp>
        <p:nvSpPr>
          <p:cNvPr id="3" name="Content Placeholder 2"/>
          <p:cNvSpPr>
            <a:spLocks noGrp="1"/>
          </p:cNvSpPr>
          <p:nvPr>
            <p:ph idx="1"/>
          </p:nvPr>
        </p:nvSpPr>
        <p:spPr>
          <a:xfrm>
            <a:off x="838200" y="1825625"/>
            <a:ext cx="10515600" cy="3909632"/>
          </a:xfrm>
        </p:spPr>
        <p:txBody>
          <a:bodyPr>
            <a:normAutofit fontScale="85000" lnSpcReduction="20000"/>
          </a:bodyPr>
          <a:lstStyle/>
          <a:p>
            <a:r>
              <a:rPr lang="en-US" dirty="0"/>
              <a:t>In 2006, Congress took CFC-to-CFC payments of dividends, interest, rents and royalties out of the definition of foreign personal holding company income, to the extent the payments were made out of non-</a:t>
            </a:r>
            <a:r>
              <a:rPr lang="en-US" dirty="0" err="1"/>
              <a:t>ECI</a:t>
            </a:r>
            <a:r>
              <a:rPr lang="en-US" dirty="0"/>
              <a:t> active foreign income</a:t>
            </a:r>
          </a:p>
          <a:p>
            <a:r>
              <a:rPr lang="en-US" dirty="0"/>
              <a:t>Currently extended through tax years beginning before January 1, 2026</a:t>
            </a:r>
          </a:p>
          <a:p>
            <a:pPr marL="0" indent="0">
              <a:buNone/>
            </a:pPr>
            <a:r>
              <a:rPr lang="en-US" sz="2600" dirty="0"/>
              <a:t>“Most countries allow their companies to redeploy active foreign earnings with no additional tax burden. The Committee believes that this provision will make U.S. companies and U.S. workers more competitive with respect to such countries. By allowing U.S. companies to reinvest their active foreign earnings where they are most needed without incurring the immediate additional tax that companies based in many other countries never incur, the Committee believes that the provision will enable U.S. companies to make more sales overseas, and thus produce more goods in the United States.”</a:t>
            </a:r>
          </a:p>
          <a:p>
            <a:pPr marL="457200" lvl="1" indent="0">
              <a:buNone/>
            </a:pPr>
            <a:r>
              <a:rPr lang="en-US" dirty="0"/>
              <a:t>House Report to Tax Increase Prevention and Reconciliation Act of 2005, PL 109-222, May 17, 2006</a:t>
            </a:r>
          </a:p>
        </p:txBody>
      </p:sp>
    </p:spTree>
    <p:extLst>
      <p:ext uri="{BB962C8B-B14F-4D97-AF65-F5344CB8AC3E}">
        <p14:creationId xmlns:p14="http://schemas.microsoft.com/office/powerpoint/2010/main" val="17840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143000" indent="-1143000">
              <a:buFont typeface="+mj-lt"/>
              <a:buAutoNum type="arabicPeriod" startAt="2"/>
            </a:pPr>
            <a:r>
              <a:rPr lang="en-US" dirty="0">
                <a:latin typeface="+mn-lt"/>
                <a:cs typeface="Arial" panose="020B0604020202020204" pitchFamily="34" charset="0"/>
              </a:rPr>
              <a:t>The Resurgence of Source Taxation</a:t>
            </a:r>
          </a:p>
        </p:txBody>
      </p:sp>
      <p:sp>
        <p:nvSpPr>
          <p:cNvPr id="3" name="Text Placeholder 2"/>
          <p:cNvSpPr>
            <a:spLocks noGrp="1"/>
          </p:cNvSpPr>
          <p:nvPr>
            <p:ph type="body" idx="1"/>
          </p:nvPr>
        </p:nvSpPr>
        <p:spPr/>
        <p:txBody>
          <a:bodyPr/>
          <a:lstStyle/>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8077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5"/>
            <a:ext cx="10515600" cy="944271"/>
          </a:xfrm>
        </p:spPr>
        <p:txBody>
          <a:bodyPr/>
          <a:lstStyle/>
          <a:p>
            <a:r>
              <a:rPr lang="en-US" dirty="0">
                <a:latin typeface="+mn-lt"/>
              </a:rPr>
              <a:t>The Resurgence of Source Taxation</a:t>
            </a:r>
          </a:p>
        </p:txBody>
      </p:sp>
      <p:sp>
        <p:nvSpPr>
          <p:cNvPr id="3" name="Content Placeholder 2"/>
          <p:cNvSpPr>
            <a:spLocks noGrp="1"/>
          </p:cNvSpPr>
          <p:nvPr>
            <p:ph idx="1"/>
          </p:nvPr>
        </p:nvSpPr>
        <p:spPr>
          <a:xfrm>
            <a:off x="838200" y="866274"/>
            <a:ext cx="10515600" cy="5310689"/>
          </a:xfrm>
        </p:spPr>
        <p:txBody>
          <a:bodyPr>
            <a:normAutofit fontScale="92500" lnSpcReduction="10000"/>
          </a:bodyPr>
          <a:lstStyle/>
          <a:p>
            <a:r>
              <a:rPr lang="en-US" dirty="0">
                <a:latin typeface="+mn-lt"/>
              </a:rPr>
              <a:t>Avoiding subpart F not that helpful unless also avoiding tax at source</a:t>
            </a:r>
          </a:p>
          <a:p>
            <a:pPr lvl="1"/>
            <a:r>
              <a:rPr lang="en-US" dirty="0">
                <a:latin typeface="+mn-lt"/>
              </a:rPr>
              <a:t>Not everything could be done in a low-tax country</a:t>
            </a:r>
          </a:p>
          <a:p>
            <a:pPr lvl="1"/>
            <a:r>
              <a:rPr lang="en-US" dirty="0">
                <a:latin typeface="+mn-lt"/>
              </a:rPr>
              <a:t>And higher-tax foreign countries started wanting to collect source-based tax</a:t>
            </a:r>
          </a:p>
          <a:p>
            <a:pPr lvl="2"/>
            <a:r>
              <a:rPr lang="en-US" dirty="0">
                <a:latin typeface="+mn-lt"/>
              </a:rPr>
              <a:t>Revenge of the Indus?</a:t>
            </a:r>
          </a:p>
          <a:p>
            <a:pPr lvl="2"/>
            <a:r>
              <a:rPr lang="en-US" dirty="0"/>
              <a:t>Or just need for new revenue?</a:t>
            </a:r>
            <a:endParaRPr lang="en-US" dirty="0">
              <a:latin typeface="+mn-lt"/>
            </a:endParaRPr>
          </a:p>
          <a:p>
            <a:r>
              <a:rPr lang="en-US" dirty="0">
                <a:latin typeface="+mn-lt"/>
              </a:rPr>
              <a:t>Pre-BEPS source taxation</a:t>
            </a:r>
          </a:p>
          <a:p>
            <a:pPr lvl="1"/>
            <a:r>
              <a:rPr lang="en-US" dirty="0">
                <a:latin typeface="+mn-lt"/>
              </a:rPr>
              <a:t>Treaty limitation on benefits provisions</a:t>
            </a:r>
          </a:p>
          <a:p>
            <a:pPr lvl="1"/>
            <a:r>
              <a:rPr lang="en-US" dirty="0">
                <a:latin typeface="+mn-lt"/>
              </a:rPr>
              <a:t>Interest deduction limitations</a:t>
            </a:r>
          </a:p>
          <a:p>
            <a:r>
              <a:rPr lang="en-US" dirty="0">
                <a:latin typeface="+mn-lt"/>
              </a:rPr>
              <a:t>BEPS 1.0</a:t>
            </a:r>
          </a:p>
          <a:p>
            <a:pPr lvl="1"/>
            <a:r>
              <a:rPr lang="en-US" dirty="0">
                <a:latin typeface="+mn-lt"/>
              </a:rPr>
              <a:t>Anti-hybrid rules</a:t>
            </a:r>
          </a:p>
          <a:p>
            <a:pPr lvl="1"/>
            <a:r>
              <a:rPr lang="en-US" dirty="0">
                <a:latin typeface="+mn-lt"/>
              </a:rPr>
              <a:t>PE</a:t>
            </a:r>
          </a:p>
          <a:p>
            <a:pPr lvl="1"/>
            <a:r>
              <a:rPr lang="en-US" dirty="0">
                <a:latin typeface="+mn-lt"/>
              </a:rPr>
              <a:t>DEMPE</a:t>
            </a:r>
          </a:p>
          <a:p>
            <a:pPr lvl="1"/>
            <a:r>
              <a:rPr lang="en-US" dirty="0">
                <a:latin typeface="+mn-lt"/>
              </a:rPr>
              <a:t>Transparency</a:t>
            </a:r>
          </a:p>
          <a:p>
            <a:r>
              <a:rPr lang="en-US" dirty="0" err="1">
                <a:latin typeface="+mn-lt"/>
              </a:rPr>
              <a:t>Nonincome</a:t>
            </a:r>
            <a:r>
              <a:rPr lang="en-US" dirty="0">
                <a:latin typeface="+mn-lt"/>
              </a:rPr>
              <a:t> taxes</a:t>
            </a:r>
          </a:p>
        </p:txBody>
      </p:sp>
    </p:spTree>
    <p:extLst>
      <p:ext uri="{BB962C8B-B14F-4D97-AF65-F5344CB8AC3E}">
        <p14:creationId xmlns:p14="http://schemas.microsoft.com/office/powerpoint/2010/main" val="39082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87FFC-34A1-9D3C-D556-D44FBE63C7C7}"/>
              </a:ext>
            </a:extLst>
          </p:cNvPr>
          <p:cNvSpPr>
            <a:spLocks noGrp="1"/>
          </p:cNvSpPr>
          <p:nvPr>
            <p:ph type="title"/>
          </p:nvPr>
        </p:nvSpPr>
        <p:spPr>
          <a:xfrm>
            <a:off x="838200" y="18256"/>
            <a:ext cx="10603832" cy="980366"/>
          </a:xfrm>
        </p:spPr>
        <p:txBody>
          <a:bodyPr/>
          <a:lstStyle/>
          <a:p>
            <a:r>
              <a:rPr lang="en-US" dirty="0">
                <a:latin typeface="+mn-lt"/>
              </a:rPr>
              <a:t>BEPS 2.0: Pillar 1</a:t>
            </a:r>
          </a:p>
        </p:txBody>
      </p:sp>
      <p:sp>
        <p:nvSpPr>
          <p:cNvPr id="3" name="Content Placeholder 2">
            <a:extLst>
              <a:ext uri="{FF2B5EF4-FFF2-40B4-BE49-F238E27FC236}">
                <a16:creationId xmlns:a16="http://schemas.microsoft.com/office/drawing/2014/main" id="{599376E7-7AAA-7A85-3005-BB3341057606}"/>
              </a:ext>
            </a:extLst>
          </p:cNvPr>
          <p:cNvSpPr>
            <a:spLocks noGrp="1"/>
          </p:cNvSpPr>
          <p:nvPr>
            <p:ph idx="1"/>
          </p:nvPr>
        </p:nvSpPr>
        <p:spPr>
          <a:xfrm>
            <a:off x="838200" y="998622"/>
            <a:ext cx="10832432" cy="5178341"/>
          </a:xfrm>
        </p:spPr>
        <p:txBody>
          <a:bodyPr>
            <a:normAutofit/>
          </a:bodyPr>
          <a:lstStyle/>
          <a:p>
            <a:r>
              <a:rPr lang="en-US" dirty="0"/>
              <a:t>Enhanced nexus rules</a:t>
            </a:r>
          </a:p>
          <a:p>
            <a:r>
              <a:rPr lang="en-US" dirty="0"/>
              <a:t>Mandated profit shares</a:t>
            </a:r>
          </a:p>
          <a:p>
            <a:pPr lvl="1"/>
            <a:r>
              <a:rPr lang="en-US" sz="2800" dirty="0"/>
              <a:t>Market jurisdictions get percentage of “excess profits”</a:t>
            </a:r>
          </a:p>
          <a:p>
            <a:pPr lvl="1"/>
            <a:r>
              <a:rPr lang="en-US" sz="2800" dirty="0"/>
              <a:t>Minimum return for distribution activities</a:t>
            </a:r>
          </a:p>
          <a:p>
            <a:r>
              <a:rPr lang="en-US" dirty="0"/>
              <a:t>But will it go forward?</a:t>
            </a:r>
          </a:p>
        </p:txBody>
      </p:sp>
    </p:spTree>
    <p:extLst>
      <p:ext uri="{BB962C8B-B14F-4D97-AF65-F5344CB8AC3E}">
        <p14:creationId xmlns:p14="http://schemas.microsoft.com/office/powerpoint/2010/main" val="47544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814" y="63200"/>
            <a:ext cx="10575985" cy="868453"/>
          </a:xfrm>
        </p:spPr>
        <p:txBody>
          <a:bodyPr/>
          <a:lstStyle/>
          <a:p>
            <a:r>
              <a:rPr lang="en-US" dirty="0">
                <a:latin typeface="+mn-lt"/>
              </a:rPr>
              <a:t>Limitation on Benefits Provisions</a:t>
            </a:r>
          </a:p>
        </p:txBody>
      </p:sp>
      <p:sp>
        <p:nvSpPr>
          <p:cNvPr id="3" name="Content Placeholder 2"/>
          <p:cNvSpPr>
            <a:spLocks noGrp="1"/>
          </p:cNvSpPr>
          <p:nvPr>
            <p:ph idx="1"/>
          </p:nvPr>
        </p:nvSpPr>
        <p:spPr>
          <a:xfrm>
            <a:off x="838200" y="931654"/>
            <a:ext cx="10419272" cy="5658332"/>
          </a:xfrm>
        </p:spPr>
        <p:txBody>
          <a:bodyPr>
            <a:normAutofit fontScale="92500" lnSpcReduction="20000"/>
          </a:bodyPr>
          <a:lstStyle/>
          <a:p>
            <a:r>
              <a:rPr lang="en-US" dirty="0"/>
              <a:t>Treaties exempt foreign taxpayers from many withholding taxes</a:t>
            </a:r>
          </a:p>
          <a:p>
            <a:r>
              <a:rPr lang="en-US" dirty="0"/>
              <a:t>Conceptualized as a “trade” of tax revenues</a:t>
            </a:r>
          </a:p>
          <a:p>
            <a:pPr lvl="1"/>
            <a:r>
              <a:rPr lang="en-US" dirty="0"/>
              <a:t>Lower taxation of foreigners matched by heavier taxation of residents</a:t>
            </a:r>
          </a:p>
          <a:p>
            <a:pPr lvl="1"/>
            <a:r>
              <a:rPr lang="en-US" dirty="0"/>
              <a:t>Reciprocal withdrawal of withholding taxes reduces tax credits that would otherwise offset residence tax obligations</a:t>
            </a:r>
          </a:p>
          <a:p>
            <a:r>
              <a:rPr lang="en-US" dirty="0"/>
              <a:t>But it is a trade only if obligations reciprocal</a:t>
            </a:r>
          </a:p>
          <a:p>
            <a:pPr lvl="1"/>
            <a:r>
              <a:rPr lang="en-US" dirty="0"/>
              <a:t>Foreign investor must come from country willing to give up tax on U.S. taxpayers</a:t>
            </a:r>
          </a:p>
          <a:p>
            <a:pPr lvl="1"/>
            <a:r>
              <a:rPr lang="en-US" dirty="0"/>
              <a:t>Foreign investors from countries unwilling to give that tax shouldn’t be entitled to withholding tax relief</a:t>
            </a:r>
          </a:p>
          <a:p>
            <a:r>
              <a:rPr lang="en-US" dirty="0"/>
              <a:t>LOB provisions aimed at preventing foreigners from uncooperative countries from accessing exemptions by pretending to be from a treaty country</a:t>
            </a:r>
          </a:p>
          <a:p>
            <a:r>
              <a:rPr lang="en-US" dirty="0"/>
              <a:t>But some countries that profited from role as intermediaries for foreigners from uncooperative countries often prevailed in treaty negotiations </a:t>
            </a:r>
          </a:p>
          <a:p>
            <a:r>
              <a:rPr lang="en-US" dirty="0"/>
              <a:t>And no guarantee that residence countries would actually impose offsetting tax</a:t>
            </a:r>
          </a:p>
        </p:txBody>
      </p:sp>
    </p:spTree>
    <p:extLst>
      <p:ext uri="{BB962C8B-B14F-4D97-AF65-F5344CB8AC3E}">
        <p14:creationId xmlns:p14="http://schemas.microsoft.com/office/powerpoint/2010/main" val="89891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5"/>
            <a:ext cx="10376140" cy="1016915"/>
          </a:xfrm>
        </p:spPr>
        <p:txBody>
          <a:bodyPr/>
          <a:lstStyle/>
          <a:p>
            <a:r>
              <a:rPr lang="en-US" dirty="0">
                <a:latin typeface="+mn-lt"/>
              </a:rPr>
              <a:t>Thin Cap Rules</a:t>
            </a:r>
          </a:p>
        </p:txBody>
      </p:sp>
      <p:sp>
        <p:nvSpPr>
          <p:cNvPr id="3" name="Content Placeholder 2"/>
          <p:cNvSpPr>
            <a:spLocks noGrp="1"/>
          </p:cNvSpPr>
          <p:nvPr>
            <p:ph idx="1"/>
          </p:nvPr>
        </p:nvSpPr>
        <p:spPr>
          <a:xfrm>
            <a:off x="698740" y="1253331"/>
            <a:ext cx="10515600" cy="4351338"/>
          </a:xfrm>
        </p:spPr>
        <p:txBody>
          <a:bodyPr/>
          <a:lstStyle/>
          <a:p>
            <a:r>
              <a:rPr lang="en-US" dirty="0"/>
              <a:t>Limitations on ability to deduct interest expenses</a:t>
            </a:r>
          </a:p>
          <a:p>
            <a:pPr lvl="1"/>
            <a:r>
              <a:rPr lang="en-US" sz="2800" dirty="0"/>
              <a:t>Not always limited to related party debt</a:t>
            </a:r>
          </a:p>
          <a:p>
            <a:pPr lvl="1"/>
            <a:r>
              <a:rPr lang="en-US" sz="2800" dirty="0"/>
              <a:t>Ensures that some proportion of gross income makes it to taxable income (maybe)</a:t>
            </a:r>
          </a:p>
          <a:p>
            <a:pPr lvl="1"/>
            <a:r>
              <a:rPr lang="en-US" sz="2800" dirty="0"/>
              <a:t>Channels base erosion into other deductible payments, such as </a:t>
            </a:r>
          </a:p>
          <a:p>
            <a:pPr lvl="2"/>
            <a:r>
              <a:rPr lang="en-US" sz="2800" dirty="0"/>
              <a:t>Royalties</a:t>
            </a:r>
          </a:p>
          <a:p>
            <a:pPr lvl="2"/>
            <a:r>
              <a:rPr lang="en-US" sz="2800" dirty="0"/>
              <a:t>Transfer prices</a:t>
            </a:r>
          </a:p>
          <a:p>
            <a:endParaRPr lang="en-US" dirty="0"/>
          </a:p>
        </p:txBody>
      </p:sp>
    </p:spTree>
    <p:extLst>
      <p:ext uri="{BB962C8B-B14F-4D97-AF65-F5344CB8AC3E}">
        <p14:creationId xmlns:p14="http://schemas.microsoft.com/office/powerpoint/2010/main" val="391974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Anti-Hybrid Rules</a:t>
            </a:r>
          </a:p>
        </p:txBody>
      </p:sp>
      <p:sp>
        <p:nvSpPr>
          <p:cNvPr id="3" name="Content Placeholder 2"/>
          <p:cNvSpPr>
            <a:spLocks noGrp="1"/>
          </p:cNvSpPr>
          <p:nvPr>
            <p:ph idx="1"/>
          </p:nvPr>
        </p:nvSpPr>
        <p:spPr/>
        <p:txBody>
          <a:bodyPr/>
          <a:lstStyle/>
          <a:p>
            <a:r>
              <a:rPr lang="en-US" dirty="0"/>
              <a:t>In the U.S., Code Secs. 245A and 267A</a:t>
            </a:r>
          </a:p>
          <a:p>
            <a:r>
              <a:rPr lang="en-US" dirty="0"/>
              <a:t>In the EU, the ATAD Directive</a:t>
            </a:r>
          </a:p>
          <a:p>
            <a:r>
              <a:rPr lang="en-US" dirty="0"/>
              <a:t>Disallowance of deductions when no matching inclusions on the recipient’s side</a:t>
            </a:r>
          </a:p>
          <a:p>
            <a:endParaRPr lang="en-US" dirty="0"/>
          </a:p>
        </p:txBody>
      </p:sp>
    </p:spTree>
    <p:extLst>
      <p:ext uri="{BB962C8B-B14F-4D97-AF65-F5344CB8AC3E}">
        <p14:creationId xmlns:p14="http://schemas.microsoft.com/office/powerpoint/2010/main" val="2626856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Summary</a:t>
            </a:r>
          </a:p>
        </p:txBody>
      </p:sp>
      <p:sp>
        <p:nvSpPr>
          <p:cNvPr id="3" name="Content Placeholder 2"/>
          <p:cNvSpPr>
            <a:spLocks noGrp="1"/>
          </p:cNvSpPr>
          <p:nvPr>
            <p:ph idx="1"/>
          </p:nvPr>
        </p:nvSpPr>
        <p:spPr>
          <a:xfrm>
            <a:off x="838200" y="1825624"/>
            <a:ext cx="10515600" cy="4858755"/>
          </a:xfrm>
        </p:spPr>
        <p:txBody>
          <a:bodyPr>
            <a:normAutofit fontScale="77500" lnSpcReduction="20000"/>
          </a:bodyPr>
          <a:lstStyle/>
          <a:p>
            <a:pPr marL="514350" indent="-514350">
              <a:lnSpc>
                <a:spcPct val="120000"/>
              </a:lnSpc>
              <a:spcBef>
                <a:spcPts val="1200"/>
              </a:spcBef>
              <a:buFont typeface="+mj-lt"/>
              <a:buAutoNum type="arabicPeriod"/>
            </a:pPr>
            <a:r>
              <a:rPr lang="en-US" dirty="0">
                <a:latin typeface="+mn-lt"/>
              </a:rPr>
              <a:t>Survey of the development of U.S. and global international taxation</a:t>
            </a:r>
          </a:p>
          <a:p>
            <a:pPr marL="514350" indent="-514350">
              <a:lnSpc>
                <a:spcPct val="120000"/>
              </a:lnSpc>
              <a:spcBef>
                <a:spcPts val="1200"/>
              </a:spcBef>
              <a:buFont typeface="+mj-lt"/>
              <a:buAutoNum type="arabicPeriod"/>
            </a:pPr>
            <a:r>
              <a:rPr lang="en-US" dirty="0">
                <a:latin typeface="+mn-lt"/>
              </a:rPr>
              <a:t>The resurgence of source taxation</a:t>
            </a:r>
          </a:p>
          <a:p>
            <a:pPr marL="514350" indent="-514350">
              <a:lnSpc>
                <a:spcPct val="120000"/>
              </a:lnSpc>
              <a:spcBef>
                <a:spcPts val="1200"/>
              </a:spcBef>
              <a:buFont typeface="+mj-lt"/>
              <a:buAutoNum type="arabicPeriod"/>
            </a:pPr>
            <a:r>
              <a:rPr lang="en-US" dirty="0">
                <a:latin typeface="+mn-lt"/>
              </a:rPr>
              <a:t>The proliferation of residence taxation</a:t>
            </a:r>
          </a:p>
          <a:p>
            <a:pPr marL="514350" indent="-514350">
              <a:lnSpc>
                <a:spcPct val="120000"/>
              </a:lnSpc>
              <a:spcBef>
                <a:spcPts val="1200"/>
              </a:spcBef>
              <a:buFont typeface="+mj-lt"/>
              <a:buAutoNum type="arabicPeriod"/>
            </a:pPr>
            <a:r>
              <a:rPr lang="en-US" dirty="0">
                <a:latin typeface="+mn-lt"/>
              </a:rPr>
              <a:t>Whether and to what extent subpart F advances tax policy in light of these new developments in source and residence taxation?</a:t>
            </a:r>
          </a:p>
          <a:p>
            <a:pPr marL="514350" indent="-514350">
              <a:lnSpc>
                <a:spcPct val="120000"/>
              </a:lnSpc>
              <a:spcBef>
                <a:spcPts val="1200"/>
              </a:spcBef>
              <a:buFont typeface="+mj-lt"/>
              <a:buAutoNum type="arabicPeriod"/>
            </a:pPr>
            <a:r>
              <a:rPr lang="en-US" dirty="0">
                <a:latin typeface="+mn-lt"/>
              </a:rPr>
              <a:t>Much of what subpart F was meant to do would be achieved by a modified GILTI, possibly conformed to the Pillar Two GloBE tax mandated by the Inclusive Framework</a:t>
            </a:r>
          </a:p>
          <a:p>
            <a:pPr marL="514350" indent="-514350">
              <a:lnSpc>
                <a:spcPct val="120000"/>
              </a:lnSpc>
              <a:spcBef>
                <a:spcPts val="1200"/>
              </a:spcBef>
              <a:buFont typeface="+mj-lt"/>
              <a:buAutoNum type="arabicPeriod"/>
            </a:pPr>
            <a:r>
              <a:rPr lang="en-US" dirty="0">
                <a:latin typeface="+mn-lt"/>
              </a:rPr>
              <a:t>Congress should eliminate overlapping regimes in favor of a single, well-thought-out and effective residence-based tax for most foreign business income</a:t>
            </a:r>
          </a:p>
          <a:p>
            <a:pPr marL="514350" indent="-514350">
              <a:lnSpc>
                <a:spcPct val="120000"/>
              </a:lnSpc>
              <a:spcBef>
                <a:spcPts val="1200"/>
              </a:spcBef>
              <a:buFont typeface="+mj-lt"/>
              <a:buAutoNum type="arabicPeriod"/>
            </a:pPr>
            <a:r>
              <a:rPr lang="en-US" dirty="0">
                <a:latin typeface="+mn-lt"/>
              </a:rPr>
              <a:t>Subpart F’s role should be restricted to the taxation of passive income and certain disfavored entities</a:t>
            </a:r>
          </a:p>
        </p:txBody>
      </p:sp>
    </p:spTree>
    <p:extLst>
      <p:ext uri="{BB962C8B-B14F-4D97-AF65-F5344CB8AC3E}">
        <p14:creationId xmlns:p14="http://schemas.microsoft.com/office/powerpoint/2010/main" val="3539091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Broadening the Definition of a Permanent Establishment</a:t>
            </a:r>
          </a:p>
        </p:txBody>
      </p:sp>
      <p:sp>
        <p:nvSpPr>
          <p:cNvPr id="3" name="Content Placeholder 2"/>
          <p:cNvSpPr>
            <a:spLocks noGrp="1"/>
          </p:cNvSpPr>
          <p:nvPr>
            <p:ph idx="1"/>
          </p:nvPr>
        </p:nvSpPr>
        <p:spPr/>
        <p:txBody>
          <a:bodyPr/>
          <a:lstStyle/>
          <a:p>
            <a:r>
              <a:rPr lang="en-US" dirty="0"/>
              <a:t>Less emphasis on existence of fixed place of business</a:t>
            </a:r>
          </a:p>
          <a:p>
            <a:pPr lvl="1"/>
            <a:r>
              <a:rPr lang="en-US" dirty="0"/>
              <a:t>More imputation from use of other entities’ fixed places of business</a:t>
            </a:r>
          </a:p>
          <a:p>
            <a:pPr lvl="1"/>
            <a:r>
              <a:rPr lang="en-US" dirty="0"/>
              <a:t>Agency permanent establishments</a:t>
            </a:r>
          </a:p>
          <a:p>
            <a:r>
              <a:rPr lang="en-US" dirty="0"/>
              <a:t>Technical “conclusion of contract” not required</a:t>
            </a:r>
          </a:p>
          <a:p>
            <a:pPr lvl="1"/>
            <a:r>
              <a:rPr lang="en-US" dirty="0"/>
              <a:t>Home office approval had to involve substantial risk analysis and oversight to be respected</a:t>
            </a:r>
          </a:p>
          <a:p>
            <a:pPr lvl="1"/>
            <a:r>
              <a:rPr lang="en-US" dirty="0"/>
              <a:t>“Principal role leading to the conclusion of contracts” deemed enough</a:t>
            </a:r>
          </a:p>
          <a:p>
            <a:pPr lvl="1"/>
            <a:r>
              <a:rPr lang="en-US" dirty="0"/>
              <a:t>And sometimes just negotiation of primary contract provisions</a:t>
            </a:r>
          </a:p>
          <a:p>
            <a:r>
              <a:rPr lang="en-US" dirty="0"/>
              <a:t>Treatment of subsidiaries as “dependent agents”</a:t>
            </a:r>
          </a:p>
          <a:p>
            <a:endParaRPr lang="en-US" dirty="0"/>
          </a:p>
        </p:txBody>
      </p:sp>
    </p:spTree>
    <p:extLst>
      <p:ext uri="{BB962C8B-B14F-4D97-AF65-F5344CB8AC3E}">
        <p14:creationId xmlns:p14="http://schemas.microsoft.com/office/powerpoint/2010/main" val="4185491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DEMPE</a:t>
            </a:r>
          </a:p>
        </p:txBody>
      </p:sp>
      <p:sp>
        <p:nvSpPr>
          <p:cNvPr id="3" name="Content Placeholder 2"/>
          <p:cNvSpPr>
            <a:spLocks noGrp="1"/>
          </p:cNvSpPr>
          <p:nvPr>
            <p:ph idx="1"/>
          </p:nvPr>
        </p:nvSpPr>
        <p:spPr/>
        <p:txBody>
          <a:bodyPr/>
          <a:lstStyle/>
          <a:p>
            <a:r>
              <a:rPr lang="en-US" dirty="0"/>
              <a:t>Income from intangibles allocated not on basis of formal ownership, but on where “value created” through “development, enhancement, maintenance, protection or exploitation” of the value of IP</a:t>
            </a:r>
          </a:p>
          <a:p>
            <a:r>
              <a:rPr lang="en-US" dirty="0"/>
              <a:t>As a practical matter, a bare-bones cost-sharing agreement was not enough to justify an income allocation</a:t>
            </a:r>
          </a:p>
          <a:p>
            <a:endParaRPr lang="en-US" dirty="0"/>
          </a:p>
        </p:txBody>
      </p:sp>
    </p:spTree>
    <p:extLst>
      <p:ext uri="{BB962C8B-B14F-4D97-AF65-F5344CB8AC3E}">
        <p14:creationId xmlns:p14="http://schemas.microsoft.com/office/powerpoint/2010/main" val="241776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Transparency</a:t>
            </a:r>
          </a:p>
        </p:txBody>
      </p:sp>
      <p:sp>
        <p:nvSpPr>
          <p:cNvPr id="3" name="Content Placeholder 2"/>
          <p:cNvSpPr>
            <a:spLocks noGrp="1"/>
          </p:cNvSpPr>
          <p:nvPr>
            <p:ph idx="1"/>
          </p:nvPr>
        </p:nvSpPr>
        <p:spPr/>
        <p:txBody>
          <a:bodyPr/>
          <a:lstStyle/>
          <a:p>
            <a:r>
              <a:rPr lang="en-US" dirty="0"/>
              <a:t>Corporations have to file annual reports detailing profits, sales, employees and taxable income on a country-by-county basis</a:t>
            </a:r>
          </a:p>
          <a:p>
            <a:pPr lvl="1"/>
            <a:r>
              <a:rPr lang="en-US" sz="2800" dirty="0"/>
              <a:t>Allows tax authorities to zero in on situations in which taxable income allocations seem inconsistent with location of underlying factors</a:t>
            </a:r>
          </a:p>
          <a:p>
            <a:r>
              <a:rPr lang="en-US" dirty="0"/>
              <a:t>Countries have to disclose summaries of administrative tax rulings such as arm’s-length pricing decisions</a:t>
            </a:r>
          </a:p>
          <a:p>
            <a:pPr lvl="1"/>
            <a:r>
              <a:rPr lang="en-US" sz="2800" dirty="0"/>
              <a:t>Harder to hide agreements with multinational taxpayers </a:t>
            </a:r>
          </a:p>
        </p:txBody>
      </p:sp>
    </p:spTree>
    <p:extLst>
      <p:ext uri="{BB962C8B-B14F-4D97-AF65-F5344CB8AC3E}">
        <p14:creationId xmlns:p14="http://schemas.microsoft.com/office/powerpoint/2010/main" val="265624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Digital Services Taxes</a:t>
            </a:r>
          </a:p>
        </p:txBody>
      </p:sp>
      <p:sp>
        <p:nvSpPr>
          <p:cNvPr id="3" name="Content Placeholder 2"/>
          <p:cNvSpPr>
            <a:spLocks noGrp="1"/>
          </p:cNvSpPr>
          <p:nvPr>
            <p:ph idx="1"/>
          </p:nvPr>
        </p:nvSpPr>
        <p:spPr/>
        <p:txBody>
          <a:bodyPr/>
          <a:lstStyle/>
          <a:p>
            <a:r>
              <a:rPr lang="en-US" dirty="0"/>
              <a:t>Taxes on gross receipts derived from provision of online advertising, intermediary activities or sales of user-collected data</a:t>
            </a:r>
          </a:p>
          <a:p>
            <a:r>
              <a:rPr lang="en-US" dirty="0"/>
              <a:t>Configured as excise taxes</a:t>
            </a:r>
          </a:p>
          <a:p>
            <a:pPr lvl="1"/>
            <a:r>
              <a:rPr lang="en-US" sz="2800" dirty="0"/>
              <a:t>Not covered by tax treaties</a:t>
            </a:r>
          </a:p>
          <a:p>
            <a:pPr lvl="1"/>
            <a:r>
              <a:rPr lang="en-US" sz="2800" dirty="0"/>
              <a:t>Not creditable against income tax obligations</a:t>
            </a:r>
          </a:p>
          <a:p>
            <a:pPr lvl="1"/>
            <a:r>
              <a:rPr lang="en-US" sz="2800" dirty="0"/>
              <a:t>But economic burden may fall on users</a:t>
            </a:r>
          </a:p>
          <a:p>
            <a:r>
              <a:rPr lang="en-US" dirty="0"/>
              <a:t>Certainly got U.S. attention</a:t>
            </a:r>
          </a:p>
          <a:p>
            <a:pPr lvl="1"/>
            <a:r>
              <a:rPr lang="en-US" sz="2800" dirty="0"/>
              <a:t>Factor in joining Inclusive Framework</a:t>
            </a:r>
          </a:p>
          <a:p>
            <a:pPr lvl="1"/>
            <a:r>
              <a:rPr lang="en-US" sz="2800" dirty="0"/>
              <a:t>Which, if implemented, may lead to their repeal</a:t>
            </a:r>
          </a:p>
          <a:p>
            <a:endParaRPr lang="en-US" dirty="0"/>
          </a:p>
        </p:txBody>
      </p:sp>
    </p:spTree>
    <p:extLst>
      <p:ext uri="{BB962C8B-B14F-4D97-AF65-F5344CB8AC3E}">
        <p14:creationId xmlns:p14="http://schemas.microsoft.com/office/powerpoint/2010/main" val="3316081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BEPS 2.0: Pillar One</a:t>
            </a:r>
          </a:p>
        </p:txBody>
      </p:sp>
      <p:sp>
        <p:nvSpPr>
          <p:cNvPr id="3" name="Content Placeholder 2"/>
          <p:cNvSpPr>
            <a:spLocks noGrp="1"/>
          </p:cNvSpPr>
          <p:nvPr>
            <p:ph idx="1"/>
          </p:nvPr>
        </p:nvSpPr>
        <p:spPr/>
        <p:txBody>
          <a:bodyPr/>
          <a:lstStyle/>
          <a:p>
            <a:r>
              <a:rPr lang="en-US" dirty="0"/>
              <a:t>Eliminates the permanent establishment requirement entirely for large multinational groups</a:t>
            </a:r>
          </a:p>
          <a:p>
            <a:pPr lvl="1"/>
            <a:r>
              <a:rPr lang="en-US" dirty="0"/>
              <a:t>Automatic tax nexus in any country from which taxpayer derives €1 million or more of revenue</a:t>
            </a:r>
          </a:p>
          <a:p>
            <a:r>
              <a:rPr lang="en-US" dirty="0"/>
              <a:t>Automatic allocation of income to market countries</a:t>
            </a:r>
          </a:p>
          <a:p>
            <a:pPr lvl="1"/>
            <a:r>
              <a:rPr lang="en-US" dirty="0"/>
              <a:t>¼ of revenues in excess of 10 percent profitability threshold allocated to market countries in proportion to revenues</a:t>
            </a:r>
          </a:p>
          <a:p>
            <a:r>
              <a:rPr lang="en-US" dirty="0"/>
              <a:t>Automatic return for “baseline marketing and distributions activities”</a:t>
            </a:r>
          </a:p>
          <a:p>
            <a:pPr lvl="1"/>
            <a:r>
              <a:rPr lang="en-US" dirty="0"/>
              <a:t>Specifics yet to be determined</a:t>
            </a:r>
          </a:p>
          <a:p>
            <a:endParaRPr lang="en-US" dirty="0"/>
          </a:p>
        </p:txBody>
      </p:sp>
    </p:spTree>
    <p:extLst>
      <p:ext uri="{BB962C8B-B14F-4D97-AF65-F5344CB8AC3E}">
        <p14:creationId xmlns:p14="http://schemas.microsoft.com/office/powerpoint/2010/main" val="64358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143000" indent="-1143000">
              <a:buFont typeface="+mj-lt"/>
              <a:buAutoNum type="arabicPeriod" startAt="3"/>
            </a:pPr>
            <a:r>
              <a:rPr lang="en-US" dirty="0">
                <a:latin typeface="+mn-lt"/>
                <a:cs typeface="Arial" panose="020B0604020202020204" pitchFamily="34" charset="0"/>
              </a:rPr>
              <a:t>Enhanced Residence Taxation</a:t>
            </a:r>
          </a:p>
        </p:txBody>
      </p:sp>
      <p:sp>
        <p:nvSpPr>
          <p:cNvPr id="3" name="Text Placeholder 2"/>
          <p:cNvSpPr>
            <a:spLocks noGrp="1"/>
          </p:cNvSpPr>
          <p:nvPr>
            <p:ph type="body" idx="1"/>
          </p:nvPr>
        </p:nvSpPr>
        <p:spPr/>
        <p:txBody>
          <a:bodyPr/>
          <a:lstStyle/>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0669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The Road to Global Intangible Low-Taxed Income (“GILTI”)</a:t>
            </a:r>
          </a:p>
        </p:txBody>
      </p:sp>
      <p:sp>
        <p:nvSpPr>
          <p:cNvPr id="3" name="Content Placeholder 2"/>
          <p:cNvSpPr>
            <a:spLocks noGrp="1"/>
          </p:cNvSpPr>
          <p:nvPr>
            <p:ph idx="1"/>
          </p:nvPr>
        </p:nvSpPr>
        <p:spPr>
          <a:xfrm>
            <a:off x="838200" y="1690688"/>
            <a:ext cx="10515600" cy="4967621"/>
          </a:xfrm>
        </p:spPr>
        <p:txBody>
          <a:bodyPr>
            <a:normAutofit fontScale="92500" lnSpcReduction="10000"/>
          </a:bodyPr>
          <a:lstStyle/>
          <a:p>
            <a:r>
              <a:rPr lang="en-US" dirty="0">
                <a:latin typeface="+mn-lt"/>
              </a:rPr>
              <a:t>Recognition of subpart F’s “ineffectiveness” and decreasing “relevance”</a:t>
            </a:r>
          </a:p>
          <a:p>
            <a:pPr lvl="1"/>
            <a:r>
              <a:rPr lang="en-US" dirty="0">
                <a:latin typeface="+mn-lt"/>
              </a:rPr>
              <a:t>2000 Treasury tax policy study: “Targeting related party transactions may no longer be an effective way to address tax disparity.”</a:t>
            </a:r>
          </a:p>
          <a:p>
            <a:r>
              <a:rPr lang="en-US" dirty="0">
                <a:latin typeface="+mn-lt"/>
              </a:rPr>
              <a:t>Alternatives to worldwide taxation + deferral + subpart F:</a:t>
            </a:r>
          </a:p>
          <a:p>
            <a:pPr lvl="1"/>
            <a:r>
              <a:rPr lang="en-US" dirty="0">
                <a:latin typeface="+mn-lt"/>
              </a:rPr>
              <a:t>Territorial system</a:t>
            </a:r>
          </a:p>
          <a:p>
            <a:pPr lvl="1"/>
            <a:r>
              <a:rPr lang="en-US" dirty="0">
                <a:latin typeface="+mn-lt"/>
              </a:rPr>
              <a:t>Repeal of deferral / full inclusion</a:t>
            </a:r>
          </a:p>
          <a:p>
            <a:pPr lvl="1"/>
            <a:r>
              <a:rPr lang="en-US" dirty="0">
                <a:latin typeface="+mn-lt"/>
              </a:rPr>
              <a:t>Current taxation of foreign income at some rate lower than the U.S. corporate rate</a:t>
            </a:r>
          </a:p>
          <a:p>
            <a:pPr lvl="1"/>
            <a:r>
              <a:rPr lang="en-US" dirty="0">
                <a:latin typeface="+mn-lt"/>
              </a:rPr>
              <a:t>Extend subpart F to currently tax foreign income falling below a certain effective rate threshold</a:t>
            </a:r>
          </a:p>
          <a:p>
            <a:r>
              <a:rPr lang="en-US" dirty="0">
                <a:latin typeface="+mn-lt"/>
              </a:rPr>
              <a:t>Any new system ideally would address base erosion, “runaway plants” and the “lockout effect” without unduly harming competitiveness</a:t>
            </a:r>
          </a:p>
          <a:p>
            <a:r>
              <a:rPr lang="en-US" dirty="0">
                <a:latin typeface="+mn-lt"/>
              </a:rPr>
              <a:t>Proposals from Obama, Camp, Enzi, Baucus and others</a:t>
            </a:r>
          </a:p>
          <a:p>
            <a:r>
              <a:rPr lang="en-US" dirty="0">
                <a:latin typeface="+mn-lt"/>
              </a:rPr>
              <a:t>Grubert &amp; Altshuler 2013</a:t>
            </a:r>
          </a:p>
          <a:p>
            <a:pPr lvl="1"/>
            <a:endParaRPr lang="en-US" dirty="0">
              <a:latin typeface="+mn-lt"/>
            </a:endParaRPr>
          </a:p>
        </p:txBody>
      </p:sp>
    </p:spTree>
    <p:extLst>
      <p:ext uri="{BB962C8B-B14F-4D97-AF65-F5344CB8AC3E}">
        <p14:creationId xmlns:p14="http://schemas.microsoft.com/office/powerpoint/2010/main" val="454708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
            <a:ext cx="10676021" cy="926432"/>
          </a:xfrm>
        </p:spPr>
        <p:txBody>
          <a:bodyPr/>
          <a:lstStyle/>
          <a:p>
            <a:r>
              <a:rPr lang="en-US" dirty="0">
                <a:latin typeface="+mn-lt"/>
              </a:rPr>
              <a:t>The Enactment of GILTI – 2017 TCJA</a:t>
            </a:r>
          </a:p>
        </p:txBody>
      </p:sp>
      <p:sp>
        <p:nvSpPr>
          <p:cNvPr id="3" name="Content Placeholder 2"/>
          <p:cNvSpPr>
            <a:spLocks noGrp="1"/>
          </p:cNvSpPr>
          <p:nvPr>
            <p:ph idx="1"/>
          </p:nvPr>
        </p:nvSpPr>
        <p:spPr>
          <a:xfrm>
            <a:off x="838199" y="926434"/>
            <a:ext cx="10519611" cy="5731876"/>
          </a:xfrm>
        </p:spPr>
        <p:txBody>
          <a:bodyPr>
            <a:normAutofit/>
          </a:bodyPr>
          <a:lstStyle/>
          <a:p>
            <a:r>
              <a:rPr lang="en-US" dirty="0">
                <a:latin typeface="+mn-lt"/>
              </a:rPr>
              <a:t>Tested income and tested loss of all of a U.S. shareholder’s CFCs are aggregated at the U.S. shareholder level </a:t>
            </a:r>
          </a:p>
          <a:p>
            <a:r>
              <a:rPr lang="en-US" dirty="0">
                <a:latin typeface="+mn-lt"/>
              </a:rPr>
              <a:t>U.S. shareholder subtracts “net deemed tangible return” (10% of pro rata share of QBAI)</a:t>
            </a:r>
          </a:p>
          <a:p>
            <a:r>
              <a:rPr lang="en-US" dirty="0">
                <a:latin typeface="+mn-lt"/>
              </a:rPr>
              <a:t>Section 960(d) deemed paid foreign tax credit</a:t>
            </a:r>
          </a:p>
          <a:p>
            <a:pPr lvl="1"/>
            <a:r>
              <a:rPr lang="en-US" dirty="0">
                <a:latin typeface="+mn-lt"/>
              </a:rPr>
              <a:t>No tested foreign income taxes for tested loss CFCs</a:t>
            </a:r>
          </a:p>
          <a:p>
            <a:pPr lvl="1"/>
            <a:r>
              <a:rPr lang="en-US" dirty="0">
                <a:latin typeface="+mn-lt"/>
              </a:rPr>
              <a:t>U.S. shareholder is deemed to pay only 80% of the “inclusion percentage” of aggregate tested foreign income taxes</a:t>
            </a:r>
          </a:p>
          <a:p>
            <a:pPr lvl="2"/>
            <a:r>
              <a:rPr lang="en-US" dirty="0">
                <a:latin typeface="+mn-lt"/>
              </a:rPr>
              <a:t>Inclusion percentage = GILTI ÷ total tested income</a:t>
            </a:r>
          </a:p>
          <a:p>
            <a:pPr lvl="1"/>
            <a:r>
              <a:rPr lang="en-US" dirty="0">
                <a:latin typeface="+mn-lt"/>
              </a:rPr>
              <a:t>Separate section 904 limitation for GILTI</a:t>
            </a:r>
          </a:p>
          <a:p>
            <a:pPr lvl="1"/>
            <a:r>
              <a:rPr lang="en-US" dirty="0">
                <a:latin typeface="+mn-lt"/>
              </a:rPr>
              <a:t>No carryover/back of foreign taxes in the GILTI basket</a:t>
            </a:r>
          </a:p>
          <a:p>
            <a:r>
              <a:rPr lang="en-US" dirty="0">
                <a:latin typeface="+mn-lt"/>
              </a:rPr>
              <a:t>Subpart F left in place largely untouched</a:t>
            </a:r>
          </a:p>
        </p:txBody>
      </p:sp>
    </p:spTree>
    <p:extLst>
      <p:ext uri="{BB962C8B-B14F-4D97-AF65-F5344CB8AC3E}">
        <p14:creationId xmlns:p14="http://schemas.microsoft.com/office/powerpoint/2010/main" val="392051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38463"/>
          </a:xfrm>
        </p:spPr>
        <p:txBody>
          <a:bodyPr/>
          <a:lstStyle/>
          <a:p>
            <a:r>
              <a:rPr lang="en-US" dirty="0">
                <a:latin typeface="+mn-lt"/>
              </a:rPr>
              <a:t>GILTI as a “Minimum Tax”?</a:t>
            </a:r>
          </a:p>
        </p:txBody>
      </p:sp>
      <p:sp>
        <p:nvSpPr>
          <p:cNvPr id="3" name="Content Placeholder 2"/>
          <p:cNvSpPr>
            <a:spLocks noGrp="1"/>
          </p:cNvSpPr>
          <p:nvPr>
            <p:ph idx="1"/>
          </p:nvPr>
        </p:nvSpPr>
        <p:spPr>
          <a:xfrm>
            <a:off x="838200" y="938464"/>
            <a:ext cx="10515600" cy="5719846"/>
          </a:xfrm>
        </p:spPr>
        <p:txBody>
          <a:bodyPr>
            <a:normAutofit/>
          </a:bodyPr>
          <a:lstStyle/>
          <a:p>
            <a:r>
              <a:rPr lang="en-US" dirty="0">
                <a:latin typeface="+mn-lt"/>
              </a:rPr>
              <a:t>Legislative history:</a:t>
            </a:r>
          </a:p>
          <a:p>
            <a:pPr lvl="1"/>
            <a:r>
              <a:rPr lang="en-US" dirty="0">
                <a:latin typeface="+mn-lt"/>
              </a:rPr>
              <a:t>Pure territoriality would make base erosion too attractive</a:t>
            </a:r>
          </a:p>
          <a:p>
            <a:pPr lvl="1"/>
            <a:r>
              <a:rPr lang="en-US" dirty="0">
                <a:latin typeface="+mn-lt"/>
              </a:rPr>
              <a:t>GILTI is an anti-base erosion backstop to the section 245A DRD</a:t>
            </a:r>
          </a:p>
          <a:p>
            <a:pPr lvl="1"/>
            <a:r>
              <a:rPr lang="en-US" dirty="0">
                <a:latin typeface="+mn-lt"/>
              </a:rPr>
              <a:t>Intended to impose 10.5% U.S. tax on foreign income subject to an effective foreign tax rate of less than 13.125%, after FTC:</a:t>
            </a:r>
          </a:p>
          <a:p>
            <a:pPr marL="457200" lvl="1" indent="0">
              <a:buNone/>
            </a:pPr>
            <a:endParaRPr lang="en-US" dirty="0">
              <a:latin typeface="+mn-lt"/>
            </a:endParaRPr>
          </a:p>
          <a:p>
            <a:pPr marL="457200" lvl="1" indent="0">
              <a:buNone/>
            </a:pPr>
            <a:r>
              <a:rPr lang="en-US" dirty="0">
                <a:latin typeface="+mn-lt"/>
              </a:rPr>
              <a:t>As foreign tax rates on GILTI range between zero percent and 13.125 percent, the total combined foreign and U.S. tax rate on GILTI ranges between 10.5 percent and 13.125 percent. At foreign tax rates greater than or equal to 13.125 percent, there is </a:t>
            </a:r>
            <a:r>
              <a:rPr lang="en-US" i="1" dirty="0">
                <a:latin typeface="+mn-lt"/>
              </a:rPr>
              <a:t>no residual U.S. tax owed on GILTI</a:t>
            </a:r>
            <a:r>
              <a:rPr lang="en-US" dirty="0">
                <a:latin typeface="+mn-lt"/>
              </a:rPr>
              <a:t>, so that the combined foreign and U.S. tax rate on GILTI equals the foreign tax rate.</a:t>
            </a:r>
          </a:p>
          <a:p>
            <a:pPr marL="457200" lvl="1" indent="0">
              <a:buNone/>
            </a:pPr>
            <a:r>
              <a:rPr lang="en-US" dirty="0">
                <a:latin typeface="+mn-lt"/>
              </a:rPr>
              <a:t>	Conference Report p. 626-27</a:t>
            </a:r>
          </a:p>
          <a:p>
            <a:pPr lvl="1"/>
            <a:r>
              <a:rPr lang="en-US" dirty="0"/>
              <a:t>Companion to FDII, which taxes U.S. export income at the same 13.125% effective rate</a:t>
            </a:r>
          </a:p>
          <a:p>
            <a:pPr lvl="2"/>
            <a:r>
              <a:rPr lang="en-US" dirty="0">
                <a:latin typeface="+mn-lt"/>
              </a:rPr>
              <a:t>Capital export neutrality—but only for exports, and only sort-of</a:t>
            </a:r>
          </a:p>
          <a:p>
            <a:pPr lvl="1"/>
            <a:endParaRPr lang="en-US" dirty="0">
              <a:latin typeface="+mn-lt"/>
            </a:endParaRPr>
          </a:p>
        </p:txBody>
      </p:sp>
    </p:spTree>
    <p:extLst>
      <p:ext uri="{BB962C8B-B14F-4D97-AF65-F5344CB8AC3E}">
        <p14:creationId xmlns:p14="http://schemas.microsoft.com/office/powerpoint/2010/main" val="2195147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399295" cy="854242"/>
          </a:xfrm>
        </p:spPr>
        <p:txBody>
          <a:bodyPr/>
          <a:lstStyle/>
          <a:p>
            <a:r>
              <a:rPr lang="en-US" dirty="0">
                <a:latin typeface="+mn-lt"/>
              </a:rPr>
              <a:t>BEPS 2.0 – Pillar Two</a:t>
            </a:r>
          </a:p>
        </p:txBody>
      </p:sp>
      <p:sp>
        <p:nvSpPr>
          <p:cNvPr id="3" name="Content Placeholder 2"/>
          <p:cNvSpPr>
            <a:spLocks noGrp="1"/>
          </p:cNvSpPr>
          <p:nvPr>
            <p:ph idx="1"/>
          </p:nvPr>
        </p:nvSpPr>
        <p:spPr>
          <a:xfrm>
            <a:off x="838200" y="974558"/>
            <a:ext cx="10303042" cy="5883442"/>
          </a:xfrm>
        </p:spPr>
        <p:txBody>
          <a:bodyPr>
            <a:normAutofit/>
          </a:bodyPr>
          <a:lstStyle/>
          <a:p>
            <a:r>
              <a:rPr lang="en-US" dirty="0">
                <a:latin typeface="+mn-lt"/>
              </a:rPr>
              <a:t>“</a:t>
            </a:r>
            <a:r>
              <a:rPr lang="en-US" dirty="0" err="1">
                <a:latin typeface="+mn-lt"/>
              </a:rPr>
              <a:t>Anti Global</a:t>
            </a:r>
            <a:r>
              <a:rPr lang="en-US" dirty="0">
                <a:latin typeface="+mn-lt"/>
              </a:rPr>
              <a:t> Base Erosion” (“GloBE”) rules</a:t>
            </a:r>
          </a:p>
          <a:p>
            <a:pPr lvl="1"/>
            <a:r>
              <a:rPr lang="en-US" dirty="0">
                <a:latin typeface="+mn-lt"/>
              </a:rPr>
              <a:t>Income Inclusion Rule (“IIR”): Requires the jurisdiction of the ultimate parent of a covered multinational enterprise to impose a “top-up” minimum tax on undertaxed foreign income (i.e., below 15%)</a:t>
            </a:r>
          </a:p>
          <a:p>
            <a:pPr lvl="1"/>
            <a:r>
              <a:rPr lang="en-US" dirty="0">
                <a:latin typeface="+mn-lt"/>
              </a:rPr>
              <a:t>Undertaxed Profits Rule (“UTPR”): Allows every country in which a U.S. multinational operates a secondary right to impose a top-up tax on a company if a different related entity (in a different jurisdiction) is taxed below 15%, on any profits that are not already topped up</a:t>
            </a:r>
          </a:p>
          <a:p>
            <a:pPr lvl="2"/>
            <a:r>
              <a:rPr lang="en-US" dirty="0">
                <a:latin typeface="+mn-lt"/>
              </a:rPr>
              <a:t>Both the IIR and any “qualified domestic minimum top-up tax” (“QDMTT”) get priority ahead of the UTPR</a:t>
            </a:r>
          </a:p>
          <a:p>
            <a:r>
              <a:rPr lang="en-US" dirty="0">
                <a:latin typeface="+mn-lt"/>
              </a:rPr>
              <a:t> The target 15% effective tax rate is calculated based on financial accounting income and “covered taxes”</a:t>
            </a:r>
          </a:p>
          <a:p>
            <a:pPr lvl="1"/>
            <a:r>
              <a:rPr lang="en-US" dirty="0">
                <a:latin typeface="+mn-lt"/>
              </a:rPr>
              <a:t>Covered taxes include regular tax expenses (including adjustments for deferred tax assets and liabilities) and taxes imposed under a CFC regime</a:t>
            </a:r>
          </a:p>
          <a:p>
            <a:pPr lvl="1"/>
            <a:r>
              <a:rPr lang="en-US" dirty="0">
                <a:latin typeface="+mn-lt"/>
              </a:rPr>
              <a:t>Hitting the 15% target is determined on a country-by-country basis</a:t>
            </a:r>
          </a:p>
        </p:txBody>
      </p:sp>
    </p:spTree>
    <p:extLst>
      <p:ext uri="{BB962C8B-B14F-4D97-AF65-F5344CB8AC3E}">
        <p14:creationId xmlns:p14="http://schemas.microsoft.com/office/powerpoint/2010/main" val="326266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143000" indent="-1143000">
              <a:buFont typeface="+mj-lt"/>
              <a:buAutoNum type="arabicPeriod"/>
            </a:pPr>
            <a:r>
              <a:rPr lang="en-US" dirty="0">
                <a:latin typeface="+mn-lt"/>
                <a:cs typeface="Arial" panose="020B0604020202020204" pitchFamily="34" charset="0"/>
              </a:rPr>
              <a:t>Development of U.S. and Global International Taxation</a:t>
            </a:r>
          </a:p>
        </p:txBody>
      </p:sp>
      <p:sp>
        <p:nvSpPr>
          <p:cNvPr id="3" name="Text Placeholder 2"/>
          <p:cNvSpPr>
            <a:spLocks noGrp="1"/>
          </p:cNvSpPr>
          <p:nvPr>
            <p:ph type="body" idx="1"/>
          </p:nvPr>
        </p:nvSpPr>
        <p:spPr/>
        <p:txBody>
          <a:bodyPr/>
          <a:lstStyle/>
          <a:p>
            <a:endParaRPr lang="en-US">
              <a:latin typeface="+mj-lt"/>
              <a:cs typeface="Arial" panose="020B0604020202020204" pitchFamily="34" charset="0"/>
            </a:endParaRPr>
          </a:p>
        </p:txBody>
      </p:sp>
    </p:spTree>
    <p:extLst>
      <p:ext uri="{BB962C8B-B14F-4D97-AF65-F5344CB8AC3E}">
        <p14:creationId xmlns:p14="http://schemas.microsoft.com/office/powerpoint/2010/main" val="2561144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18147"/>
          </a:xfrm>
        </p:spPr>
        <p:txBody>
          <a:bodyPr/>
          <a:lstStyle/>
          <a:p>
            <a:r>
              <a:rPr lang="en-US" dirty="0">
                <a:latin typeface="+mn-lt"/>
              </a:rPr>
              <a:t>BEPS 2.0 – Pillar Two</a:t>
            </a:r>
          </a:p>
        </p:txBody>
      </p:sp>
      <p:sp>
        <p:nvSpPr>
          <p:cNvPr id="3" name="Content Placeholder 2"/>
          <p:cNvSpPr>
            <a:spLocks noGrp="1"/>
          </p:cNvSpPr>
          <p:nvPr>
            <p:ph idx="1"/>
          </p:nvPr>
        </p:nvSpPr>
        <p:spPr>
          <a:xfrm>
            <a:off x="838200" y="902368"/>
            <a:ext cx="10387263" cy="5955632"/>
          </a:xfrm>
        </p:spPr>
        <p:txBody>
          <a:bodyPr>
            <a:normAutofit/>
          </a:bodyPr>
          <a:lstStyle/>
          <a:p>
            <a:r>
              <a:rPr lang="en-US" dirty="0">
                <a:latin typeface="+mn-lt"/>
              </a:rPr>
              <a:t>Takes tax competition head-on</a:t>
            </a:r>
          </a:p>
          <a:p>
            <a:pPr lvl="1"/>
            <a:r>
              <a:rPr lang="en-US" dirty="0">
                <a:latin typeface="+mn-lt"/>
              </a:rPr>
              <a:t>Compare incremental reforms under BEPS 1.0</a:t>
            </a:r>
          </a:p>
          <a:p>
            <a:pPr lvl="1"/>
            <a:r>
              <a:rPr lang="en-US" dirty="0"/>
              <a:t>“Tax policy is at the core of countries’ sovereignty, and each country has the right to design its tax system in the way it considers most appropriate.” </a:t>
            </a:r>
          </a:p>
          <a:p>
            <a:pPr lvl="2">
              <a:buFont typeface="Calibri" panose="020F0502020204030204" pitchFamily="34" charset="0"/>
              <a:buChar char="‒"/>
            </a:pPr>
            <a:r>
              <a:rPr lang="en-US" dirty="0"/>
              <a:t>OECD Secretary-General report to the G20 Finance Ministers and Central Bank Governors, Moscow, Russia at 36 (Jul. 19–20, 2013) </a:t>
            </a:r>
          </a:p>
          <a:p>
            <a:pPr lvl="1"/>
            <a:r>
              <a:rPr lang="en-US" dirty="0"/>
              <a:t>“The work on harmful tax practices is not intended to promote the </a:t>
            </a:r>
            <a:r>
              <a:rPr lang="en-US" dirty="0" err="1"/>
              <a:t>harmonisation</a:t>
            </a:r>
            <a:r>
              <a:rPr lang="en-US" dirty="0"/>
              <a:t> of income taxes or tax structures generally within or outside the OECD, nor is it about dictating to any country what should be the appropriate level of tax rates.”</a:t>
            </a:r>
          </a:p>
          <a:p>
            <a:pPr lvl="2">
              <a:lnSpc>
                <a:spcPct val="100000"/>
              </a:lnSpc>
              <a:buFont typeface="Calibri" panose="020F0502020204030204" pitchFamily="34" charset="0"/>
              <a:buChar char="‒"/>
            </a:pPr>
            <a:r>
              <a:rPr lang="en-US" dirty="0"/>
              <a:t>OECD, Countering harmful tax Practices More Effectively, taking into Account transparency and Substance, Action 5—2015 Final report (2015) </a:t>
            </a:r>
          </a:p>
          <a:p>
            <a:r>
              <a:rPr lang="en-US" dirty="0">
                <a:latin typeface="+mn-lt"/>
              </a:rPr>
              <a:t>Chances of success?</a:t>
            </a:r>
          </a:p>
          <a:p>
            <a:r>
              <a:rPr lang="en-US" dirty="0">
                <a:latin typeface="+mn-lt"/>
              </a:rPr>
              <a:t>What will Congress do?</a:t>
            </a:r>
          </a:p>
        </p:txBody>
      </p:sp>
    </p:spTree>
    <p:extLst>
      <p:ext uri="{BB962C8B-B14F-4D97-AF65-F5344CB8AC3E}">
        <p14:creationId xmlns:p14="http://schemas.microsoft.com/office/powerpoint/2010/main" val="414165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latin typeface="+mn-lt"/>
              </a:rPr>
              <a:t>Corporate AMT on Book Income</a:t>
            </a:r>
          </a:p>
        </p:txBody>
      </p:sp>
      <p:sp>
        <p:nvSpPr>
          <p:cNvPr id="3" name="Content Placeholder 2"/>
          <p:cNvSpPr>
            <a:spLocks noGrp="1"/>
          </p:cNvSpPr>
          <p:nvPr>
            <p:ph idx="1"/>
          </p:nvPr>
        </p:nvSpPr>
        <p:spPr>
          <a:xfrm>
            <a:off x="838200" y="1625934"/>
            <a:ext cx="10515600" cy="5232066"/>
          </a:xfrm>
        </p:spPr>
        <p:txBody>
          <a:bodyPr>
            <a:normAutofit/>
          </a:bodyPr>
          <a:lstStyle/>
          <a:p>
            <a:r>
              <a:rPr lang="en-US" dirty="0">
                <a:latin typeface="+mn-lt"/>
              </a:rPr>
              <a:t>Effective for tax years beginning after December 31, 2022</a:t>
            </a:r>
          </a:p>
          <a:p>
            <a:r>
              <a:rPr lang="en-US" dirty="0">
                <a:latin typeface="+mn-lt"/>
              </a:rPr>
              <a:t>“Applicable corporations” must calculate tentative minimum tax:</a:t>
            </a:r>
          </a:p>
          <a:p>
            <a:pPr lvl="1"/>
            <a:r>
              <a:rPr lang="en-US" dirty="0">
                <a:latin typeface="+mn-lt"/>
              </a:rPr>
              <a:t>TMT = (15% x adjusted financial statement income) – </a:t>
            </a:r>
            <a:r>
              <a:rPr lang="en-US" dirty="0" err="1">
                <a:latin typeface="+mn-lt"/>
              </a:rPr>
              <a:t>CAMT</a:t>
            </a:r>
            <a:r>
              <a:rPr lang="en-US" dirty="0">
                <a:latin typeface="+mn-lt"/>
              </a:rPr>
              <a:t> FTC</a:t>
            </a:r>
          </a:p>
          <a:p>
            <a:pPr lvl="1"/>
            <a:r>
              <a:rPr lang="en-US" dirty="0">
                <a:latin typeface="+mn-lt"/>
              </a:rPr>
              <a:t>Treasury must provide regulatory guidance on these inputs</a:t>
            </a:r>
          </a:p>
          <a:p>
            <a:pPr lvl="1"/>
            <a:r>
              <a:rPr lang="en-US" dirty="0" err="1">
                <a:latin typeface="+mn-lt"/>
              </a:rPr>
              <a:t>AFSI</a:t>
            </a:r>
            <a:r>
              <a:rPr lang="en-US" dirty="0">
                <a:latin typeface="+mn-lt"/>
              </a:rPr>
              <a:t> includes CFC income</a:t>
            </a:r>
          </a:p>
          <a:p>
            <a:pPr lvl="1"/>
            <a:r>
              <a:rPr lang="en-US" dirty="0" err="1">
                <a:latin typeface="+mn-lt"/>
              </a:rPr>
              <a:t>CAMT</a:t>
            </a:r>
            <a:r>
              <a:rPr lang="en-US" dirty="0">
                <a:latin typeface="+mn-lt"/>
              </a:rPr>
              <a:t> FTC = CFC taxes (limited to 15% of CFC </a:t>
            </a:r>
            <a:r>
              <a:rPr lang="en-US" dirty="0" err="1">
                <a:latin typeface="+mn-lt"/>
              </a:rPr>
              <a:t>AFSI</a:t>
            </a:r>
            <a:r>
              <a:rPr lang="en-US" dirty="0">
                <a:latin typeface="+mn-lt"/>
              </a:rPr>
              <a:t>) + applicable corporation’s section 901 taxes on applicable financial statement</a:t>
            </a:r>
          </a:p>
          <a:p>
            <a:r>
              <a:rPr lang="en-US" dirty="0" err="1">
                <a:latin typeface="+mn-lt"/>
              </a:rPr>
              <a:t>CAMT</a:t>
            </a:r>
            <a:r>
              <a:rPr lang="en-US" dirty="0">
                <a:latin typeface="+mn-lt"/>
              </a:rPr>
              <a:t> liability = TMT – regular tax liability + BEAT liability </a:t>
            </a:r>
          </a:p>
          <a:p>
            <a:pPr lvl="1"/>
            <a:r>
              <a:rPr lang="en-US" dirty="0">
                <a:latin typeface="+mn-lt"/>
              </a:rPr>
              <a:t>Gives rise to indefinitely carried-forward </a:t>
            </a:r>
            <a:r>
              <a:rPr lang="en-US" dirty="0" err="1">
                <a:latin typeface="+mn-lt"/>
              </a:rPr>
              <a:t>CAMT</a:t>
            </a:r>
            <a:r>
              <a:rPr lang="en-US" dirty="0">
                <a:latin typeface="+mn-lt"/>
              </a:rPr>
              <a:t> credit</a:t>
            </a:r>
          </a:p>
        </p:txBody>
      </p:sp>
    </p:spTree>
    <p:extLst>
      <p:ext uri="{BB962C8B-B14F-4D97-AF65-F5344CB8AC3E}">
        <p14:creationId xmlns:p14="http://schemas.microsoft.com/office/powerpoint/2010/main" val="89980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6950BFC3-D8DA-4A85-94F7-54DA5524770B}">
      <p188:commentRel xmlns:p188="http://schemas.microsoft.com/office/powerpoint/2018/8/main" r:id="rId2"/>
    </p:ext>
  </p:extLs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143000" indent="-1143000">
              <a:buFont typeface="+mj-lt"/>
              <a:buAutoNum type="arabicPeriod" startAt="4"/>
            </a:pPr>
            <a:r>
              <a:rPr lang="en-US" dirty="0">
                <a:cs typeface="Arial" panose="020B0604020202020204" pitchFamily="34" charset="0"/>
              </a:rPr>
              <a:t>The Way Forward?</a:t>
            </a:r>
          </a:p>
        </p:txBody>
      </p:sp>
      <p:sp>
        <p:nvSpPr>
          <p:cNvPr id="3" name="Text Placeholder 2"/>
          <p:cNvSpPr>
            <a:spLocks noGrp="1"/>
          </p:cNvSpPr>
          <p:nvPr>
            <p:ph type="body" idx="1"/>
          </p:nvPr>
        </p:nvSpPr>
        <p:spPr/>
        <p:txBody>
          <a:bodyPr/>
          <a:lstStyle/>
          <a:p>
            <a:endParaRPr lang="en-US">
              <a:latin typeface="+mj-lt"/>
              <a:cs typeface="Arial" panose="020B0604020202020204" pitchFamily="34" charset="0"/>
            </a:endParaRPr>
          </a:p>
        </p:txBody>
      </p:sp>
    </p:spTree>
    <p:extLst>
      <p:ext uri="{BB962C8B-B14F-4D97-AF65-F5344CB8AC3E}">
        <p14:creationId xmlns:p14="http://schemas.microsoft.com/office/powerpoint/2010/main" val="24865549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69974"/>
            <a:ext cx="10515600" cy="1325563"/>
          </a:xfrm>
        </p:spPr>
        <p:txBody>
          <a:bodyPr/>
          <a:lstStyle/>
          <a:p>
            <a:r>
              <a:rPr lang="en-US" dirty="0">
                <a:latin typeface="+mj-lt"/>
              </a:rPr>
              <a:t>What a Difference 60 Years Make</a:t>
            </a:r>
          </a:p>
        </p:txBody>
      </p:sp>
      <p:graphicFrame>
        <p:nvGraphicFramePr>
          <p:cNvPr id="6" name="Table 5"/>
          <p:cNvGraphicFramePr>
            <a:graphicFrameLocks noGrp="1"/>
          </p:cNvGraphicFramePr>
          <p:nvPr>
            <p:extLst>
              <p:ext uri="{D42A27DB-BD31-4B8C-83A1-F6EECF244321}">
                <p14:modId xmlns:p14="http://schemas.microsoft.com/office/powerpoint/2010/main" val="1698749366"/>
              </p:ext>
            </p:extLst>
          </p:nvPr>
        </p:nvGraphicFramePr>
        <p:xfrm>
          <a:off x="790934" y="1036663"/>
          <a:ext cx="10562865" cy="5777536"/>
        </p:xfrm>
        <a:graphic>
          <a:graphicData uri="http://schemas.openxmlformats.org/drawingml/2006/table">
            <a:tbl>
              <a:tblPr firstRow="1" bandRow="1">
                <a:tableStyleId>{5C22544A-7EE6-4342-B048-85BDC9FD1C3A}</a:tableStyleId>
              </a:tblPr>
              <a:tblGrid>
                <a:gridCol w="394504">
                  <a:extLst>
                    <a:ext uri="{9D8B030D-6E8A-4147-A177-3AD203B41FA5}">
                      <a16:colId xmlns:a16="http://schemas.microsoft.com/office/drawing/2014/main" val="3451071755"/>
                    </a:ext>
                  </a:extLst>
                </a:gridCol>
                <a:gridCol w="4259967">
                  <a:extLst>
                    <a:ext uri="{9D8B030D-6E8A-4147-A177-3AD203B41FA5}">
                      <a16:colId xmlns:a16="http://schemas.microsoft.com/office/drawing/2014/main" val="2066762799"/>
                    </a:ext>
                  </a:extLst>
                </a:gridCol>
                <a:gridCol w="5908394">
                  <a:extLst>
                    <a:ext uri="{9D8B030D-6E8A-4147-A177-3AD203B41FA5}">
                      <a16:colId xmlns:a16="http://schemas.microsoft.com/office/drawing/2014/main" val="1193665472"/>
                    </a:ext>
                  </a:extLst>
                </a:gridCol>
              </a:tblGrid>
              <a:tr h="334937">
                <a:tc gridSpan="2">
                  <a:txBody>
                    <a:bodyPr/>
                    <a:lstStyle/>
                    <a:p>
                      <a:r>
                        <a:rPr lang="en-US" sz="1600" dirty="0">
                          <a:latin typeface="+mn-lt"/>
                          <a:cs typeface="Arial" panose="020B0604020202020204" pitchFamily="34" charset="0"/>
                        </a:rPr>
                        <a:t>1962</a:t>
                      </a:r>
                    </a:p>
                  </a:txBody>
                  <a:tcPr/>
                </a:tc>
                <a:tc hMerge="1">
                  <a:txBody>
                    <a:bodyPr/>
                    <a:lstStyle/>
                    <a:p>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mn-lt"/>
                          <a:cs typeface="Arial" panose="020B0604020202020204" pitchFamily="34" charset="0"/>
                        </a:rPr>
                        <a:t>2002</a:t>
                      </a:r>
                    </a:p>
                  </a:txBody>
                  <a:tcPr/>
                </a:tc>
                <a:extLst>
                  <a:ext uri="{0D108BD9-81ED-4DB2-BD59-A6C34878D82A}">
                    <a16:rowId xmlns:a16="http://schemas.microsoft.com/office/drawing/2014/main" val="1307080756"/>
                  </a:ext>
                </a:extLst>
              </a:tr>
              <a:tr h="31572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latin typeface="+mn-lt"/>
                          <a:cs typeface="Arial" panose="020B0604020202020204" pitchFamily="34" charset="0"/>
                        </a:rPr>
                        <a:t>U.S. economic and political hegemony</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latin typeface="+mn-lt"/>
                          <a:cs typeface="Arial" panose="020B0604020202020204" pitchFamily="34" charset="0"/>
                        </a:rPr>
                        <a:t>A multi-polar world with regional hegemons?</a:t>
                      </a:r>
                    </a:p>
                  </a:txBody>
                  <a:tcPr/>
                </a:tc>
                <a:extLst>
                  <a:ext uri="{0D108BD9-81ED-4DB2-BD59-A6C34878D82A}">
                    <a16:rowId xmlns:a16="http://schemas.microsoft.com/office/drawing/2014/main" val="2178407666"/>
                  </a:ext>
                </a:extLst>
              </a:tr>
              <a:tr h="31572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latin typeface="+mn-lt"/>
                          <a:cs typeface="Arial" panose="020B0604020202020204" pitchFamily="34" charset="0"/>
                        </a:rPr>
                        <a:t>Manufacturing-centric</a:t>
                      </a:r>
                      <a:r>
                        <a:rPr lang="en-US" sz="1300" baseline="0" dirty="0">
                          <a:latin typeface="+mn-lt"/>
                          <a:cs typeface="Arial" panose="020B0604020202020204" pitchFamily="34" charset="0"/>
                        </a:rPr>
                        <a:t> economy anchored to physical (high-tax) locations serving consumer bases in developed countries</a:t>
                      </a:r>
                      <a:endParaRPr lang="en-US" sz="1300" dirty="0">
                        <a:latin typeface="+mn-lt"/>
                        <a:cs typeface="Arial" panose="020B0604020202020204" pitchFamily="34" charset="0"/>
                      </a:endParaRP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latin typeface="+mn-lt"/>
                          <a:cs typeface="Arial" panose="020B0604020202020204" pitchFamily="34" charset="0"/>
                        </a:rPr>
                        <a:t>Globalized economy with overall tax rate decline, evolved manufacturing and supply networks, heavy digital focus, business activities serving customers “anywhere,” multiplication of market jurisdictions</a:t>
                      </a:r>
                    </a:p>
                  </a:txBody>
                  <a:tcPr/>
                </a:tc>
                <a:extLst>
                  <a:ext uri="{0D108BD9-81ED-4DB2-BD59-A6C34878D82A}">
                    <a16:rowId xmlns:a16="http://schemas.microsoft.com/office/drawing/2014/main" val="2297892298"/>
                  </a:ext>
                </a:extLst>
              </a:tr>
              <a:tr h="1946779">
                <a:tc>
                  <a:txBody>
                    <a:bodyPr/>
                    <a:lstStyle/>
                    <a:p>
                      <a:pPr marL="0" indent="0" algn="ctr">
                        <a:buFont typeface="Arial" panose="020B0604020202020204" pitchFamily="34" charset="0"/>
                        <a:buNone/>
                      </a:pPr>
                      <a:r>
                        <a:rPr lang="en-US" sz="1300" dirty="0">
                          <a:latin typeface="+mn-lt"/>
                          <a:cs typeface="Arial" panose="020B0604020202020204" pitchFamily="34" charset="0"/>
                        </a:rPr>
                        <a:t>U.S. Law</a:t>
                      </a:r>
                    </a:p>
                  </a:txBody>
                  <a:tcPr vert="vert270" anchor="ctr"/>
                </a:tc>
                <a:tc>
                  <a:txBody>
                    <a:bodyPr/>
                    <a:lstStyle/>
                    <a:p>
                      <a:pPr marL="285750" indent="-285750">
                        <a:buFont typeface="Arial" panose="020B0604020202020204" pitchFamily="34" charset="0"/>
                        <a:buChar char="•"/>
                      </a:pPr>
                      <a:r>
                        <a:rPr lang="en-US" sz="1300" dirty="0">
                          <a:latin typeface="+mn-lt"/>
                          <a:cs typeface="Arial" panose="020B0604020202020204" pitchFamily="34" charset="0"/>
                        </a:rPr>
                        <a:t>52% top U.S. corporate rate (35% starting in the </a:t>
                      </a:r>
                      <a:r>
                        <a:rPr lang="en-US" sz="1300" dirty="0" err="1">
                          <a:latin typeface="+mn-lt"/>
                          <a:cs typeface="Arial" panose="020B0604020202020204" pitchFamily="34" charset="0"/>
                        </a:rPr>
                        <a:t>1990s</a:t>
                      </a:r>
                      <a:r>
                        <a:rPr lang="en-US" sz="1300" dirty="0">
                          <a:latin typeface="+mn-lt"/>
                          <a:cs typeface="Arial" panose="020B0604020202020204" pitchFamily="34" charset="0"/>
                        </a:rPr>
                        <a:t>)</a:t>
                      </a:r>
                      <a:endParaRPr lang="en-US" sz="1300" baseline="0" dirty="0">
                        <a:latin typeface="+mn-lt"/>
                        <a:cs typeface="Arial" panose="020B0604020202020204" pitchFamily="34" charset="0"/>
                      </a:endParaRPr>
                    </a:p>
                    <a:p>
                      <a:pPr marL="285750" indent="-285750">
                        <a:buFont typeface="Arial" panose="020B0604020202020204" pitchFamily="34" charset="0"/>
                        <a:buChar char="•"/>
                      </a:pPr>
                      <a:r>
                        <a:rPr lang="en-US" sz="1300" baseline="0" dirty="0">
                          <a:latin typeface="+mn-lt"/>
                          <a:cs typeface="Arial" panose="020B0604020202020204" pitchFamily="34" charset="0"/>
                        </a:rPr>
                        <a:t>W</a:t>
                      </a:r>
                      <a:r>
                        <a:rPr lang="en-US" sz="1300" dirty="0">
                          <a:latin typeface="+mn-lt"/>
                          <a:cs typeface="Arial" panose="020B0604020202020204" pitchFamily="34" charset="0"/>
                        </a:rPr>
                        <a:t>orldwide taxation with deferral </a:t>
                      </a:r>
                    </a:p>
                    <a:p>
                      <a:pPr marL="285750" indent="-285750">
                        <a:buFont typeface="Arial" panose="020B0604020202020204" pitchFamily="34" charset="0"/>
                        <a:buChar char="•"/>
                      </a:pPr>
                      <a:r>
                        <a:rPr lang="en-US" sz="1300" dirty="0">
                          <a:latin typeface="+mn-lt"/>
                          <a:cs typeface="Arial" panose="020B0604020202020204" pitchFamily="34" charset="0"/>
                        </a:rPr>
                        <a:t>One residence-based anti-base erosion regime (subpart F)</a:t>
                      </a:r>
                    </a:p>
                    <a:p>
                      <a:pPr marL="285750" indent="-285750">
                        <a:buFont typeface="Arial" panose="020B0604020202020204" pitchFamily="34" charset="0"/>
                        <a:buChar char="•"/>
                      </a:pPr>
                      <a:r>
                        <a:rPr lang="en-US" sz="1300" dirty="0">
                          <a:latin typeface="+mn-lt"/>
                          <a:cs typeface="Arial" panose="020B0604020202020204" pitchFamily="34" charset="0"/>
                        </a:rPr>
                        <a:t>Few protections against base erosion of U.S. source income (treaties, interest limitations)</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latin typeface="+mn-lt"/>
                          <a:cs typeface="Arial" panose="020B0604020202020204" pitchFamily="34" charset="0"/>
                        </a:rPr>
                        <a:t>21% U.S. corporate rate</a:t>
                      </a:r>
                      <a:endParaRPr lang="en-US" sz="1300" baseline="0" dirty="0">
                        <a:latin typeface="+mn-lt"/>
                        <a:cs typeface="Arial" panose="020B0604020202020204" pitchFamily="34" charset="0"/>
                      </a:endParaRPr>
                    </a:p>
                    <a:p>
                      <a:pPr marL="171450" indent="-171450">
                        <a:buFont typeface="Arial" panose="020B0604020202020204" pitchFamily="34" charset="0"/>
                        <a:buChar char="•"/>
                      </a:pPr>
                      <a:r>
                        <a:rPr lang="en-US" sz="1300" baseline="0" dirty="0">
                          <a:latin typeface="+mn-lt"/>
                          <a:cs typeface="Arial" panose="020B0604020202020204" pitchFamily="34" charset="0"/>
                        </a:rPr>
                        <a:t>N</a:t>
                      </a:r>
                      <a:r>
                        <a:rPr lang="en-US" sz="1300" dirty="0">
                          <a:latin typeface="+mn-lt"/>
                          <a:cs typeface="Arial" panose="020B0604020202020204" pitchFamily="34" charset="0"/>
                        </a:rPr>
                        <a:t>arrow participation exemption with multiple residence-based anti-base erosion regimes</a:t>
                      </a:r>
                    </a:p>
                    <a:p>
                      <a:pPr marL="628650" lvl="1" indent="-171450">
                        <a:buFont typeface="Arial" panose="020B0604020202020204" pitchFamily="34" charset="0"/>
                        <a:buChar char="•"/>
                      </a:pPr>
                      <a:r>
                        <a:rPr lang="en-US" sz="1300" dirty="0">
                          <a:latin typeface="+mn-lt"/>
                          <a:cs typeface="Arial" panose="020B0604020202020204" pitchFamily="34" charset="0"/>
                        </a:rPr>
                        <a:t>GILTI (minimum tax on aggregate (or c-by-c) foreign income)</a:t>
                      </a:r>
                    </a:p>
                    <a:p>
                      <a:pPr marL="628650" lvl="1" indent="-171450">
                        <a:buFont typeface="Arial" panose="020B0604020202020204" pitchFamily="34" charset="0"/>
                        <a:buChar char="•"/>
                      </a:pPr>
                      <a:r>
                        <a:rPr lang="en-US" sz="1300" dirty="0" err="1">
                          <a:latin typeface="+mn-lt"/>
                          <a:cs typeface="Arial" panose="020B0604020202020204" pitchFamily="34" charset="0"/>
                        </a:rPr>
                        <a:t>CAMT</a:t>
                      </a:r>
                      <a:r>
                        <a:rPr lang="en-US" sz="1300" dirty="0">
                          <a:latin typeface="+mn-lt"/>
                          <a:cs typeface="Arial" panose="020B0604020202020204" pitchFamily="34" charset="0"/>
                        </a:rPr>
                        <a:t> (alternative minimum tax on aggregate US &amp; foreign book income)</a:t>
                      </a:r>
                    </a:p>
                    <a:p>
                      <a:pPr marL="628650" lvl="1" indent="-171450">
                        <a:buFont typeface="Arial" panose="020B0604020202020204" pitchFamily="34" charset="0"/>
                        <a:buChar char="•"/>
                      </a:pPr>
                      <a:r>
                        <a:rPr lang="en-US" sz="1300" dirty="0">
                          <a:latin typeface="+mn-lt"/>
                          <a:cs typeface="Arial" panose="020B0604020202020204" pitchFamily="34" charset="0"/>
                        </a:rPr>
                        <a:t>Subpart</a:t>
                      </a:r>
                      <a:r>
                        <a:rPr lang="en-US" sz="1300" baseline="0" dirty="0">
                          <a:latin typeface="+mn-lt"/>
                          <a:cs typeface="Arial" panose="020B0604020202020204" pitchFamily="34" charset="0"/>
                        </a:rPr>
                        <a:t> F (full U.S. tax on certain CFC transactions)</a:t>
                      </a:r>
                    </a:p>
                    <a:p>
                      <a:pPr marL="171450" indent="-171450">
                        <a:buFont typeface="Arial" panose="020B0604020202020204" pitchFamily="34" charset="0"/>
                        <a:buChar char="•"/>
                      </a:pPr>
                      <a:r>
                        <a:rPr lang="en-US" sz="1300" baseline="0" dirty="0">
                          <a:latin typeface="+mn-lt"/>
                          <a:cs typeface="Arial" panose="020B0604020202020204" pitchFamily="34" charset="0"/>
                        </a:rPr>
                        <a:t>Tighter source-based anti-base erosion measures</a:t>
                      </a:r>
                    </a:p>
                    <a:p>
                      <a:pPr marL="628650" lvl="1" indent="-171450">
                        <a:buFont typeface="Arial" panose="020B0604020202020204" pitchFamily="34" charset="0"/>
                        <a:buChar char="•"/>
                      </a:pPr>
                      <a:r>
                        <a:rPr lang="en-US" sz="1300" baseline="0" dirty="0">
                          <a:latin typeface="+mn-lt"/>
                          <a:cs typeface="Arial" panose="020B0604020202020204" pitchFamily="34" charset="0"/>
                        </a:rPr>
                        <a:t>BEAT</a:t>
                      </a:r>
                    </a:p>
                    <a:p>
                      <a:pPr marL="628650" lvl="1" indent="-171450">
                        <a:buFont typeface="Arial" panose="020B0604020202020204" pitchFamily="34" charset="0"/>
                        <a:buChar char="•"/>
                      </a:pPr>
                      <a:r>
                        <a:rPr lang="en-US" sz="1300" baseline="0" dirty="0">
                          <a:latin typeface="+mn-lt"/>
                          <a:cs typeface="Arial" panose="020B0604020202020204" pitchFamily="34" charset="0"/>
                        </a:rPr>
                        <a:t>163(j)</a:t>
                      </a:r>
                    </a:p>
                    <a:p>
                      <a:pPr marL="628650" lvl="1" indent="-171450">
                        <a:buFont typeface="Arial" panose="020B0604020202020204" pitchFamily="34" charset="0"/>
                        <a:buChar char="•"/>
                      </a:pPr>
                      <a:r>
                        <a:rPr lang="en-US" sz="1300" baseline="0" dirty="0">
                          <a:latin typeface="+mn-lt"/>
                          <a:cs typeface="Arial" panose="020B0604020202020204" pitchFamily="34" charset="0"/>
                        </a:rPr>
                        <a:t>LOB treaty provisions</a:t>
                      </a:r>
                      <a:endParaRPr lang="en-US" sz="1300" dirty="0">
                        <a:latin typeface="+mn-lt"/>
                        <a:cs typeface="Arial" panose="020B0604020202020204" pitchFamily="34" charset="0"/>
                      </a:endParaRPr>
                    </a:p>
                  </a:txBody>
                  <a:tcPr/>
                </a:tc>
                <a:extLst>
                  <a:ext uri="{0D108BD9-81ED-4DB2-BD59-A6C34878D82A}">
                    <a16:rowId xmlns:a16="http://schemas.microsoft.com/office/drawing/2014/main" val="3531123353"/>
                  </a:ext>
                </a:extLst>
              </a:tr>
              <a:tr h="1006382">
                <a:tc>
                  <a:txBody>
                    <a:bodyPr/>
                    <a:lstStyle/>
                    <a:p>
                      <a:pPr marL="0" indent="0" algn="ctr">
                        <a:buFont typeface="Arial" panose="020B0604020202020204" pitchFamily="34" charset="0"/>
                        <a:buNone/>
                      </a:pPr>
                      <a:r>
                        <a:rPr lang="en-US" sz="1300" dirty="0">
                          <a:latin typeface="+mn-lt"/>
                          <a:cs typeface="Arial" panose="020B0604020202020204" pitchFamily="34" charset="0"/>
                        </a:rPr>
                        <a:t>Foreign Law</a:t>
                      </a:r>
                    </a:p>
                  </a:txBody>
                  <a:tcPr vert="vert270" anchor="ctr"/>
                </a:tc>
                <a:tc>
                  <a:txBody>
                    <a:bodyPr/>
                    <a:lstStyle/>
                    <a:p>
                      <a:pPr marL="285750" indent="-285750">
                        <a:buFont typeface="Arial" panose="020B0604020202020204" pitchFamily="34" charset="0"/>
                        <a:buChar char="•"/>
                      </a:pPr>
                      <a:r>
                        <a:rPr lang="en-US" sz="1300" dirty="0">
                          <a:latin typeface="+mn-lt"/>
                          <a:cs typeface="Arial" panose="020B0604020202020204" pitchFamily="34" charset="0"/>
                        </a:rPr>
                        <a:t>Mostly broad</a:t>
                      </a:r>
                      <a:r>
                        <a:rPr lang="en-US" sz="1300" baseline="0" dirty="0">
                          <a:latin typeface="+mn-lt"/>
                          <a:cs typeface="Arial" panose="020B0604020202020204" pitchFamily="34" charset="0"/>
                        </a:rPr>
                        <a:t> </a:t>
                      </a:r>
                      <a:r>
                        <a:rPr lang="en-US" sz="1300" dirty="0">
                          <a:latin typeface="+mn-lt"/>
                          <a:cs typeface="Arial" panose="020B0604020202020204" pitchFamily="34" charset="0"/>
                        </a:rPr>
                        <a:t>participation exemption systems</a:t>
                      </a:r>
                      <a:r>
                        <a:rPr lang="en-US" sz="1300" baseline="0" dirty="0">
                          <a:latin typeface="+mn-lt"/>
                          <a:cs typeface="Arial" panose="020B0604020202020204" pitchFamily="34" charset="0"/>
                        </a:rPr>
                        <a:t> with no residence-based taxation regimes (e.g., CFC regimes)</a:t>
                      </a:r>
                      <a:endParaRPr lang="en-US" sz="1300" dirty="0">
                        <a:latin typeface="+mn-lt"/>
                        <a:cs typeface="Arial" panose="020B0604020202020204" pitchFamily="34" charset="0"/>
                      </a:endParaRPr>
                    </a:p>
                    <a:p>
                      <a:pPr marL="285750" indent="-285750">
                        <a:buFont typeface="Arial" panose="020B0604020202020204" pitchFamily="34" charset="0"/>
                        <a:buChar char="•"/>
                      </a:pPr>
                      <a:r>
                        <a:rPr lang="en-US" sz="1300" dirty="0">
                          <a:latin typeface="+mn-lt"/>
                          <a:cs typeface="Arial" panose="020B0604020202020204" pitchFamily="34" charset="0"/>
                        </a:rPr>
                        <a:t>Source taxation rights ceded via treaty and otherwise unprotected by anti-base erosion measures</a:t>
                      </a:r>
                    </a:p>
                    <a:p>
                      <a:pPr marL="285750" indent="-285750">
                        <a:buFont typeface="Arial" panose="020B0604020202020204" pitchFamily="34" charset="0"/>
                        <a:buChar char="•"/>
                      </a:pPr>
                      <a:r>
                        <a:rPr lang="en-US" sz="1300" dirty="0">
                          <a:latin typeface="+mn-lt"/>
                          <a:cs typeface="Arial" panose="020B0604020202020204" pitchFamily="34" charset="0"/>
                        </a:rPr>
                        <a:t>Potentially very low effective tax rates on foreign income </a:t>
                      </a:r>
                    </a:p>
                  </a:txBody>
                  <a:tcPr/>
                </a:tc>
                <a:tc>
                  <a:txBody>
                    <a:bodyPr/>
                    <a:lstStyle/>
                    <a:p>
                      <a:pPr marL="171450" indent="-171450">
                        <a:buFont typeface="Arial" panose="020B0604020202020204" pitchFamily="34" charset="0"/>
                        <a:buChar char="•"/>
                      </a:pPr>
                      <a:r>
                        <a:rPr lang="en-US" sz="1300" dirty="0">
                          <a:latin typeface="+mn-lt"/>
                          <a:cs typeface="Arial" panose="020B0604020202020204" pitchFamily="34" charset="0"/>
                        </a:rPr>
                        <a:t>Participation exemptions with CFC regimes </a:t>
                      </a:r>
                    </a:p>
                    <a:p>
                      <a:pPr marL="171450" indent="-171450">
                        <a:buFont typeface="Arial" panose="020B0604020202020204" pitchFamily="34" charset="0"/>
                        <a:buChar char="•"/>
                      </a:pPr>
                      <a:r>
                        <a:rPr lang="en-US" sz="1300" dirty="0">
                          <a:latin typeface="+mn-lt"/>
                          <a:cs typeface="Arial" panose="020B0604020202020204" pitchFamily="34" charset="0"/>
                        </a:rPr>
                        <a:t>Barriers</a:t>
                      </a:r>
                      <a:r>
                        <a:rPr lang="en-US" sz="1300" baseline="0" dirty="0">
                          <a:latin typeface="+mn-lt"/>
                          <a:cs typeface="Arial" panose="020B0604020202020204" pitchFamily="34" charset="0"/>
                        </a:rPr>
                        <a:t> to interest deductibility</a:t>
                      </a:r>
                      <a:endParaRPr lang="en-US" sz="1300" dirty="0">
                        <a:latin typeface="+mn-lt"/>
                        <a:cs typeface="Arial" panose="020B0604020202020204" pitchFamily="34" charset="0"/>
                      </a:endParaRPr>
                    </a:p>
                    <a:p>
                      <a:pPr marL="171450" indent="-171450">
                        <a:buFont typeface="Arial" panose="020B0604020202020204" pitchFamily="34" charset="0"/>
                        <a:buChar char="•"/>
                      </a:pPr>
                      <a:r>
                        <a:rPr lang="en-US" sz="1300" dirty="0">
                          <a:latin typeface="+mn-lt"/>
                          <a:cs typeface="Arial" panose="020B0604020202020204" pitchFamily="34" charset="0"/>
                        </a:rPr>
                        <a:t>Wide adoption of LOB treaty provisions</a:t>
                      </a:r>
                    </a:p>
                    <a:p>
                      <a:pPr marL="171450" indent="-171450">
                        <a:buFont typeface="Arial" panose="020B0604020202020204" pitchFamily="34" charset="0"/>
                        <a:buChar char="•"/>
                      </a:pPr>
                      <a:r>
                        <a:rPr lang="en-US" sz="1300" dirty="0">
                          <a:latin typeface="+mn-lt"/>
                          <a:cs typeface="Arial" panose="020B0604020202020204" pitchFamily="34" charset="0"/>
                        </a:rPr>
                        <a:t>Local country implementation</a:t>
                      </a:r>
                      <a:r>
                        <a:rPr lang="en-US" sz="1300" baseline="0" dirty="0">
                          <a:latin typeface="+mn-lt"/>
                          <a:cs typeface="Arial" panose="020B0604020202020204" pitchFamily="34" charset="0"/>
                        </a:rPr>
                        <a:t> of BEPS policies</a:t>
                      </a:r>
                    </a:p>
                    <a:p>
                      <a:pPr marL="171450" indent="-171450">
                        <a:buFont typeface="Arial" panose="020B0604020202020204" pitchFamily="34" charset="0"/>
                        <a:buChar char="•"/>
                      </a:pPr>
                      <a:r>
                        <a:rPr lang="en-US" sz="1300" baseline="0" dirty="0">
                          <a:latin typeface="+mn-lt"/>
                          <a:cs typeface="Arial" panose="020B0604020202020204" pitchFamily="34" charset="0"/>
                        </a:rPr>
                        <a:t>More aggressive transfer pricing enforcement</a:t>
                      </a:r>
                      <a:endParaRPr lang="en-US" sz="1300" dirty="0">
                        <a:latin typeface="+mn-lt"/>
                        <a:cs typeface="Arial" panose="020B0604020202020204" pitchFamily="34" charset="0"/>
                      </a:endParaRPr>
                    </a:p>
                  </a:txBody>
                  <a:tcPr/>
                </a:tc>
                <a:extLst>
                  <a:ext uri="{0D108BD9-81ED-4DB2-BD59-A6C34878D82A}">
                    <a16:rowId xmlns:a16="http://schemas.microsoft.com/office/drawing/2014/main" val="2037945258"/>
                  </a:ext>
                </a:extLst>
              </a:tr>
              <a:tr h="1087927">
                <a:tc>
                  <a:txBody>
                    <a:bodyPr/>
                    <a:lstStyle/>
                    <a:p>
                      <a:pPr algn="ctr"/>
                      <a:r>
                        <a:rPr lang="en-US" sz="1300" dirty="0">
                          <a:latin typeface="+mn-lt"/>
                          <a:cs typeface="Arial" panose="020B0604020202020204" pitchFamily="34" charset="0"/>
                        </a:rPr>
                        <a:t>Supranational “Law”</a:t>
                      </a:r>
                    </a:p>
                  </a:txBody>
                  <a:tcPr vert="vert270"/>
                </a:tc>
                <a:tc>
                  <a:txBody>
                    <a:bodyPr/>
                    <a:lstStyle/>
                    <a:p>
                      <a:pPr marL="285750" indent="-285750" algn="l" defTabSz="914400" rtl="0" eaLnBrk="1" latinLnBrk="0" hangingPunct="1">
                        <a:buFont typeface="Arial" panose="020B0604020202020204" pitchFamily="34" charset="0"/>
                        <a:buChar char="•"/>
                      </a:pPr>
                      <a:r>
                        <a:rPr lang="en-US" sz="1300" kern="1200" dirty="0">
                          <a:solidFill>
                            <a:schemeClr val="dk1"/>
                          </a:solidFill>
                          <a:latin typeface="+mn-lt"/>
                          <a:ea typeface="+mn-ea"/>
                          <a:cs typeface="Arial" panose="020B0604020202020204" pitchFamily="34" charset="0"/>
                        </a:rPr>
                        <a:t>None relevant to taxation</a:t>
                      </a:r>
                    </a:p>
                  </a:txBody>
                  <a:tcPr/>
                </a:tc>
                <a:tc>
                  <a:txBody>
                    <a:bodyPr/>
                    <a:lstStyle/>
                    <a:p>
                      <a:pPr marL="171450" indent="-171450">
                        <a:buFont typeface="Arial" panose="020B0604020202020204" pitchFamily="34" charset="0"/>
                        <a:buChar char="•"/>
                      </a:pPr>
                      <a:r>
                        <a:rPr lang="en-US" sz="1300" dirty="0">
                          <a:latin typeface="+mn-lt"/>
                          <a:cs typeface="Arial" panose="020B0604020202020204" pitchFamily="34" charset="0"/>
                        </a:rPr>
                        <a:t>OECD</a:t>
                      </a:r>
                      <a:r>
                        <a:rPr lang="en-US" sz="1300" baseline="0" dirty="0">
                          <a:latin typeface="+mn-lt"/>
                          <a:cs typeface="Arial" panose="020B0604020202020204" pitchFamily="34" charset="0"/>
                        </a:rPr>
                        <a:t> BEPS project phases producing broad consensus</a:t>
                      </a:r>
                    </a:p>
                    <a:p>
                      <a:pPr marL="628650" lvl="1" indent="-171450">
                        <a:buFont typeface="Arial" panose="020B0604020202020204" pitchFamily="34" charset="0"/>
                        <a:buChar char="•"/>
                      </a:pPr>
                      <a:r>
                        <a:rPr lang="en-US" sz="1300" baseline="0" dirty="0">
                          <a:latin typeface="+mn-lt"/>
                          <a:cs typeface="Arial" panose="020B0604020202020204" pitchFamily="34" charset="0"/>
                        </a:rPr>
                        <a:t>BEPS 1.0 led to wide adoption of anti-base erosion measures (anti-hybrid, PE, DEMPE transfer pricing, transparency)</a:t>
                      </a:r>
                    </a:p>
                    <a:p>
                      <a:pPr marL="628650" lvl="1" indent="-171450">
                        <a:buFont typeface="Arial" panose="020B0604020202020204" pitchFamily="34" charset="0"/>
                        <a:buChar char="•"/>
                      </a:pPr>
                      <a:r>
                        <a:rPr lang="en-US" sz="1300" baseline="0" dirty="0">
                          <a:latin typeface="+mn-lt"/>
                          <a:cs typeface="Arial" panose="020B0604020202020204" pitchFamily="34" charset="0"/>
                        </a:rPr>
                        <a:t>BEPS 2.0 Inclusive Framework – Global formulary apportionment and minimum taxation?</a:t>
                      </a:r>
                      <a:endParaRPr lang="en-US" sz="1300" dirty="0">
                        <a:latin typeface="+mn-lt"/>
                        <a:cs typeface="Arial" panose="020B0604020202020204" pitchFamily="34" charset="0"/>
                      </a:endParaRPr>
                    </a:p>
                  </a:txBody>
                  <a:tcPr/>
                </a:tc>
                <a:extLst>
                  <a:ext uri="{0D108BD9-81ED-4DB2-BD59-A6C34878D82A}">
                    <a16:rowId xmlns:a16="http://schemas.microsoft.com/office/drawing/2014/main" val="3979182935"/>
                  </a:ext>
                </a:extLst>
              </a:tr>
            </a:tbl>
          </a:graphicData>
        </a:graphic>
      </p:graphicFrame>
    </p:spTree>
    <p:extLst>
      <p:ext uri="{BB962C8B-B14F-4D97-AF65-F5344CB8AC3E}">
        <p14:creationId xmlns:p14="http://schemas.microsoft.com/office/powerpoint/2010/main" val="11352390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6"/>
            <a:ext cx="10515600" cy="1052556"/>
          </a:xfrm>
        </p:spPr>
        <p:txBody>
          <a:bodyPr/>
          <a:lstStyle/>
          <a:p>
            <a:r>
              <a:rPr lang="en-US" dirty="0">
                <a:latin typeface="+mn-lt"/>
              </a:rPr>
              <a:t>Revisiting U.S. International Tax Policy Goals</a:t>
            </a:r>
          </a:p>
        </p:txBody>
      </p:sp>
      <p:sp>
        <p:nvSpPr>
          <p:cNvPr id="3" name="Content Placeholder 2"/>
          <p:cNvSpPr>
            <a:spLocks noGrp="1"/>
          </p:cNvSpPr>
          <p:nvPr>
            <p:ph idx="1"/>
          </p:nvPr>
        </p:nvSpPr>
        <p:spPr>
          <a:xfrm>
            <a:off x="838200" y="1070812"/>
            <a:ext cx="10639926" cy="5106151"/>
          </a:xfrm>
        </p:spPr>
        <p:txBody>
          <a:bodyPr>
            <a:normAutofit lnSpcReduction="10000"/>
          </a:bodyPr>
          <a:lstStyle/>
          <a:p>
            <a:r>
              <a:rPr lang="en-US" dirty="0"/>
              <a:t>Goals in 1962 articulated as:</a:t>
            </a:r>
          </a:p>
          <a:p>
            <a:pPr lvl="1"/>
            <a:r>
              <a:rPr lang="en-US" dirty="0"/>
              <a:t>Preventing tax haven abuse</a:t>
            </a:r>
          </a:p>
          <a:p>
            <a:pPr lvl="1"/>
            <a:r>
              <a:rPr lang="en-US" dirty="0"/>
              <a:t>Taxing passive income currently</a:t>
            </a:r>
          </a:p>
          <a:p>
            <a:pPr lvl="1"/>
            <a:r>
              <a:rPr lang="en-US" dirty="0"/>
              <a:t>Promoting equity</a:t>
            </a:r>
          </a:p>
          <a:p>
            <a:pPr lvl="1"/>
            <a:r>
              <a:rPr lang="en-US" dirty="0"/>
              <a:t>Promoting economic efficiency</a:t>
            </a:r>
          </a:p>
          <a:p>
            <a:pPr lvl="1"/>
            <a:r>
              <a:rPr lang="en-US" dirty="0"/>
              <a:t>Avoiding undue harm to the competitiveness of U.S. multinationals</a:t>
            </a:r>
          </a:p>
          <a:p>
            <a:pPr marL="457200" lvl="1" indent="0">
              <a:buNone/>
            </a:pPr>
            <a:r>
              <a:rPr lang="en-US" dirty="0"/>
              <a:t>(Treasury Office of Tax Policy Study, 2000)</a:t>
            </a:r>
          </a:p>
          <a:p>
            <a:r>
              <a:rPr lang="en-US" dirty="0"/>
              <a:t>Boiled-down version for 2022: preventing base erosion and profit shifting</a:t>
            </a:r>
          </a:p>
          <a:p>
            <a:pPr lvl="1"/>
            <a:r>
              <a:rPr lang="en-US" dirty="0"/>
              <a:t>Is capital export neutrality having another moment? Capital import neutrality? Capital ownership neutrality?</a:t>
            </a:r>
          </a:p>
          <a:p>
            <a:pPr lvl="1"/>
            <a:r>
              <a:rPr lang="en-US" dirty="0"/>
              <a:t>What about competitiveness (and the threat of inversion / loss of multinationals)?</a:t>
            </a:r>
          </a:p>
          <a:p>
            <a:pPr lvl="1"/>
            <a:r>
              <a:rPr lang="en-US" dirty="0"/>
              <a:t>Global consensus vs. loss of sovereignty?</a:t>
            </a:r>
          </a:p>
        </p:txBody>
      </p:sp>
    </p:spTree>
    <p:extLst>
      <p:ext uri="{BB962C8B-B14F-4D97-AF65-F5344CB8AC3E}">
        <p14:creationId xmlns:p14="http://schemas.microsoft.com/office/powerpoint/2010/main" val="249116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What Role for U.S. Residence-Based Taxation?</a:t>
            </a:r>
          </a:p>
        </p:txBody>
      </p:sp>
      <p:grpSp>
        <p:nvGrpSpPr>
          <p:cNvPr id="4" name="Group 3"/>
          <p:cNvGrpSpPr/>
          <p:nvPr/>
        </p:nvGrpSpPr>
        <p:grpSpPr>
          <a:xfrm>
            <a:off x="821379" y="2327750"/>
            <a:ext cx="5168519" cy="4107783"/>
            <a:chOff x="821380" y="2536085"/>
            <a:chExt cx="4508642" cy="3791146"/>
          </a:xfrm>
        </p:grpSpPr>
        <p:sp>
          <p:nvSpPr>
            <p:cNvPr id="5" name="Rectangle 4"/>
            <p:cNvSpPr/>
            <p:nvPr/>
          </p:nvSpPr>
          <p:spPr>
            <a:xfrm>
              <a:off x="821380" y="2536085"/>
              <a:ext cx="4508642" cy="37911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cs typeface="Arial" panose="020B0604020202020204" pitchFamily="34" charset="0"/>
              </a:endParaRPr>
            </a:p>
          </p:txBody>
        </p:sp>
        <p:cxnSp>
          <p:nvCxnSpPr>
            <p:cNvPr id="6" name="Straight Connector 5"/>
            <p:cNvCxnSpPr>
              <a:stCxn id="5" idx="0"/>
              <a:endCxn id="5" idx="2"/>
            </p:cNvCxnSpPr>
            <p:nvPr/>
          </p:nvCxnSpPr>
          <p:spPr>
            <a:xfrm>
              <a:off x="3075701" y="2536085"/>
              <a:ext cx="0" cy="3791146"/>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5" idx="1"/>
              <a:endCxn id="5" idx="3"/>
            </p:cNvCxnSpPr>
            <p:nvPr/>
          </p:nvCxnSpPr>
          <p:spPr>
            <a:xfrm>
              <a:off x="821380" y="4431658"/>
              <a:ext cx="450864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8" name="TextBox 7"/>
          <p:cNvSpPr txBox="1"/>
          <p:nvPr/>
        </p:nvSpPr>
        <p:spPr>
          <a:xfrm>
            <a:off x="4228414" y="1796932"/>
            <a:ext cx="931665" cy="523220"/>
          </a:xfrm>
          <a:prstGeom prst="rect">
            <a:avLst/>
          </a:prstGeom>
          <a:noFill/>
        </p:spPr>
        <p:txBody>
          <a:bodyPr wrap="none" rtlCol="0">
            <a:spAutoFit/>
          </a:bodyPr>
          <a:lstStyle/>
          <a:p>
            <a:pPr algn="ctr"/>
            <a:r>
              <a:rPr lang="en-US" sz="1400" dirty="0">
                <a:cs typeface="Arial" panose="020B0604020202020204" pitchFamily="34" charset="0"/>
              </a:rPr>
              <a:t>Domestic </a:t>
            </a:r>
          </a:p>
          <a:p>
            <a:pPr algn="ctr"/>
            <a:r>
              <a:rPr lang="en-US" sz="1400" dirty="0">
                <a:cs typeface="Arial" panose="020B0604020202020204" pitchFamily="34" charset="0"/>
              </a:rPr>
              <a:t>Sales Only</a:t>
            </a:r>
          </a:p>
        </p:txBody>
      </p:sp>
      <p:sp>
        <p:nvSpPr>
          <p:cNvPr id="9" name="TextBox 8"/>
          <p:cNvSpPr txBox="1"/>
          <p:nvPr/>
        </p:nvSpPr>
        <p:spPr>
          <a:xfrm>
            <a:off x="1339859" y="1796932"/>
            <a:ext cx="1615763" cy="523220"/>
          </a:xfrm>
          <a:prstGeom prst="rect">
            <a:avLst/>
          </a:prstGeom>
          <a:noFill/>
        </p:spPr>
        <p:txBody>
          <a:bodyPr wrap="none" rtlCol="0">
            <a:spAutoFit/>
          </a:bodyPr>
          <a:lstStyle/>
          <a:p>
            <a:pPr algn="ctr"/>
            <a:r>
              <a:rPr lang="en-US" sz="1400" dirty="0">
                <a:cs typeface="Arial" panose="020B0604020202020204" pitchFamily="34" charset="0"/>
              </a:rPr>
              <a:t>Domestic &amp; Foreign</a:t>
            </a:r>
          </a:p>
          <a:p>
            <a:pPr algn="ctr"/>
            <a:r>
              <a:rPr lang="en-US" sz="1400" dirty="0">
                <a:cs typeface="Arial" panose="020B0604020202020204" pitchFamily="34" charset="0"/>
              </a:rPr>
              <a:t>Sales</a:t>
            </a:r>
          </a:p>
        </p:txBody>
      </p:sp>
      <p:sp>
        <p:nvSpPr>
          <p:cNvPr id="10" name="TextBox 9"/>
          <p:cNvSpPr txBox="1"/>
          <p:nvPr/>
        </p:nvSpPr>
        <p:spPr>
          <a:xfrm rot="16200000">
            <a:off x="-268027" y="3066824"/>
            <a:ext cx="1582193" cy="523220"/>
          </a:xfrm>
          <a:prstGeom prst="rect">
            <a:avLst/>
          </a:prstGeom>
          <a:noFill/>
        </p:spPr>
        <p:txBody>
          <a:bodyPr wrap="square" rtlCol="0">
            <a:spAutoFit/>
          </a:bodyPr>
          <a:lstStyle/>
          <a:p>
            <a:pPr algn="ctr"/>
            <a:r>
              <a:rPr lang="en-US" sz="1400" dirty="0">
                <a:cs typeface="Arial" panose="020B0604020202020204" pitchFamily="34" charset="0"/>
              </a:rPr>
              <a:t>U.S.</a:t>
            </a:r>
          </a:p>
          <a:p>
            <a:pPr algn="ctr"/>
            <a:r>
              <a:rPr lang="en-US" sz="1400" dirty="0">
                <a:cs typeface="Arial" panose="020B0604020202020204" pitchFamily="34" charset="0"/>
              </a:rPr>
              <a:t>Incorporated</a:t>
            </a:r>
          </a:p>
        </p:txBody>
      </p:sp>
      <p:sp>
        <p:nvSpPr>
          <p:cNvPr id="11" name="TextBox 10"/>
          <p:cNvSpPr txBox="1"/>
          <p:nvPr/>
        </p:nvSpPr>
        <p:spPr>
          <a:xfrm rot="16200000">
            <a:off x="-271089" y="5182505"/>
            <a:ext cx="1582193" cy="523220"/>
          </a:xfrm>
          <a:prstGeom prst="rect">
            <a:avLst/>
          </a:prstGeom>
          <a:noFill/>
        </p:spPr>
        <p:txBody>
          <a:bodyPr wrap="square" rtlCol="0">
            <a:spAutoFit/>
          </a:bodyPr>
          <a:lstStyle/>
          <a:p>
            <a:pPr algn="ctr"/>
            <a:r>
              <a:rPr lang="en-US" sz="1400" dirty="0">
                <a:cs typeface="Arial" panose="020B0604020202020204" pitchFamily="34" charset="0"/>
              </a:rPr>
              <a:t>Dutch</a:t>
            </a:r>
          </a:p>
          <a:p>
            <a:pPr algn="ctr"/>
            <a:r>
              <a:rPr lang="en-US" sz="1400" dirty="0">
                <a:cs typeface="Arial" panose="020B0604020202020204" pitchFamily="34" charset="0"/>
              </a:rPr>
              <a:t>Incorporated</a:t>
            </a:r>
          </a:p>
        </p:txBody>
      </p:sp>
      <p:sp>
        <p:nvSpPr>
          <p:cNvPr id="12" name="TextBox 11"/>
          <p:cNvSpPr txBox="1"/>
          <p:nvPr/>
        </p:nvSpPr>
        <p:spPr>
          <a:xfrm>
            <a:off x="3926500" y="2410024"/>
            <a:ext cx="1866401" cy="553998"/>
          </a:xfrm>
          <a:prstGeom prst="rect">
            <a:avLst/>
          </a:prstGeom>
          <a:noFill/>
        </p:spPr>
        <p:txBody>
          <a:bodyPr wrap="square" rtlCol="0">
            <a:spAutoFit/>
          </a:bodyPr>
          <a:lstStyle/>
          <a:p>
            <a:pPr algn="r"/>
            <a:r>
              <a:rPr lang="en-US" sz="1600" b="1" dirty="0">
                <a:cs typeface="Arial" panose="020B0604020202020204" pitchFamily="34" charset="0"/>
              </a:rPr>
              <a:t>Basic Corp.</a:t>
            </a:r>
          </a:p>
          <a:p>
            <a:pPr algn="r"/>
            <a:r>
              <a:rPr lang="en-US" sz="1400" dirty="0">
                <a:cs typeface="Arial" panose="020B0604020202020204" pitchFamily="34" charset="0"/>
              </a:rPr>
              <a:t>21% on all income</a:t>
            </a:r>
          </a:p>
        </p:txBody>
      </p:sp>
      <p:sp>
        <p:nvSpPr>
          <p:cNvPr id="13" name="TextBox 12"/>
          <p:cNvSpPr txBox="1"/>
          <p:nvPr/>
        </p:nvSpPr>
        <p:spPr>
          <a:xfrm>
            <a:off x="861082" y="2410024"/>
            <a:ext cx="2446921" cy="1815882"/>
          </a:xfrm>
          <a:prstGeom prst="rect">
            <a:avLst/>
          </a:prstGeom>
          <a:noFill/>
        </p:spPr>
        <p:txBody>
          <a:bodyPr wrap="square" rtlCol="0">
            <a:spAutoFit/>
          </a:bodyPr>
          <a:lstStyle/>
          <a:p>
            <a:r>
              <a:rPr lang="en-US" sz="1600" b="1" dirty="0">
                <a:cs typeface="Arial" panose="020B0604020202020204" pitchFamily="34" charset="0"/>
              </a:rPr>
              <a:t>Acme Corp.</a:t>
            </a:r>
          </a:p>
          <a:p>
            <a:pPr marL="339725" indent="-339725">
              <a:buFont typeface="Arial" panose="020B0604020202020204" pitchFamily="34" charset="0"/>
              <a:buChar char="•"/>
            </a:pPr>
            <a:r>
              <a:rPr lang="en-US" sz="1200" dirty="0">
                <a:cs typeface="Arial" panose="020B0604020202020204" pitchFamily="34" charset="0"/>
              </a:rPr>
              <a:t>21% on U.S.-earned income</a:t>
            </a:r>
          </a:p>
          <a:p>
            <a:pPr marL="339725" indent="-339725">
              <a:buFont typeface="Arial" panose="020B0604020202020204" pitchFamily="34" charset="0"/>
              <a:buChar char="•"/>
            </a:pPr>
            <a:r>
              <a:rPr lang="en-US" sz="1200" dirty="0">
                <a:cs typeface="Arial" panose="020B0604020202020204" pitchFamily="34" charset="0"/>
              </a:rPr>
              <a:t>15% minimum tax on foreign-earned income (calculated potentially three times in three different ways)</a:t>
            </a:r>
          </a:p>
          <a:p>
            <a:pPr marL="339725" indent="-339725">
              <a:buFont typeface="Arial" panose="020B0604020202020204" pitchFamily="34" charset="0"/>
              <a:buChar char="•"/>
            </a:pPr>
            <a:r>
              <a:rPr lang="en-US" sz="1200" b="1" dirty="0">
                <a:solidFill>
                  <a:srgbClr val="FF0000"/>
                </a:solidFill>
                <a:cs typeface="Arial" panose="020B0604020202020204" pitchFamily="34" charset="0"/>
              </a:rPr>
              <a:t>??%</a:t>
            </a:r>
            <a:r>
              <a:rPr lang="en-US" sz="1200" dirty="0">
                <a:solidFill>
                  <a:srgbClr val="FF0000"/>
                </a:solidFill>
                <a:cs typeface="Arial" panose="020B0604020202020204" pitchFamily="34" charset="0"/>
              </a:rPr>
              <a:t> on base eroding transactional structures of particular concern</a:t>
            </a:r>
          </a:p>
        </p:txBody>
      </p:sp>
      <p:sp>
        <p:nvSpPr>
          <p:cNvPr id="14" name="TextBox 13"/>
          <p:cNvSpPr txBox="1"/>
          <p:nvPr/>
        </p:nvSpPr>
        <p:spPr>
          <a:xfrm>
            <a:off x="3943453" y="5354437"/>
            <a:ext cx="1849448" cy="553998"/>
          </a:xfrm>
          <a:prstGeom prst="rect">
            <a:avLst/>
          </a:prstGeom>
          <a:noFill/>
        </p:spPr>
        <p:txBody>
          <a:bodyPr wrap="square" rtlCol="0">
            <a:spAutoFit/>
          </a:bodyPr>
          <a:lstStyle/>
          <a:p>
            <a:pPr algn="r"/>
            <a:r>
              <a:rPr lang="en-US" sz="1600" b="1" dirty="0">
                <a:cs typeface="Arial" panose="020B0604020202020204" pitchFamily="34" charset="0"/>
              </a:rPr>
              <a:t>Indus BV</a:t>
            </a:r>
          </a:p>
          <a:p>
            <a:pPr algn="r"/>
            <a:r>
              <a:rPr lang="en-US" sz="1400" dirty="0">
                <a:cs typeface="Arial" panose="020B0604020202020204" pitchFamily="34" charset="0"/>
              </a:rPr>
              <a:t>15% on all income</a:t>
            </a:r>
          </a:p>
        </p:txBody>
      </p:sp>
      <p:sp>
        <p:nvSpPr>
          <p:cNvPr id="15" name="TextBox 14"/>
          <p:cNvSpPr txBox="1"/>
          <p:nvPr/>
        </p:nvSpPr>
        <p:spPr>
          <a:xfrm>
            <a:off x="861082" y="5349379"/>
            <a:ext cx="2348272" cy="984885"/>
          </a:xfrm>
          <a:prstGeom prst="rect">
            <a:avLst/>
          </a:prstGeom>
          <a:noFill/>
        </p:spPr>
        <p:txBody>
          <a:bodyPr wrap="none" rtlCol="0">
            <a:spAutoFit/>
          </a:bodyPr>
          <a:lstStyle/>
          <a:p>
            <a:r>
              <a:rPr lang="en-US" sz="1600" b="1" dirty="0">
                <a:cs typeface="Arial" panose="020B0604020202020204" pitchFamily="34" charset="0"/>
              </a:rPr>
              <a:t>Nederland BV</a:t>
            </a:r>
          </a:p>
          <a:p>
            <a:r>
              <a:rPr lang="en-US" sz="1400" dirty="0">
                <a:cs typeface="Arial" panose="020B0604020202020204" pitchFamily="34" charset="0"/>
              </a:rPr>
              <a:t>15% on Dutch-earned income</a:t>
            </a:r>
          </a:p>
          <a:p>
            <a:r>
              <a:rPr lang="en-US" sz="1400" b="1" dirty="0">
                <a:solidFill>
                  <a:srgbClr val="FF0000"/>
                </a:solidFill>
                <a:cs typeface="Arial" panose="020B0604020202020204" pitchFamily="34" charset="0"/>
              </a:rPr>
              <a:t>15%</a:t>
            </a:r>
            <a:r>
              <a:rPr lang="en-US" sz="1400" dirty="0">
                <a:cs typeface="Arial" panose="020B0604020202020204" pitchFamily="34" charset="0"/>
              </a:rPr>
              <a:t> minimum tax on foreign-</a:t>
            </a:r>
          </a:p>
          <a:p>
            <a:r>
              <a:rPr lang="en-US" sz="1400" dirty="0">
                <a:cs typeface="Arial" panose="020B0604020202020204" pitchFamily="34" charset="0"/>
              </a:rPr>
              <a:t>earned income</a:t>
            </a:r>
          </a:p>
        </p:txBody>
      </p:sp>
      <p:sp>
        <p:nvSpPr>
          <p:cNvPr id="16" name="TextBox 15"/>
          <p:cNvSpPr txBox="1"/>
          <p:nvPr/>
        </p:nvSpPr>
        <p:spPr>
          <a:xfrm>
            <a:off x="6510758" y="2320152"/>
            <a:ext cx="5187826" cy="3785652"/>
          </a:xfrm>
          <a:prstGeom prst="rect">
            <a:avLst/>
          </a:prstGeom>
          <a:noFill/>
        </p:spPr>
        <p:txBody>
          <a:bodyPr wrap="square" rtlCol="0">
            <a:spAutoFit/>
          </a:bodyPr>
          <a:lstStyle/>
          <a:p>
            <a:r>
              <a:rPr lang="en-US" sz="1600" dirty="0">
                <a:solidFill>
                  <a:schemeClr val="accent1">
                    <a:lumMod val="75000"/>
                  </a:schemeClr>
                </a:solidFill>
                <a:cs typeface="Arial" panose="020B0604020202020204" pitchFamily="34" charset="0"/>
              </a:rPr>
              <a:t>Acme vs. Basic</a:t>
            </a:r>
          </a:p>
          <a:p>
            <a:pPr marL="285750" indent="-285750">
              <a:buFont typeface="Arial" panose="020B0604020202020204" pitchFamily="34" charset="0"/>
              <a:buChar char="•"/>
            </a:pPr>
            <a:r>
              <a:rPr lang="en-US" sz="1600" dirty="0">
                <a:cs typeface="Arial" panose="020B0604020202020204" pitchFamily="34" charset="0"/>
              </a:rPr>
              <a:t>How many Basics are there that can be viewed as true “competitors” (or even comparable) to Acme?</a:t>
            </a:r>
          </a:p>
          <a:p>
            <a:pPr marL="285750" indent="-285750">
              <a:buFont typeface="Arial" panose="020B0604020202020204" pitchFamily="34" charset="0"/>
              <a:buChar char="•"/>
            </a:pPr>
            <a:endParaRPr lang="en-US" sz="1600" dirty="0">
              <a:cs typeface="Arial" panose="020B0604020202020204" pitchFamily="34" charset="0"/>
            </a:endParaRPr>
          </a:p>
          <a:p>
            <a:r>
              <a:rPr lang="en-US" sz="1600" dirty="0">
                <a:solidFill>
                  <a:srgbClr val="FF0000"/>
                </a:solidFill>
                <a:cs typeface="Arial" panose="020B0604020202020204" pitchFamily="34" charset="0"/>
              </a:rPr>
              <a:t>Acme vs. Nederland and Indus</a:t>
            </a:r>
          </a:p>
          <a:p>
            <a:pPr marL="285750" indent="-285750">
              <a:buFont typeface="Arial" panose="020B0604020202020204" pitchFamily="34" charset="0"/>
              <a:buChar char="•"/>
            </a:pPr>
            <a:r>
              <a:rPr lang="en-US" sz="1600" dirty="0">
                <a:cs typeface="Arial" panose="020B0604020202020204" pitchFamily="34" charset="0"/>
              </a:rPr>
              <a:t>Nederland’s 15% minimum tax on foreign-earned income assumes either Pillar Two is adopted or there is continued expansion of taxation at source (or both)</a:t>
            </a:r>
          </a:p>
          <a:p>
            <a:pPr marL="285750" indent="-285750">
              <a:buFont typeface="Arial" panose="020B0604020202020204" pitchFamily="34" charset="0"/>
              <a:buChar char="•"/>
            </a:pPr>
            <a:r>
              <a:rPr lang="en-US" sz="1600" dirty="0">
                <a:cs typeface="Arial" panose="020B0604020202020204" pitchFamily="34" charset="0"/>
              </a:rPr>
              <a:t>The “multinational tax rate” available to both Acme and Nederland is limited to a 15% floor</a:t>
            </a:r>
          </a:p>
          <a:p>
            <a:endParaRPr lang="en-US" sz="1600" dirty="0">
              <a:cs typeface="Arial" panose="020B0604020202020204" pitchFamily="34" charset="0"/>
            </a:endParaRPr>
          </a:p>
          <a:p>
            <a:r>
              <a:rPr lang="en-US" sz="1600" dirty="0">
                <a:cs typeface="Arial" panose="020B0604020202020204" pitchFamily="34" charset="0"/>
              </a:rPr>
              <a:t>Two questions emerge:</a:t>
            </a:r>
          </a:p>
          <a:p>
            <a:pPr marL="342900" indent="-342900">
              <a:buFont typeface="+mj-lt"/>
              <a:buAutoNum type="arabicPeriod"/>
            </a:pPr>
            <a:r>
              <a:rPr lang="en-US" sz="1600" dirty="0">
                <a:cs typeface="Arial" panose="020B0604020202020204" pitchFamily="34" charset="0"/>
              </a:rPr>
              <a:t>Is there any justification for Acme to be subject to three minimum taxes on foreign income?</a:t>
            </a:r>
          </a:p>
          <a:p>
            <a:pPr marL="342900" indent="-342900">
              <a:buFont typeface="+mj-lt"/>
              <a:buAutoNum type="arabicPeriod"/>
            </a:pPr>
            <a:r>
              <a:rPr lang="en-US" sz="1600" dirty="0">
                <a:cs typeface="Arial" panose="020B0604020202020204" pitchFamily="34" charset="0"/>
              </a:rPr>
              <a:t>What value does a fourth subpart F regime add?</a:t>
            </a:r>
          </a:p>
        </p:txBody>
      </p:sp>
      <p:grpSp>
        <p:nvGrpSpPr>
          <p:cNvPr id="17" name="Group 16"/>
          <p:cNvGrpSpPr/>
          <p:nvPr/>
        </p:nvGrpSpPr>
        <p:grpSpPr>
          <a:xfrm>
            <a:off x="3201717" y="3928340"/>
            <a:ext cx="423334" cy="128545"/>
            <a:chOff x="5306939" y="3525700"/>
            <a:chExt cx="629045" cy="134672"/>
          </a:xfrm>
        </p:grpSpPr>
        <p:cxnSp>
          <p:nvCxnSpPr>
            <p:cNvPr id="18" name="Straight Arrow Connector 17"/>
            <p:cNvCxnSpPr/>
            <p:nvPr/>
          </p:nvCxnSpPr>
          <p:spPr>
            <a:xfrm>
              <a:off x="5307724" y="3525700"/>
              <a:ext cx="628260" cy="1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5306939" y="3660371"/>
              <a:ext cx="628259" cy="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rot="5400000">
            <a:off x="2842744" y="4339278"/>
            <a:ext cx="378108" cy="141858"/>
            <a:chOff x="5306939" y="3525700"/>
            <a:chExt cx="629045" cy="134672"/>
          </a:xfrm>
        </p:grpSpPr>
        <p:cxnSp>
          <p:nvCxnSpPr>
            <p:cNvPr id="21" name="Straight Arrow Connector 20"/>
            <p:cNvCxnSpPr/>
            <p:nvPr/>
          </p:nvCxnSpPr>
          <p:spPr>
            <a:xfrm>
              <a:off x="5307724" y="3525700"/>
              <a:ext cx="628260" cy="126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5306939" y="3660371"/>
              <a:ext cx="628259" cy="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rot="2273469">
            <a:off x="3242977" y="4310359"/>
            <a:ext cx="340282" cy="142564"/>
            <a:chOff x="5306939" y="3525700"/>
            <a:chExt cx="629045" cy="134672"/>
          </a:xfrm>
        </p:grpSpPr>
        <p:cxnSp>
          <p:nvCxnSpPr>
            <p:cNvPr id="24" name="Straight Arrow Connector 23"/>
            <p:cNvCxnSpPr/>
            <p:nvPr/>
          </p:nvCxnSpPr>
          <p:spPr>
            <a:xfrm>
              <a:off x="5307724" y="3525700"/>
              <a:ext cx="628260" cy="126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306939" y="3660371"/>
              <a:ext cx="628259" cy="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1580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Minimum Tax on Active Foreign Income – Recommendations</a:t>
            </a:r>
          </a:p>
        </p:txBody>
      </p:sp>
      <p:sp>
        <p:nvSpPr>
          <p:cNvPr id="3" name="Content Placeholder 2"/>
          <p:cNvSpPr>
            <a:spLocks noGrp="1"/>
          </p:cNvSpPr>
          <p:nvPr>
            <p:ph idx="1"/>
          </p:nvPr>
        </p:nvSpPr>
        <p:spPr/>
        <p:txBody>
          <a:bodyPr/>
          <a:lstStyle/>
          <a:p>
            <a:endParaRPr lang="en-US" dirty="0"/>
          </a:p>
          <a:p>
            <a:r>
              <a:rPr lang="en-US" dirty="0"/>
              <a:t>The U.S. should condense the overlapping minimum tax regimes (GILTI and </a:t>
            </a:r>
            <a:r>
              <a:rPr lang="en-US" dirty="0" err="1"/>
              <a:t>CAMT</a:t>
            </a:r>
            <a:r>
              <a:rPr lang="en-US" dirty="0"/>
              <a:t>, with potential application of </a:t>
            </a:r>
            <a:r>
              <a:rPr lang="en-US" dirty="0" err="1"/>
              <a:t>P2</a:t>
            </a:r>
            <a:r>
              <a:rPr lang="en-US" dirty="0"/>
              <a:t>) so that only a single regime applies to CFCs</a:t>
            </a:r>
          </a:p>
          <a:p>
            <a:r>
              <a:rPr lang="en-US" dirty="0"/>
              <a:t>A Pillar Two-compliant CFC regime (i.e., that meets the requirements of an IIR) would simplify matters for U.S. multinationals by ruling out </a:t>
            </a:r>
            <a:r>
              <a:rPr lang="en-US" dirty="0" err="1"/>
              <a:t>GloBE’s</a:t>
            </a:r>
            <a:r>
              <a:rPr lang="en-US" dirty="0"/>
              <a:t> application to foreign income</a:t>
            </a:r>
          </a:p>
          <a:p>
            <a:r>
              <a:rPr lang="en-US" dirty="0"/>
              <a:t>GILTI is a better minimum tax on foreign income than </a:t>
            </a:r>
            <a:r>
              <a:rPr lang="en-US" dirty="0" err="1"/>
              <a:t>CAMT</a:t>
            </a:r>
            <a:r>
              <a:rPr lang="en-US" dirty="0"/>
              <a:t>, but it needs to be fixed to work as “intended”</a:t>
            </a:r>
          </a:p>
          <a:p>
            <a:endParaRPr lang="en-US" dirty="0"/>
          </a:p>
        </p:txBody>
      </p:sp>
    </p:spTree>
    <p:extLst>
      <p:ext uri="{BB962C8B-B14F-4D97-AF65-F5344CB8AC3E}">
        <p14:creationId xmlns:p14="http://schemas.microsoft.com/office/powerpoint/2010/main" val="182411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884" y="0"/>
            <a:ext cx="10411327" cy="830179"/>
          </a:xfrm>
        </p:spPr>
        <p:txBody>
          <a:bodyPr/>
          <a:lstStyle/>
          <a:p>
            <a:r>
              <a:rPr lang="en-US" dirty="0">
                <a:latin typeface="+mn-lt"/>
              </a:rPr>
              <a:t>Minimum Tax Candidate #1: Corporate AMT </a:t>
            </a:r>
          </a:p>
        </p:txBody>
      </p:sp>
      <p:sp>
        <p:nvSpPr>
          <p:cNvPr id="3" name="Content Placeholder 2"/>
          <p:cNvSpPr>
            <a:spLocks noGrp="1"/>
          </p:cNvSpPr>
          <p:nvPr>
            <p:ph idx="1"/>
          </p:nvPr>
        </p:nvSpPr>
        <p:spPr>
          <a:xfrm>
            <a:off x="838200" y="830180"/>
            <a:ext cx="10411327" cy="5346784"/>
          </a:xfrm>
        </p:spPr>
        <p:txBody>
          <a:bodyPr>
            <a:normAutofit/>
          </a:bodyPr>
          <a:lstStyle/>
          <a:p>
            <a:r>
              <a:rPr lang="en-US" sz="2400" dirty="0"/>
              <a:t>Doesn’t meet Pillar Two standards at present</a:t>
            </a:r>
          </a:p>
          <a:p>
            <a:pPr lvl="1"/>
            <a:r>
              <a:rPr lang="en-US" dirty="0"/>
              <a:t>How easy (or not) to conform to Pillar Two?</a:t>
            </a:r>
          </a:p>
          <a:p>
            <a:pPr lvl="2"/>
            <a:r>
              <a:rPr lang="en-US" sz="2400" dirty="0"/>
              <a:t>How close are underlying tax bases (US accounting income vs. Pillar Two taxable income)?</a:t>
            </a:r>
          </a:p>
          <a:p>
            <a:pPr lvl="2"/>
            <a:r>
              <a:rPr lang="en-US" sz="2400" dirty="0"/>
              <a:t>Would have to switch from overall blending of foreign operations to county-by-country testing</a:t>
            </a:r>
          </a:p>
          <a:p>
            <a:pPr lvl="2"/>
            <a:r>
              <a:rPr lang="en-US" sz="2400" dirty="0"/>
              <a:t>Would have to switch from blending between US and foreign operations to country-by-country testing</a:t>
            </a:r>
          </a:p>
          <a:p>
            <a:pPr lvl="1"/>
            <a:r>
              <a:rPr lang="en-US" dirty="0"/>
              <a:t>Is it an improvement over current law in the absence of Pillar Two?</a:t>
            </a:r>
          </a:p>
          <a:p>
            <a:pPr lvl="2"/>
            <a:r>
              <a:rPr lang="en-US" sz="2400" dirty="0"/>
              <a:t>Applies to domestic as well as foreign income</a:t>
            </a:r>
          </a:p>
          <a:p>
            <a:pPr lvl="2"/>
            <a:r>
              <a:rPr lang="en-US" sz="2400" dirty="0"/>
              <a:t>What does it add to GILTI?</a:t>
            </a:r>
          </a:p>
          <a:p>
            <a:pPr lvl="3"/>
            <a:r>
              <a:rPr lang="en-US" sz="2400" dirty="0"/>
              <a:t>Higher tax rate</a:t>
            </a:r>
          </a:p>
          <a:p>
            <a:pPr lvl="3"/>
            <a:r>
              <a:rPr lang="en-US" sz="2400" dirty="0"/>
              <a:t>No exemption for deemed tangible income return</a:t>
            </a:r>
          </a:p>
          <a:p>
            <a:pPr lvl="3"/>
            <a:r>
              <a:rPr lang="en-US" sz="2400" dirty="0"/>
              <a:t>Maybe more rational tax credit rules</a:t>
            </a:r>
          </a:p>
          <a:p>
            <a:pPr marL="0" indent="0">
              <a:buNone/>
            </a:pPr>
            <a:endParaRPr lang="en-US" dirty="0"/>
          </a:p>
        </p:txBody>
      </p:sp>
    </p:spTree>
    <p:extLst>
      <p:ext uri="{BB962C8B-B14F-4D97-AF65-F5344CB8AC3E}">
        <p14:creationId xmlns:p14="http://schemas.microsoft.com/office/powerpoint/2010/main" val="2359785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5"/>
            <a:ext cx="10515600" cy="884113"/>
          </a:xfrm>
        </p:spPr>
        <p:txBody>
          <a:bodyPr/>
          <a:lstStyle/>
          <a:p>
            <a:r>
              <a:rPr lang="en-US" dirty="0">
                <a:latin typeface="+mn-lt"/>
              </a:rPr>
              <a:t>Minimum Tax Candidate #2: GILTI</a:t>
            </a:r>
          </a:p>
        </p:txBody>
      </p:sp>
      <p:sp>
        <p:nvSpPr>
          <p:cNvPr id="3" name="Content Placeholder 2"/>
          <p:cNvSpPr>
            <a:spLocks noGrp="1"/>
          </p:cNvSpPr>
          <p:nvPr>
            <p:ph idx="1"/>
          </p:nvPr>
        </p:nvSpPr>
        <p:spPr>
          <a:xfrm>
            <a:off x="838200" y="902368"/>
            <a:ext cx="10515600" cy="5274595"/>
          </a:xfrm>
        </p:spPr>
        <p:txBody>
          <a:bodyPr>
            <a:noAutofit/>
          </a:bodyPr>
          <a:lstStyle/>
          <a:p>
            <a:r>
              <a:rPr lang="en-US" sz="2400" dirty="0"/>
              <a:t>Doesn’t meet Pillar Two standards at present</a:t>
            </a:r>
          </a:p>
          <a:p>
            <a:pPr lvl="1"/>
            <a:r>
              <a:rPr lang="en-US" dirty="0"/>
              <a:t>How easy (or not) to conform to Pillar Two?</a:t>
            </a:r>
          </a:p>
          <a:p>
            <a:pPr lvl="2"/>
            <a:r>
              <a:rPr lang="en-US" sz="2400" dirty="0"/>
              <a:t>Higher tax rate required</a:t>
            </a:r>
          </a:p>
          <a:p>
            <a:pPr lvl="2"/>
            <a:r>
              <a:rPr lang="en-US" sz="2400" dirty="0"/>
              <a:t>Would “deemed tangible income return” have to conform to “substance based income exclusion”?</a:t>
            </a:r>
          </a:p>
          <a:p>
            <a:pPr lvl="2"/>
            <a:r>
              <a:rPr lang="en-US" sz="2400" dirty="0"/>
              <a:t>What about differences in the computation of the tax base (i.e. other discrepancies between current definition of gross income for GILTI purposes and that for a Pillar Two tax)?</a:t>
            </a:r>
          </a:p>
          <a:p>
            <a:pPr lvl="2"/>
            <a:r>
              <a:rPr lang="en-US" sz="2400" dirty="0"/>
              <a:t>Would have to be supplemented by complementary “qualified domestic minimum top-up tax” at the U.S. level to protect against UTPRs</a:t>
            </a:r>
          </a:p>
          <a:p>
            <a:pPr lvl="1"/>
            <a:r>
              <a:rPr lang="en-US" dirty="0"/>
              <a:t>How well does it work in the absence of Pillar Two?</a:t>
            </a:r>
          </a:p>
          <a:p>
            <a:pPr lvl="2"/>
            <a:r>
              <a:rPr lang="en-US" sz="2400" dirty="0"/>
              <a:t>Section 904 application “breaks” GILTI as a minimum tax</a:t>
            </a:r>
          </a:p>
          <a:p>
            <a:pPr lvl="2"/>
            <a:r>
              <a:rPr lang="en-US" sz="2400" dirty="0"/>
              <a:t>Is it the right tax rate? Do we get CEN with FDII?</a:t>
            </a:r>
          </a:p>
          <a:p>
            <a:pPr lvl="2"/>
            <a:r>
              <a:rPr lang="en-US" sz="2400" dirty="0"/>
              <a:t>Should “blending” between high and low tax CFCs be allowed?</a:t>
            </a:r>
          </a:p>
        </p:txBody>
      </p:sp>
    </p:spTree>
    <p:extLst>
      <p:ext uri="{BB962C8B-B14F-4D97-AF65-F5344CB8AC3E}">
        <p14:creationId xmlns:p14="http://schemas.microsoft.com/office/powerpoint/2010/main" val="186066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006"/>
            <a:ext cx="10515600" cy="976648"/>
          </a:xfrm>
        </p:spPr>
        <p:txBody>
          <a:bodyPr/>
          <a:lstStyle/>
          <a:p>
            <a:r>
              <a:rPr lang="en-US" dirty="0">
                <a:latin typeface="+mn-lt"/>
              </a:rPr>
              <a:t>What to Do About “Subpar” Subpart F?</a:t>
            </a:r>
          </a:p>
        </p:txBody>
      </p:sp>
      <p:sp>
        <p:nvSpPr>
          <p:cNvPr id="3" name="Content Placeholder 2"/>
          <p:cNvSpPr>
            <a:spLocks noGrp="1"/>
          </p:cNvSpPr>
          <p:nvPr>
            <p:ph idx="1"/>
          </p:nvPr>
        </p:nvSpPr>
        <p:spPr>
          <a:xfrm>
            <a:off x="838200" y="1010654"/>
            <a:ext cx="10515600" cy="5166309"/>
          </a:xfrm>
        </p:spPr>
        <p:txBody>
          <a:bodyPr>
            <a:normAutofit fontScale="92500" lnSpcReduction="10000"/>
          </a:bodyPr>
          <a:lstStyle/>
          <a:p>
            <a:r>
              <a:rPr lang="en-US" dirty="0"/>
              <a:t>Artificial tax structures the least of the current problems</a:t>
            </a:r>
          </a:p>
          <a:p>
            <a:pPr lvl="1"/>
            <a:r>
              <a:rPr lang="en-US" sz="2800" dirty="0"/>
              <a:t>Business in the digital age depends much less on being anchored to physical manufacturing sites in high-tax countries</a:t>
            </a:r>
          </a:p>
          <a:p>
            <a:pPr lvl="1"/>
            <a:r>
              <a:rPr lang="en-US" sz="2800" dirty="0"/>
              <a:t>Much operational substance outside the U.S. in low tax countries</a:t>
            </a:r>
          </a:p>
          <a:p>
            <a:pPr lvl="2"/>
            <a:r>
              <a:rPr lang="en-US" sz="2400" dirty="0"/>
              <a:t>Unclear how much attributable to Subpart F v. DEMPE v. life</a:t>
            </a:r>
          </a:p>
          <a:p>
            <a:pPr lvl="2"/>
            <a:r>
              <a:rPr lang="en-US" sz="2400" dirty="0"/>
              <a:t>Especially given development of more flexible contract manufacturing and substantial assistance standards</a:t>
            </a:r>
          </a:p>
          <a:p>
            <a:pPr lvl="1"/>
            <a:r>
              <a:rPr lang="en-US" sz="2800" dirty="0"/>
              <a:t>Section 954(c)(6) abandoned policing foreign-to-foreign base erosion</a:t>
            </a:r>
          </a:p>
          <a:p>
            <a:r>
              <a:rPr lang="en-US" dirty="0"/>
              <a:t>The current problem is that non-artificial structures generate tax advantages which are beyond the scope of subpart F</a:t>
            </a:r>
          </a:p>
          <a:p>
            <a:pPr lvl="1"/>
            <a:r>
              <a:rPr lang="en-US" sz="2800" dirty="0"/>
              <a:t>The special “multinational tax rate” diminished due to revival of source taxation</a:t>
            </a:r>
          </a:p>
          <a:p>
            <a:pPr lvl="1"/>
            <a:r>
              <a:rPr lang="en-US" sz="2800" dirty="0"/>
              <a:t>But there are lots of viable production countries with lower-than-US tax rates—and 15% is lower than 21% and certainly lower than 28%!</a:t>
            </a:r>
          </a:p>
        </p:txBody>
      </p:sp>
    </p:spTree>
    <p:extLst>
      <p:ext uri="{BB962C8B-B14F-4D97-AF65-F5344CB8AC3E}">
        <p14:creationId xmlns:p14="http://schemas.microsoft.com/office/powerpoint/2010/main" val="269002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cs typeface="Arial" panose="020B0604020202020204" pitchFamily="34" charset="0"/>
              </a:rPr>
              <a:t>The Underlying Policy Dilemma</a:t>
            </a:r>
            <a:br>
              <a:rPr lang="en-US" dirty="0">
                <a:latin typeface="+mj-lt"/>
                <a:cs typeface="Arial" panose="020B0604020202020204" pitchFamily="34" charset="0"/>
              </a:rPr>
            </a:br>
            <a:r>
              <a:rPr lang="en-US" sz="2400" dirty="0">
                <a:latin typeface="+mn-lt"/>
                <a:cs typeface="Arial" panose="020B0604020202020204" pitchFamily="34" charset="0"/>
              </a:rPr>
              <a:t>Which Neutrality Wins?</a:t>
            </a:r>
            <a:endParaRPr lang="en-US" dirty="0">
              <a:latin typeface="+mn-lt"/>
              <a:cs typeface="Arial" panose="020B0604020202020204" pitchFamily="34" charset="0"/>
            </a:endParaRPr>
          </a:p>
        </p:txBody>
      </p:sp>
      <p:grpSp>
        <p:nvGrpSpPr>
          <p:cNvPr id="15" name="Group 14"/>
          <p:cNvGrpSpPr/>
          <p:nvPr/>
        </p:nvGrpSpPr>
        <p:grpSpPr>
          <a:xfrm>
            <a:off x="821379" y="2536085"/>
            <a:ext cx="5168519" cy="3084735"/>
            <a:chOff x="821380" y="2536085"/>
            <a:chExt cx="4508642" cy="3791146"/>
          </a:xfrm>
        </p:grpSpPr>
        <p:sp>
          <p:nvSpPr>
            <p:cNvPr id="4" name="Rectangle 3"/>
            <p:cNvSpPr/>
            <p:nvPr/>
          </p:nvSpPr>
          <p:spPr>
            <a:xfrm>
              <a:off x="821380" y="2536085"/>
              <a:ext cx="4508642" cy="37911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cs typeface="Arial" panose="020B0604020202020204" pitchFamily="34" charset="0"/>
              </a:endParaRPr>
            </a:p>
          </p:txBody>
        </p:sp>
        <p:cxnSp>
          <p:nvCxnSpPr>
            <p:cNvPr id="5" name="Straight Connector 4"/>
            <p:cNvCxnSpPr>
              <a:stCxn id="4" idx="0"/>
              <a:endCxn id="4" idx="2"/>
            </p:cNvCxnSpPr>
            <p:nvPr/>
          </p:nvCxnSpPr>
          <p:spPr>
            <a:xfrm>
              <a:off x="3075701" y="2536085"/>
              <a:ext cx="0" cy="3791146"/>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a:stCxn id="4" idx="1"/>
              <a:endCxn id="4" idx="3"/>
            </p:cNvCxnSpPr>
            <p:nvPr/>
          </p:nvCxnSpPr>
          <p:spPr>
            <a:xfrm>
              <a:off x="821380" y="4431658"/>
              <a:ext cx="450864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4228414" y="2005267"/>
            <a:ext cx="931665" cy="523220"/>
          </a:xfrm>
          <a:prstGeom prst="rect">
            <a:avLst/>
          </a:prstGeom>
          <a:noFill/>
        </p:spPr>
        <p:txBody>
          <a:bodyPr wrap="none" rtlCol="0">
            <a:spAutoFit/>
          </a:bodyPr>
          <a:lstStyle/>
          <a:p>
            <a:pPr algn="ctr"/>
            <a:r>
              <a:rPr lang="en-US" sz="1400" dirty="0">
                <a:cs typeface="Arial" panose="020B0604020202020204" pitchFamily="34" charset="0"/>
              </a:rPr>
              <a:t>Domestic </a:t>
            </a:r>
          </a:p>
          <a:p>
            <a:pPr algn="ctr"/>
            <a:r>
              <a:rPr lang="en-US" sz="1400" dirty="0">
                <a:cs typeface="Arial" panose="020B0604020202020204" pitchFamily="34" charset="0"/>
              </a:rPr>
              <a:t>Sales Only</a:t>
            </a:r>
          </a:p>
        </p:txBody>
      </p:sp>
      <p:sp>
        <p:nvSpPr>
          <p:cNvPr id="8" name="TextBox 7"/>
          <p:cNvSpPr txBox="1"/>
          <p:nvPr/>
        </p:nvSpPr>
        <p:spPr>
          <a:xfrm>
            <a:off x="1339859" y="2005267"/>
            <a:ext cx="1615763" cy="523220"/>
          </a:xfrm>
          <a:prstGeom prst="rect">
            <a:avLst/>
          </a:prstGeom>
          <a:noFill/>
        </p:spPr>
        <p:txBody>
          <a:bodyPr wrap="none" rtlCol="0">
            <a:spAutoFit/>
          </a:bodyPr>
          <a:lstStyle/>
          <a:p>
            <a:pPr algn="ctr"/>
            <a:r>
              <a:rPr lang="en-US" sz="1400" dirty="0">
                <a:cs typeface="Arial" panose="020B0604020202020204" pitchFamily="34" charset="0"/>
              </a:rPr>
              <a:t>Domestic &amp; Foreign</a:t>
            </a:r>
          </a:p>
          <a:p>
            <a:pPr algn="ctr"/>
            <a:r>
              <a:rPr lang="en-US" sz="1400" dirty="0">
                <a:cs typeface="Arial" panose="020B0604020202020204" pitchFamily="34" charset="0"/>
              </a:rPr>
              <a:t>Sales</a:t>
            </a:r>
          </a:p>
        </p:txBody>
      </p:sp>
      <p:sp>
        <p:nvSpPr>
          <p:cNvPr id="9" name="TextBox 8"/>
          <p:cNvSpPr txBox="1"/>
          <p:nvPr/>
        </p:nvSpPr>
        <p:spPr>
          <a:xfrm rot="16200000">
            <a:off x="-42598" y="3078136"/>
            <a:ext cx="1131335" cy="523220"/>
          </a:xfrm>
          <a:prstGeom prst="rect">
            <a:avLst/>
          </a:prstGeom>
          <a:noFill/>
        </p:spPr>
        <p:txBody>
          <a:bodyPr wrap="none" rtlCol="0">
            <a:spAutoFit/>
          </a:bodyPr>
          <a:lstStyle/>
          <a:p>
            <a:pPr algn="ctr"/>
            <a:r>
              <a:rPr lang="en-US" sz="1400" dirty="0">
                <a:cs typeface="Arial" panose="020B0604020202020204" pitchFamily="34" charset="0"/>
              </a:rPr>
              <a:t>U.S.</a:t>
            </a:r>
          </a:p>
          <a:p>
            <a:pPr algn="ctr"/>
            <a:r>
              <a:rPr lang="en-US" sz="1400" dirty="0">
                <a:cs typeface="Arial" panose="020B0604020202020204" pitchFamily="34" charset="0"/>
              </a:rPr>
              <a:t>Incorporated</a:t>
            </a:r>
          </a:p>
        </p:txBody>
      </p:sp>
      <p:sp>
        <p:nvSpPr>
          <p:cNvPr id="10" name="TextBox 9"/>
          <p:cNvSpPr txBox="1"/>
          <p:nvPr/>
        </p:nvSpPr>
        <p:spPr>
          <a:xfrm rot="16200000">
            <a:off x="-33859" y="4556915"/>
            <a:ext cx="1131335" cy="523220"/>
          </a:xfrm>
          <a:prstGeom prst="rect">
            <a:avLst/>
          </a:prstGeom>
          <a:noFill/>
        </p:spPr>
        <p:txBody>
          <a:bodyPr wrap="none" rtlCol="0">
            <a:spAutoFit/>
          </a:bodyPr>
          <a:lstStyle/>
          <a:p>
            <a:pPr algn="ctr"/>
            <a:r>
              <a:rPr lang="en-US" sz="1400" dirty="0">
                <a:cs typeface="Arial" panose="020B0604020202020204" pitchFamily="34" charset="0"/>
              </a:rPr>
              <a:t>Dutch</a:t>
            </a:r>
          </a:p>
          <a:p>
            <a:pPr algn="ctr"/>
            <a:r>
              <a:rPr lang="en-US" sz="1400" dirty="0">
                <a:cs typeface="Arial" panose="020B0604020202020204" pitchFamily="34" charset="0"/>
              </a:rPr>
              <a:t>Incorporated</a:t>
            </a:r>
          </a:p>
        </p:txBody>
      </p:sp>
      <p:sp>
        <p:nvSpPr>
          <p:cNvPr id="11" name="TextBox 10"/>
          <p:cNvSpPr txBox="1"/>
          <p:nvPr/>
        </p:nvSpPr>
        <p:spPr>
          <a:xfrm>
            <a:off x="3926500" y="2745673"/>
            <a:ext cx="1866401" cy="553998"/>
          </a:xfrm>
          <a:prstGeom prst="rect">
            <a:avLst/>
          </a:prstGeom>
          <a:noFill/>
        </p:spPr>
        <p:txBody>
          <a:bodyPr wrap="square" rtlCol="0">
            <a:spAutoFit/>
          </a:bodyPr>
          <a:lstStyle/>
          <a:p>
            <a:pPr algn="r"/>
            <a:r>
              <a:rPr lang="en-US" sz="1600" b="1" dirty="0">
                <a:cs typeface="Arial" panose="020B0604020202020204" pitchFamily="34" charset="0"/>
              </a:rPr>
              <a:t>Basic Corp.</a:t>
            </a:r>
          </a:p>
          <a:p>
            <a:pPr algn="r"/>
            <a:r>
              <a:rPr lang="en-US" sz="1400" dirty="0">
                <a:cs typeface="Arial" panose="020B0604020202020204" pitchFamily="34" charset="0"/>
              </a:rPr>
              <a:t>21% on all income</a:t>
            </a:r>
          </a:p>
        </p:txBody>
      </p:sp>
      <p:sp>
        <p:nvSpPr>
          <p:cNvPr id="12" name="TextBox 11"/>
          <p:cNvSpPr txBox="1"/>
          <p:nvPr/>
        </p:nvSpPr>
        <p:spPr>
          <a:xfrm>
            <a:off x="861082" y="2745673"/>
            <a:ext cx="2326663" cy="769441"/>
          </a:xfrm>
          <a:prstGeom prst="rect">
            <a:avLst/>
          </a:prstGeom>
          <a:noFill/>
        </p:spPr>
        <p:txBody>
          <a:bodyPr wrap="none" rtlCol="0">
            <a:spAutoFit/>
          </a:bodyPr>
          <a:lstStyle/>
          <a:p>
            <a:r>
              <a:rPr lang="en-US" sz="1600" b="1" dirty="0">
                <a:cs typeface="Arial" panose="020B0604020202020204" pitchFamily="34" charset="0"/>
              </a:rPr>
              <a:t>Acme Corp.</a:t>
            </a:r>
          </a:p>
          <a:p>
            <a:pPr indent="-341312"/>
            <a:r>
              <a:rPr lang="en-US" sz="1400" dirty="0">
                <a:cs typeface="Arial" panose="020B0604020202020204" pitchFamily="34" charset="0"/>
              </a:rPr>
              <a:t>21% on U.S.-earned income</a:t>
            </a:r>
          </a:p>
          <a:p>
            <a:pPr indent="-341312"/>
            <a:r>
              <a:rPr lang="en-US" sz="1400" dirty="0">
                <a:cs typeface="Arial" panose="020B0604020202020204" pitchFamily="34" charset="0"/>
              </a:rPr>
              <a:t>?? on foreign-earned income </a:t>
            </a:r>
          </a:p>
        </p:txBody>
      </p:sp>
      <p:sp>
        <p:nvSpPr>
          <p:cNvPr id="13" name="TextBox 12"/>
          <p:cNvSpPr txBox="1"/>
          <p:nvPr/>
        </p:nvSpPr>
        <p:spPr>
          <a:xfrm>
            <a:off x="3943453" y="4642585"/>
            <a:ext cx="1849448" cy="553998"/>
          </a:xfrm>
          <a:prstGeom prst="rect">
            <a:avLst/>
          </a:prstGeom>
          <a:noFill/>
        </p:spPr>
        <p:txBody>
          <a:bodyPr wrap="square" rtlCol="0">
            <a:spAutoFit/>
          </a:bodyPr>
          <a:lstStyle/>
          <a:p>
            <a:pPr algn="r"/>
            <a:r>
              <a:rPr lang="en-US" sz="1600" b="1" dirty="0">
                <a:cs typeface="Arial" panose="020B0604020202020204" pitchFamily="34" charset="0"/>
              </a:rPr>
              <a:t>Indus BV</a:t>
            </a:r>
          </a:p>
          <a:p>
            <a:pPr algn="r"/>
            <a:r>
              <a:rPr lang="en-US" sz="1400" dirty="0">
                <a:cs typeface="Arial" panose="020B0604020202020204" pitchFamily="34" charset="0"/>
              </a:rPr>
              <a:t>15% on all income</a:t>
            </a:r>
          </a:p>
        </p:txBody>
      </p:sp>
      <p:sp>
        <p:nvSpPr>
          <p:cNvPr id="14" name="TextBox 13"/>
          <p:cNvSpPr txBox="1"/>
          <p:nvPr/>
        </p:nvSpPr>
        <p:spPr>
          <a:xfrm>
            <a:off x="861082" y="4637527"/>
            <a:ext cx="2348272" cy="984885"/>
          </a:xfrm>
          <a:prstGeom prst="rect">
            <a:avLst/>
          </a:prstGeom>
          <a:noFill/>
        </p:spPr>
        <p:txBody>
          <a:bodyPr wrap="none" rtlCol="0">
            <a:spAutoFit/>
          </a:bodyPr>
          <a:lstStyle/>
          <a:p>
            <a:r>
              <a:rPr lang="en-US" sz="1600" b="1" dirty="0">
                <a:cs typeface="Arial" panose="020B0604020202020204" pitchFamily="34" charset="0"/>
              </a:rPr>
              <a:t>Nederland BV</a:t>
            </a:r>
          </a:p>
          <a:p>
            <a:r>
              <a:rPr lang="en-US" sz="1400" dirty="0">
                <a:cs typeface="Arial" panose="020B0604020202020204" pitchFamily="34" charset="0"/>
              </a:rPr>
              <a:t>15% on Dutch-earned income</a:t>
            </a:r>
          </a:p>
          <a:p>
            <a:r>
              <a:rPr lang="en-US" sz="1400" dirty="0">
                <a:cs typeface="Arial" panose="020B0604020202020204" pitchFamily="34" charset="0"/>
              </a:rPr>
              <a:t>0-low% on foreign-earned </a:t>
            </a:r>
          </a:p>
          <a:p>
            <a:r>
              <a:rPr lang="en-US" sz="1400" dirty="0">
                <a:cs typeface="Arial" panose="020B0604020202020204" pitchFamily="34" charset="0"/>
              </a:rPr>
              <a:t>income</a:t>
            </a:r>
          </a:p>
        </p:txBody>
      </p:sp>
      <p:sp>
        <p:nvSpPr>
          <p:cNvPr id="52" name="TextBox 51"/>
          <p:cNvSpPr txBox="1"/>
          <p:nvPr/>
        </p:nvSpPr>
        <p:spPr>
          <a:xfrm>
            <a:off x="6519967" y="1848988"/>
            <a:ext cx="5187826" cy="4031873"/>
          </a:xfrm>
          <a:prstGeom prst="rect">
            <a:avLst/>
          </a:prstGeom>
          <a:noFill/>
        </p:spPr>
        <p:txBody>
          <a:bodyPr wrap="square" rtlCol="0">
            <a:spAutoFit/>
          </a:bodyPr>
          <a:lstStyle/>
          <a:p>
            <a:r>
              <a:rPr lang="en-US" sz="1600" dirty="0">
                <a:solidFill>
                  <a:schemeClr val="accent1">
                    <a:lumMod val="75000"/>
                  </a:schemeClr>
                </a:solidFill>
                <a:cs typeface="Arial" panose="020B0604020202020204" pitchFamily="34" charset="0"/>
              </a:rPr>
              <a:t>Acme vs. Basic</a:t>
            </a:r>
          </a:p>
          <a:p>
            <a:pPr marL="285750" indent="-285750">
              <a:buFont typeface="Arial" panose="020B0604020202020204" pitchFamily="34" charset="0"/>
              <a:buChar char="•"/>
            </a:pPr>
            <a:r>
              <a:rPr lang="en-US" sz="1600" dirty="0">
                <a:cs typeface="Arial" panose="020B0604020202020204" pitchFamily="34" charset="0"/>
              </a:rPr>
              <a:t>If the United States does not require Acme to pay tax on all of its income at the full U.S. rate, Acme will have a financial edge over Basic when it sells into the U.S. market</a:t>
            </a:r>
          </a:p>
          <a:p>
            <a:pPr marL="285750" indent="-285750">
              <a:buFont typeface="Arial" panose="020B0604020202020204" pitchFamily="34" charset="0"/>
              <a:buChar char="•"/>
            </a:pPr>
            <a:endParaRPr lang="en-US" sz="1600" dirty="0">
              <a:cs typeface="Arial" panose="020B0604020202020204" pitchFamily="34" charset="0"/>
            </a:endParaRPr>
          </a:p>
          <a:p>
            <a:r>
              <a:rPr lang="en-US" sz="1600" dirty="0">
                <a:solidFill>
                  <a:srgbClr val="FF0000"/>
                </a:solidFill>
                <a:cs typeface="Arial" panose="020B0604020202020204" pitchFamily="34" charset="0"/>
              </a:rPr>
              <a:t>Acme vs. Nederland and Indus</a:t>
            </a:r>
          </a:p>
          <a:p>
            <a:pPr marL="285750" indent="-285750">
              <a:buFont typeface="Arial" panose="020B0604020202020204" pitchFamily="34" charset="0"/>
              <a:buChar char="•"/>
            </a:pPr>
            <a:r>
              <a:rPr lang="en-US" sz="1600" dirty="0">
                <a:cs typeface="Arial" panose="020B0604020202020204" pitchFamily="34" charset="0"/>
              </a:rPr>
              <a:t>If the United States requires Acme to pay tax on all of its income, including its income from producing and selling widgets to Dutch customers, it will be at a competitive disadvantage compared to Nederland and Indus</a:t>
            </a:r>
          </a:p>
          <a:p>
            <a:endParaRPr lang="en-US" sz="1600" dirty="0">
              <a:cs typeface="Arial" panose="020B0604020202020204" pitchFamily="34" charset="0"/>
            </a:endParaRPr>
          </a:p>
          <a:p>
            <a:r>
              <a:rPr lang="en-US" sz="1600" dirty="0">
                <a:cs typeface="Arial" panose="020B0604020202020204" pitchFamily="34" charset="0"/>
              </a:rPr>
              <a:t>A choice must be made between the two competitive frontiers: is it more important for Acme to be equal to Basic (from a tax standpoint), or for Acme to be equal to Nederland and Indus?</a:t>
            </a:r>
          </a:p>
        </p:txBody>
      </p:sp>
      <p:grpSp>
        <p:nvGrpSpPr>
          <p:cNvPr id="25" name="Group 24"/>
          <p:cNvGrpSpPr/>
          <p:nvPr/>
        </p:nvGrpSpPr>
        <p:grpSpPr>
          <a:xfrm>
            <a:off x="3201717" y="3645266"/>
            <a:ext cx="423334" cy="128545"/>
            <a:chOff x="5306939" y="3525700"/>
            <a:chExt cx="629045" cy="134672"/>
          </a:xfrm>
        </p:grpSpPr>
        <p:cxnSp>
          <p:nvCxnSpPr>
            <p:cNvPr id="26" name="Straight Arrow Connector 25"/>
            <p:cNvCxnSpPr/>
            <p:nvPr/>
          </p:nvCxnSpPr>
          <p:spPr>
            <a:xfrm>
              <a:off x="5307724" y="3525700"/>
              <a:ext cx="628260" cy="126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5306939" y="3660371"/>
              <a:ext cx="628259" cy="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rot="5400000">
            <a:off x="2842744" y="4028644"/>
            <a:ext cx="378108" cy="141858"/>
            <a:chOff x="5306939" y="3525700"/>
            <a:chExt cx="629045" cy="134672"/>
          </a:xfrm>
        </p:grpSpPr>
        <p:cxnSp>
          <p:nvCxnSpPr>
            <p:cNvPr id="29" name="Straight Arrow Connector 28"/>
            <p:cNvCxnSpPr/>
            <p:nvPr/>
          </p:nvCxnSpPr>
          <p:spPr>
            <a:xfrm>
              <a:off x="5307724" y="3525700"/>
              <a:ext cx="628260" cy="126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5306939" y="3660371"/>
              <a:ext cx="628259" cy="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rot="2273469">
            <a:off x="3242977" y="4027285"/>
            <a:ext cx="340282" cy="142564"/>
            <a:chOff x="5306939" y="3525700"/>
            <a:chExt cx="629045" cy="134672"/>
          </a:xfrm>
        </p:grpSpPr>
        <p:cxnSp>
          <p:nvCxnSpPr>
            <p:cNvPr id="32" name="Straight Arrow Connector 31"/>
            <p:cNvCxnSpPr/>
            <p:nvPr/>
          </p:nvCxnSpPr>
          <p:spPr>
            <a:xfrm>
              <a:off x="5307724" y="3525700"/>
              <a:ext cx="628260" cy="126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5306939" y="3660371"/>
              <a:ext cx="628259" cy="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7393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8BA5-0218-C510-2FB8-5717F6C1363B}"/>
              </a:ext>
            </a:extLst>
          </p:cNvPr>
          <p:cNvSpPr>
            <a:spLocks noGrp="1"/>
          </p:cNvSpPr>
          <p:nvPr>
            <p:ph type="title"/>
          </p:nvPr>
        </p:nvSpPr>
        <p:spPr>
          <a:xfrm>
            <a:off x="838200" y="18256"/>
            <a:ext cx="10515600" cy="920208"/>
          </a:xfrm>
        </p:spPr>
        <p:txBody>
          <a:bodyPr/>
          <a:lstStyle/>
          <a:p>
            <a:r>
              <a:rPr lang="en-US" dirty="0">
                <a:latin typeface="+mn-lt"/>
              </a:rPr>
              <a:t>What does subpart F still achieve?</a:t>
            </a:r>
          </a:p>
        </p:txBody>
      </p:sp>
      <p:sp>
        <p:nvSpPr>
          <p:cNvPr id="3" name="Content Placeholder 2">
            <a:extLst>
              <a:ext uri="{FF2B5EF4-FFF2-40B4-BE49-F238E27FC236}">
                <a16:creationId xmlns:a16="http://schemas.microsoft.com/office/drawing/2014/main" id="{7B61069F-72FC-53BE-F816-0DFFF36AD09F}"/>
              </a:ext>
            </a:extLst>
          </p:cNvPr>
          <p:cNvSpPr>
            <a:spLocks noGrp="1"/>
          </p:cNvSpPr>
          <p:nvPr>
            <p:ph idx="1"/>
          </p:nvPr>
        </p:nvSpPr>
        <p:spPr>
          <a:xfrm>
            <a:off x="838200" y="640882"/>
            <a:ext cx="10515600" cy="5322721"/>
          </a:xfrm>
        </p:spPr>
        <p:txBody>
          <a:bodyPr>
            <a:noAutofit/>
          </a:bodyPr>
          <a:lstStyle/>
          <a:p>
            <a:r>
              <a:rPr lang="en-US" dirty="0"/>
              <a:t>Full taxation at US rates of passive income</a:t>
            </a:r>
          </a:p>
          <a:p>
            <a:pPr lvl="1"/>
            <a:r>
              <a:rPr lang="en-US" sz="2800" dirty="0"/>
              <a:t>Could this be blended into PFIC regime?</a:t>
            </a:r>
          </a:p>
          <a:p>
            <a:pPr lvl="1"/>
            <a:r>
              <a:rPr lang="en-US" sz="2800" dirty="0"/>
              <a:t>Might be difficult</a:t>
            </a:r>
          </a:p>
          <a:p>
            <a:r>
              <a:rPr lang="en-US" dirty="0"/>
              <a:t>Implementation of certain penalty regimes</a:t>
            </a:r>
          </a:p>
          <a:p>
            <a:r>
              <a:rPr lang="en-US" dirty="0"/>
              <a:t>Protection against U.S. base erosion?</a:t>
            </a:r>
          </a:p>
          <a:p>
            <a:pPr lvl="1"/>
            <a:r>
              <a:rPr lang="en-US" sz="2800" dirty="0"/>
              <a:t>Can we get rid of FBC sales and services rules for foreign supply chains? What about supply chains with a related U.S. party?</a:t>
            </a:r>
          </a:p>
          <a:p>
            <a:pPr lvl="1"/>
            <a:r>
              <a:rPr lang="en-US" sz="2800" dirty="0"/>
              <a:t>No look-through under § 954(c)(6) for intercorporate debt, royalties, etc. paid by U.S. businesses</a:t>
            </a:r>
          </a:p>
          <a:p>
            <a:pPr lvl="1"/>
            <a:r>
              <a:rPr lang="en-US" sz="2800" dirty="0"/>
              <a:t>But…only affects US multinationals</a:t>
            </a:r>
          </a:p>
          <a:p>
            <a:pPr lvl="1"/>
            <a:r>
              <a:rPr lang="en-US" sz="2800" dirty="0"/>
              <a:t>Don’t we want to protect against U.S. base erosion by foreign multinationals as well?</a:t>
            </a:r>
          </a:p>
          <a:p>
            <a:pPr lvl="1"/>
            <a:r>
              <a:rPr lang="en-US" sz="2800" dirty="0"/>
              <a:t>If so, maybe focus should be on beefing up taxation at source, not residence tax </a:t>
            </a:r>
          </a:p>
        </p:txBody>
      </p:sp>
    </p:spTree>
    <p:extLst>
      <p:ext uri="{BB962C8B-B14F-4D97-AF65-F5344CB8AC3E}">
        <p14:creationId xmlns:p14="http://schemas.microsoft.com/office/powerpoint/2010/main" val="212595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The Pre-1962 Framework</a:t>
            </a:r>
          </a:p>
        </p:txBody>
      </p:sp>
      <p:sp>
        <p:nvSpPr>
          <p:cNvPr id="3" name="Content Placeholder 2"/>
          <p:cNvSpPr>
            <a:spLocks noGrp="1"/>
          </p:cNvSpPr>
          <p:nvPr>
            <p:ph idx="1"/>
          </p:nvPr>
        </p:nvSpPr>
        <p:spPr/>
        <p:txBody>
          <a:bodyPr/>
          <a:lstStyle/>
          <a:p>
            <a:pPr marL="0" indent="0">
              <a:buNone/>
            </a:pPr>
            <a:r>
              <a:rPr lang="en-US" dirty="0">
                <a:latin typeface="+mn-lt"/>
              </a:rPr>
              <a:t>Worldwide taxation with deferral </a:t>
            </a:r>
          </a:p>
          <a:p>
            <a:r>
              <a:rPr lang="en-US" dirty="0">
                <a:latin typeface="+mn-lt"/>
              </a:rPr>
              <a:t>Favored Acme’s competitive footing vis-à-vis Nederland and Indus as opposed to Basic</a:t>
            </a:r>
          </a:p>
          <a:p>
            <a:r>
              <a:rPr lang="en-US" dirty="0">
                <a:latin typeface="+mn-lt"/>
              </a:rPr>
              <a:t>Full U.S. tax on repatriation of Acme’s foreign earnings so advantage over Basic theoretically a matter of timing</a:t>
            </a:r>
          </a:p>
          <a:p>
            <a:r>
              <a:rPr lang="en-US" dirty="0">
                <a:latin typeface="+mn-lt"/>
              </a:rPr>
              <a:t>Incentive for Acme’s foreign investment compatible with post-WWII foreign policy</a:t>
            </a:r>
          </a:p>
          <a:p>
            <a:pPr lvl="1"/>
            <a:endParaRPr lang="en-US" dirty="0">
              <a:latin typeface="+mn-lt"/>
            </a:endParaRPr>
          </a:p>
        </p:txBody>
      </p:sp>
    </p:spTree>
    <p:extLst>
      <p:ext uri="{BB962C8B-B14F-4D97-AF65-F5344CB8AC3E}">
        <p14:creationId xmlns:p14="http://schemas.microsoft.com/office/powerpoint/2010/main" val="349848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339137" cy="681622"/>
          </a:xfrm>
        </p:spPr>
        <p:txBody>
          <a:bodyPr>
            <a:normAutofit fontScale="90000"/>
          </a:bodyPr>
          <a:lstStyle/>
          <a:p>
            <a:r>
              <a:rPr lang="en-US" dirty="0">
                <a:latin typeface="+mn-lt"/>
              </a:rPr>
              <a:t>The Pre-1962 Framework</a:t>
            </a:r>
          </a:p>
        </p:txBody>
      </p:sp>
      <p:sp>
        <p:nvSpPr>
          <p:cNvPr id="3" name="Content Placeholder 2"/>
          <p:cNvSpPr>
            <a:spLocks noGrp="1"/>
          </p:cNvSpPr>
          <p:nvPr>
            <p:ph idx="1"/>
          </p:nvPr>
        </p:nvSpPr>
        <p:spPr>
          <a:xfrm>
            <a:off x="838200" y="1155032"/>
            <a:ext cx="10339137" cy="5476995"/>
          </a:xfrm>
        </p:spPr>
        <p:txBody>
          <a:bodyPr>
            <a:normAutofit fontScale="47500" lnSpcReduction="20000"/>
          </a:bodyPr>
          <a:lstStyle/>
          <a:p>
            <a:pPr marL="0" indent="0">
              <a:buNone/>
            </a:pPr>
            <a:r>
              <a:rPr lang="en-US" sz="4200" dirty="0">
                <a:latin typeface="+mn-lt"/>
              </a:rPr>
              <a:t>Ideal conditions for tax avoidance</a:t>
            </a:r>
          </a:p>
          <a:p>
            <a:r>
              <a:rPr lang="en-US" sz="4200" dirty="0">
                <a:latin typeface="+mn-lt"/>
              </a:rPr>
              <a:t>Treaty networks minimized source taxation</a:t>
            </a:r>
          </a:p>
          <a:p>
            <a:r>
              <a:rPr lang="en-US" sz="4200" dirty="0">
                <a:latin typeface="+mn-lt"/>
              </a:rPr>
              <a:t>Practical difficulty challenging transfer pricing</a:t>
            </a:r>
          </a:p>
          <a:p>
            <a:r>
              <a:rPr lang="en-US" sz="4200" dirty="0">
                <a:latin typeface="+mn-lt"/>
              </a:rPr>
              <a:t>Base company subsidiaries achieved a rate lower than that imposed on Basic or Indus</a:t>
            </a:r>
          </a:p>
          <a:p>
            <a:r>
              <a:rPr lang="en-US" sz="4200" dirty="0">
                <a:latin typeface="+mn-lt"/>
              </a:rPr>
              <a:t>Engagement in “harmful” tax competition (i.e., tax havens)</a:t>
            </a:r>
          </a:p>
          <a:p>
            <a:pPr marL="0" indent="0">
              <a:buNone/>
            </a:pPr>
            <a:endParaRPr lang="en-US" dirty="0">
              <a:latin typeface="+mn-lt"/>
            </a:endParaRPr>
          </a:p>
          <a:p>
            <a:pPr marL="0" indent="0">
              <a:lnSpc>
                <a:spcPct val="120000"/>
              </a:lnSpc>
              <a:buNone/>
            </a:pPr>
            <a:r>
              <a:rPr lang="en-US" sz="4200" dirty="0">
                <a:latin typeface="+mn-lt"/>
              </a:rPr>
              <a:t>I shall recommend that the Congress enact legislation to prevent the abuse of foreign "tax havens" by American capital abroad as a means of tax avoidance. In addition, I have asked the Secretary of the Treasury to report by April 1 on whether present tax laws may be stimulating in undue amounts the flow of American capital to the industrial countries abroad through special preferential treatment, and to report further on what remedial action may be required. </a:t>
            </a:r>
            <a:r>
              <a:rPr lang="en-US" sz="4200" i="1" dirty="0">
                <a:latin typeface="+mn-lt"/>
              </a:rPr>
              <a:t>But we shall not penalize legitimate private investment abroad, which will strengthen our trade and currency in future years.</a:t>
            </a:r>
          </a:p>
          <a:p>
            <a:pPr marL="0" indent="0">
              <a:buNone/>
            </a:pPr>
            <a:r>
              <a:rPr lang="en-US" sz="2900" dirty="0">
                <a:latin typeface="+mn-lt"/>
              </a:rPr>
              <a:t>	President Kennedy’s Special Message to the Congress on Gold and the Balance of Payments Deficit, Feb. 6, 1961</a:t>
            </a:r>
          </a:p>
          <a:p>
            <a:endParaRPr lang="en-US" dirty="0">
              <a:latin typeface="+mn-lt"/>
            </a:endParaRPr>
          </a:p>
        </p:txBody>
      </p:sp>
    </p:spTree>
    <p:extLst>
      <p:ext uri="{BB962C8B-B14F-4D97-AF65-F5344CB8AC3E}">
        <p14:creationId xmlns:p14="http://schemas.microsoft.com/office/powerpoint/2010/main" val="258952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6"/>
            <a:ext cx="10515600" cy="799892"/>
          </a:xfrm>
        </p:spPr>
        <p:txBody>
          <a:bodyPr/>
          <a:lstStyle/>
          <a:p>
            <a:r>
              <a:rPr lang="en-US" dirty="0">
                <a:latin typeface="+mn-lt"/>
              </a:rPr>
              <a:t>The Adoption of Subpart F</a:t>
            </a:r>
          </a:p>
        </p:txBody>
      </p:sp>
      <p:sp>
        <p:nvSpPr>
          <p:cNvPr id="3" name="Content Placeholder 2"/>
          <p:cNvSpPr>
            <a:spLocks noGrp="1"/>
          </p:cNvSpPr>
          <p:nvPr>
            <p:ph idx="1"/>
          </p:nvPr>
        </p:nvSpPr>
        <p:spPr>
          <a:xfrm>
            <a:off x="838200" y="998621"/>
            <a:ext cx="10515600" cy="5178342"/>
          </a:xfrm>
        </p:spPr>
        <p:txBody>
          <a:bodyPr>
            <a:normAutofit/>
          </a:bodyPr>
          <a:lstStyle/>
          <a:p>
            <a:r>
              <a:rPr lang="en-US" dirty="0">
                <a:latin typeface="+mn-lt"/>
              </a:rPr>
              <a:t>Compromise between deferral and full inclusion</a:t>
            </a:r>
          </a:p>
          <a:p>
            <a:r>
              <a:rPr lang="en-US" dirty="0">
                <a:latin typeface="+mn-lt"/>
              </a:rPr>
              <a:t>Permitted U.S. multinationals to continue to defer U.S. tax on active foreign business income</a:t>
            </a:r>
          </a:p>
          <a:p>
            <a:r>
              <a:rPr lang="en-US" dirty="0">
                <a:latin typeface="+mn-lt"/>
              </a:rPr>
              <a:t>Prophylactic measure against extreme (but hard to police) transfer pricing abuses</a:t>
            </a:r>
          </a:p>
          <a:p>
            <a:r>
              <a:rPr lang="en-US" dirty="0">
                <a:latin typeface="+mn-lt"/>
              </a:rPr>
              <a:t>What problem was subpart F trying to solve?</a:t>
            </a:r>
          </a:p>
          <a:p>
            <a:pPr lvl="1"/>
            <a:r>
              <a:rPr lang="en-US" sz="2800" dirty="0">
                <a:latin typeface="+mn-lt"/>
              </a:rPr>
              <a:t>Capital export neutrality purists lost the battle</a:t>
            </a:r>
          </a:p>
          <a:p>
            <a:pPr lvl="2"/>
            <a:r>
              <a:rPr lang="en-US" sz="2800" dirty="0"/>
              <a:t>Wanted to allow Acme to compete on equal terms with Indus</a:t>
            </a:r>
          </a:p>
          <a:p>
            <a:pPr lvl="1"/>
            <a:r>
              <a:rPr lang="en-US" sz="2800" dirty="0"/>
              <a:t>But not to do better than Indus, tax-wise (maybe even if </a:t>
            </a:r>
            <a:r>
              <a:rPr lang="en-US" sz="2800" dirty="0" err="1"/>
              <a:t>Nederlands</a:t>
            </a:r>
            <a:r>
              <a:rPr lang="en-US" sz="2800" dirty="0"/>
              <a:t> did)</a:t>
            </a:r>
          </a:p>
        </p:txBody>
      </p:sp>
    </p:spTree>
    <p:extLst>
      <p:ext uri="{BB962C8B-B14F-4D97-AF65-F5344CB8AC3E}">
        <p14:creationId xmlns:p14="http://schemas.microsoft.com/office/powerpoint/2010/main" val="357636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5"/>
            <a:ext cx="10627895" cy="884113"/>
          </a:xfrm>
        </p:spPr>
        <p:txBody>
          <a:bodyPr>
            <a:normAutofit/>
          </a:bodyPr>
          <a:lstStyle/>
          <a:p>
            <a:r>
              <a:rPr lang="en-US" sz="4000" dirty="0">
                <a:latin typeface="+mn-lt"/>
              </a:rPr>
              <a:t>Critical Features and Assumptions of Subpart F</a:t>
            </a:r>
          </a:p>
        </p:txBody>
      </p:sp>
      <p:sp>
        <p:nvSpPr>
          <p:cNvPr id="3" name="Content Placeholder 2"/>
          <p:cNvSpPr>
            <a:spLocks noGrp="1"/>
          </p:cNvSpPr>
          <p:nvPr>
            <p:ph idx="1"/>
          </p:nvPr>
        </p:nvSpPr>
        <p:spPr>
          <a:xfrm>
            <a:off x="838200" y="986589"/>
            <a:ext cx="10507579" cy="5190374"/>
          </a:xfrm>
        </p:spPr>
        <p:txBody>
          <a:bodyPr>
            <a:normAutofit fontScale="92500" lnSpcReduction="10000"/>
          </a:bodyPr>
          <a:lstStyle/>
          <a:p>
            <a:r>
              <a:rPr lang="en-US" dirty="0">
                <a:latin typeface="+mn-lt"/>
              </a:rPr>
              <a:t>Anti-deferral rules targeted CFC transactional structure, rather than tax rate disparity per se</a:t>
            </a:r>
          </a:p>
          <a:p>
            <a:r>
              <a:rPr lang="en-US" dirty="0">
                <a:latin typeface="+mn-lt"/>
              </a:rPr>
              <a:t>Required both </a:t>
            </a:r>
            <a:r>
              <a:rPr lang="en-US" i="1" dirty="0">
                <a:latin typeface="+mn-lt"/>
              </a:rPr>
              <a:t>regarded</a:t>
            </a:r>
            <a:r>
              <a:rPr lang="en-US" dirty="0">
                <a:latin typeface="+mn-lt"/>
              </a:rPr>
              <a:t> related party transactions </a:t>
            </a:r>
            <a:r>
              <a:rPr lang="en-US" u="sng" dirty="0">
                <a:latin typeface="+mn-lt"/>
              </a:rPr>
              <a:t>and</a:t>
            </a:r>
            <a:r>
              <a:rPr lang="en-US" dirty="0">
                <a:latin typeface="+mn-lt"/>
              </a:rPr>
              <a:t> arrangements involving entities located in jurisdictions other than those in which manufacturing occurred, the people providing services were located, or where the CFC’s customers were</a:t>
            </a:r>
          </a:p>
          <a:p>
            <a:pPr lvl="1"/>
            <a:r>
              <a:rPr lang="en-US" dirty="0">
                <a:latin typeface="+mn-lt"/>
              </a:rPr>
              <a:t>Rate disparity only targeted by branch rule regulations (not statute)</a:t>
            </a:r>
          </a:p>
          <a:p>
            <a:r>
              <a:rPr lang="en-US" dirty="0">
                <a:latin typeface="+mn-lt"/>
              </a:rPr>
              <a:t>Assumptions:</a:t>
            </a:r>
          </a:p>
          <a:p>
            <a:pPr lvl="1"/>
            <a:r>
              <a:rPr lang="en-US" dirty="0">
                <a:latin typeface="+mn-lt"/>
              </a:rPr>
              <a:t>High-tax locations were necessary for “active” business income (i.e., manufacturing and services)</a:t>
            </a:r>
          </a:p>
          <a:p>
            <a:pPr lvl="1"/>
            <a:r>
              <a:rPr lang="en-US" dirty="0">
                <a:latin typeface="+mn-lt"/>
              </a:rPr>
              <a:t>Services would be performed physically on site</a:t>
            </a:r>
          </a:p>
          <a:p>
            <a:pPr lvl="1"/>
            <a:r>
              <a:rPr lang="en-US" dirty="0">
                <a:latin typeface="+mn-lt"/>
              </a:rPr>
              <a:t>Legal entities would be regarded as CFCs or partnerships</a:t>
            </a:r>
          </a:p>
          <a:p>
            <a:r>
              <a:rPr lang="en-US" dirty="0"/>
              <a:t>Essentially a bet that US taxpayers could not/would not move actual business operations to foreign, low-tax jurisdictions</a:t>
            </a:r>
            <a:endParaRPr lang="en-US" dirty="0">
              <a:latin typeface="+mn-lt"/>
            </a:endParaRPr>
          </a:p>
        </p:txBody>
      </p:sp>
    </p:spTree>
    <p:extLst>
      <p:ext uri="{BB962C8B-B14F-4D97-AF65-F5344CB8AC3E}">
        <p14:creationId xmlns:p14="http://schemas.microsoft.com/office/powerpoint/2010/main" val="299535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0869"/>
            <a:ext cx="10515600" cy="853689"/>
          </a:xfrm>
        </p:spPr>
        <p:txBody>
          <a:bodyPr/>
          <a:lstStyle/>
          <a:p>
            <a:r>
              <a:rPr lang="en-US" dirty="0">
                <a:latin typeface="+mn-lt"/>
              </a:rPr>
              <a:t>The “Decline and Fall” of Subpart F</a:t>
            </a:r>
          </a:p>
        </p:txBody>
      </p:sp>
      <p:sp>
        <p:nvSpPr>
          <p:cNvPr id="3" name="Content Placeholder 2"/>
          <p:cNvSpPr>
            <a:spLocks noGrp="1"/>
          </p:cNvSpPr>
          <p:nvPr>
            <p:ph idx="1"/>
          </p:nvPr>
        </p:nvSpPr>
        <p:spPr>
          <a:xfrm>
            <a:off x="838200" y="1094874"/>
            <a:ext cx="10515600" cy="5642257"/>
          </a:xfrm>
        </p:spPr>
        <p:txBody>
          <a:bodyPr>
            <a:normAutofit lnSpcReduction="10000"/>
          </a:bodyPr>
          <a:lstStyle/>
          <a:p>
            <a:r>
              <a:rPr lang="en-US" dirty="0">
                <a:latin typeface="+mn-lt"/>
              </a:rPr>
              <a:t>Globalization and profound shift in supply chain arrangements between 1962 and the turn of the 21</a:t>
            </a:r>
            <a:r>
              <a:rPr lang="en-US" baseline="30000" dirty="0">
                <a:latin typeface="+mn-lt"/>
              </a:rPr>
              <a:t>st</a:t>
            </a:r>
            <a:r>
              <a:rPr lang="en-US" dirty="0">
                <a:latin typeface="+mn-lt"/>
              </a:rPr>
              <a:t> Century</a:t>
            </a:r>
          </a:p>
          <a:p>
            <a:r>
              <a:rPr lang="en-US" dirty="0">
                <a:latin typeface="+mn-lt"/>
              </a:rPr>
              <a:t>Development of low-tax production countries</a:t>
            </a:r>
          </a:p>
          <a:p>
            <a:r>
              <a:rPr lang="en-US" dirty="0"/>
              <a:t>But Treasury/Congress also allowed evisceration of subpart F rules so that many more things were treated as “active business operations” falling outside the scope of subpart F</a:t>
            </a:r>
            <a:endParaRPr lang="en-US" dirty="0">
              <a:latin typeface="+mn-lt"/>
            </a:endParaRPr>
          </a:p>
          <a:p>
            <a:pPr lvl="1"/>
            <a:r>
              <a:rPr lang="en-US" sz="2800" dirty="0">
                <a:latin typeface="+mn-lt"/>
              </a:rPr>
              <a:t>Contract manufacturing regulations in 2008</a:t>
            </a:r>
          </a:p>
          <a:p>
            <a:pPr lvl="1"/>
            <a:r>
              <a:rPr lang="en-US" sz="2800" dirty="0">
                <a:latin typeface="+mn-lt"/>
              </a:rPr>
              <a:t>Narrowing of “substantial assistance” rules in Notice 2007-13</a:t>
            </a:r>
          </a:p>
          <a:p>
            <a:pPr lvl="1"/>
            <a:r>
              <a:rPr lang="en-US" sz="2800" dirty="0">
                <a:latin typeface="+mn-lt"/>
              </a:rPr>
              <a:t>Check-the-box regulations (2006)</a:t>
            </a:r>
          </a:p>
          <a:p>
            <a:pPr lvl="1"/>
            <a:r>
              <a:rPr lang="en-US" sz="2800" dirty="0">
                <a:latin typeface="+mn-lt"/>
              </a:rPr>
              <a:t>U.S. legal and regulatory facilitation of IP ownership transfers</a:t>
            </a:r>
          </a:p>
          <a:p>
            <a:pPr lvl="1"/>
            <a:r>
              <a:rPr lang="en-US" sz="2800" dirty="0">
                <a:latin typeface="+mn-lt"/>
              </a:rPr>
              <a:t>Enactment of section 954(c)(6)</a:t>
            </a:r>
          </a:p>
          <a:p>
            <a:pPr marL="0" indent="0">
              <a:buNone/>
            </a:pPr>
            <a:r>
              <a:rPr lang="en-US" dirty="0">
                <a:latin typeface="+mn-lt"/>
              </a:rPr>
              <a:t>Was the U.S. “giving up” on subpart F, or recognizing that it had to adapt so as not to “penalize legitimate private investment abroad”?</a:t>
            </a:r>
          </a:p>
        </p:txBody>
      </p:sp>
    </p:spTree>
    <p:extLst>
      <p:ext uri="{BB962C8B-B14F-4D97-AF65-F5344CB8AC3E}">
        <p14:creationId xmlns:p14="http://schemas.microsoft.com/office/powerpoint/2010/main" val="26266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4220</Words>
  <Application>Microsoft Office PowerPoint</Application>
  <PresentationFormat>Widescreen</PresentationFormat>
  <Paragraphs>383</Paragraphs>
  <Slides>40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“Subpar” F?</vt:lpstr>
      <vt:lpstr>Summary</vt:lpstr>
      <vt:lpstr>Development of U.S. and Global International Taxation</vt:lpstr>
      <vt:lpstr>The Underlying Policy Dilemma Which Neutrality Wins?</vt:lpstr>
      <vt:lpstr>The Pre-1962 Framework</vt:lpstr>
      <vt:lpstr>The Pre-1962 Framework</vt:lpstr>
      <vt:lpstr>The Adoption of Subpart F</vt:lpstr>
      <vt:lpstr>Critical Features and Assumptions of Subpart F</vt:lpstr>
      <vt:lpstr>The “Decline and Fall” of Subpart F</vt:lpstr>
      <vt:lpstr>Contract Manufacturing</vt:lpstr>
      <vt:lpstr>Notice 2007-13</vt:lpstr>
      <vt:lpstr>Check-the-Box</vt:lpstr>
      <vt:lpstr>Section 954(c)(6) “Look-Thru Rule”</vt:lpstr>
      <vt:lpstr>The Resurgence of Source Taxation</vt:lpstr>
      <vt:lpstr>The Resurgence of Source Taxation</vt:lpstr>
      <vt:lpstr>BEPS 2.0: Pillar 1</vt:lpstr>
      <vt:lpstr>Limitation on Benefits Provisions</vt:lpstr>
      <vt:lpstr>Thin Cap Rules</vt:lpstr>
      <vt:lpstr>Anti-Hybrid Rules</vt:lpstr>
      <vt:lpstr>Broadening the Definition of a Permanent Establishment</vt:lpstr>
      <vt:lpstr>DEMPE</vt:lpstr>
      <vt:lpstr>Transparency</vt:lpstr>
      <vt:lpstr>Digital Services Taxes</vt:lpstr>
      <vt:lpstr>BEPS 2.0: Pillar One</vt:lpstr>
      <vt:lpstr>Enhanced Residence Taxation</vt:lpstr>
      <vt:lpstr>The Road to Global Intangible Low-Taxed Income (“GILTI”)</vt:lpstr>
      <vt:lpstr>The Enactment of GILTI – 2017 TCJA</vt:lpstr>
      <vt:lpstr>GILTI as a “Minimum Tax”?</vt:lpstr>
      <vt:lpstr>BEPS 2.0 – Pillar Two</vt:lpstr>
      <vt:lpstr>BEPS 2.0 – Pillar Two</vt:lpstr>
      <vt:lpstr>Corporate AMT on Book Income</vt:lpstr>
      <vt:lpstr>The Way Forward?</vt:lpstr>
      <vt:lpstr>What a Difference 60 Years Make</vt:lpstr>
      <vt:lpstr>Revisiting U.S. International Tax Policy Goals</vt:lpstr>
      <vt:lpstr>What Role for U.S. Residence-Based Taxation?</vt:lpstr>
      <vt:lpstr>Minimum Tax on Active Foreign Income – Recommendations</vt:lpstr>
      <vt:lpstr>Minimum Tax Candidate #1: Corporate AMT </vt:lpstr>
      <vt:lpstr>Minimum Tax Candidate #2: GILTI</vt:lpstr>
      <vt:lpstr>What to Do About “Subpar” Subpart F?</vt:lpstr>
      <vt:lpstr>What does subpart F still achieve?</vt:lpstr>
    </vt:vector>
  </TitlesOfParts>
  <Company>Baker &amp; McKenzie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Skubis Weber, Julia</dc:creator>
  <cp:lastModifiedBy>Roin, Julie</cp:lastModifiedBy>
  <cp:revision>211</cp:revision>
  <dcterms:created xsi:type="dcterms:W3CDTF">2022-08-04T16:32:19Z</dcterms:created>
  <dcterms:modified xsi:type="dcterms:W3CDTF">2022-11-02T14:15:04Z</dcterms:modified>
</cp:coreProperties>
</file>