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autoCompressPictures="0">
  <p:sldMasterIdLst>
    <p:sldMasterId id="2147483693" r:id="rId1"/>
  </p:sldMasterIdLst>
  <p:notesMasterIdLst>
    <p:notesMasterId r:id="rId43"/>
  </p:notesMasterIdLst>
  <p:handoutMasterIdLst>
    <p:handoutMasterId r:id="rId44"/>
  </p:handoutMasterIdLst>
  <p:sldIdLst>
    <p:sldId id="256" r:id="rId2"/>
    <p:sldId id="257" r:id="rId3"/>
    <p:sldId id="264" r:id="rId4"/>
    <p:sldId id="258" r:id="rId5"/>
    <p:sldId id="277" r:id="rId6"/>
    <p:sldId id="265" r:id="rId7"/>
    <p:sldId id="266" r:id="rId8"/>
    <p:sldId id="267" r:id="rId9"/>
    <p:sldId id="259" r:id="rId10"/>
    <p:sldId id="270" r:id="rId11"/>
    <p:sldId id="268" r:id="rId12"/>
    <p:sldId id="269" r:id="rId13"/>
    <p:sldId id="271" r:id="rId14"/>
    <p:sldId id="260" r:id="rId15"/>
    <p:sldId id="278" r:id="rId16"/>
    <p:sldId id="288" r:id="rId17"/>
    <p:sldId id="273" r:id="rId18"/>
    <p:sldId id="290" r:id="rId19"/>
    <p:sldId id="293" r:id="rId20"/>
    <p:sldId id="289" r:id="rId21"/>
    <p:sldId id="291" r:id="rId22"/>
    <p:sldId id="261" r:id="rId23"/>
    <p:sldId id="286" r:id="rId24"/>
    <p:sldId id="279" r:id="rId25"/>
    <p:sldId id="280" r:id="rId26"/>
    <p:sldId id="283" r:id="rId27"/>
    <p:sldId id="281" r:id="rId28"/>
    <p:sldId id="285" r:id="rId29"/>
    <p:sldId id="262" r:id="rId30"/>
    <p:sldId id="294" r:id="rId31"/>
    <p:sldId id="296" r:id="rId32"/>
    <p:sldId id="295" r:id="rId33"/>
    <p:sldId id="300" r:id="rId34"/>
    <p:sldId id="299" r:id="rId35"/>
    <p:sldId id="298" r:id="rId36"/>
    <p:sldId id="301" r:id="rId37"/>
    <p:sldId id="263" r:id="rId38"/>
    <p:sldId id="272" r:id="rId39"/>
    <p:sldId id="274" r:id="rId40"/>
    <p:sldId id="275" r:id="rId41"/>
    <p:sldId id="276" r:id="rId4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C256991-6412-B31F-2FF1-6A73774BA6B1}" name="Huynh, Quyen" initials="QH" userId="S::qhuynh1@kpmg.com::7e0d65c1-d380-43ff-ab28-af8bdd8801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CB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33" autoAdjust="0"/>
    <p:restoredTop sz="94673"/>
  </p:normalViewPr>
  <p:slideViewPr>
    <p:cSldViewPr snapToGrid="0" snapToObjects="1">
      <p:cViewPr varScale="1">
        <p:scale>
          <a:sx n="137" d="100"/>
          <a:sy n="137" d="100"/>
        </p:scale>
        <p:origin x="488" y="192"/>
      </p:cViewPr>
      <p:guideLst>
        <p:guide orient="horz" pos="1620"/>
        <p:guide pos="2880"/>
      </p:guideLst>
    </p:cSldViewPr>
  </p:slideViewPr>
  <p:outlineViewPr>
    <p:cViewPr>
      <p:scale>
        <a:sx n="33" d="100"/>
        <a:sy n="33" d="100"/>
      </p:scale>
      <p:origin x="0" y="-689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366386-B637-C044-9622-664A804CA2BD}" type="datetimeFigureOut">
              <a:rPr lang="en-US" smtClean="0"/>
              <a:t>10/24/24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08F3A8-C1DB-494E-AD18-96CECFA3580A}" type="slidenum">
              <a:rPr lang="en-US" smtClean="0"/>
              <a:t>‹#›</a:t>
            </a:fld>
            <a:endParaRPr lang="en-US"/>
          </a:p>
        </p:txBody>
      </p:sp>
    </p:spTree>
    <p:extLst>
      <p:ext uri="{BB962C8B-B14F-4D97-AF65-F5344CB8AC3E}">
        <p14:creationId xmlns:p14="http://schemas.microsoft.com/office/powerpoint/2010/main" val="611188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7014C7-07AE-DB47-93DC-3A3A7C349CAB}" type="datetimeFigureOut">
              <a:rPr lang="en-US" smtClean="0"/>
              <a:t>10/24/24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24CC6F-F3C0-494F-B40A-6F6249E6AF3A}" type="slidenum">
              <a:rPr lang="en-US" smtClean="0"/>
              <a:t>‹#›</a:t>
            </a:fld>
            <a:endParaRPr lang="en-US"/>
          </a:p>
        </p:txBody>
      </p:sp>
    </p:spTree>
    <p:extLst>
      <p:ext uri="{BB962C8B-B14F-4D97-AF65-F5344CB8AC3E}">
        <p14:creationId xmlns:p14="http://schemas.microsoft.com/office/powerpoint/2010/main" val="92418266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2</a:t>
            </a:fld>
            <a:endParaRPr lang="en-US"/>
          </a:p>
        </p:txBody>
      </p:sp>
    </p:spTree>
    <p:extLst>
      <p:ext uri="{BB962C8B-B14F-4D97-AF65-F5344CB8AC3E}">
        <p14:creationId xmlns:p14="http://schemas.microsoft.com/office/powerpoint/2010/main" val="318252838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3</a:t>
            </a:fld>
            <a:endParaRPr lang="en-US"/>
          </a:p>
        </p:txBody>
      </p:sp>
    </p:spTree>
    <p:extLst>
      <p:ext uri="{BB962C8B-B14F-4D97-AF65-F5344CB8AC3E}">
        <p14:creationId xmlns:p14="http://schemas.microsoft.com/office/powerpoint/2010/main" val="2322191693"/>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5</a:t>
            </a:fld>
            <a:endParaRPr lang="en-US"/>
          </a:p>
        </p:txBody>
      </p:sp>
    </p:spTree>
    <p:extLst>
      <p:ext uri="{BB962C8B-B14F-4D97-AF65-F5344CB8AC3E}">
        <p14:creationId xmlns:p14="http://schemas.microsoft.com/office/powerpoint/2010/main" val="3233450790"/>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7</a:t>
            </a:fld>
            <a:endParaRPr lang="en-US"/>
          </a:p>
        </p:txBody>
      </p:sp>
    </p:spTree>
    <p:extLst>
      <p:ext uri="{BB962C8B-B14F-4D97-AF65-F5344CB8AC3E}">
        <p14:creationId xmlns:p14="http://schemas.microsoft.com/office/powerpoint/2010/main" val="3450010873"/>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8</a:t>
            </a:fld>
            <a:endParaRPr lang="en-US"/>
          </a:p>
        </p:txBody>
      </p:sp>
    </p:spTree>
    <p:extLst>
      <p:ext uri="{BB962C8B-B14F-4D97-AF65-F5344CB8AC3E}">
        <p14:creationId xmlns:p14="http://schemas.microsoft.com/office/powerpoint/2010/main" val="552327974"/>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13</a:t>
            </a:fld>
            <a:endParaRPr lang="en-US"/>
          </a:p>
        </p:txBody>
      </p:sp>
    </p:spTree>
    <p:extLst>
      <p:ext uri="{BB962C8B-B14F-4D97-AF65-F5344CB8AC3E}">
        <p14:creationId xmlns:p14="http://schemas.microsoft.com/office/powerpoint/2010/main" val="2465826957"/>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F024CC6F-F3C0-494F-B40A-6F6249E6AF3A}" type="slidenum">
              <a:rPr lang="en-US" smtClean="0"/>
              <a:t>28</a:t>
            </a:fld>
            <a:endParaRPr lang="en-US"/>
          </a:p>
        </p:txBody>
      </p:sp>
    </p:spTree>
    <p:extLst>
      <p:ext uri="{BB962C8B-B14F-4D97-AF65-F5344CB8AC3E}">
        <p14:creationId xmlns:p14="http://schemas.microsoft.com/office/powerpoint/2010/main" val="3530608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952"/>
            <a:ext cx="9144000" cy="5141596"/>
          </a:xfrm>
          <a:prstGeom prst="rect">
            <a:avLst/>
          </a:prstGeom>
        </p:spPr>
      </p:pic>
      <p:sp>
        <p:nvSpPr>
          <p:cNvPr id="2" name="Title 1"/>
          <p:cNvSpPr>
            <a:spLocks noGrp="1"/>
          </p:cNvSpPr>
          <p:nvPr>
            <p:ph type="ctrTitle"/>
          </p:nvPr>
        </p:nvSpPr>
        <p:spPr>
          <a:xfrm>
            <a:off x="1019369" y="2907507"/>
            <a:ext cx="6978650" cy="701354"/>
          </a:xfrm>
        </p:spPr>
        <p:txBody>
          <a:bodyPr lIns="0">
            <a:normAutofit/>
          </a:bodyPr>
          <a:lstStyle>
            <a:lvl1pPr algn="l">
              <a:defRPr sz="2500" b="1"/>
            </a:lvl1pPr>
          </a:lstStyle>
          <a:p>
            <a:r>
              <a:rPr lang="en-US"/>
              <a:t>Click to edit Master title style</a:t>
            </a:r>
            <a:endParaRPr lang="en-US" dirty="0"/>
          </a:p>
        </p:txBody>
      </p:sp>
      <p:sp>
        <p:nvSpPr>
          <p:cNvPr id="3" name="Subtitle 2"/>
          <p:cNvSpPr>
            <a:spLocks noGrp="1"/>
          </p:cNvSpPr>
          <p:nvPr>
            <p:ph type="subTitle" idx="1" hasCustomPrompt="1"/>
          </p:nvPr>
        </p:nvSpPr>
        <p:spPr>
          <a:xfrm>
            <a:off x="1019369" y="3683001"/>
            <a:ext cx="6978650" cy="624913"/>
          </a:xfrm>
        </p:spPr>
        <p:txBody>
          <a:bodyPr lIns="0">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SUBTITLE</a:t>
            </a:r>
          </a:p>
        </p:txBody>
      </p:sp>
      <p:sp>
        <p:nvSpPr>
          <p:cNvPr id="4" name="Date Placeholder 3"/>
          <p:cNvSpPr>
            <a:spLocks noGrp="1"/>
          </p:cNvSpPr>
          <p:nvPr>
            <p:ph type="dt" sz="half" idx="10"/>
          </p:nvPr>
        </p:nvSpPr>
        <p:spPr>
          <a:xfrm>
            <a:off x="1019369" y="4379823"/>
            <a:ext cx="2133600" cy="273844"/>
          </a:xfrm>
        </p:spPr>
        <p:txBody>
          <a:bodyPr lIns="0"/>
          <a:lstStyle>
            <a:lvl1pPr>
              <a:defRPr sz="1600">
                <a:solidFill>
                  <a:srgbClr val="5C6670"/>
                </a:solidFill>
              </a:defRPr>
            </a:lvl1pPr>
          </a:lstStyle>
          <a:p>
            <a:r>
              <a:rPr lang="en-US"/>
              <a:t>Click to edit date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568AE3-091B-CF47-9A85-CA6A1AF2E907}" type="slidenum">
              <a:rPr lang="en-US" smtClean="0"/>
              <a:t>‹#›</a:t>
            </a:fld>
            <a:endParaRPr lang="en-US"/>
          </a:p>
        </p:txBody>
      </p:sp>
    </p:spTree>
    <p:extLst>
      <p:ext uri="{BB962C8B-B14F-4D97-AF65-F5344CB8AC3E}">
        <p14:creationId xmlns:p14="http://schemas.microsoft.com/office/powerpoint/2010/main" val="3054584456"/>
      </p:ext>
    </p:extLst>
  </p:cSld>
  <p:clrMapOvr>
    <a:masterClrMapping/>
  </p:clrMapOvr>
</p:sldLayout>
</file>

<file path=ppt/slideLayouts/slideLayout2.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chor="b">
            <a:normAutofit/>
          </a:bodyPr>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457200" y="1333859"/>
            <a:ext cx="8229600" cy="3280172"/>
          </a:xfrm>
        </p:spPr>
        <p:txBody>
          <a:bodyPr>
            <a:normAutofit/>
          </a:bodyPr>
          <a:lstStyle>
            <a:lvl1pPr>
              <a:defRPr sz="2000"/>
            </a:lvl1pPr>
            <a:lvl2pPr>
              <a:defRPr sz="1600"/>
            </a:lvl2pPr>
            <a:lvl3pPr>
              <a:defRPr sz="1400"/>
            </a:lvl3pPr>
            <a:lvl4pPr>
              <a:defRPr sz="1200"/>
            </a:lvl4pPr>
            <a:lvl5pPr>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457200" y="1200150"/>
            <a:ext cx="8229600" cy="0"/>
          </a:xfrm>
          <a:prstGeom prst="line">
            <a:avLst/>
          </a:prstGeom>
          <a:ln w="12700" cmpd="sng">
            <a:solidFill>
              <a:schemeClr val="accent1"/>
            </a:solidFill>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5" name="TextBox 4"/>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4" name="TextBox 3">
            <a:extLst>
              <a:ext uri="{FF2B5EF4-FFF2-40B4-BE49-F238E27FC236}">
                <a16:creationId xmlns:a16="http://schemas.microsoft.com/office/drawing/2014/main" id="{B8EFB706-7478-D9D4-6E41-9AAA087D4C84}"/>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7" name="Picture 6">
            <a:extLst>
              <a:ext uri="{FF2B5EF4-FFF2-40B4-BE49-F238E27FC236}">
                <a16:creationId xmlns:a16="http://schemas.microsoft.com/office/drawing/2014/main" id="{F1EC46A6-039B-CE20-D8DC-1ABC4B9E3E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4291695555"/>
      </p:ext>
    </p:extLst>
  </p:cSld>
  <p:clrMapOvr>
    <a:masterClrMapping/>
  </p:clrMapOvr>
</p:sldLayout>
</file>

<file path=ppt/slideLayouts/slideLayout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p:cSld name="1_Section Header">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 name="Text Placeholder 2"/>
          <p:cNvSpPr>
            <a:spLocks noGrp="1"/>
          </p:cNvSpPr>
          <p:nvPr>
            <p:ph type="body" idx="1" hasCustomPrompt="1"/>
          </p:nvPr>
        </p:nvSpPr>
        <p:spPr>
          <a:xfrm>
            <a:off x="1219200" y="1766258"/>
            <a:ext cx="6705600" cy="856655"/>
          </a:xfrm>
        </p:spPr>
        <p:txBody>
          <a:bodyPr lIns="0" anchor="t">
            <a:normAutofit/>
          </a:bodyPr>
          <a:lstStyle>
            <a:lvl1pPr marL="0" indent="0">
              <a:buNone/>
              <a:defRPr sz="2700" cap="all" baseline="0">
                <a:solidFill>
                  <a:schemeClr val="accent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section title</a:t>
            </a:r>
          </a:p>
        </p:txBody>
      </p:sp>
    </p:spTree>
    <p:extLst>
      <p:ext uri="{BB962C8B-B14F-4D97-AF65-F5344CB8AC3E}">
        <p14:creationId xmlns:p14="http://schemas.microsoft.com/office/powerpoint/2010/main" val="1568846293"/>
      </p:ext>
    </p:extLst>
  </p:cSld>
  <p:clrMapOvr>
    <a:masterClrMapping/>
  </p:clrMapOvr>
</p:sldLayout>
</file>

<file path=ppt/slideLayouts/slideLayout4.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a:t>Click to edit Master title style</a:t>
            </a:r>
            <a:endParaRPr lang="en-US" dirty="0"/>
          </a:p>
        </p:txBody>
      </p:sp>
      <p:sp>
        <p:nvSpPr>
          <p:cNvPr id="3" name="Content Placeholder 2"/>
          <p:cNvSpPr>
            <a:spLocks noGrp="1"/>
          </p:cNvSpPr>
          <p:nvPr>
            <p:ph sz="half" idx="1"/>
          </p:nvPr>
        </p:nvSpPr>
        <p:spPr>
          <a:xfrm>
            <a:off x="457200" y="1332782"/>
            <a:ext cx="4038600" cy="3261841"/>
          </a:xfrm>
        </p:spPr>
        <p:txBody>
          <a:bodyPr>
            <a:normAutofit/>
          </a:bodyPr>
          <a:lstStyle>
            <a:lvl1pPr>
              <a:defRPr sz="20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32782"/>
            <a:ext cx="4038600" cy="3261841"/>
          </a:xfrm>
        </p:spPr>
        <p:txBody>
          <a:bodyPr>
            <a:normAutofit/>
          </a:bodyPr>
          <a:lstStyle>
            <a:lvl1pPr>
              <a:defRPr sz="20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457200" y="1200150"/>
            <a:ext cx="8229600" cy="0"/>
          </a:xfrm>
          <a:prstGeom prst="line">
            <a:avLst/>
          </a:prstGeom>
          <a:ln w="12700" cmpd="sng">
            <a:solidFill>
              <a:schemeClr val="accent1"/>
            </a:solidFill>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11" name="TextBox 10"/>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5" name="TextBox 4">
            <a:extLst>
              <a:ext uri="{FF2B5EF4-FFF2-40B4-BE49-F238E27FC236}">
                <a16:creationId xmlns:a16="http://schemas.microsoft.com/office/drawing/2014/main" id="{E10ED7EB-9268-F374-9BD4-01F5C0F64C6C}"/>
              </a:ext>
            </a:extLst>
          </p:cNvPr>
          <p:cNvSpPr txBox="1"/>
          <p:nvPr userDrawn="1"/>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6" name="TextBox 5">
            <a:extLst>
              <a:ext uri="{FF2B5EF4-FFF2-40B4-BE49-F238E27FC236}">
                <a16:creationId xmlns:a16="http://schemas.microsoft.com/office/drawing/2014/main" id="{1035E764-F00B-B2C6-5C3F-1B4CAF9D12B0}"/>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7" name="Picture 6">
            <a:extLst>
              <a:ext uri="{FF2B5EF4-FFF2-40B4-BE49-F238E27FC236}">
                <a16:creationId xmlns:a16="http://schemas.microsoft.com/office/drawing/2014/main" id="{967C221D-1C51-3E43-40CF-B2DF756B36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673208907"/>
      </p:ext>
    </p:extLst>
  </p:cSld>
  <p:clrMapOvr>
    <a:masterClrMapping/>
  </p:clrMapOvr>
</p:sldLayout>
</file>

<file path=ppt/slideLayouts/slideLayout5.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457200" y="1338979"/>
            <a:ext cx="4040188" cy="479822"/>
          </a:xfrm>
        </p:spPr>
        <p:txBody>
          <a:bodyPr anchor="b">
            <a:norm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818801"/>
            <a:ext cx="4040188" cy="2910631"/>
          </a:xfrm>
        </p:spPr>
        <p:txBody>
          <a:bodyPr>
            <a:normAutofit/>
          </a:bodyPr>
          <a:lstStyle>
            <a:lvl1pPr>
              <a:defRPr sz="20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645026" y="1338979"/>
            <a:ext cx="4041775" cy="479822"/>
          </a:xfrm>
        </p:spPr>
        <p:txBody>
          <a:bodyPr anchor="b">
            <a:no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818801"/>
            <a:ext cx="4041775" cy="2910631"/>
          </a:xfrm>
        </p:spPr>
        <p:txBody>
          <a:bodyPr>
            <a:normAutofit/>
          </a:bodyPr>
          <a:lstStyle>
            <a:lvl1pPr>
              <a:defRPr sz="20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457200" y="1200150"/>
            <a:ext cx="8229600" cy="0"/>
          </a:xfrm>
          <a:prstGeom prst="line">
            <a:avLst/>
          </a:prstGeom>
          <a:ln w="12700" cmpd="sng">
            <a:solidFill>
              <a:schemeClr val="accent1"/>
            </a:solidFill>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13" name="TextBox 12"/>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7" name="TextBox 6">
            <a:extLst>
              <a:ext uri="{FF2B5EF4-FFF2-40B4-BE49-F238E27FC236}">
                <a16:creationId xmlns:a16="http://schemas.microsoft.com/office/drawing/2014/main" id="{B32865EF-D7EC-C800-F604-EFA5055E8C19}"/>
              </a:ext>
            </a:extLst>
          </p:cNvPr>
          <p:cNvSpPr txBox="1"/>
          <p:nvPr userDrawn="1"/>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8" name="TextBox 7">
            <a:extLst>
              <a:ext uri="{FF2B5EF4-FFF2-40B4-BE49-F238E27FC236}">
                <a16:creationId xmlns:a16="http://schemas.microsoft.com/office/drawing/2014/main" id="{62DCD6FB-894B-69C7-2FA4-9A288B52273D}"/>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9" name="Picture 8">
            <a:extLst>
              <a:ext uri="{FF2B5EF4-FFF2-40B4-BE49-F238E27FC236}">
                <a16:creationId xmlns:a16="http://schemas.microsoft.com/office/drawing/2014/main" id="{15620C4F-D762-3D08-BB3A-F6991E03FC8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902513413"/>
      </p:ext>
    </p:extLst>
  </p:cSld>
  <p:clrMapOvr>
    <a:masterClrMapping/>
  </p:clrMapOvr>
</p:sldLayout>
</file>

<file path=ppt/slideLayouts/slideLayout6.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a:t>Click to edit Master title style</a:t>
            </a:r>
            <a:endParaRPr lang="en-US" dirty="0"/>
          </a:p>
        </p:txBody>
      </p:sp>
      <p:cxnSp>
        <p:nvCxnSpPr>
          <p:cNvPr id="6" name="Straight Connector 5"/>
          <p:cNvCxnSpPr/>
          <p:nvPr/>
        </p:nvCxnSpPr>
        <p:spPr>
          <a:xfrm>
            <a:off x="457200" y="1200150"/>
            <a:ext cx="8229600" cy="0"/>
          </a:xfrm>
          <a:prstGeom prst="line">
            <a:avLst/>
          </a:prstGeom>
          <a:ln w="12700" cmpd="sng">
            <a:solidFill>
              <a:schemeClr val="accent1"/>
            </a:solidFill>
          </a:ln>
        </p:spPr>
        <p:style>
          <a:lnRef idx="1">
            <a:schemeClr val="dk1"/>
          </a:lnRef>
          <a:fillRef idx="0">
            <a:schemeClr val="dk1"/>
          </a:fillRef>
          <a:effectRef idx="0">
            <a:schemeClr val="dk1"/>
          </a:effectRef>
          <a:fontRef idx="minor">
            <a:schemeClr val="tx1"/>
          </a:fontRef>
        </p:style>
      </p:cxnSp>
      <p:sp>
        <p:nvSpPr>
          <p:cNvPr id="8" name="TextBox 7"/>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11" name="TextBox 10"/>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3" name="TextBox 2">
            <a:extLst>
              <a:ext uri="{FF2B5EF4-FFF2-40B4-BE49-F238E27FC236}">
                <a16:creationId xmlns:a16="http://schemas.microsoft.com/office/drawing/2014/main" id="{6517CB24-3AE0-9595-6C42-ECF12A879C74}"/>
              </a:ext>
            </a:extLst>
          </p:cNvPr>
          <p:cNvSpPr txBox="1"/>
          <p:nvPr userDrawn="1"/>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4" name="TextBox 3">
            <a:extLst>
              <a:ext uri="{FF2B5EF4-FFF2-40B4-BE49-F238E27FC236}">
                <a16:creationId xmlns:a16="http://schemas.microsoft.com/office/drawing/2014/main" id="{91F37023-021B-4226-D8A0-F0C1B5CE80B2}"/>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5" name="Picture 4">
            <a:extLst>
              <a:ext uri="{FF2B5EF4-FFF2-40B4-BE49-F238E27FC236}">
                <a16:creationId xmlns:a16="http://schemas.microsoft.com/office/drawing/2014/main" id="{43F5D693-CE35-CB23-76E2-05D834AE75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813517181"/>
      </p:ext>
    </p:extLst>
  </p:cSld>
  <p:clrMapOvr>
    <a:masterClrMapping/>
  </p:clrMapOvr>
</p:sldLayout>
</file>

<file path=ppt/slideLayouts/slideLayout7.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6" name="TextBox 5"/>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9" name="TextBox 8"/>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2" name="TextBox 1">
            <a:extLst>
              <a:ext uri="{FF2B5EF4-FFF2-40B4-BE49-F238E27FC236}">
                <a16:creationId xmlns:a16="http://schemas.microsoft.com/office/drawing/2014/main" id="{1D6A6ABB-5166-EEF9-7CFF-7683CC2ADD23}"/>
              </a:ext>
            </a:extLst>
          </p:cNvPr>
          <p:cNvSpPr txBox="1"/>
          <p:nvPr userDrawn="1"/>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3" name="TextBox 2">
            <a:extLst>
              <a:ext uri="{FF2B5EF4-FFF2-40B4-BE49-F238E27FC236}">
                <a16:creationId xmlns:a16="http://schemas.microsoft.com/office/drawing/2014/main" id="{50788DCA-B08E-DE05-A287-49FE5AE568C8}"/>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4" name="Picture 3">
            <a:extLst>
              <a:ext uri="{FF2B5EF4-FFF2-40B4-BE49-F238E27FC236}">
                <a16:creationId xmlns:a16="http://schemas.microsoft.com/office/drawing/2014/main" id="{0E08E106-6669-A31B-76DD-AB91849874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4288424517"/>
      </p:ext>
    </p:extLst>
  </p:cSld>
  <p:clrMapOvr>
    <a:masterClrMapping/>
  </p:clrMapOvr>
</p:sldLayout>
</file>

<file path=ppt/slideLayouts/slideLayout8.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04787"/>
            <a:ext cx="3008313" cy="871538"/>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04788"/>
            <a:ext cx="5111750" cy="438983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12" name="TextBox 11"/>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5" name="TextBox 4">
            <a:extLst>
              <a:ext uri="{FF2B5EF4-FFF2-40B4-BE49-F238E27FC236}">
                <a16:creationId xmlns:a16="http://schemas.microsoft.com/office/drawing/2014/main" id="{395AC690-6D8E-85AD-7244-B7F4D0FE26BB}"/>
              </a:ext>
            </a:extLst>
          </p:cNvPr>
          <p:cNvSpPr txBox="1"/>
          <p:nvPr userDrawn="1"/>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6" name="TextBox 5">
            <a:extLst>
              <a:ext uri="{FF2B5EF4-FFF2-40B4-BE49-F238E27FC236}">
                <a16:creationId xmlns:a16="http://schemas.microsoft.com/office/drawing/2014/main" id="{B4EAD161-524A-2358-A7D6-0E2230040A62}"/>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7" name="Picture 6">
            <a:extLst>
              <a:ext uri="{FF2B5EF4-FFF2-40B4-BE49-F238E27FC236}">
                <a16:creationId xmlns:a16="http://schemas.microsoft.com/office/drawing/2014/main" id="{A41B2989-CA40-A494-7668-B20F4EF00FD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3960468878"/>
      </p:ext>
    </p:extLst>
  </p:cSld>
  <p:clrMapOvr>
    <a:masterClrMapping/>
  </p:clrMapOvr>
</p:sldLayout>
</file>

<file path=ppt/slideLayouts/slideLayout9.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Box 8"/>
          <p:cNvSpPr txBox="1"/>
          <p:nvPr/>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12" name="TextBox 11"/>
          <p:cNvSpPr txBox="1"/>
          <p:nvPr/>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
        <p:nvSpPr>
          <p:cNvPr id="5" name="TextBox 4">
            <a:extLst>
              <a:ext uri="{FF2B5EF4-FFF2-40B4-BE49-F238E27FC236}">
                <a16:creationId xmlns:a16="http://schemas.microsoft.com/office/drawing/2014/main" id="{5810010D-3E63-65FD-1BA9-0447599FDBB7}"/>
              </a:ext>
            </a:extLst>
          </p:cNvPr>
          <p:cNvSpPr txBox="1"/>
          <p:nvPr userDrawn="1"/>
        </p:nvSpPr>
        <p:spPr>
          <a:xfrm>
            <a:off x="381000" y="4830733"/>
            <a:ext cx="1750800" cy="230832"/>
          </a:xfrm>
          <a:prstGeom prst="rect">
            <a:avLst/>
          </a:prstGeom>
          <a:noFill/>
        </p:spPr>
        <p:txBody>
          <a:bodyPr wrap="none" rtlCol="0">
            <a:spAutoFit/>
          </a:bodyPr>
          <a:lstStyle/>
          <a:p>
            <a:r>
              <a:rPr lang="en-US" sz="900" dirty="0"/>
              <a:t>© Miller &amp; Chevalier Chartered</a:t>
            </a:r>
          </a:p>
        </p:txBody>
      </p:sp>
      <p:sp>
        <p:nvSpPr>
          <p:cNvPr id="6" name="TextBox 5">
            <a:extLst>
              <a:ext uri="{FF2B5EF4-FFF2-40B4-BE49-F238E27FC236}">
                <a16:creationId xmlns:a16="http://schemas.microsoft.com/office/drawing/2014/main" id="{B5D3AC1C-532D-F12A-3CCE-3DA5C5EB57BF}"/>
              </a:ext>
            </a:extLst>
          </p:cNvPr>
          <p:cNvSpPr txBox="1"/>
          <p:nvPr userDrawn="1"/>
        </p:nvSpPr>
        <p:spPr>
          <a:xfrm>
            <a:off x="3505200" y="4824962"/>
            <a:ext cx="2145102" cy="246221"/>
          </a:xfrm>
          <a:prstGeom prst="rect">
            <a:avLst/>
          </a:prstGeom>
          <a:noFill/>
        </p:spPr>
        <p:txBody>
          <a:bodyPr wrap="square" rtlCol="0">
            <a:spAutoFit/>
          </a:bodyPr>
          <a:lstStyle/>
          <a:p>
            <a:pPr algn="ctr"/>
            <a:fld id="{A2A10B89-8994-4DF9-A150-94FED456B90A}" type="slidenum">
              <a:rPr lang="en-US" sz="1000" smtClean="0"/>
              <a:pPr algn="ctr"/>
              <a:t>‹#›</a:t>
            </a:fld>
            <a:endParaRPr lang="en-US" sz="1000" dirty="0"/>
          </a:p>
        </p:txBody>
      </p:sp>
      <p:pic>
        <p:nvPicPr>
          <p:cNvPr id="7" name="Picture 6">
            <a:extLst>
              <a:ext uri="{FF2B5EF4-FFF2-40B4-BE49-F238E27FC236}">
                <a16:creationId xmlns:a16="http://schemas.microsoft.com/office/drawing/2014/main" id="{36EC3D65-EA26-456E-0810-FCA5C61BF9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34201" y="4758444"/>
            <a:ext cx="1828800" cy="329808"/>
          </a:xfrm>
          <a:prstGeom prst="rect">
            <a:avLst/>
          </a:prstGeom>
        </p:spPr>
      </p:pic>
    </p:spTree>
    <p:extLst>
      <p:ext uri="{BB962C8B-B14F-4D97-AF65-F5344CB8AC3E}">
        <p14:creationId xmlns:p14="http://schemas.microsoft.com/office/powerpoint/2010/main" val="2370231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Date</a:t>
            </a:r>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F568AE3-091B-CF47-9A85-CA6A1AF2E907}" type="slidenum">
              <a:rPr lang="en-US" smtClean="0"/>
              <a:t>‹#›</a:t>
            </a:fld>
            <a:endParaRPr lang="en-US"/>
          </a:p>
        </p:txBody>
      </p:sp>
    </p:spTree>
    <p:extLst>
      <p:ext uri="{BB962C8B-B14F-4D97-AF65-F5344CB8AC3E}">
        <p14:creationId xmlns:p14="http://schemas.microsoft.com/office/powerpoint/2010/main" val="320615087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Lst>
  <p:hf sldNum="0" hdr="0" ftr="0"/>
  <p:txStyles>
    <p:titleStyle>
      <a:lvl1pPr algn="l" defTabSz="457200" rtl="0" eaLnBrk="1" latinLnBrk="0" hangingPunct="1">
        <a:spcBef>
          <a:spcPct val="0"/>
        </a:spcBef>
        <a:buNone/>
        <a:defRPr sz="2400" kern="1200">
          <a:solidFill>
            <a:srgbClr val="007CBA"/>
          </a:solidFill>
          <a:latin typeface="+mj-lt"/>
          <a:ea typeface="+mj-ea"/>
          <a:cs typeface="+mj-cs"/>
        </a:defRPr>
      </a:lvl1pPr>
    </p:titleStyle>
    <p:bodyStyle>
      <a:lvl1pPr marL="342900" indent="-342900" algn="l" defTabSz="457200" rtl="0" eaLnBrk="1" latinLnBrk="0" hangingPunct="1">
        <a:spcBef>
          <a:spcPct val="20000"/>
        </a:spcBef>
        <a:buClr>
          <a:srgbClr val="007CBA"/>
        </a:buClr>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mn-lt"/>
          <a:ea typeface="+mn-ea"/>
          <a:cs typeface="+mn-cs"/>
        </a:defRPr>
      </a:lvl2pPr>
      <a:lvl3pPr marL="1143000" indent="-228600" algn="l" defTabSz="457200" rtl="0" eaLnBrk="1" latinLnBrk="0" hangingPunct="1">
        <a:spcBef>
          <a:spcPct val="20000"/>
        </a:spcBef>
        <a:buClr>
          <a:srgbClr val="007CBA"/>
        </a:buClr>
        <a:buFont typeface="Arial"/>
        <a:buChar char="•"/>
        <a:defRPr sz="1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2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palmerluckey.com/american-flag-logo-png-4/" TargetMode="External"/><Relationship Id="rId7" Type="http://schemas.openxmlformats.org/officeDocument/2006/relationships/hyperlink" Target="https://en.wikipedia.org/wiki/Great_Britain_at_the_2016_Summer_Paralympics"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en.wikipedia.org/wiki/File:Flag_of_France.png" TargetMode="External"/><Relationship Id="rId4" Type="http://schemas.openxmlformats.org/officeDocument/2006/relationships/image" Target="../media/image5.png"/><Relationship Id="rId9" Type="http://schemas.openxmlformats.org/officeDocument/2006/relationships/hyperlink" Target="https://en.wikipedia.org/wiki/Flag_of_Irelan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palmerluckey.com/american-flag-logo-png-4/" TargetMode="External"/><Relationship Id="rId7" Type="http://schemas.openxmlformats.org/officeDocument/2006/relationships/hyperlink" Target="https://commons.wikimedia.org/wiki/File:Flag_of_Canada.png"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en.wikipedia.org/wiki/Great_Britain_at_the_2016_Summer_Paralympics" TargetMode="Externa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flagsweb.com/singapore-flag-image-free-download/" TargetMode="External"/><Relationship Id="rId3" Type="http://schemas.openxmlformats.org/officeDocument/2006/relationships/image" Target="../media/image4.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kurucz.ca/expatrepat/Australia.php" TargetMode="External"/><Relationship Id="rId5" Type="http://schemas.openxmlformats.org/officeDocument/2006/relationships/image" Target="../media/image9.jpg"/><Relationship Id="rId4" Type="http://schemas.openxmlformats.org/officeDocument/2006/relationships/hyperlink" Target="https://palmerluckey.com/american-flag-logo-png-4/"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ctrTitle"/>
          </p:nvPr>
        </p:nvSpPr>
        <p:spPr/>
        <p:txBody>
          <a:bodyPr>
            <a:normAutofit fontScale="90000"/>
          </a:bodyPr>
          <a:lstStyle/>
          <a:p>
            <a:r>
              <a:rPr lang="en-US" dirty="0"/>
              <a:t>U.S. Income Tax Treaty Program:</a:t>
            </a:r>
            <a:br>
              <a:rPr lang="en-US" dirty="0"/>
            </a:br>
            <a:r>
              <a:rPr lang="en-US" dirty="0"/>
              <a:t>A Possible Future</a:t>
            </a:r>
          </a:p>
        </p:txBody>
      </p:sp>
      <p:sp>
        <p:nvSpPr>
          <p:cNvPr id="3" name="Subtitle 2" descr="" title=""/>
          <p:cNvSpPr>
            <a:spLocks noGrp="1"/>
          </p:cNvSpPr>
          <p:nvPr>
            <p:ph type="subTitle" idx="1"/>
          </p:nvPr>
        </p:nvSpPr>
        <p:spPr>
          <a:xfrm>
            <a:off x="1019369" y="3739705"/>
            <a:ext cx="6978650" cy="1042848"/>
          </a:xfrm>
        </p:spPr>
        <p:txBody>
          <a:bodyPr>
            <a:normAutofit/>
          </a:bodyPr>
          <a:lstStyle/>
          <a:p>
            <a:r>
              <a:rPr lang="en-US" dirty="0"/>
              <a:t>University of Chicago | Federal Tax Conference</a:t>
            </a:r>
          </a:p>
          <a:p>
            <a:r>
              <a:rPr lang="en-US" dirty="0"/>
              <a:t>November 8, 2024</a:t>
            </a:r>
          </a:p>
          <a:p>
            <a:r>
              <a:rPr lang="en-US" dirty="0"/>
              <a:t>Rocco Femia</a:t>
            </a:r>
          </a:p>
        </p:txBody>
      </p:sp>
    </p:spTree>
    <p:extLst>
      <p:ext uri="{BB962C8B-B14F-4D97-AF65-F5344CB8AC3E}">
        <p14:creationId xmlns:p14="http://schemas.microsoft.com/office/powerpoint/2010/main" val="1727555245"/>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(In)Adequacy of U.S. Tax Treaty Network</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lnSpcReduction="10000"/>
          </a:bodyPr>
          <a:lstStyle/>
          <a:p>
            <a:r>
              <a:rPr lang="en-US" dirty="0"/>
              <a:t>U.S. tax treaty network excludes major trading partners</a:t>
            </a:r>
          </a:p>
          <a:p>
            <a:pPr lvl="1"/>
            <a:r>
              <a:rPr lang="en-US" dirty="0"/>
              <a:t>Trading partners unwilling to provide requisite concessions of source-basis taxation (e.g., Brazil and other LATAM, many APAC)</a:t>
            </a:r>
          </a:p>
          <a:p>
            <a:pPr lvl="1"/>
            <a:r>
              <a:rPr lang="en-US" dirty="0"/>
              <a:t>Geopolitical issues (Taiwan)</a:t>
            </a:r>
          </a:p>
          <a:p>
            <a:pPr lvl="1"/>
            <a:r>
              <a:rPr lang="en-US" dirty="0"/>
              <a:t>Pending treaties (Vietnam)</a:t>
            </a:r>
          </a:p>
          <a:p>
            <a:r>
              <a:rPr lang="en-US" dirty="0"/>
              <a:t>U.S. tax treaty network includes some states with relatively small domestic economies</a:t>
            </a:r>
          </a:p>
          <a:p>
            <a:pPr lvl="1"/>
            <a:r>
              <a:rPr lang="en-US" dirty="0"/>
              <a:t>These states may have bona fide residents (e.g., individuals, domestic companies) that should be entitled to U.S. treaty benefits</a:t>
            </a:r>
          </a:p>
          <a:p>
            <a:pPr lvl="1"/>
            <a:r>
              <a:rPr lang="en-US" dirty="0"/>
              <a:t>But these treaties exacerbate the risk of treaty shopping</a:t>
            </a:r>
          </a:p>
          <a:p>
            <a:pPr lvl="1"/>
            <a:r>
              <a:rPr lang="en-US" dirty="0"/>
              <a:t>And the question of whether they advance U.S. tax policy interests is not clear</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045027341"/>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Globalization and Technological Innovation </a:t>
            </a:r>
            <a:br>
              <a:rPr lang="en-US" dirty="0"/>
            </a:br>
            <a:r>
              <a:rPr lang="en-US" dirty="0"/>
              <a:t>Have Changed Policy Context</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lnSpcReduction="10000"/>
          </a:bodyPr>
          <a:lstStyle/>
          <a:p>
            <a:r>
              <a:rPr lang="en-US" dirty="0"/>
              <a:t>Globalization and technological innovation have resulted in</a:t>
            </a:r>
          </a:p>
          <a:p>
            <a:pPr lvl="1"/>
            <a:r>
              <a:rPr lang="en-US" dirty="0"/>
              <a:t>Changes to operations and business models of U.S. MNEs</a:t>
            </a:r>
          </a:p>
          <a:p>
            <a:pPr lvl="2"/>
            <a:r>
              <a:rPr lang="en-US" dirty="0"/>
              <a:t>Increasing mobility of factors of production</a:t>
            </a:r>
          </a:p>
          <a:p>
            <a:pPr lvl="2"/>
            <a:r>
              <a:rPr lang="en-US" dirty="0"/>
              <a:t>Increasing use of regional principal structures</a:t>
            </a:r>
          </a:p>
          <a:p>
            <a:pPr lvl="2"/>
            <a:r>
              <a:rPr lang="en-US" dirty="0"/>
              <a:t>Increasing ability to access markets without physical presence</a:t>
            </a:r>
          </a:p>
          <a:p>
            <a:pPr lvl="1"/>
            <a:r>
              <a:rPr lang="en-US" dirty="0"/>
              <a:t>Changes in capital markets and ownership models</a:t>
            </a:r>
          </a:p>
          <a:p>
            <a:pPr lvl="1"/>
            <a:r>
              <a:rPr lang="en-US" dirty="0"/>
              <a:t>Decreasing relevance (and permanence) of entity “residence”</a:t>
            </a:r>
          </a:p>
          <a:p>
            <a:r>
              <a:rPr lang="en-US" dirty="0"/>
              <a:t>These changes have led to increasing concern from policymakers regarding tax base erosion</a:t>
            </a:r>
          </a:p>
          <a:p>
            <a:r>
              <a:rPr lang="en-US" dirty="0"/>
              <a:t>Policymakers turned to unilateral measures and multilateral initiatives, not bilateral treaties, to address these concerns </a:t>
            </a:r>
          </a:p>
          <a:p>
            <a:endParaRPr lang="en-US" dirty="0"/>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77325973"/>
      </p:ext>
    </p:extLst>
  </p:cSld>
  <p:clrMapOvr>
    <a:masterClrMapping/>
  </p:clrMapOvr>
</p:sld>
</file>

<file path=ppt/slides/slide1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Policy Responses to Base Erosion Concerns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10000"/>
          </a:bodyPr>
          <a:lstStyle/>
          <a:p>
            <a:r>
              <a:rPr lang="en-US" dirty="0"/>
              <a:t>Extraterritorial taxes</a:t>
            </a:r>
          </a:p>
          <a:p>
            <a:pPr lvl="1"/>
            <a:r>
              <a:rPr lang="en-US" dirty="0"/>
              <a:t>Traditional withholding taxes, including on service payments</a:t>
            </a:r>
          </a:p>
          <a:p>
            <a:pPr lvl="1"/>
            <a:r>
              <a:rPr lang="en-US" dirty="0"/>
              <a:t>Special limitations on deductions for outbound payments</a:t>
            </a:r>
          </a:p>
          <a:p>
            <a:pPr lvl="1"/>
            <a:r>
              <a:rPr lang="en-US" dirty="0"/>
              <a:t>Indirect stock transfer rules</a:t>
            </a:r>
          </a:p>
          <a:p>
            <a:pPr lvl="1"/>
            <a:r>
              <a:rPr lang="en-US" dirty="0"/>
              <a:t>Anti-abuse rules such as diverted profits taxes</a:t>
            </a:r>
          </a:p>
          <a:p>
            <a:pPr lvl="1"/>
            <a:r>
              <a:rPr lang="en-US" dirty="0"/>
              <a:t>Digital services and similar gross-basis taxes</a:t>
            </a:r>
          </a:p>
          <a:p>
            <a:r>
              <a:rPr lang="en-US" dirty="0"/>
              <a:t>Global minimum taxes</a:t>
            </a:r>
          </a:p>
          <a:p>
            <a:pPr lvl="1"/>
            <a:r>
              <a:rPr lang="en-US" dirty="0"/>
              <a:t>U.S. GILTI rules → IIRs (global minimum top-up taxes imposed on parent of MNE group)</a:t>
            </a:r>
          </a:p>
          <a:p>
            <a:pPr lvl="1"/>
            <a:r>
              <a:rPr lang="en-US" dirty="0"/>
              <a:t>IIRs → QDMTTs (minimum top-up tax imposed on subsidiary in MNE group to forestall IIR)</a:t>
            </a:r>
          </a:p>
          <a:p>
            <a:pPr lvl="1"/>
            <a:r>
              <a:rPr lang="en-US" dirty="0"/>
              <a:t>Threat of UTPRs (backstop under which third states would impose extraterritorial top-up tax to the extent no IIR imposed)</a:t>
            </a:r>
          </a:p>
          <a:p>
            <a:r>
              <a:rPr lang="en-US" dirty="0"/>
              <a:t>These measures have (or will) increase foreign taxes on US MNEs notwithstanding U.S. tax treaties</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108837744"/>
      </p:ext>
    </p:extLst>
  </p:cSld>
  <p:clrMapOvr>
    <a:masterClrMapping/>
  </p:clrMapOvr>
</p:sld>
</file>

<file path=ppt/slides/slide1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Failure to Move Treaties through U.S. Senate Advice and Consent Process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10000"/>
          </a:bodyPr>
          <a:lstStyle/>
          <a:p>
            <a:r>
              <a:rPr lang="en-US" dirty="0"/>
              <a:t>U.S. tax treaties are treaties under the U.S. Constitution, requiring two-thirds majority vote in Senate to provide advice and consent before ratification</a:t>
            </a:r>
          </a:p>
          <a:p>
            <a:r>
              <a:rPr lang="en-US" dirty="0"/>
              <a:t>Since 2010,</a:t>
            </a:r>
          </a:p>
          <a:p>
            <a:pPr lvl="1"/>
            <a:r>
              <a:rPr lang="en-US" dirty="0"/>
              <a:t>only one full U.S. tax treaty (Chile) has been ratified, and</a:t>
            </a:r>
          </a:p>
          <a:p>
            <a:pPr lvl="1"/>
            <a:r>
              <a:rPr lang="en-US" dirty="0"/>
              <a:t>only four protocols to existing US tax treaties have been ratified</a:t>
            </a:r>
          </a:p>
          <a:p>
            <a:r>
              <a:rPr lang="en-US" dirty="0"/>
              <a:t>(By comparison, between 1996 and 2010, 25 full U.S. tax treaties, and 14 protocols, were ratified)</a:t>
            </a:r>
          </a:p>
          <a:p>
            <a:r>
              <a:rPr lang="en-US" dirty="0"/>
              <a:t>Problems with approval process notwithstanding, treaties have overwhelming majority bipartisan support</a:t>
            </a:r>
          </a:p>
          <a:p>
            <a:pPr lvl="1"/>
            <a:r>
              <a:rPr lang="en-US" dirty="0"/>
              <a:t>Chile treaty passed Senate 95-2</a:t>
            </a:r>
          </a:p>
          <a:p>
            <a:r>
              <a:rPr lang="en-US" dirty="0"/>
              <a:t>It is impossible to address problems by treaty if agreements cannot be implemented on a more regular basis</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403115422"/>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a:extLst>
              <a:ext uri="{FF2B5EF4-FFF2-40B4-BE49-F238E27FC236}">
                <a16:creationId xmlns:a16="http://schemas.microsoft.com/office/drawing/2014/main" id="{2344F5CD-ABA1-9ED2-C7CA-BC699F1C7D56}"/>
              </a:ext>
            </a:extLst>
          </p:cNvPr>
          <p:cNvSpPr>
            <a:spLocks noGrp="1"/>
          </p:cNvSpPr>
          <p:nvPr>
            <p:ph type="body" idx="1"/>
          </p:nvPr>
        </p:nvSpPr>
        <p:spPr>
          <a:xfrm>
            <a:off x="1219200" y="1766258"/>
            <a:ext cx="6705600" cy="1133353"/>
          </a:xfrm>
        </p:spPr>
        <p:txBody>
          <a:bodyPr>
            <a:normAutofit/>
          </a:bodyPr>
          <a:lstStyle/>
          <a:p>
            <a:r>
              <a:rPr lang="en-US" cap="none" dirty="0"/>
              <a:t>Potential Reform #1:</a:t>
            </a:r>
          </a:p>
          <a:p>
            <a:r>
              <a:rPr lang="en-US" cap="none" dirty="0"/>
              <a:t>Allocation of Primary Taxing Rights </a:t>
            </a:r>
          </a:p>
        </p:txBody>
      </p:sp>
    </p:spTree>
    <p:extLst>
      <p:ext uri="{BB962C8B-B14F-4D97-AF65-F5344CB8AC3E}">
        <p14:creationId xmlns:p14="http://schemas.microsoft.com/office/powerpoint/2010/main" val="3776555182"/>
      </p:ext>
    </p:extLst>
  </p:cSld>
  <p:clrMapOvr>
    <a:masterClrMapping/>
  </p:clrMapOvr>
</p:sld>
</file>

<file path=ppt/slides/slide1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Historical U.S. Tax Treaty Policy – </a:t>
            </a:r>
            <a:br>
              <a:rPr lang="en-US" dirty="0"/>
            </a:br>
            <a:r>
              <a:rPr lang="en-US" dirty="0"/>
              <a:t>Reduction of Taxation at Source</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a:bodyPr>
          <a:lstStyle/>
          <a:p>
            <a:r>
              <a:rPr lang="en-US" dirty="0"/>
              <a:t>Historically, U.S. has sought in tax treaties to reduce or eliminate “excessive” taxation at source</a:t>
            </a:r>
          </a:p>
          <a:p>
            <a:pPr lvl="1"/>
            <a:r>
              <a:rPr lang="en-US" dirty="0"/>
              <a:t>Rationale: Net-basis taxation is preferable to gross-basis taxation, and only state of residence (or state of substantial physical local operations represented by a PE) has visibility into expenses</a:t>
            </a:r>
          </a:p>
          <a:p>
            <a:pPr lvl="1"/>
            <a:r>
              <a:rPr lang="en-US" dirty="0"/>
              <a:t>OECD enlisted to promote limits on source-basis taxation</a:t>
            </a:r>
          </a:p>
          <a:p>
            <a:pPr lvl="1"/>
            <a:r>
              <a:rPr lang="en-US" dirty="0"/>
              <a:t>(Coincidentally, this policy benefited</a:t>
            </a:r>
          </a:p>
          <a:p>
            <a:pPr lvl="2"/>
            <a:r>
              <a:rPr lang="en-US" dirty="0"/>
              <a:t>the U.S. and other states that were home to MNEs and exporters of foreign direct investment, and</a:t>
            </a:r>
          </a:p>
          <a:p>
            <a:pPr lvl="2"/>
            <a:r>
              <a:rPr lang="en-US" dirty="0"/>
              <a:t>“investment hubs” – states used as intermediary holding companies or regional principals)</a:t>
            </a:r>
          </a:p>
          <a:p>
            <a:r>
              <a:rPr lang="en-US" dirty="0"/>
              <a:t>This policy achieved significant successes, as can be seen by reduction and elimination of withholding taxes in U.S. treaties over time</a:t>
            </a:r>
          </a:p>
          <a:p>
            <a:pPr lvl="1"/>
            <a:endParaRPr lang="en-US" dirty="0"/>
          </a:p>
          <a:p>
            <a:pPr lvl="1"/>
            <a:endParaRPr lang="en-US" dirty="0"/>
          </a:p>
          <a:p>
            <a:endParaRPr lang="en-US" dirty="0"/>
          </a:p>
        </p:txBody>
      </p:sp>
    </p:spTree>
    <p:extLst>
      <p:ext uri="{BB962C8B-B14F-4D97-AF65-F5344CB8AC3E}">
        <p14:creationId xmlns:p14="http://schemas.microsoft.com/office/powerpoint/2010/main" val="3634219049"/>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Resurgence of Taxation at Source</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Ultimately, however, U.S. tax treaty policy may have run its course</a:t>
            </a:r>
          </a:p>
          <a:p>
            <a:r>
              <a:rPr lang="en-US" dirty="0"/>
              <a:t>Industrializing economies in LATAM and APAC have been reluctant to agree to significant reductions in withholding tax</a:t>
            </a:r>
          </a:p>
          <a:p>
            <a:pPr lvl="1"/>
            <a:r>
              <a:rPr lang="en-US" dirty="0"/>
              <a:t>Unfavorable U.S. treaties (e.g., India)</a:t>
            </a:r>
          </a:p>
          <a:p>
            <a:pPr lvl="1"/>
            <a:r>
              <a:rPr lang="en-US" dirty="0"/>
              <a:t>No treaty at all (e.g., Brazil)</a:t>
            </a:r>
          </a:p>
          <a:p>
            <a:r>
              <a:rPr lang="en-US" dirty="0"/>
              <a:t>More troublingly, as part of anti-BEPS initiatives, U.S. treaty partners have considered and enacted unilateral workarounds to claw back source-basis taxing rights that had been negotiated away (in spirit if not as a technical matter)</a:t>
            </a:r>
          </a:p>
          <a:p>
            <a:pPr lvl="1"/>
            <a:r>
              <a:rPr lang="en-US" dirty="0"/>
              <a:t>Anti-abuse rules such as diverted profits taxes</a:t>
            </a:r>
          </a:p>
          <a:p>
            <a:pPr lvl="1"/>
            <a:r>
              <a:rPr lang="en-US" dirty="0"/>
              <a:t>Digital services and similar gross-basis taxes</a:t>
            </a:r>
          </a:p>
          <a:p>
            <a:pPr lvl="1"/>
            <a:r>
              <a:rPr lang="en-US" dirty="0"/>
              <a:t>Looming UTPRs</a:t>
            </a:r>
          </a:p>
          <a:p>
            <a:r>
              <a:rPr lang="en-US" dirty="0"/>
              <a:t>Due to business models and holding structures applied by U.S. MNEs, many of these anti-BEPS measures do not implicate U.S. tax treaties</a:t>
            </a:r>
          </a:p>
          <a:p>
            <a:pPr lvl="1"/>
            <a:endParaRPr lang="en-US" dirty="0"/>
          </a:p>
          <a:p>
            <a:pPr lvl="1"/>
            <a:endParaRPr lang="en-US" dirty="0"/>
          </a:p>
          <a:p>
            <a:endParaRPr lang="en-US" dirty="0"/>
          </a:p>
        </p:txBody>
      </p:sp>
    </p:spTree>
    <p:extLst>
      <p:ext uri="{BB962C8B-B14F-4D97-AF65-F5344CB8AC3E}">
        <p14:creationId xmlns:p14="http://schemas.microsoft.com/office/powerpoint/2010/main" val="1576342304"/>
      </p:ext>
    </p:extLst>
  </p:cSld>
  <p:clrMapOvr>
    <a:masterClrMapping/>
  </p:clrMapOvr>
</p:sld>
</file>

<file path=ppt/slides/slide17.xml><?xml version="1.0" encoding="utf-8"?>
<p:sld xmlns:a16="http://schemas.microsoft.com/office/drawing/2014/main" xmlns:a14="http://schemas.microsoft.com/office/drawing/2010/main" xmlns:a1611="http://schemas.microsoft.com/office/drawing/2016/11/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Anti-BEPS Measures and U.S. Tax Treaties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a:xfrm>
            <a:off x="331306" y="1333858"/>
            <a:ext cx="4632158" cy="3403793"/>
          </a:xfrm>
        </p:spPr>
        <p:txBody>
          <a:bodyPr>
            <a:normAutofit fontScale="92500" lnSpcReduction="10000"/>
          </a:bodyPr>
          <a:lstStyle/>
          <a:p>
            <a:r>
              <a:rPr lang="en-US" dirty="0"/>
              <a:t>Anti-BEPS measures have (or will) increase foreign taxes on US MNEs notwithstanding U.S. tax treaties</a:t>
            </a:r>
          </a:p>
          <a:p>
            <a:pPr lvl="1"/>
            <a:r>
              <a:rPr lang="en-US" dirty="0"/>
              <a:t>Some measures are not covered by U.S. tax treaties</a:t>
            </a:r>
          </a:p>
          <a:p>
            <a:pPr lvl="1"/>
            <a:r>
              <a:rPr lang="en-US" dirty="0"/>
              <a:t>Even where measures are potentially covered in theory, additional source-basis taxes on US MNEs may not be imposed on “U.S. residents” and therefore may not be covered in fact by U.S. tax treaties</a:t>
            </a:r>
          </a:p>
          <a:p>
            <a:pPr lvl="1"/>
            <a:r>
              <a:rPr lang="en-US" dirty="0"/>
              <a:t>Example: French DST or UK DPT may be imposed on IRL CFC of U.S. MNE, which is not eligible for benefits (including MAP) under U.S.-France or U.S.-UK treaty</a:t>
            </a:r>
          </a:p>
          <a:p>
            <a:pPr lvl="1"/>
            <a:endParaRPr lang="en-US" dirty="0"/>
          </a:p>
          <a:p>
            <a:endParaRPr lang="en-US" dirty="0"/>
          </a:p>
          <a:p>
            <a:endParaRPr lang="en-US" dirty="0"/>
          </a:p>
          <a:p>
            <a:endParaRPr lang="en-US" dirty="0"/>
          </a:p>
          <a:p>
            <a:pPr lvl="1"/>
            <a:endParaRPr lang="en-US" dirty="0"/>
          </a:p>
          <a:p>
            <a:pPr lvl="1"/>
            <a:endParaRPr lang="en-US" dirty="0"/>
          </a:p>
          <a:p>
            <a:endParaRPr lang="en-US" dirty="0"/>
          </a:p>
        </p:txBody>
      </p:sp>
      <p:cxnSp>
        <p:nvCxnSpPr>
          <p:cNvPr id="2" name="AutoShape 13" descr="" title="">
            <a:extLst>
              <a:ext uri="{FF2B5EF4-FFF2-40B4-BE49-F238E27FC236}">
                <a16:creationId xmlns:a16="http://schemas.microsoft.com/office/drawing/2014/main" id="{9252A3D5-8BE5-6C04-3B6D-B314FF891F9D}"/>
              </a:ext>
            </a:extLst>
          </p:cNvPr>
          <p:cNvCxnSpPr>
            <a:cxnSpLocks noChangeShapeType="1"/>
            <a:stCxn id="9" idx="2"/>
            <a:endCxn id="6" idx="0"/>
          </p:cNvCxnSpPr>
          <p:nvPr/>
        </p:nvCxnSpPr>
        <p:spPr bwMode="auto">
          <a:xfrm flipH="1">
            <a:off x="6981953" y="2120697"/>
            <a:ext cx="1587" cy="477838"/>
          </a:xfrm>
          <a:prstGeom prst="straightConnector1">
            <a:avLst/>
          </a:prstGeom>
          <a:noFill/>
          <a:ln w="15875">
            <a:solidFill>
              <a:schemeClr val="tx1"/>
            </a:solidFill>
            <a:round/>
            <a:headEnd/>
            <a:tailEnd/>
          </a:ln>
          <a:extLst>
            <a:ext uri="{909E8E84-426E-40DD-AFC4-6F175D3DCCD1}">
              <a14:hiddenFill xmlns:a14="http://schemas.microsoft.com/office/drawing/2010/main">
                <a:noFill/>
              </a14:hiddenFill>
            </a:ext>
          </a:extLst>
        </p:spPr>
      </p:cxnSp>
      <p:grpSp>
        <p:nvGrpSpPr>
          <p:cNvPr id="5" name="Group 14" descr="" title="">
            <a:extLst>
              <a:ext uri="{FF2B5EF4-FFF2-40B4-BE49-F238E27FC236}">
                <a16:creationId xmlns:a16="http://schemas.microsoft.com/office/drawing/2014/main" id="{82C2122F-2D03-F811-388C-F6B1C63E2B45}"/>
              </a:ext>
            </a:extLst>
          </p:cNvPr>
          <p:cNvGrpSpPr>
            <a:grpSpLocks/>
          </p:cNvGrpSpPr>
          <p:nvPr/>
        </p:nvGrpSpPr>
        <p:grpSpPr bwMode="auto">
          <a:xfrm>
            <a:off x="6415215" y="2606472"/>
            <a:ext cx="1125538" cy="690563"/>
            <a:chOff x="1707" y="574"/>
            <a:chExt cx="675" cy="435"/>
          </a:xfrm>
          <a:noFill/>
        </p:grpSpPr>
        <p:sp>
          <p:nvSpPr>
            <p:cNvPr id="6" name="AutoShape 15" descr="" title="">
              <a:extLst>
                <a:ext uri="{FF2B5EF4-FFF2-40B4-BE49-F238E27FC236}">
                  <a16:creationId xmlns:a16="http://schemas.microsoft.com/office/drawing/2014/main" id="{A45E2797-6A1C-26EE-70BA-19FAEEE2E1CF}"/>
                </a:ext>
              </a:extLst>
            </p:cNvPr>
            <p:cNvSpPr>
              <a:spLocks noChangeArrowheads="1"/>
            </p:cNvSpPr>
            <p:nvPr/>
          </p:nvSpPr>
          <p:spPr bwMode="auto">
            <a:xfrm>
              <a:off x="1711" y="574"/>
              <a:ext cx="671" cy="435"/>
            </a:xfrm>
            <a:prstGeom prst="flowChartProcess">
              <a:avLst/>
            </a:prstGeom>
            <a:grp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7" name="Text Box 16" descr="" title="">
              <a:extLst>
                <a:ext uri="{FF2B5EF4-FFF2-40B4-BE49-F238E27FC236}">
                  <a16:creationId xmlns:a16="http://schemas.microsoft.com/office/drawing/2014/main" id="{4E996DAC-F3C9-3B78-3237-F318B47825E2}"/>
                </a:ext>
              </a:extLst>
            </p:cNvPr>
            <p:cNvSpPr txBox="1">
              <a:spLocks noChangeArrowheads="1"/>
            </p:cNvSpPr>
            <p:nvPr/>
          </p:nvSpPr>
          <p:spPr bwMode="auto">
            <a:xfrm>
              <a:off x="1707" y="679"/>
              <a:ext cx="672"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CFC</a:t>
              </a:r>
            </a:p>
          </p:txBody>
        </p:sp>
      </p:grpSp>
      <p:grpSp>
        <p:nvGrpSpPr>
          <p:cNvPr id="8" name="Group 34" descr="" title="">
            <a:extLst>
              <a:ext uri="{FF2B5EF4-FFF2-40B4-BE49-F238E27FC236}">
                <a16:creationId xmlns:a16="http://schemas.microsoft.com/office/drawing/2014/main" id="{B308E2F7-2A5A-43A6-F07B-5461EA54F5F5}"/>
              </a:ext>
            </a:extLst>
          </p:cNvPr>
          <p:cNvGrpSpPr>
            <a:grpSpLocks/>
          </p:cNvGrpSpPr>
          <p:nvPr/>
        </p:nvGrpSpPr>
        <p:grpSpPr bwMode="auto">
          <a:xfrm>
            <a:off x="6416803" y="1422197"/>
            <a:ext cx="1125537" cy="690563"/>
            <a:chOff x="1707" y="574"/>
            <a:chExt cx="675" cy="435"/>
          </a:xfrm>
        </p:grpSpPr>
        <p:sp>
          <p:nvSpPr>
            <p:cNvPr id="9" name="AutoShape 35" descr="" title="">
              <a:extLst>
                <a:ext uri="{FF2B5EF4-FFF2-40B4-BE49-F238E27FC236}">
                  <a16:creationId xmlns:a16="http://schemas.microsoft.com/office/drawing/2014/main" id="{783CF0F5-EB8A-FC01-3CCB-39A6D563BB5E}"/>
                </a:ext>
              </a:extLst>
            </p:cNvPr>
            <p:cNvSpPr>
              <a:spLocks noChangeArrowheads="1"/>
            </p:cNvSpPr>
            <p:nvPr/>
          </p:nvSpPr>
          <p:spPr bwMode="auto">
            <a:xfrm>
              <a:off x="1711" y="574"/>
              <a:ext cx="671" cy="435"/>
            </a:xfrm>
            <a:prstGeom prst="flowChartProcess">
              <a:avLst/>
            </a:prstGeom>
            <a:solidFill>
              <a:srgbClr val="FFFFFF">
                <a:alpha val="50195"/>
              </a:srgbClr>
            </a:solid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10" name="Text Box 36" descr="" title="">
              <a:extLst>
                <a:ext uri="{FF2B5EF4-FFF2-40B4-BE49-F238E27FC236}">
                  <a16:creationId xmlns:a16="http://schemas.microsoft.com/office/drawing/2014/main" id="{B23E212F-6A13-BDBF-9F75-112EF0D4BDB4}"/>
                </a:ext>
              </a:extLst>
            </p:cNvPr>
            <p:cNvSpPr txBox="1">
              <a:spLocks noChangeArrowheads="1"/>
            </p:cNvSpPr>
            <p:nvPr/>
          </p:nvSpPr>
          <p:spPr bwMode="auto">
            <a:xfrm>
              <a:off x="1707" y="672"/>
              <a:ext cx="67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Parent</a:t>
              </a:r>
            </a:p>
          </p:txBody>
        </p:sp>
      </p:grpSp>
      <p:grpSp>
        <p:nvGrpSpPr>
          <p:cNvPr id="13" name="Group 14" descr="" title="">
            <a:extLst>
              <a:ext uri="{FF2B5EF4-FFF2-40B4-BE49-F238E27FC236}">
                <a16:creationId xmlns:a16="http://schemas.microsoft.com/office/drawing/2014/main" id="{E08107B3-295F-68DE-7B48-5A11C8B55731}"/>
              </a:ext>
            </a:extLst>
          </p:cNvPr>
          <p:cNvGrpSpPr>
            <a:grpSpLocks/>
          </p:cNvGrpSpPr>
          <p:nvPr/>
        </p:nvGrpSpPr>
        <p:grpSpPr bwMode="auto">
          <a:xfrm>
            <a:off x="7762754" y="2607091"/>
            <a:ext cx="1125538" cy="690563"/>
            <a:chOff x="1707" y="574"/>
            <a:chExt cx="675" cy="435"/>
          </a:xfrm>
          <a:noFill/>
        </p:grpSpPr>
        <p:sp>
          <p:nvSpPr>
            <p:cNvPr id="14" name="AutoShape 15" descr="" title="">
              <a:extLst>
                <a:ext uri="{FF2B5EF4-FFF2-40B4-BE49-F238E27FC236}">
                  <a16:creationId xmlns:a16="http://schemas.microsoft.com/office/drawing/2014/main" id="{4919E214-4EBC-2D18-0341-86C3B8A3666C}"/>
                </a:ext>
              </a:extLst>
            </p:cNvPr>
            <p:cNvSpPr>
              <a:spLocks noChangeArrowheads="1"/>
            </p:cNvSpPr>
            <p:nvPr/>
          </p:nvSpPr>
          <p:spPr bwMode="auto">
            <a:xfrm>
              <a:off x="1711" y="574"/>
              <a:ext cx="671" cy="435"/>
            </a:xfrm>
            <a:prstGeom prst="flowChartProcess">
              <a:avLst/>
            </a:prstGeom>
            <a:grp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15" name="Text Box 16" descr="" title="">
              <a:extLst>
                <a:ext uri="{FF2B5EF4-FFF2-40B4-BE49-F238E27FC236}">
                  <a16:creationId xmlns:a16="http://schemas.microsoft.com/office/drawing/2014/main" id="{75E925DB-E4E3-0D04-DB0C-30208A10E172}"/>
                </a:ext>
              </a:extLst>
            </p:cNvPr>
            <p:cNvSpPr txBox="1">
              <a:spLocks noChangeArrowheads="1"/>
            </p:cNvSpPr>
            <p:nvPr/>
          </p:nvSpPr>
          <p:spPr bwMode="auto">
            <a:xfrm>
              <a:off x="1707" y="679"/>
              <a:ext cx="672"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CFC</a:t>
              </a:r>
            </a:p>
          </p:txBody>
        </p:sp>
      </p:grpSp>
      <p:cxnSp>
        <p:nvCxnSpPr>
          <p:cNvPr id="17" name="Connector: Elbow 16" descr="" title="">
            <a:extLst>
              <a:ext uri="{FF2B5EF4-FFF2-40B4-BE49-F238E27FC236}">
                <a16:creationId xmlns:a16="http://schemas.microsoft.com/office/drawing/2014/main" id="{227D60B0-9701-9C8F-C068-31D8E80294B7}"/>
              </a:ext>
            </a:extLst>
          </p:cNvPr>
          <p:cNvCxnSpPr>
            <a:cxnSpLocks/>
            <a:endCxn id="14" idx="0"/>
          </p:cNvCxnSpPr>
          <p:nvPr/>
        </p:nvCxnSpPr>
        <p:spPr>
          <a:xfrm>
            <a:off x="5680521" y="2365529"/>
            <a:ext cx="2648337" cy="241562"/>
          </a:xfrm>
          <a:prstGeom prst="bentConnector2">
            <a:avLst/>
          </a:prstGeom>
          <a:noFill/>
          <a:ln w="15875">
            <a:solidFill>
              <a:schemeClr val="tx1"/>
            </a:solidFill>
            <a:round/>
            <a:headEnd/>
            <a:tailEnd/>
          </a:ln>
          <a:extLst>
            <a:ext uri="{909E8E84-426E-40DD-AFC4-6F175D3DCCD1}">
              <a14:hiddenFill xmlns:a14="http://schemas.microsoft.com/office/drawing/2010/main">
                <a:noFill/>
              </a14:hiddenFill>
            </a:ext>
          </a:extLst>
        </p:spPr>
      </p:cxnSp>
      <p:pic>
        <p:nvPicPr>
          <p:cNvPr id="22" name="Picture 21" descr="" title="">
            <a:extLst>
              <a:ext uri="{FF2B5EF4-FFF2-40B4-BE49-F238E27FC236}">
                <a16:creationId xmlns:a16="http://schemas.microsoft.com/office/drawing/2014/main" id="{C72D5041-6B86-2302-BB52-FAFDCCB8B2A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7237984" y="1893981"/>
            <a:ext cx="310304" cy="220316"/>
          </a:xfrm>
          <a:prstGeom prst="rect">
            <a:avLst/>
          </a:prstGeom>
          <a:ln>
            <a:noFill/>
          </a:ln>
        </p:spPr>
      </p:pic>
      <p:pic>
        <p:nvPicPr>
          <p:cNvPr id="24" name="Picture 23" descr="" title="">
            <a:extLst>
              <a:ext uri="{FF2B5EF4-FFF2-40B4-BE49-F238E27FC236}">
                <a16:creationId xmlns:a16="http://schemas.microsoft.com/office/drawing/2014/main" id="{16C4B14C-02C0-62EE-A9F0-6C4D529967B1}"/>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8587409" y="3093942"/>
            <a:ext cx="292663" cy="195060"/>
          </a:xfrm>
          <a:prstGeom prst="rect">
            <a:avLst/>
          </a:prstGeom>
          <a:ln>
            <a:solidFill>
              <a:schemeClr val="tx1"/>
            </a:solidFill>
          </a:ln>
        </p:spPr>
      </p:pic>
      <p:cxnSp>
        <p:nvCxnSpPr>
          <p:cNvPr id="26" name="AutoShape 13" descr="" title="">
            <a:extLst>
              <a:ext uri="{FF2B5EF4-FFF2-40B4-BE49-F238E27FC236}">
                <a16:creationId xmlns:a16="http://schemas.microsoft.com/office/drawing/2014/main" id="{2BC2F471-1DA4-9278-82DF-605763C20B6A}"/>
              </a:ext>
            </a:extLst>
          </p:cNvPr>
          <p:cNvCxnSpPr>
            <a:cxnSpLocks noChangeShapeType="1"/>
            <a:stCxn id="28" idx="0"/>
          </p:cNvCxnSpPr>
          <p:nvPr/>
        </p:nvCxnSpPr>
        <p:spPr bwMode="auto">
          <a:xfrm flipH="1" flipV="1">
            <a:off x="5680521" y="2355943"/>
            <a:ext cx="5836" cy="255340"/>
          </a:xfrm>
          <a:prstGeom prst="straightConnector1">
            <a:avLst/>
          </a:prstGeom>
          <a:noFill/>
          <a:ln w="15875">
            <a:solidFill>
              <a:schemeClr val="tx1"/>
            </a:solidFill>
            <a:round/>
            <a:headEnd/>
            <a:tailEnd/>
          </a:ln>
          <a:extLst>
            <a:ext uri="{909E8E84-426E-40DD-AFC4-6F175D3DCCD1}">
              <a14:hiddenFill xmlns:a14="http://schemas.microsoft.com/office/drawing/2010/main">
                <a:noFill/>
              </a14:hiddenFill>
            </a:ext>
          </a:extLst>
        </p:spPr>
      </p:cxnSp>
      <p:grpSp>
        <p:nvGrpSpPr>
          <p:cNvPr id="27" name="Group 14" descr="" title="">
            <a:extLst>
              <a:ext uri="{FF2B5EF4-FFF2-40B4-BE49-F238E27FC236}">
                <a16:creationId xmlns:a16="http://schemas.microsoft.com/office/drawing/2014/main" id="{2341EEFF-23E8-3EAF-5FC1-9C111B563A0C}"/>
              </a:ext>
            </a:extLst>
          </p:cNvPr>
          <p:cNvGrpSpPr>
            <a:grpSpLocks/>
          </p:cNvGrpSpPr>
          <p:nvPr/>
        </p:nvGrpSpPr>
        <p:grpSpPr bwMode="auto">
          <a:xfrm>
            <a:off x="5120253" y="2611283"/>
            <a:ext cx="1125538" cy="690563"/>
            <a:chOff x="1707" y="574"/>
            <a:chExt cx="675" cy="435"/>
          </a:xfrm>
          <a:noFill/>
        </p:grpSpPr>
        <p:sp>
          <p:nvSpPr>
            <p:cNvPr id="28" name="AutoShape 15" descr="" title="">
              <a:extLst>
                <a:ext uri="{FF2B5EF4-FFF2-40B4-BE49-F238E27FC236}">
                  <a16:creationId xmlns:a16="http://schemas.microsoft.com/office/drawing/2014/main" id="{998CD592-F8D7-C0D0-3DC2-E7F589542BFE}"/>
                </a:ext>
              </a:extLst>
            </p:cNvPr>
            <p:cNvSpPr>
              <a:spLocks noChangeArrowheads="1"/>
            </p:cNvSpPr>
            <p:nvPr/>
          </p:nvSpPr>
          <p:spPr bwMode="auto">
            <a:xfrm>
              <a:off x="1711" y="574"/>
              <a:ext cx="671" cy="435"/>
            </a:xfrm>
            <a:prstGeom prst="flowChartProcess">
              <a:avLst/>
            </a:prstGeom>
            <a:grp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29" name="Text Box 16" descr="" title="">
              <a:extLst>
                <a:ext uri="{FF2B5EF4-FFF2-40B4-BE49-F238E27FC236}">
                  <a16:creationId xmlns:a16="http://schemas.microsoft.com/office/drawing/2014/main" id="{0B077EB8-1B67-368F-816E-AB698C3E2EE2}"/>
                </a:ext>
              </a:extLst>
            </p:cNvPr>
            <p:cNvSpPr txBox="1">
              <a:spLocks noChangeArrowheads="1"/>
            </p:cNvSpPr>
            <p:nvPr/>
          </p:nvSpPr>
          <p:spPr bwMode="auto">
            <a:xfrm>
              <a:off x="1707" y="679"/>
              <a:ext cx="672"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CFC</a:t>
              </a:r>
            </a:p>
          </p:txBody>
        </p:sp>
      </p:grpSp>
      <p:pic>
        <p:nvPicPr>
          <p:cNvPr id="35" name="Picture 34" descr="" title="">
            <a:extLst>
              <a:ext uri="{FF2B5EF4-FFF2-40B4-BE49-F238E27FC236}">
                <a16:creationId xmlns:a16="http://schemas.microsoft.com/office/drawing/2014/main" id="{C982D320-602D-8771-0D3D-772B778BEC8D}"/>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a:off x="5939119" y="3085130"/>
            <a:ext cx="304356" cy="203712"/>
          </a:xfrm>
          <a:prstGeom prst="rect">
            <a:avLst/>
          </a:prstGeom>
          <a:ln>
            <a:solidFill>
              <a:schemeClr val="tx1"/>
            </a:solidFill>
          </a:ln>
        </p:spPr>
      </p:pic>
      <p:cxnSp>
        <p:nvCxnSpPr>
          <p:cNvPr id="42" name="Connector: Curved 41" descr="" title="">
            <a:extLst>
              <a:ext uri="{FF2B5EF4-FFF2-40B4-BE49-F238E27FC236}">
                <a16:creationId xmlns:a16="http://schemas.microsoft.com/office/drawing/2014/main" id="{A613015A-2D12-3321-79D5-D0BEB57AFA86}"/>
              </a:ext>
            </a:extLst>
          </p:cNvPr>
          <p:cNvCxnSpPr>
            <a:cxnSpLocks/>
          </p:cNvCxnSpPr>
          <p:nvPr/>
        </p:nvCxnSpPr>
        <p:spPr>
          <a:xfrm rot="5400000" flipH="1">
            <a:off x="7846936" y="2741601"/>
            <a:ext cx="619" cy="1347539"/>
          </a:xfrm>
          <a:prstGeom prst="curvedConnector3">
            <a:avLst>
              <a:gd name="adj1" fmla="val -36930533"/>
            </a:avLst>
          </a:prstGeom>
          <a:ln>
            <a:solidFill>
              <a:srgbClr val="FF0000"/>
            </a:solidFill>
            <a:headEnd type="triangle"/>
            <a:tailEnd type="none"/>
          </a:ln>
        </p:spPr>
        <p:style>
          <a:lnRef idx="2">
            <a:schemeClr val="accent1"/>
          </a:lnRef>
          <a:fillRef idx="0">
            <a:schemeClr val="accent1"/>
          </a:fillRef>
          <a:effectRef idx="1">
            <a:schemeClr val="accent1"/>
          </a:effectRef>
          <a:fontRef idx="minor">
            <a:schemeClr val="tx1"/>
          </a:fontRef>
        </p:style>
      </p:cxnSp>
      <p:cxnSp>
        <p:nvCxnSpPr>
          <p:cNvPr id="47" name="Connector: Curved 46" descr="" title="">
            <a:extLst>
              <a:ext uri="{FF2B5EF4-FFF2-40B4-BE49-F238E27FC236}">
                <a16:creationId xmlns:a16="http://schemas.microsoft.com/office/drawing/2014/main" id="{8BBEE9D8-B2B7-747A-4F9B-E42549980C19}"/>
              </a:ext>
            </a:extLst>
          </p:cNvPr>
          <p:cNvCxnSpPr>
            <a:cxnSpLocks/>
          </p:cNvCxnSpPr>
          <p:nvPr/>
        </p:nvCxnSpPr>
        <p:spPr>
          <a:xfrm rot="5400000" flipH="1" flipV="1">
            <a:off x="6232042" y="2764602"/>
            <a:ext cx="4811" cy="1294962"/>
          </a:xfrm>
          <a:prstGeom prst="curvedConnector3">
            <a:avLst>
              <a:gd name="adj1" fmla="val -4751611"/>
            </a:avLst>
          </a:prstGeom>
          <a:ln>
            <a:solidFill>
              <a:srgbClr val="FF0000"/>
            </a:solidFill>
            <a:headEnd type="triangle"/>
            <a:tailEnd type="none"/>
          </a:ln>
        </p:spPr>
        <p:style>
          <a:lnRef idx="2">
            <a:schemeClr val="accent1"/>
          </a:lnRef>
          <a:fillRef idx="0">
            <a:schemeClr val="accent1"/>
          </a:fillRef>
          <a:effectRef idx="1">
            <a:schemeClr val="accent1"/>
          </a:effectRef>
          <a:fontRef idx="minor">
            <a:schemeClr val="tx1"/>
          </a:fontRef>
        </p:style>
      </p:cxnSp>
      <p:pic>
        <p:nvPicPr>
          <p:cNvPr id="12" name="Picture 11" descr="" title="">
            <a:extLst>
              <a:ext uri="{FF2B5EF4-FFF2-40B4-BE49-F238E27FC236}">
                <a16:creationId xmlns:a16="http://schemas.microsoft.com/office/drawing/2014/main" id="{894C92E0-322E-8911-EEE2-BA6B95F30D06}"/>
              </a:ext>
            </a:extLst>
          </p:cNvPr>
          <p:cNvPicPr>
            <a:picLocks noChangeAspect="1"/>
          </p:cNvPicPr>
          <p:nvPr/>
        </p:nvPicPr>
        <p:blipFill>
          <a:blip r:embed="rId8">
            <a:extLst>
              <a:ext uri="{837473B0-CC2E-450A-ABE3-18F120FF3D39}">
                <a1611:picAttrSrcUrl xmlns:a1611="http://schemas.microsoft.com/office/drawing/2016/11/main" r:id="rId9"/>
              </a:ext>
            </a:extLst>
          </a:blip>
          <a:stretch>
            <a:fillRect/>
          </a:stretch>
        </p:blipFill>
        <p:spPr>
          <a:xfrm>
            <a:off x="7237984" y="3103083"/>
            <a:ext cx="297767" cy="189099"/>
          </a:xfrm>
          <a:prstGeom prst="rect">
            <a:avLst/>
          </a:prstGeom>
          <a:ln>
            <a:solidFill>
              <a:schemeClr val="tx1"/>
            </a:solidFill>
          </a:ln>
        </p:spPr>
      </p:pic>
    </p:spTree>
    <p:extLst>
      <p:ext uri="{BB962C8B-B14F-4D97-AF65-F5344CB8AC3E}">
        <p14:creationId xmlns:p14="http://schemas.microsoft.com/office/powerpoint/2010/main" val="1816745541"/>
      </p:ext>
    </p:extLst>
  </p:cSld>
  <p:clrMapOvr>
    <a:masterClrMapping/>
  </p:clrMapOvr>
</p:sld>
</file>

<file path=ppt/slides/slide1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normAutofit/>
          </a:bodyPr>
          <a:lstStyle/>
          <a:p>
            <a:br>
              <a:rPr lang="en-US" dirty="0"/>
            </a:br>
            <a:r>
              <a:rPr lang="en-US" dirty="0"/>
              <a:t>Implications of Expansion of Residence-Basis Taxation</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At the same time source-basis taxation has had a resurgence, U.S. and major treaty partners have substantially expanded reach of CFC rules</a:t>
            </a:r>
          </a:p>
          <a:p>
            <a:r>
              <a:rPr lang="en-US" dirty="0"/>
              <a:t>U.S. tax treaty policy developed in a world where active business income of CFCs was not subject to shareholder-level taxation unless and until the income was repatriated as a dividend</a:t>
            </a:r>
          </a:p>
          <a:p>
            <a:r>
              <a:rPr lang="en-US" dirty="0"/>
              <a:t>GILTI and Pillar 2 IIRs effectively move residence-basis taxation to worldwide systems, under which active business income of CFCs may be subject to shareholder-level taxation when earned</a:t>
            </a:r>
          </a:p>
          <a:p>
            <a:r>
              <a:rPr lang="en-US" dirty="0"/>
              <a:t>Under GILTI and Pillar 2 IIRs, state of residence of MNE group extends parent residence-basis tax to all CFCs of MNE group</a:t>
            </a:r>
          </a:p>
          <a:p>
            <a:r>
              <a:rPr lang="en-US" dirty="0"/>
              <a:t>What are the implications for tax treaties? </a:t>
            </a:r>
          </a:p>
          <a:p>
            <a:pPr lvl="1"/>
            <a:r>
              <a:rPr lang="en-US" dirty="0"/>
              <a:t>Why should U.S. tax treaties provide benefits only to U.S. residents, rather than U.S. MNE groups, where income earned by CFCs is subject to U.S. tax as if it were earned by a U.S. resident?</a:t>
            </a:r>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983194663"/>
      </p:ext>
    </p:extLst>
  </p:cSld>
  <p:clrMapOvr>
    <a:masterClrMapping/>
  </p:clrMapOvr>
</p:sld>
</file>

<file path=ppt/slides/slide19.xml><?xml version="1.0" encoding="utf-8"?>
<p:sld xmlns:a16="http://schemas.microsoft.com/office/drawing/2014/main" xmlns:a14="http://schemas.microsoft.com/office/drawing/2010/main" xmlns:a1611="http://schemas.microsoft.com/office/drawing/2016/11/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With GILTI, What Is a Resident?</a:t>
            </a:r>
          </a:p>
        </p:txBody>
      </p:sp>
      <p:grpSp>
        <p:nvGrpSpPr>
          <p:cNvPr id="8" name="Group 34" descr="" title="">
            <a:extLst>
              <a:ext uri="{FF2B5EF4-FFF2-40B4-BE49-F238E27FC236}">
                <a16:creationId xmlns:a16="http://schemas.microsoft.com/office/drawing/2014/main" id="{B308E2F7-2A5A-43A6-F07B-5461EA54F5F5}"/>
              </a:ext>
            </a:extLst>
          </p:cNvPr>
          <p:cNvGrpSpPr>
            <a:grpSpLocks/>
          </p:cNvGrpSpPr>
          <p:nvPr/>
        </p:nvGrpSpPr>
        <p:grpSpPr bwMode="auto">
          <a:xfrm>
            <a:off x="1360624" y="2008829"/>
            <a:ext cx="1125537" cy="690563"/>
            <a:chOff x="1707" y="574"/>
            <a:chExt cx="675" cy="435"/>
          </a:xfrm>
        </p:grpSpPr>
        <p:sp>
          <p:nvSpPr>
            <p:cNvPr id="9" name="AutoShape 35" descr="" title="">
              <a:extLst>
                <a:ext uri="{FF2B5EF4-FFF2-40B4-BE49-F238E27FC236}">
                  <a16:creationId xmlns:a16="http://schemas.microsoft.com/office/drawing/2014/main" id="{783CF0F5-EB8A-FC01-3CCB-39A6D563BB5E}"/>
                </a:ext>
              </a:extLst>
            </p:cNvPr>
            <p:cNvSpPr>
              <a:spLocks noChangeArrowheads="1"/>
            </p:cNvSpPr>
            <p:nvPr/>
          </p:nvSpPr>
          <p:spPr bwMode="auto">
            <a:xfrm>
              <a:off x="1711" y="574"/>
              <a:ext cx="671" cy="435"/>
            </a:xfrm>
            <a:prstGeom prst="flowChartProcess">
              <a:avLst/>
            </a:prstGeom>
            <a:solidFill>
              <a:srgbClr val="FFFFFF">
                <a:alpha val="50195"/>
              </a:srgbClr>
            </a:solid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10" name="Text Box 36" descr="" title="">
              <a:extLst>
                <a:ext uri="{FF2B5EF4-FFF2-40B4-BE49-F238E27FC236}">
                  <a16:creationId xmlns:a16="http://schemas.microsoft.com/office/drawing/2014/main" id="{B23E212F-6A13-BDBF-9F75-112EF0D4BDB4}"/>
                </a:ext>
              </a:extLst>
            </p:cNvPr>
            <p:cNvSpPr txBox="1">
              <a:spLocks noChangeArrowheads="1"/>
            </p:cNvSpPr>
            <p:nvPr/>
          </p:nvSpPr>
          <p:spPr bwMode="auto">
            <a:xfrm>
              <a:off x="1707" y="672"/>
              <a:ext cx="67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Parent</a:t>
              </a:r>
            </a:p>
          </p:txBody>
        </p:sp>
      </p:grpSp>
      <p:grpSp>
        <p:nvGrpSpPr>
          <p:cNvPr id="13" name="Group 14" descr="" title="">
            <a:extLst>
              <a:ext uri="{FF2B5EF4-FFF2-40B4-BE49-F238E27FC236}">
                <a16:creationId xmlns:a16="http://schemas.microsoft.com/office/drawing/2014/main" id="{E08107B3-295F-68DE-7B48-5A11C8B55731}"/>
              </a:ext>
            </a:extLst>
          </p:cNvPr>
          <p:cNvGrpSpPr>
            <a:grpSpLocks/>
          </p:cNvGrpSpPr>
          <p:nvPr/>
        </p:nvGrpSpPr>
        <p:grpSpPr bwMode="auto">
          <a:xfrm>
            <a:off x="2858977" y="3213600"/>
            <a:ext cx="1125538" cy="690563"/>
            <a:chOff x="1707" y="574"/>
            <a:chExt cx="675" cy="435"/>
          </a:xfrm>
          <a:noFill/>
        </p:grpSpPr>
        <p:sp>
          <p:nvSpPr>
            <p:cNvPr id="14" name="AutoShape 15" descr="" title="">
              <a:extLst>
                <a:ext uri="{FF2B5EF4-FFF2-40B4-BE49-F238E27FC236}">
                  <a16:creationId xmlns:a16="http://schemas.microsoft.com/office/drawing/2014/main" id="{4919E214-4EBC-2D18-0341-86C3B8A3666C}"/>
                </a:ext>
              </a:extLst>
            </p:cNvPr>
            <p:cNvSpPr>
              <a:spLocks noChangeArrowheads="1"/>
            </p:cNvSpPr>
            <p:nvPr/>
          </p:nvSpPr>
          <p:spPr bwMode="auto">
            <a:xfrm>
              <a:off x="1711" y="574"/>
              <a:ext cx="671" cy="435"/>
            </a:xfrm>
            <a:prstGeom prst="flowChartProcess">
              <a:avLst/>
            </a:prstGeom>
            <a:grp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15" name="Text Box 16" descr="" title="">
              <a:extLst>
                <a:ext uri="{FF2B5EF4-FFF2-40B4-BE49-F238E27FC236}">
                  <a16:creationId xmlns:a16="http://schemas.microsoft.com/office/drawing/2014/main" id="{75E925DB-E4E3-0D04-DB0C-30208A10E172}"/>
                </a:ext>
              </a:extLst>
            </p:cNvPr>
            <p:cNvSpPr txBox="1">
              <a:spLocks noChangeArrowheads="1"/>
            </p:cNvSpPr>
            <p:nvPr/>
          </p:nvSpPr>
          <p:spPr bwMode="auto">
            <a:xfrm>
              <a:off x="1707" y="679"/>
              <a:ext cx="672"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CFC</a:t>
              </a:r>
            </a:p>
          </p:txBody>
        </p:sp>
      </p:grpSp>
      <p:cxnSp>
        <p:nvCxnSpPr>
          <p:cNvPr id="17" name="Connector: Elbow 16" descr="" title="">
            <a:extLst>
              <a:ext uri="{FF2B5EF4-FFF2-40B4-BE49-F238E27FC236}">
                <a16:creationId xmlns:a16="http://schemas.microsoft.com/office/drawing/2014/main" id="{227D60B0-9701-9C8F-C068-31D8E80294B7}"/>
              </a:ext>
            </a:extLst>
          </p:cNvPr>
          <p:cNvCxnSpPr>
            <a:cxnSpLocks/>
            <a:endCxn id="14" idx="0"/>
          </p:cNvCxnSpPr>
          <p:nvPr/>
        </p:nvCxnSpPr>
        <p:spPr>
          <a:xfrm>
            <a:off x="1940071" y="2964225"/>
            <a:ext cx="1485010" cy="249375"/>
          </a:xfrm>
          <a:prstGeom prst="bentConnector2">
            <a:avLst/>
          </a:prstGeom>
          <a:noFill/>
          <a:ln w="15875">
            <a:solidFill>
              <a:schemeClr val="tx1"/>
            </a:solidFill>
            <a:round/>
            <a:headEnd/>
            <a:tailEnd/>
          </a:ln>
          <a:extLst>
            <a:ext uri="{909E8E84-426E-40DD-AFC4-6F175D3DCCD1}">
              <a14:hiddenFill xmlns:a14="http://schemas.microsoft.com/office/drawing/2010/main">
                <a:noFill/>
              </a14:hiddenFill>
            </a:ext>
          </a:extLst>
        </p:spPr>
      </p:cxnSp>
      <p:pic>
        <p:nvPicPr>
          <p:cNvPr id="22" name="Picture 21" descr="" title="">
            <a:extLst>
              <a:ext uri="{FF2B5EF4-FFF2-40B4-BE49-F238E27FC236}">
                <a16:creationId xmlns:a16="http://schemas.microsoft.com/office/drawing/2014/main" id="{C72D5041-6B86-2302-BB52-FAFDCCB8B2AC}"/>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2181805" y="2480613"/>
            <a:ext cx="310304" cy="220316"/>
          </a:xfrm>
          <a:prstGeom prst="rect">
            <a:avLst/>
          </a:prstGeom>
          <a:ln>
            <a:noFill/>
          </a:ln>
        </p:spPr>
      </p:pic>
      <p:cxnSp>
        <p:nvCxnSpPr>
          <p:cNvPr id="26" name="AutoShape 13" descr="" title="">
            <a:extLst>
              <a:ext uri="{FF2B5EF4-FFF2-40B4-BE49-F238E27FC236}">
                <a16:creationId xmlns:a16="http://schemas.microsoft.com/office/drawing/2014/main" id="{2BC2F471-1DA4-9278-82DF-605763C20B6A}"/>
              </a:ext>
            </a:extLst>
          </p:cNvPr>
          <p:cNvCxnSpPr>
            <a:cxnSpLocks noChangeShapeType="1"/>
            <a:endCxn id="16" idx="0"/>
          </p:cNvCxnSpPr>
          <p:nvPr/>
        </p:nvCxnSpPr>
        <p:spPr bwMode="auto">
          <a:xfrm flipH="1">
            <a:off x="1937987" y="2693917"/>
            <a:ext cx="7097" cy="483521"/>
          </a:xfrm>
          <a:prstGeom prst="straightConnector1">
            <a:avLst/>
          </a:prstGeom>
          <a:noFill/>
          <a:ln w="15875">
            <a:solidFill>
              <a:schemeClr val="tx1"/>
            </a:solidFill>
            <a:round/>
            <a:headEnd/>
            <a:tailEnd/>
          </a:ln>
          <a:extLst>
            <a:ext uri="{909E8E84-426E-40DD-AFC4-6F175D3DCCD1}">
              <a14:hiddenFill xmlns:a14="http://schemas.microsoft.com/office/drawing/2010/main">
                <a:noFill/>
              </a14:hiddenFill>
            </a:ext>
          </a:extLst>
        </p:spPr>
      </p:cxnSp>
      <p:sp>
        <p:nvSpPr>
          <p:cNvPr id="29" name="Text Box 16" descr="" title="">
            <a:extLst>
              <a:ext uri="{FF2B5EF4-FFF2-40B4-BE49-F238E27FC236}">
                <a16:creationId xmlns:a16="http://schemas.microsoft.com/office/drawing/2014/main" id="{0B077EB8-1B67-368F-816E-AB698C3E2EE2}"/>
              </a:ext>
            </a:extLst>
          </p:cNvPr>
          <p:cNvSpPr txBox="1">
            <a:spLocks noChangeArrowheads="1"/>
          </p:cNvSpPr>
          <p:nvPr/>
        </p:nvSpPr>
        <p:spPr bwMode="auto">
          <a:xfrm>
            <a:off x="1373967" y="3383835"/>
            <a:ext cx="1120536" cy="3365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Branch</a:t>
            </a:r>
          </a:p>
        </p:txBody>
      </p:sp>
      <p:pic>
        <p:nvPicPr>
          <p:cNvPr id="35" name="Picture 34" descr="" title="">
            <a:extLst>
              <a:ext uri="{FF2B5EF4-FFF2-40B4-BE49-F238E27FC236}">
                <a16:creationId xmlns:a16="http://schemas.microsoft.com/office/drawing/2014/main" id="{C982D320-602D-8771-0D3D-772B778BEC8D}"/>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3670360" y="3686275"/>
            <a:ext cx="304356" cy="203712"/>
          </a:xfrm>
          <a:prstGeom prst="rect">
            <a:avLst/>
          </a:prstGeom>
          <a:ln>
            <a:solidFill>
              <a:schemeClr val="tx1"/>
            </a:solidFill>
          </a:ln>
        </p:spPr>
      </p:pic>
      <p:sp>
        <p:nvSpPr>
          <p:cNvPr id="16" name="Oval 15" descr="" title="">
            <a:extLst>
              <a:ext uri="{FF2B5EF4-FFF2-40B4-BE49-F238E27FC236}">
                <a16:creationId xmlns:a16="http://schemas.microsoft.com/office/drawing/2014/main" id="{0D2CFD60-92B2-DDB0-25AE-14A87A3FC980}"/>
              </a:ext>
            </a:extLst>
          </p:cNvPr>
          <p:cNvSpPr/>
          <p:nvPr/>
        </p:nvSpPr>
        <p:spPr>
          <a:xfrm>
            <a:off x="1387726" y="3177438"/>
            <a:ext cx="1100522" cy="726725"/>
          </a:xfrm>
          <a:prstGeom prst="ellipse">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0" name="Picture 19" descr="" title="">
            <a:extLst>
              <a:ext uri="{FF2B5EF4-FFF2-40B4-BE49-F238E27FC236}">
                <a16:creationId xmlns:a16="http://schemas.microsoft.com/office/drawing/2014/main" id="{994B691F-61F5-44D1-47E2-D300742D8108}"/>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a:off x="2126505" y="3686275"/>
            <a:ext cx="344685" cy="210800"/>
          </a:xfrm>
          <a:prstGeom prst="rect">
            <a:avLst/>
          </a:prstGeom>
          <a:ln>
            <a:solidFill>
              <a:schemeClr val="tx1"/>
            </a:solidFill>
          </a:ln>
        </p:spPr>
      </p:pic>
      <p:sp>
        <p:nvSpPr>
          <p:cNvPr id="23" name="Rectangle 22" descr="" title="">
            <a:extLst>
              <a:ext uri="{FF2B5EF4-FFF2-40B4-BE49-F238E27FC236}">
                <a16:creationId xmlns:a16="http://schemas.microsoft.com/office/drawing/2014/main" id="{782BE659-9D00-25A9-DC95-1E7FEF54D06C}"/>
              </a:ext>
            </a:extLst>
          </p:cNvPr>
          <p:cNvSpPr/>
          <p:nvPr/>
        </p:nvSpPr>
        <p:spPr>
          <a:xfrm>
            <a:off x="1219193" y="1878413"/>
            <a:ext cx="1367996" cy="915577"/>
          </a:xfrm>
          <a:prstGeom prst="rect">
            <a:avLst/>
          </a:prstGeom>
          <a:noFill/>
          <a:ln w="1270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descr="" title="">
            <a:extLst>
              <a:ext uri="{FF2B5EF4-FFF2-40B4-BE49-F238E27FC236}">
                <a16:creationId xmlns:a16="http://schemas.microsoft.com/office/drawing/2014/main" id="{6F31602E-3517-B5DC-52A1-5DC7847A8143}"/>
              </a:ext>
            </a:extLst>
          </p:cNvPr>
          <p:cNvSpPr/>
          <p:nvPr/>
        </p:nvSpPr>
        <p:spPr>
          <a:xfrm>
            <a:off x="1086651" y="1644497"/>
            <a:ext cx="1552353" cy="2410046"/>
          </a:xfrm>
          <a:prstGeom prst="rect">
            <a:avLst/>
          </a:prstGeom>
          <a:noFill/>
          <a:ln w="12700">
            <a:solidFill>
              <a:srgbClr val="00B0F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descr="" title="">
            <a:extLst>
              <a:ext uri="{FF2B5EF4-FFF2-40B4-BE49-F238E27FC236}">
                <a16:creationId xmlns:a16="http://schemas.microsoft.com/office/drawing/2014/main" id="{5520F1F1-4500-1B68-3748-BDA7159AC852}"/>
              </a:ext>
            </a:extLst>
          </p:cNvPr>
          <p:cNvSpPr/>
          <p:nvPr/>
        </p:nvSpPr>
        <p:spPr>
          <a:xfrm>
            <a:off x="928570" y="1474376"/>
            <a:ext cx="3168502" cy="2806996"/>
          </a:xfrm>
          <a:prstGeom prst="rect">
            <a:avLst/>
          </a:prstGeom>
          <a:noFill/>
          <a:ln w="12700">
            <a:solidFill>
              <a:schemeClr val="accent4">
                <a:lumMod val="1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Content Placeholder 3" descr="" title="">
            <a:extLst>
              <a:ext uri="{FF2B5EF4-FFF2-40B4-BE49-F238E27FC236}">
                <a16:creationId xmlns:a16="http://schemas.microsoft.com/office/drawing/2014/main" id="{B397D297-A5ED-CA2D-B2E1-E6F33A945950}"/>
              </a:ext>
            </a:extLst>
          </p:cNvPr>
          <p:cNvSpPr>
            <a:spLocks noGrp="1"/>
          </p:cNvSpPr>
          <p:nvPr>
            <p:ph idx="1"/>
          </p:nvPr>
        </p:nvSpPr>
        <p:spPr>
          <a:xfrm>
            <a:off x="4572000" y="1333859"/>
            <a:ext cx="4033284" cy="3280172"/>
          </a:xfrm>
        </p:spPr>
        <p:txBody>
          <a:bodyPr>
            <a:normAutofit fontScale="92500" lnSpcReduction="20000"/>
          </a:bodyPr>
          <a:lstStyle/>
          <a:p>
            <a:r>
              <a:rPr lang="en-US" dirty="0"/>
              <a:t>U.S. operations of U.S. corp. only (no branches, no CFCs)</a:t>
            </a:r>
          </a:p>
          <a:p>
            <a:r>
              <a:rPr lang="en-US" dirty="0"/>
              <a:t>U.S. corp. and its foreign branches (traditional entity-based definition)</a:t>
            </a:r>
          </a:p>
          <a:p>
            <a:pPr lvl="1"/>
            <a:r>
              <a:rPr lang="en-US" dirty="0"/>
              <a:t>Note: under triangular branch rule of LOB, benefits for income earned by low-tax branches are limited </a:t>
            </a:r>
          </a:p>
          <a:p>
            <a:r>
              <a:rPr lang="en-US" dirty="0"/>
              <a:t>U.S. corp., its foreign branches and CFCs </a:t>
            </a:r>
            <a:br>
              <a:rPr lang="en-US" dirty="0"/>
            </a:br>
            <a:r>
              <a:rPr lang="en-US" dirty="0"/>
              <a:t>(GILTI, Pillar 2 IIRs)</a:t>
            </a:r>
          </a:p>
          <a:p>
            <a:pPr lvl="1"/>
            <a:r>
              <a:rPr lang="en-US" dirty="0"/>
              <a:t>CFCs treated as quasi-pass-through entities given that income is subject to tax at shareholder level</a:t>
            </a:r>
          </a:p>
          <a:p>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345980509"/>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0BFD6058-AE8C-D049-9B39-B2BEF4DCFDA7}"/>
              </a:ext>
            </a:extLst>
          </p:cNvPr>
          <p:cNvSpPr>
            <a:spLocks noGrp="1"/>
          </p:cNvSpPr>
          <p:nvPr>
            <p:ph idx="1"/>
          </p:nvPr>
        </p:nvSpPr>
        <p:spPr/>
        <p:txBody>
          <a:bodyPr/>
          <a:lstStyle/>
          <a:p>
            <a:pPr marL="0" indent="0">
              <a:buNone/>
            </a:pPr>
            <a:r>
              <a:rPr lang="en-US" dirty="0"/>
              <a:t>Moderator: 	Genevieve </a:t>
            </a:r>
            <a:r>
              <a:rPr lang="en-US" dirty="0" err="1"/>
              <a:t>Tokić</a:t>
            </a:r>
            <a:endParaRPr lang="en-US" dirty="0"/>
          </a:p>
          <a:p>
            <a:pPr marL="0" indent="0">
              <a:buNone/>
            </a:pPr>
            <a:r>
              <a:rPr lang="en-US" dirty="0"/>
              <a:t>Speaker: 	Rocco Femia</a:t>
            </a:r>
          </a:p>
          <a:p>
            <a:pPr marL="0" indent="0">
              <a:buNone/>
            </a:pPr>
            <a:r>
              <a:rPr lang="en-US" dirty="0"/>
              <a:t>Panelists: 	Gretchen Sierra and Quyen Huynh</a:t>
            </a:r>
          </a:p>
        </p:txBody>
      </p:sp>
    </p:spTree>
    <p:extLst>
      <p:ext uri="{BB962C8B-B14F-4D97-AF65-F5344CB8AC3E}">
        <p14:creationId xmlns:p14="http://schemas.microsoft.com/office/powerpoint/2010/main" val="793349565"/>
      </p:ext>
    </p:extLst>
  </p:cSld>
  <p:clrMapOvr>
    <a:masterClrMapping/>
  </p:clrMapOvr>
</p:sld>
</file>

<file path=ppt/slides/slide2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normAutofit/>
          </a:bodyPr>
          <a:lstStyle/>
          <a:p>
            <a:r>
              <a:rPr lang="en-US" dirty="0"/>
              <a:t>Allocation of Taxing Rights in Post-BEPS World:</a:t>
            </a:r>
            <a:br>
              <a:rPr lang="en-US" dirty="0"/>
            </a:br>
            <a:r>
              <a:rPr lang="en-US" dirty="0"/>
              <a:t>Working Principles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77500" lnSpcReduction="20000"/>
          </a:bodyPr>
          <a:lstStyle/>
          <a:p>
            <a:r>
              <a:rPr lang="en-US" dirty="0"/>
              <a:t>Tax treaties should cover and limit income taxation at source</a:t>
            </a:r>
          </a:p>
          <a:p>
            <a:pPr lvl="1"/>
            <a:r>
              <a:rPr lang="en-US" dirty="0"/>
              <a:t>Taxes designed to end-run treaty limitations should be discouraged; it is preferable to accommodate tax policy goals of major trading partners through negotiation than to encourage implicit or explicit overrides</a:t>
            </a:r>
          </a:p>
          <a:p>
            <a:r>
              <a:rPr lang="en-US" dirty="0"/>
              <a:t>Tax treaties should either eliminate taxation at source on gross income where that income is likely to carry significant expenses, or provide some allowance for expenses</a:t>
            </a:r>
          </a:p>
          <a:p>
            <a:pPr lvl="1"/>
            <a:r>
              <a:rPr lang="en-US" dirty="0"/>
              <a:t>Examples: Payments for services, royalties and income from digital goods or services, and interest payments to banks or other third-parties</a:t>
            </a:r>
          </a:p>
          <a:p>
            <a:pPr lvl="1"/>
            <a:r>
              <a:rPr lang="en-US" dirty="0"/>
              <a:t>There is a principled basis for insisting that income not be subject to excessive taxation at source</a:t>
            </a:r>
          </a:p>
          <a:p>
            <a:pPr lvl="1"/>
            <a:r>
              <a:rPr lang="en-US" dirty="0"/>
              <a:t>It is not clear that there is a principled basis for insisting at the margin that income be taxed on a residence rather than source basis; this should be a matter of negotiation</a:t>
            </a:r>
          </a:p>
          <a:p>
            <a:pPr lvl="1"/>
            <a:r>
              <a:rPr lang="en-US" dirty="0"/>
              <a:t>Consider US BEAT rules, UN Article 12B, or Amount A via treaty</a:t>
            </a:r>
          </a:p>
          <a:p>
            <a:r>
              <a:rPr lang="en-US" dirty="0"/>
              <a:t>Tax treaties should not permit taxation where there is no meaningful relationship between the income being taxed and the taxing jurisdiction</a:t>
            </a:r>
          </a:p>
          <a:p>
            <a:pPr lvl="1"/>
            <a:r>
              <a:rPr lang="en-US" dirty="0"/>
              <a:t>UTPRs are incompatible with tax treaties</a:t>
            </a:r>
          </a:p>
          <a:p>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684553236"/>
      </p:ext>
    </p:extLst>
  </p:cSld>
  <p:clrMapOvr>
    <a:masterClrMapping/>
  </p:clrMapOvr>
</p:sld>
</file>

<file path=ppt/slides/slide2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normAutofit fontScale="90000"/>
          </a:bodyPr>
          <a:lstStyle/>
          <a:p>
            <a:br>
              <a:rPr lang="en-US" dirty="0"/>
            </a:br>
            <a:r>
              <a:rPr lang="en-US" dirty="0"/>
              <a:t>New Balance Between Residence- and Source-Basis Taxation</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20000"/>
          </a:bodyPr>
          <a:lstStyle/>
          <a:p>
            <a:r>
              <a:rPr lang="en-US" dirty="0"/>
              <a:t>Would the U.S. consider a rebalancing of source- and residence-based taxation along the following lines? Should it?</a:t>
            </a:r>
          </a:p>
          <a:p>
            <a:r>
              <a:rPr lang="en-US" dirty="0"/>
              <a:t>Source state obtains greater rights to tax at source the income from intangible property, services, and digital goods and services</a:t>
            </a:r>
          </a:p>
          <a:p>
            <a:r>
              <a:rPr lang="en-US" dirty="0"/>
              <a:t>Residence state obtains: </a:t>
            </a:r>
          </a:p>
          <a:p>
            <a:pPr lvl="1"/>
            <a:r>
              <a:rPr lang="en-US" dirty="0"/>
              <a:t>Requirement that such income be taxed at source on a net basis, with reasonable expenses permitted</a:t>
            </a:r>
          </a:p>
          <a:p>
            <a:pPr lvl="1"/>
            <a:r>
              <a:rPr lang="en-US" dirty="0"/>
              <a:t>Prohibition on UTPRs</a:t>
            </a:r>
          </a:p>
          <a:p>
            <a:pPr lvl="1"/>
            <a:r>
              <a:rPr lang="en-US" dirty="0"/>
              <a:t>Extension of benefits to income of third-state CFCs that is subject to GILTI or IIR rules applicable to resident corporation</a:t>
            </a:r>
          </a:p>
          <a:p>
            <a:pPr lvl="2"/>
            <a:r>
              <a:rPr lang="en-US" dirty="0"/>
              <a:t>All benefits? </a:t>
            </a:r>
          </a:p>
          <a:p>
            <a:pPr lvl="2"/>
            <a:r>
              <a:rPr lang="en-US" dirty="0"/>
              <a:t>Core benefits, such as nondiscrimination and access to MAP?</a:t>
            </a:r>
          </a:p>
          <a:p>
            <a:pPr lvl="2"/>
            <a:r>
              <a:rPr lang="en-US" dirty="0"/>
              <a:t>Something in between, consistent with pre-2016 triangular branch rules?  </a:t>
            </a:r>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169324442"/>
      </p:ext>
    </p:extLst>
  </p:cSld>
  <p:clrMapOvr>
    <a:masterClrMapping/>
  </p:clrMapOvr>
</p:sld>
</file>

<file path=ppt/slides/slide2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a:extLst>
              <a:ext uri="{FF2B5EF4-FFF2-40B4-BE49-F238E27FC236}">
                <a16:creationId xmlns:a16="http://schemas.microsoft.com/office/drawing/2014/main" id="{2344F5CD-ABA1-9ED2-C7CA-BC699F1C7D56}"/>
              </a:ext>
            </a:extLst>
          </p:cNvPr>
          <p:cNvSpPr>
            <a:spLocks noGrp="1"/>
          </p:cNvSpPr>
          <p:nvPr>
            <p:ph type="body" idx="1"/>
          </p:nvPr>
        </p:nvSpPr>
        <p:spPr>
          <a:xfrm>
            <a:off x="1219200" y="1766258"/>
            <a:ext cx="6705600" cy="1109289"/>
          </a:xfrm>
        </p:spPr>
        <p:txBody>
          <a:bodyPr>
            <a:normAutofit/>
          </a:bodyPr>
          <a:lstStyle/>
          <a:p>
            <a:r>
              <a:rPr lang="en-US" cap="none" dirty="0"/>
              <a:t>Potential Reform #2:</a:t>
            </a:r>
          </a:p>
          <a:p>
            <a:r>
              <a:rPr lang="en-US" cap="none" dirty="0"/>
              <a:t>Double Tax Relief</a:t>
            </a:r>
          </a:p>
          <a:p>
            <a:endParaRPr lang="en-US" cap="none" dirty="0"/>
          </a:p>
        </p:txBody>
      </p:sp>
    </p:spTree>
    <p:extLst>
      <p:ext uri="{BB962C8B-B14F-4D97-AF65-F5344CB8AC3E}">
        <p14:creationId xmlns:p14="http://schemas.microsoft.com/office/powerpoint/2010/main" val="2319345084"/>
      </p:ext>
    </p:extLst>
  </p:cSld>
  <p:clrMapOvr>
    <a:masterClrMapping/>
  </p:clrMapOvr>
</p:sld>
</file>

<file path=ppt/slides/slide2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Historical U.S. Tax Treaty Policy</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lnSpcReduction="10000"/>
          </a:bodyPr>
          <a:lstStyle/>
          <a:p>
            <a:r>
              <a:rPr lang="en-US" dirty="0"/>
              <a:t>Tax treaties typically provide that the residence state will relieve double taxation of its residents with respect to taxes that the treaty permits to be imposed by the source state</a:t>
            </a:r>
          </a:p>
          <a:p>
            <a:r>
              <a:rPr lang="en-US" dirty="0"/>
              <a:t>Historically the U.S. has done this by committing to provide a foreign tax credit for taxes imposed by the other state and paid (or deemed paid) by a U.S. resident</a:t>
            </a:r>
          </a:p>
          <a:p>
            <a:pPr lvl="1"/>
            <a:r>
              <a:rPr lang="en-US" dirty="0"/>
              <a:t>Treaty rules tracked historical approach of sections 901 and 902</a:t>
            </a:r>
          </a:p>
          <a:p>
            <a:pPr lvl="1"/>
            <a:r>
              <a:rPr lang="en-US" dirty="0"/>
              <a:t>Treaties often specified foreign taxes that were eligible for a tax credit</a:t>
            </a:r>
          </a:p>
          <a:p>
            <a:pPr lvl="1"/>
            <a:r>
              <a:rPr lang="en-US" dirty="0"/>
              <a:t>Foreign tax credit required by treaty is independent of domestic law foreign tax credit, but “subject to the limitations of the law of the U.S. (as it may be amended from time to time without changing the general principle hereof)”</a:t>
            </a:r>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54356013"/>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Recent U.S. Law Developments, and Tax Treaty Response</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20000"/>
          </a:bodyPr>
          <a:lstStyle/>
          <a:p>
            <a:r>
              <a:rPr lang="en-US" dirty="0"/>
              <a:t>TCJA made significant changes to U.S. taxation of CFCs</a:t>
            </a:r>
          </a:p>
          <a:p>
            <a:pPr lvl="1"/>
            <a:r>
              <a:rPr lang="en-US" dirty="0"/>
              <a:t>Eliminated deferral, tax on repatriation, and historical section 902 deemed paid rules</a:t>
            </a:r>
          </a:p>
          <a:p>
            <a:pPr lvl="1"/>
            <a:r>
              <a:rPr lang="en-US" dirty="0"/>
              <a:t>Introduced GILTI rules, under which the substantially all business income of CFCs above a normal return on tangible assets is included in the income of U.S. shareholders when earned and subject to tax (at a lower rate comparable to FDII)</a:t>
            </a:r>
          </a:p>
          <a:p>
            <a:r>
              <a:rPr lang="en-US" dirty="0"/>
              <a:t>2021 foreign tax credit regulations limited foreign tax credits for foreign taxes that were creditable under prior law (and are creditable under U.S. tax treaties)</a:t>
            </a:r>
          </a:p>
          <a:p>
            <a:pPr lvl="1"/>
            <a:r>
              <a:rPr lang="en-US" dirty="0"/>
              <a:t>Regulations have since been suspended</a:t>
            </a:r>
          </a:p>
          <a:p>
            <a:r>
              <a:rPr lang="en-US" dirty="0"/>
              <a:t>Recent U.S. treaties reflect significant changes to historical policy</a:t>
            </a:r>
          </a:p>
          <a:p>
            <a:pPr lvl="1"/>
            <a:r>
              <a:rPr lang="en-US" dirty="0"/>
              <a:t>U.S.-Chile treaty eliminates deemed paid credit (SFRC report provided that further work on double tax relief in treaties is required)</a:t>
            </a:r>
          </a:p>
          <a:p>
            <a:pPr lvl="1"/>
            <a:r>
              <a:rPr lang="en-US" dirty="0"/>
              <a:t>Pending U.S.-Croatia treaty further eliminates independent treaty foreign tax credit</a:t>
            </a:r>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520964323"/>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Double Tax Relief: Working Principles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The purpose of U.S. tax treaties is to reduce taxes imposed by other states on U.S. residents so as to facilitate cross-border trade and investment by U.S. residents</a:t>
            </a:r>
          </a:p>
          <a:p>
            <a:r>
              <a:rPr lang="en-US" dirty="0"/>
              <a:t>To the extent U.S. tax treaties permit source-basis taxation, the U.S. as the residence state has an obligation to provide double tax relief, as the failure to do so would burden cross-border trade and investment by U.S. residents</a:t>
            </a:r>
          </a:p>
          <a:p>
            <a:r>
              <a:rPr lang="en-US" dirty="0"/>
              <a:t>If the U.S. believes that taxes imposed at source by a treaty partner are excessive or discriminatory or unfair, the remedy is to persuade the treaty partner to reduce or eliminate the tax by treaty (or otherwise), not to deny a foreign tax credit for the tax</a:t>
            </a:r>
          </a:p>
          <a:p>
            <a:pPr lvl="1"/>
            <a:r>
              <a:rPr lang="en-US" dirty="0"/>
              <a:t>Limiting excessive source-basis taxes under tax treaties advances U.S. interests by reducing tax obstacles to cross-border trade and investment by U.S. residents </a:t>
            </a:r>
          </a:p>
          <a:p>
            <a:pPr lvl="1"/>
            <a:r>
              <a:rPr lang="en-US" dirty="0"/>
              <a:t>Providing double-tax relief for source-basis taxes permitted by tax treaties does the same </a:t>
            </a:r>
          </a:p>
          <a:p>
            <a:pPr lvl="1"/>
            <a:r>
              <a:rPr lang="en-US" dirty="0"/>
              <a:t>Denying double-tax relief for permitted source-basis taxes does not advance U.S. interests</a:t>
            </a:r>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345638087"/>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Independent Treaty Credit for Covered Taxes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U.S. domestic law provides rules for determining whether a foreign tax is creditable</a:t>
            </a:r>
          </a:p>
          <a:p>
            <a:pPr lvl="1"/>
            <a:r>
              <a:rPr lang="en-US" dirty="0"/>
              <a:t>The IRS in general does not issue rulings on whether a particular tax is creditable</a:t>
            </a:r>
          </a:p>
          <a:p>
            <a:pPr lvl="1"/>
            <a:r>
              <a:rPr lang="en-US" dirty="0"/>
              <a:t>Regulations can be changed (within the constraints of the statute)</a:t>
            </a:r>
          </a:p>
          <a:p>
            <a:r>
              <a:rPr lang="en-US" dirty="0"/>
              <a:t>In many cases, U.S. tax treaties have explicitly provided that taxes identified and covered by the treaty are treated as creditable income taxes</a:t>
            </a:r>
          </a:p>
          <a:p>
            <a:pPr lvl="1"/>
            <a:r>
              <a:rPr lang="en-US" dirty="0"/>
              <a:t>In general, foreign taxes identified as creditable only where they likely would be creditable income taxes under U.S. domestic law as traditionally applied</a:t>
            </a:r>
          </a:p>
          <a:p>
            <a:pPr lvl="1"/>
            <a:r>
              <a:rPr lang="en-US" dirty="0"/>
              <a:t>In exceptional cases, U.S. tax treaties have treated as creditable taxes that likely would not have been creditable under U.S. law</a:t>
            </a:r>
          </a:p>
          <a:p>
            <a:r>
              <a:rPr lang="en-US" dirty="0"/>
              <a:t>Historical approach of providing certainty regarding the creditability of taxes covered by a tax treaty is appropriate</a:t>
            </a:r>
          </a:p>
          <a:p>
            <a:pPr lvl="1"/>
            <a:r>
              <a:rPr lang="en-US" dirty="0"/>
              <a:t>In general, foreign taxes are either creditable for all U.S. taxpayers or not creditable</a:t>
            </a:r>
          </a:p>
          <a:p>
            <a:pPr lvl="1"/>
            <a:r>
              <a:rPr lang="en-US" dirty="0"/>
              <a:t>Treaty negotiation process affords opportunity for due diligence with respect to foreign taxes</a:t>
            </a:r>
          </a:p>
          <a:p>
            <a:pPr lvl="1"/>
            <a:r>
              <a:rPr lang="en-US" dirty="0"/>
              <a:t>Treaty rules put guardrails around potential regulatory changes to creditability standard</a:t>
            </a:r>
          </a:p>
          <a:p>
            <a:pPr lvl="1"/>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669189480"/>
      </p:ext>
    </p:extLst>
  </p:cSld>
  <p:clrMapOvr>
    <a:masterClrMapping/>
  </p:clrMapOvr>
</p:sld>
</file>

<file path=ppt/slides/slide2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Extending Treaty Credit for Taxes Imposed </a:t>
            </a:r>
            <a:br>
              <a:rPr lang="en-US" dirty="0"/>
            </a:br>
            <a:r>
              <a:rPr lang="en-US" dirty="0"/>
              <a:t>on CFCs Resident in Treaty State</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U.S. domestic law permits deemed paid credits with respect to GILTI and Subpart F inclusions</a:t>
            </a:r>
          </a:p>
          <a:p>
            <a:pPr lvl="1"/>
            <a:r>
              <a:rPr lang="en-US" dirty="0"/>
              <a:t>Debate regarding extent to which deemed paid credit under existing treaties extends to foreign taxes on CFCs</a:t>
            </a:r>
          </a:p>
          <a:p>
            <a:r>
              <a:rPr lang="en-US" dirty="0"/>
              <a:t>Consider propriety of explicitly permitting a deemed paid credit for covered taxes paid by CFCs resident in the treaty state</a:t>
            </a:r>
          </a:p>
          <a:p>
            <a:pPr lvl="1"/>
            <a:r>
              <a:rPr lang="en-US" dirty="0"/>
              <a:t>Consistent conceptually with pre-2017 treaty policy permitting a deemed paid credit on repatriated amounts</a:t>
            </a:r>
          </a:p>
          <a:p>
            <a:pPr lvl="1"/>
            <a:r>
              <a:rPr lang="en-US" dirty="0"/>
              <a:t>OECD BEPS CFC report takes as a given that a foreign tax credit or other relief will be provided with respect to income taxed under CFC regimes</a:t>
            </a:r>
          </a:p>
          <a:p>
            <a:pPr lvl="1"/>
            <a:r>
              <a:rPr lang="en-US" dirty="0"/>
              <a:t>Consistent with proposition that CFC taxes are imposed on deemed income inclusions at shareholder level (pass-through model), rather than on income of CFC itself (which would not be permitted under a standard tax treaty)</a:t>
            </a:r>
          </a:p>
          <a:p>
            <a:pPr lvl="1"/>
            <a:r>
              <a:rPr lang="en-US" dirty="0"/>
              <a:t>Consistent conceptually with Pillar 2 political obligations</a:t>
            </a:r>
          </a:p>
          <a:p>
            <a:r>
              <a:rPr lang="en-US" dirty="0"/>
              <a:t>(What’s in this for the United States? Is there a real problem here to address?)</a:t>
            </a:r>
          </a:p>
          <a:p>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648753806"/>
      </p:ext>
    </p:extLst>
  </p:cSld>
  <p:clrMapOvr>
    <a:masterClrMapping/>
  </p:clrMapOvr>
</p:sld>
</file>

<file path=ppt/slides/slide28.xml><?xml version="1.0" encoding="utf-8"?>
<p:sld xmlns:a16="http://schemas.microsoft.com/office/drawing/2014/main" xmlns:a14="http://schemas.microsoft.com/office/drawing/2010/main" xmlns:a1611="http://schemas.microsoft.com/office/drawing/2016/11/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What About Third-State CFCs?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a:xfrm>
            <a:off x="457199" y="1333858"/>
            <a:ext cx="5275705" cy="3432603"/>
          </a:xfrm>
        </p:spPr>
        <p:txBody>
          <a:bodyPr>
            <a:normAutofit fontScale="77500" lnSpcReduction="20000"/>
          </a:bodyPr>
          <a:lstStyle/>
          <a:p>
            <a:r>
              <a:rPr lang="en-US" dirty="0"/>
              <a:t>Consider whether U.S. should obligate itself to provide a foreign tax credit for covered taxes paid to third-country CFCs (in this case, a credit under the U.S.-Australia treaty for Australia w/h tax on royalty to Singapore CFC)</a:t>
            </a:r>
          </a:p>
          <a:p>
            <a:r>
              <a:rPr lang="en-US" u="sng" dirty="0"/>
              <a:t>U.S. treaties have never done this</a:t>
            </a:r>
          </a:p>
          <a:p>
            <a:r>
              <a:rPr lang="en-US" dirty="0"/>
              <a:t>The nature of the Australia w/h tax is the same, whether imposed directly on a U.S. parent or a CFC</a:t>
            </a:r>
          </a:p>
          <a:p>
            <a:pPr lvl="1"/>
            <a:r>
              <a:rPr lang="en-US" dirty="0"/>
              <a:t>Note, tax treaties have not provided for reduction of source-basis tax on payments to third-state residents</a:t>
            </a:r>
          </a:p>
          <a:p>
            <a:pPr lvl="1"/>
            <a:r>
              <a:rPr lang="en-US" dirty="0"/>
              <a:t>(As discussed in prior segment, maybe that should be reconsidered?)</a:t>
            </a:r>
          </a:p>
          <a:p>
            <a:pPr lvl="1"/>
            <a:r>
              <a:rPr lang="en-US" dirty="0"/>
              <a:t>Even if it is not, tax treaties have provided for foreign tax credit with respect to source-basis taxes that are not limited by the treaty (e.g., source-basis taxes on other income)</a:t>
            </a:r>
          </a:p>
          <a:p>
            <a:r>
              <a:rPr lang="en-US" dirty="0"/>
              <a:t>(What’s in this for the United States? Is there a real problem here to address?)</a:t>
            </a:r>
          </a:p>
          <a:p>
            <a:pPr lvl="1"/>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cxnSp>
        <p:nvCxnSpPr>
          <p:cNvPr id="5" name="AutoShape 13" descr="" title="">
            <a:extLst>
              <a:ext uri="{FF2B5EF4-FFF2-40B4-BE49-F238E27FC236}">
                <a16:creationId xmlns:a16="http://schemas.microsoft.com/office/drawing/2014/main" id="{489EBC7B-93E6-0FA8-567E-4FE587B7D2BB}"/>
              </a:ext>
            </a:extLst>
          </p:cNvPr>
          <p:cNvCxnSpPr>
            <a:cxnSpLocks noChangeShapeType="1"/>
            <a:stCxn id="10" idx="2"/>
            <a:endCxn id="7" idx="0"/>
          </p:cNvCxnSpPr>
          <p:nvPr/>
        </p:nvCxnSpPr>
        <p:spPr bwMode="auto">
          <a:xfrm flipH="1">
            <a:off x="6562346" y="2771126"/>
            <a:ext cx="1587" cy="477838"/>
          </a:xfrm>
          <a:prstGeom prst="straightConnector1">
            <a:avLst/>
          </a:prstGeom>
          <a:noFill/>
          <a:ln w="15875">
            <a:solidFill>
              <a:schemeClr val="tx1"/>
            </a:solidFill>
            <a:round/>
            <a:headEnd/>
            <a:tailEnd/>
          </a:ln>
          <a:extLst>
            <a:ext uri="{909E8E84-426E-40DD-AFC4-6F175D3DCCD1}">
              <a14:hiddenFill xmlns:a14="http://schemas.microsoft.com/office/drawing/2010/main">
                <a:noFill/>
              </a14:hiddenFill>
            </a:ext>
          </a:extLst>
        </p:spPr>
      </p:cxnSp>
      <p:grpSp>
        <p:nvGrpSpPr>
          <p:cNvPr id="6" name="Group 14" descr="" title="">
            <a:extLst>
              <a:ext uri="{FF2B5EF4-FFF2-40B4-BE49-F238E27FC236}">
                <a16:creationId xmlns:a16="http://schemas.microsoft.com/office/drawing/2014/main" id="{CD7ABD3F-8428-D170-67E5-E69DC3A915E3}"/>
              </a:ext>
            </a:extLst>
          </p:cNvPr>
          <p:cNvGrpSpPr>
            <a:grpSpLocks/>
          </p:cNvGrpSpPr>
          <p:nvPr/>
        </p:nvGrpSpPr>
        <p:grpSpPr bwMode="auto">
          <a:xfrm>
            <a:off x="5995608" y="3256901"/>
            <a:ext cx="1125538" cy="690563"/>
            <a:chOff x="1707" y="574"/>
            <a:chExt cx="675" cy="435"/>
          </a:xfrm>
          <a:noFill/>
        </p:grpSpPr>
        <p:sp>
          <p:nvSpPr>
            <p:cNvPr id="7" name="AutoShape 15" descr="" title="">
              <a:extLst>
                <a:ext uri="{FF2B5EF4-FFF2-40B4-BE49-F238E27FC236}">
                  <a16:creationId xmlns:a16="http://schemas.microsoft.com/office/drawing/2014/main" id="{DB44239D-7809-3AF5-0CC3-68B5621389D1}"/>
                </a:ext>
              </a:extLst>
            </p:cNvPr>
            <p:cNvSpPr>
              <a:spLocks noChangeArrowheads="1"/>
            </p:cNvSpPr>
            <p:nvPr/>
          </p:nvSpPr>
          <p:spPr bwMode="auto">
            <a:xfrm>
              <a:off x="1711" y="574"/>
              <a:ext cx="671" cy="435"/>
            </a:xfrm>
            <a:prstGeom prst="flowChartProcess">
              <a:avLst/>
            </a:prstGeom>
            <a:grp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8" name="Text Box 16" descr="" title="">
              <a:extLst>
                <a:ext uri="{FF2B5EF4-FFF2-40B4-BE49-F238E27FC236}">
                  <a16:creationId xmlns:a16="http://schemas.microsoft.com/office/drawing/2014/main" id="{1BD5FF77-D7C5-6C16-54FF-F7924DC32D4A}"/>
                </a:ext>
              </a:extLst>
            </p:cNvPr>
            <p:cNvSpPr txBox="1">
              <a:spLocks noChangeArrowheads="1"/>
            </p:cNvSpPr>
            <p:nvPr/>
          </p:nvSpPr>
          <p:spPr bwMode="auto">
            <a:xfrm>
              <a:off x="1707" y="679"/>
              <a:ext cx="672"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CFC</a:t>
              </a:r>
            </a:p>
          </p:txBody>
        </p:sp>
      </p:grpSp>
      <p:grpSp>
        <p:nvGrpSpPr>
          <p:cNvPr id="9" name="Group 34" descr="" title="">
            <a:extLst>
              <a:ext uri="{FF2B5EF4-FFF2-40B4-BE49-F238E27FC236}">
                <a16:creationId xmlns:a16="http://schemas.microsoft.com/office/drawing/2014/main" id="{E1E5476F-93D7-598D-6234-051875DF7B96}"/>
              </a:ext>
            </a:extLst>
          </p:cNvPr>
          <p:cNvGrpSpPr>
            <a:grpSpLocks/>
          </p:cNvGrpSpPr>
          <p:nvPr/>
        </p:nvGrpSpPr>
        <p:grpSpPr bwMode="auto">
          <a:xfrm>
            <a:off x="5997196" y="2072626"/>
            <a:ext cx="1125537" cy="690563"/>
            <a:chOff x="1707" y="574"/>
            <a:chExt cx="675" cy="435"/>
          </a:xfrm>
        </p:grpSpPr>
        <p:sp>
          <p:nvSpPr>
            <p:cNvPr id="10" name="AutoShape 35" descr="" title="">
              <a:extLst>
                <a:ext uri="{FF2B5EF4-FFF2-40B4-BE49-F238E27FC236}">
                  <a16:creationId xmlns:a16="http://schemas.microsoft.com/office/drawing/2014/main" id="{B70783A3-0F89-7CDA-8A3E-6A9A702FA24C}"/>
                </a:ext>
              </a:extLst>
            </p:cNvPr>
            <p:cNvSpPr>
              <a:spLocks noChangeArrowheads="1"/>
            </p:cNvSpPr>
            <p:nvPr/>
          </p:nvSpPr>
          <p:spPr bwMode="auto">
            <a:xfrm>
              <a:off x="1711" y="574"/>
              <a:ext cx="671" cy="435"/>
            </a:xfrm>
            <a:prstGeom prst="flowChartProcess">
              <a:avLst/>
            </a:prstGeom>
            <a:solidFill>
              <a:srgbClr val="FFFFFF">
                <a:alpha val="50195"/>
              </a:srgbClr>
            </a:solid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11" name="Text Box 36" descr="" title="">
              <a:extLst>
                <a:ext uri="{FF2B5EF4-FFF2-40B4-BE49-F238E27FC236}">
                  <a16:creationId xmlns:a16="http://schemas.microsoft.com/office/drawing/2014/main" id="{7FE027A9-A78D-9F0C-83DA-37A3E9313750}"/>
                </a:ext>
              </a:extLst>
            </p:cNvPr>
            <p:cNvSpPr txBox="1">
              <a:spLocks noChangeArrowheads="1"/>
            </p:cNvSpPr>
            <p:nvPr/>
          </p:nvSpPr>
          <p:spPr bwMode="auto">
            <a:xfrm>
              <a:off x="1707" y="672"/>
              <a:ext cx="67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Parent</a:t>
              </a:r>
            </a:p>
          </p:txBody>
        </p:sp>
      </p:grpSp>
      <p:grpSp>
        <p:nvGrpSpPr>
          <p:cNvPr id="12" name="Group 14" descr="" title="">
            <a:extLst>
              <a:ext uri="{FF2B5EF4-FFF2-40B4-BE49-F238E27FC236}">
                <a16:creationId xmlns:a16="http://schemas.microsoft.com/office/drawing/2014/main" id="{0B5A4E75-F4C7-B96C-89B3-AD98DFF58E9A}"/>
              </a:ext>
            </a:extLst>
          </p:cNvPr>
          <p:cNvGrpSpPr>
            <a:grpSpLocks/>
          </p:cNvGrpSpPr>
          <p:nvPr/>
        </p:nvGrpSpPr>
        <p:grpSpPr bwMode="auto">
          <a:xfrm>
            <a:off x="7566432" y="2968285"/>
            <a:ext cx="1125538" cy="690563"/>
            <a:chOff x="1707" y="574"/>
            <a:chExt cx="675" cy="435"/>
          </a:xfrm>
          <a:noFill/>
        </p:grpSpPr>
        <p:sp>
          <p:nvSpPr>
            <p:cNvPr id="13" name="AutoShape 15" descr="" title="">
              <a:extLst>
                <a:ext uri="{FF2B5EF4-FFF2-40B4-BE49-F238E27FC236}">
                  <a16:creationId xmlns:a16="http://schemas.microsoft.com/office/drawing/2014/main" id="{8D6C0668-D7D0-F562-5917-6CA4B73C3AFB}"/>
                </a:ext>
              </a:extLst>
            </p:cNvPr>
            <p:cNvSpPr>
              <a:spLocks noChangeArrowheads="1"/>
            </p:cNvSpPr>
            <p:nvPr/>
          </p:nvSpPr>
          <p:spPr bwMode="auto">
            <a:xfrm>
              <a:off x="1711" y="574"/>
              <a:ext cx="671" cy="435"/>
            </a:xfrm>
            <a:prstGeom prst="flowChartProcess">
              <a:avLst/>
            </a:prstGeom>
            <a:grpFill/>
            <a:ln w="15875">
              <a:solidFill>
                <a:schemeClr val="tx1"/>
              </a:solidFill>
              <a:miter lim="800000"/>
              <a:headEnd/>
              <a:tailEnd/>
            </a:ln>
          </p:spPr>
          <p:txBody>
            <a:bodyPr wrap="none" anchorCtr="1"/>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eaLnBrk="1" hangingPunct="1">
                <a:buFontTx/>
                <a:buNone/>
              </a:pPr>
              <a:endParaRPr lang="en-US" altLang="en-US" sz="1100">
                <a:solidFill>
                  <a:schemeClr val="tx1"/>
                </a:solidFill>
                <a:ea typeface="宋体" pitchFamily="2" charset="-122"/>
              </a:endParaRPr>
            </a:p>
          </p:txBody>
        </p:sp>
        <p:sp>
          <p:nvSpPr>
            <p:cNvPr id="14" name="Text Box 16" descr="" title="">
              <a:extLst>
                <a:ext uri="{FF2B5EF4-FFF2-40B4-BE49-F238E27FC236}">
                  <a16:creationId xmlns:a16="http://schemas.microsoft.com/office/drawing/2014/main" id="{686736B1-538F-BDC3-D867-BAE978D734FA}"/>
                </a:ext>
              </a:extLst>
            </p:cNvPr>
            <p:cNvSpPr txBox="1">
              <a:spLocks noChangeArrowheads="1"/>
            </p:cNvSpPr>
            <p:nvPr/>
          </p:nvSpPr>
          <p:spPr bwMode="auto">
            <a:xfrm>
              <a:off x="1707" y="679"/>
              <a:ext cx="672" cy="2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600" b="1" dirty="0">
                  <a:solidFill>
                    <a:schemeClr val="tx1"/>
                  </a:solidFill>
                  <a:ea typeface="宋体" pitchFamily="2" charset="-122"/>
                </a:rPr>
                <a:t>Licensee</a:t>
              </a:r>
            </a:p>
          </p:txBody>
        </p:sp>
      </p:grpSp>
      <p:pic>
        <p:nvPicPr>
          <p:cNvPr id="17" name="Picture 16" descr="" title="">
            <a:extLst>
              <a:ext uri="{FF2B5EF4-FFF2-40B4-BE49-F238E27FC236}">
                <a16:creationId xmlns:a16="http://schemas.microsoft.com/office/drawing/2014/main" id="{69399C23-44B7-E713-A130-D1006403EFAF}"/>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6818377" y="2544410"/>
            <a:ext cx="310304" cy="220316"/>
          </a:xfrm>
          <a:prstGeom prst="rect">
            <a:avLst/>
          </a:prstGeom>
        </p:spPr>
      </p:pic>
      <p:cxnSp>
        <p:nvCxnSpPr>
          <p:cNvPr id="22" name="Connector: Curved 21" descr="" title="">
            <a:extLst>
              <a:ext uri="{FF2B5EF4-FFF2-40B4-BE49-F238E27FC236}">
                <a16:creationId xmlns:a16="http://schemas.microsoft.com/office/drawing/2014/main" id="{C790BF6B-5C43-89DA-DC53-C46925DF9986}"/>
              </a:ext>
            </a:extLst>
          </p:cNvPr>
          <p:cNvCxnSpPr>
            <a:cxnSpLocks/>
            <a:stCxn id="13" idx="2"/>
            <a:endCxn id="7" idx="2"/>
          </p:cNvCxnSpPr>
          <p:nvPr/>
        </p:nvCxnSpPr>
        <p:spPr>
          <a:xfrm rot="5400000">
            <a:off x="7202816" y="3017744"/>
            <a:ext cx="288616" cy="1570824"/>
          </a:xfrm>
          <a:prstGeom prst="curvedConnector3">
            <a:avLst>
              <a:gd name="adj1" fmla="val 179206"/>
            </a:avLst>
          </a:prstGeom>
          <a:ln>
            <a:tailEnd type="triangle"/>
          </a:ln>
          <a:effectLst/>
        </p:spPr>
        <p:style>
          <a:lnRef idx="2">
            <a:schemeClr val="accent1"/>
          </a:lnRef>
          <a:fillRef idx="0">
            <a:schemeClr val="accent1"/>
          </a:fillRef>
          <a:effectRef idx="1">
            <a:schemeClr val="accent1"/>
          </a:effectRef>
          <a:fontRef idx="minor">
            <a:schemeClr val="tx1"/>
          </a:fontRef>
        </p:style>
      </p:cxnSp>
      <p:sp>
        <p:nvSpPr>
          <p:cNvPr id="29" name="Text Box 36" descr="" title="">
            <a:extLst>
              <a:ext uri="{FF2B5EF4-FFF2-40B4-BE49-F238E27FC236}">
                <a16:creationId xmlns:a16="http://schemas.microsoft.com/office/drawing/2014/main" id="{2CDB3589-E9BF-10E5-5506-21A59886459A}"/>
              </a:ext>
            </a:extLst>
          </p:cNvPr>
          <p:cNvSpPr txBox="1">
            <a:spLocks noChangeArrowheads="1"/>
          </p:cNvSpPr>
          <p:nvPr/>
        </p:nvSpPr>
        <p:spPr bwMode="auto">
          <a:xfrm>
            <a:off x="6815900" y="4145601"/>
            <a:ext cx="120319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100" b="1" dirty="0">
                <a:solidFill>
                  <a:schemeClr val="tx1"/>
                </a:solidFill>
                <a:ea typeface="宋体" pitchFamily="2" charset="-122"/>
              </a:rPr>
              <a:t>Royalty 2 (Taxed at 10%)</a:t>
            </a:r>
          </a:p>
        </p:txBody>
      </p:sp>
      <p:cxnSp>
        <p:nvCxnSpPr>
          <p:cNvPr id="30" name="Connector: Curved 29" descr="" title="">
            <a:extLst>
              <a:ext uri="{FF2B5EF4-FFF2-40B4-BE49-F238E27FC236}">
                <a16:creationId xmlns:a16="http://schemas.microsoft.com/office/drawing/2014/main" id="{74D3D45C-7583-3C21-D9F8-A8C5520B1C69}"/>
              </a:ext>
            </a:extLst>
          </p:cNvPr>
          <p:cNvCxnSpPr>
            <a:cxnSpLocks/>
            <a:stCxn id="13" idx="0"/>
            <a:endCxn id="11" idx="3"/>
          </p:cNvCxnSpPr>
          <p:nvPr/>
        </p:nvCxnSpPr>
        <p:spPr>
          <a:xfrm rot="16200000" flipV="1">
            <a:off x="7339627" y="2175375"/>
            <a:ext cx="571015" cy="1014805"/>
          </a:xfrm>
          <a:prstGeom prst="curvedConnector2">
            <a:avLst/>
          </a:prstGeom>
          <a:ln>
            <a:solidFill>
              <a:schemeClr val="accent1"/>
            </a:solidFill>
            <a:tailEnd type="triangle"/>
          </a:ln>
          <a:effectLst/>
        </p:spPr>
        <p:style>
          <a:lnRef idx="2">
            <a:schemeClr val="accent1"/>
          </a:lnRef>
          <a:fillRef idx="0">
            <a:schemeClr val="accent1"/>
          </a:fillRef>
          <a:effectRef idx="1">
            <a:schemeClr val="accent1"/>
          </a:effectRef>
          <a:fontRef idx="minor">
            <a:schemeClr val="tx1"/>
          </a:fontRef>
        </p:style>
      </p:cxnSp>
      <p:sp>
        <p:nvSpPr>
          <p:cNvPr id="35" name="Text Box 36" descr="" title="">
            <a:extLst>
              <a:ext uri="{FF2B5EF4-FFF2-40B4-BE49-F238E27FC236}">
                <a16:creationId xmlns:a16="http://schemas.microsoft.com/office/drawing/2014/main" id="{26177274-5037-138C-2647-12B7BD0E9A8C}"/>
              </a:ext>
            </a:extLst>
          </p:cNvPr>
          <p:cNvSpPr txBox="1">
            <a:spLocks noChangeArrowheads="1"/>
          </p:cNvSpPr>
          <p:nvPr/>
        </p:nvSpPr>
        <p:spPr bwMode="auto">
          <a:xfrm>
            <a:off x="7556635" y="2065165"/>
            <a:ext cx="118617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1">
            <a:spAutoFit/>
          </a:bodyPr>
          <a:lstStyle>
            <a:lvl1pPr eaLnBrk="0" hangingPunct="0">
              <a:buFont typeface="Wingdings" pitchFamily="2" charset="2"/>
              <a:defRPr sz="2000">
                <a:solidFill>
                  <a:srgbClr val="53626F"/>
                </a:solidFill>
                <a:latin typeface="Arial" charset="0"/>
                <a:cs typeface="Arial" charset="0"/>
              </a:defRPr>
            </a:lvl1pPr>
            <a:lvl2pPr marL="742950" indent="-285750" eaLnBrk="0" hangingPunct="0">
              <a:spcBef>
                <a:spcPts val="600"/>
              </a:spcBef>
              <a:buFont typeface="Wingdings" pitchFamily="2" charset="2"/>
              <a:buChar char="Ø"/>
              <a:defRPr>
                <a:solidFill>
                  <a:srgbClr val="53626F"/>
                </a:solidFill>
                <a:latin typeface="Arial" charset="0"/>
                <a:cs typeface="Arial" charset="0"/>
              </a:defRPr>
            </a:lvl2pPr>
            <a:lvl3pPr marL="1143000" indent="-228600" eaLnBrk="0" hangingPunct="0">
              <a:buFont typeface="Wingdings" pitchFamily="2" charset="2"/>
              <a:buChar char="Ø"/>
              <a:defRPr sz="1600">
                <a:solidFill>
                  <a:srgbClr val="53626F"/>
                </a:solidFill>
                <a:latin typeface="Arial" charset="0"/>
                <a:cs typeface="Arial" charset="0"/>
              </a:defRPr>
            </a:lvl3pPr>
            <a:lvl4pPr marL="1600200" indent="-228600" eaLnBrk="0" hangingPunct="0">
              <a:spcBef>
                <a:spcPts val="600"/>
              </a:spcBef>
              <a:buFont typeface="Arial" charset="0"/>
              <a:buChar char="•"/>
              <a:defRPr sz="1600">
                <a:solidFill>
                  <a:srgbClr val="53626F"/>
                </a:solidFill>
                <a:latin typeface="Arial" charset="0"/>
                <a:cs typeface="Arial" charset="0"/>
              </a:defRPr>
            </a:lvl4pPr>
            <a:lvl5pPr marL="2057400" indent="-228600" eaLnBrk="0" hangingPunct="0">
              <a:spcBef>
                <a:spcPts val="600"/>
              </a:spcBef>
              <a:buFont typeface="Arial" charset="0"/>
              <a:buChar char="&gt;"/>
              <a:defRPr sz="1500">
                <a:solidFill>
                  <a:srgbClr val="53626F"/>
                </a:solidFill>
                <a:latin typeface="Arial" charset="0"/>
                <a:cs typeface="Arial" charset="0"/>
              </a:defRPr>
            </a:lvl5pPr>
            <a:lvl6pPr marL="25146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6pPr>
            <a:lvl7pPr marL="29718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7pPr>
            <a:lvl8pPr marL="34290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8pPr>
            <a:lvl9pPr marL="3886200" indent="-228600" defTabSz="457200" eaLnBrk="0" fontAlgn="base" hangingPunct="0">
              <a:spcBef>
                <a:spcPts val="600"/>
              </a:spcBef>
              <a:spcAft>
                <a:spcPct val="0"/>
              </a:spcAft>
              <a:buFont typeface="Arial" charset="0"/>
              <a:buChar char="&gt;"/>
              <a:defRPr sz="1500">
                <a:solidFill>
                  <a:srgbClr val="53626F"/>
                </a:solidFill>
                <a:latin typeface="Arial" charset="0"/>
                <a:cs typeface="Arial" charset="0"/>
              </a:defRPr>
            </a:lvl9pPr>
          </a:lstStyle>
          <a:p>
            <a:pPr algn="ctr" eaLnBrk="1" hangingPunct="1">
              <a:spcBef>
                <a:spcPct val="50000"/>
              </a:spcBef>
              <a:buFontTx/>
              <a:buNone/>
            </a:pPr>
            <a:r>
              <a:rPr lang="en-US" altLang="en-US" sz="1100" b="1" dirty="0">
                <a:solidFill>
                  <a:schemeClr val="tx1"/>
                </a:solidFill>
                <a:ea typeface="宋体" pitchFamily="2" charset="-122"/>
              </a:rPr>
              <a:t>Royalty 1 (Taxed at 5%)</a:t>
            </a:r>
          </a:p>
        </p:txBody>
      </p:sp>
      <p:pic>
        <p:nvPicPr>
          <p:cNvPr id="15" name="Picture 14" descr="" title="">
            <a:extLst>
              <a:ext uri="{FF2B5EF4-FFF2-40B4-BE49-F238E27FC236}">
                <a16:creationId xmlns:a16="http://schemas.microsoft.com/office/drawing/2014/main" id="{BE13AAA0-04A1-4EB1-90FC-0BC19E5AF451}"/>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8366764" y="3430167"/>
            <a:ext cx="326612" cy="217741"/>
          </a:xfrm>
          <a:prstGeom prst="rect">
            <a:avLst/>
          </a:prstGeom>
        </p:spPr>
      </p:pic>
      <p:pic>
        <p:nvPicPr>
          <p:cNvPr id="20" name="Picture 19" descr="" title="">
            <a:extLst>
              <a:ext uri="{FF2B5EF4-FFF2-40B4-BE49-F238E27FC236}">
                <a16:creationId xmlns:a16="http://schemas.microsoft.com/office/drawing/2014/main" id="{B78133FE-AE41-BBD6-60DD-55BB60B21C5C}"/>
              </a:ext>
            </a:extLst>
          </p:cNvPr>
          <p:cNvPicPr>
            <a:picLocks noChangeAspect="1"/>
          </p:cNvPicPr>
          <p:nvPr/>
        </p:nvPicPr>
        <p:blipFill>
          <a:blip r:embed="rId7">
            <a:extLst>
              <a:ext uri="{837473B0-CC2E-450A-ABE3-18F120FF3D39}">
                <a1611:picAttrSrcUrl xmlns:a1611="http://schemas.microsoft.com/office/drawing/2016/11/main" r:id="rId8"/>
              </a:ext>
            </a:extLst>
          </a:blip>
          <a:stretch>
            <a:fillRect/>
          </a:stretch>
        </p:blipFill>
        <p:spPr>
          <a:xfrm>
            <a:off x="6811913" y="3737075"/>
            <a:ext cx="304231" cy="202821"/>
          </a:xfrm>
          <a:prstGeom prst="rect">
            <a:avLst/>
          </a:prstGeom>
          <a:ln>
            <a:solidFill>
              <a:schemeClr val="tx1"/>
            </a:solidFill>
          </a:ln>
        </p:spPr>
      </p:pic>
    </p:spTree>
    <p:extLst>
      <p:ext uri="{BB962C8B-B14F-4D97-AF65-F5344CB8AC3E}">
        <p14:creationId xmlns:p14="http://schemas.microsoft.com/office/powerpoint/2010/main" val="2942175668"/>
      </p:ext>
    </p:extLst>
  </p:cSld>
  <p:clrMapOvr>
    <a:masterClrMapping/>
  </p:clrMapOvr>
</p:sld>
</file>

<file path=ppt/slides/slide2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a:extLst>
              <a:ext uri="{FF2B5EF4-FFF2-40B4-BE49-F238E27FC236}">
                <a16:creationId xmlns:a16="http://schemas.microsoft.com/office/drawing/2014/main" id="{2344F5CD-ABA1-9ED2-C7CA-BC699F1C7D56}"/>
              </a:ext>
            </a:extLst>
          </p:cNvPr>
          <p:cNvSpPr>
            <a:spLocks noGrp="1"/>
          </p:cNvSpPr>
          <p:nvPr>
            <p:ph type="body" idx="1"/>
          </p:nvPr>
        </p:nvSpPr>
        <p:spPr>
          <a:xfrm>
            <a:off x="1219200" y="1766258"/>
            <a:ext cx="6705600" cy="1145384"/>
          </a:xfrm>
        </p:spPr>
        <p:txBody>
          <a:bodyPr>
            <a:normAutofit/>
          </a:bodyPr>
          <a:lstStyle/>
          <a:p>
            <a:r>
              <a:rPr lang="en-US" cap="none" dirty="0"/>
              <a:t>Potential Reform #3:</a:t>
            </a:r>
          </a:p>
          <a:p>
            <a:r>
              <a:rPr lang="en-US" cap="none" dirty="0"/>
              <a:t>Limitation on Benefits for Large MNEs</a:t>
            </a:r>
          </a:p>
        </p:txBody>
      </p:sp>
    </p:spTree>
    <p:extLst>
      <p:ext uri="{BB962C8B-B14F-4D97-AF65-F5344CB8AC3E}">
        <p14:creationId xmlns:p14="http://schemas.microsoft.com/office/powerpoint/2010/main" val="4049188910"/>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Agenda</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a:bodyPr>
          <a:lstStyle/>
          <a:p>
            <a:r>
              <a:rPr lang="en-US" dirty="0"/>
              <a:t>U.S. Tax Treaty Program – Purpose and History</a:t>
            </a:r>
          </a:p>
          <a:p>
            <a:r>
              <a:rPr lang="en-US" dirty="0"/>
              <a:t>Current Challenges</a:t>
            </a:r>
          </a:p>
          <a:p>
            <a:pPr lvl="1"/>
            <a:r>
              <a:rPr lang="en-US" dirty="0"/>
              <a:t>Adequacy of the U.S. tax treaty network</a:t>
            </a:r>
          </a:p>
          <a:p>
            <a:pPr lvl="1"/>
            <a:r>
              <a:rPr lang="en-US" dirty="0"/>
              <a:t>Globalization and technological innovation have changed the policy context</a:t>
            </a:r>
          </a:p>
          <a:p>
            <a:pPr lvl="1"/>
            <a:r>
              <a:rPr lang="en-US" dirty="0"/>
              <a:t>Policy responses to base erosion concerns</a:t>
            </a:r>
          </a:p>
          <a:p>
            <a:pPr lvl="1"/>
            <a:r>
              <a:rPr lang="en-US" dirty="0"/>
              <a:t>Failure to move treaties through the U.S. ratification process</a:t>
            </a:r>
          </a:p>
          <a:p>
            <a:r>
              <a:rPr lang="en-US" dirty="0"/>
              <a:t>Potential Reforms</a:t>
            </a:r>
          </a:p>
          <a:p>
            <a:pPr lvl="1"/>
            <a:endParaRPr lang="en-US" dirty="0"/>
          </a:p>
          <a:p>
            <a:endParaRPr lang="en-US" dirty="0"/>
          </a:p>
        </p:txBody>
      </p:sp>
    </p:spTree>
    <p:extLst>
      <p:ext uri="{BB962C8B-B14F-4D97-AF65-F5344CB8AC3E}">
        <p14:creationId xmlns:p14="http://schemas.microsoft.com/office/powerpoint/2010/main" val="3208763629"/>
      </p:ext>
    </p:extLst>
  </p:cSld>
  <p:clrMapOvr>
    <a:masterClrMapping/>
  </p:clrMapOvr>
</p:sld>
</file>

<file path=ppt/slides/slide3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Historical U.S. Tax Treaty Policy</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In general, the benefits of tax treaties are limited to residents of one of the contracting states</a:t>
            </a:r>
          </a:p>
          <a:p>
            <a:r>
              <a:rPr lang="en-US" dirty="0"/>
              <a:t>To address concerns that third-country residents were “shopping” into U.S. treaties through resident entities that were not subject to material local tax, tax treaties have incorporated limitation on benefit rules</a:t>
            </a:r>
          </a:p>
          <a:p>
            <a:r>
              <a:rPr lang="en-US" dirty="0"/>
              <a:t>Under the limitation on benefits rules, treaty benefits are available only to residents that either satisfy an enumerated objective test, or obtain discretionary relief from the source country competent authority</a:t>
            </a:r>
          </a:p>
          <a:p>
            <a:r>
              <a:rPr lang="en-US" dirty="0"/>
              <a:t>Typical objective tests applicable to companies:</a:t>
            </a:r>
          </a:p>
          <a:p>
            <a:pPr lvl="1"/>
            <a:r>
              <a:rPr lang="en-US" dirty="0"/>
              <a:t>Same-country ownership and base erosion</a:t>
            </a:r>
          </a:p>
          <a:p>
            <a:pPr lvl="1"/>
            <a:r>
              <a:rPr lang="en-US" dirty="0"/>
              <a:t>Publicly traded (regularly traded and listed on recognized exchange)</a:t>
            </a:r>
          </a:p>
          <a:p>
            <a:pPr lvl="1"/>
            <a:r>
              <a:rPr lang="en-US" dirty="0"/>
              <a:t>Subsidiary of publicly traded</a:t>
            </a:r>
          </a:p>
          <a:p>
            <a:pPr lvl="1"/>
            <a:r>
              <a:rPr lang="en-US" dirty="0"/>
              <a:t>Derivative benefits (equivalent beneficiary ownership and base erosion)</a:t>
            </a:r>
          </a:p>
          <a:p>
            <a:pPr lvl="1"/>
            <a:r>
              <a:rPr lang="en-US" dirty="0"/>
              <a:t>Active trade or business</a:t>
            </a:r>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052663503"/>
      </p:ext>
    </p:extLst>
  </p:cSld>
  <p:clrMapOvr>
    <a:masterClrMapping/>
  </p:clrMapOvr>
</p:sld>
</file>

<file path=ppt/slides/slide3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Fundamental Components of Objective Tests</a:t>
            </a:r>
          </a:p>
        </p:txBody>
      </p:sp>
      <p:graphicFrame>
        <p:nvGraphicFramePr>
          <p:cNvPr id="5" name="Table 5" descr="" title="">
            <a:extLst>
              <a:ext uri="{FF2B5EF4-FFF2-40B4-BE49-F238E27FC236}">
                <a16:creationId xmlns:a16="http://schemas.microsoft.com/office/drawing/2014/main" id="{2F608A51-133F-20B5-A66B-22D837F4F40B}"/>
              </a:ext>
            </a:extLst>
          </p:cNvPr>
          <p:cNvGraphicFramePr>
            <a:graphicFrameLocks noGrp="1"/>
          </p:cNvGraphicFramePr>
          <p:nvPr>
            <p:extLst>
              <p:ext uri="{D42A27DB-BD31-4B8C-83A1-F6EECF244321}">
                <p14:modId xmlns:p14="http://schemas.microsoft.com/office/powerpoint/2010/main" val="3603889962"/>
              </p:ext>
            </p:extLst>
          </p:nvPr>
        </p:nvGraphicFramePr>
        <p:xfrm>
          <a:off x="205563" y="1326561"/>
          <a:ext cx="8669080" cy="3258820"/>
        </p:xfrm>
        <a:graphic>
          <a:graphicData uri="http://schemas.openxmlformats.org/drawingml/2006/table">
            <a:tbl>
              <a:tblPr firstRow="1" bandRow="1">
                <a:tableStyleId>{5C22544A-7EE6-4342-B048-85BDC9FD1C3A}</a:tableStyleId>
              </a:tblPr>
              <a:tblGrid>
                <a:gridCol w="1533209">
                  <a:extLst>
                    <a:ext uri="{9D8B030D-6E8A-4147-A177-3AD203B41FA5}">
                      <a16:colId xmlns:a16="http://schemas.microsoft.com/office/drawing/2014/main" val="1364511629"/>
                    </a:ext>
                  </a:extLst>
                </a:gridCol>
                <a:gridCol w="3173887">
                  <a:extLst>
                    <a:ext uri="{9D8B030D-6E8A-4147-A177-3AD203B41FA5}">
                      <a16:colId xmlns:a16="http://schemas.microsoft.com/office/drawing/2014/main" val="1714215985"/>
                    </a:ext>
                  </a:extLst>
                </a:gridCol>
                <a:gridCol w="3961984">
                  <a:extLst>
                    <a:ext uri="{9D8B030D-6E8A-4147-A177-3AD203B41FA5}">
                      <a16:colId xmlns:a16="http://schemas.microsoft.com/office/drawing/2014/main" val="2584186253"/>
                    </a:ext>
                  </a:extLst>
                </a:gridCol>
              </a:tblGrid>
              <a:tr h="370840">
                <a:tc>
                  <a:txBody>
                    <a:bodyPr/>
                    <a:lstStyle/>
                    <a:p>
                      <a:endParaRPr lang="en-US" sz="1450"/>
                    </a:p>
                  </a:txBody>
                  <a:tcPr/>
                </a:tc>
                <a:tc>
                  <a:txBody>
                    <a:bodyPr/>
                    <a:lstStyle/>
                    <a:p>
                      <a:r>
                        <a:rPr lang="en-US" sz="1450" dirty="0"/>
                        <a:t>Ownership</a:t>
                      </a:r>
                    </a:p>
                  </a:txBody>
                  <a:tcPr/>
                </a:tc>
                <a:tc>
                  <a:txBody>
                    <a:bodyPr/>
                    <a:lstStyle/>
                    <a:p>
                      <a:r>
                        <a:rPr lang="en-US" sz="1450" dirty="0"/>
                        <a:t>Base Erosion</a:t>
                      </a:r>
                    </a:p>
                  </a:txBody>
                  <a:tcPr/>
                </a:tc>
                <a:extLst>
                  <a:ext uri="{0D108BD9-81ED-4DB2-BD59-A6C34878D82A}">
                    <a16:rowId xmlns:a16="http://schemas.microsoft.com/office/drawing/2014/main" val="3150397277"/>
                  </a:ext>
                </a:extLst>
              </a:tr>
              <a:tr h="370840">
                <a:tc>
                  <a:txBody>
                    <a:bodyPr/>
                    <a:lstStyle/>
                    <a:p>
                      <a:r>
                        <a:rPr lang="en-US" sz="1450" dirty="0"/>
                        <a:t>Ownership and base erosion</a:t>
                      </a:r>
                    </a:p>
                  </a:txBody>
                  <a:tcPr/>
                </a:tc>
                <a:tc>
                  <a:txBody>
                    <a:bodyPr/>
                    <a:lstStyle/>
                    <a:p>
                      <a:r>
                        <a:rPr lang="en-US" sz="1450" dirty="0"/>
                        <a:t>≥50% owned by same country</a:t>
                      </a:r>
                    </a:p>
                  </a:txBody>
                  <a:tcPr/>
                </a:tc>
                <a:tc>
                  <a:txBody>
                    <a:bodyPr/>
                    <a:lstStyle/>
                    <a:p>
                      <a:r>
                        <a:rPr lang="en-US" sz="1450" dirty="0"/>
                        <a:t>Deductible payments of &lt;50% gross income to nonresidents</a:t>
                      </a:r>
                    </a:p>
                  </a:txBody>
                  <a:tcPr/>
                </a:tc>
                <a:extLst>
                  <a:ext uri="{0D108BD9-81ED-4DB2-BD59-A6C34878D82A}">
                    <a16:rowId xmlns:a16="http://schemas.microsoft.com/office/drawing/2014/main" val="2889303636"/>
                  </a:ext>
                </a:extLst>
              </a:tr>
              <a:tr h="370840">
                <a:tc>
                  <a:txBody>
                    <a:bodyPr/>
                    <a:lstStyle/>
                    <a:p>
                      <a:r>
                        <a:rPr lang="en-US" sz="1450" dirty="0"/>
                        <a:t>Publicly traded</a:t>
                      </a:r>
                    </a:p>
                  </a:txBody>
                  <a:tcPr/>
                </a:tc>
                <a:tc>
                  <a:txBody>
                    <a:bodyPr/>
                    <a:lstStyle/>
                    <a:p>
                      <a:r>
                        <a:rPr lang="en-US" sz="1450" dirty="0"/>
                        <a:t>N/A, so long as regular trading on recognized exchange, no tracking stock</a:t>
                      </a:r>
                    </a:p>
                  </a:txBody>
                  <a:tcPr/>
                </a:tc>
                <a:tc>
                  <a:txBody>
                    <a:bodyPr/>
                    <a:lstStyle/>
                    <a:p>
                      <a:r>
                        <a:rPr lang="en-US" sz="1450" dirty="0"/>
                        <a:t>N/A (regularly traded parent unlikely to be vehicle for base erosion?)</a:t>
                      </a:r>
                    </a:p>
                  </a:txBody>
                  <a:tcPr/>
                </a:tc>
                <a:extLst>
                  <a:ext uri="{0D108BD9-81ED-4DB2-BD59-A6C34878D82A}">
                    <a16:rowId xmlns:a16="http://schemas.microsoft.com/office/drawing/2014/main" val="3031571836"/>
                  </a:ext>
                </a:extLst>
              </a:tr>
              <a:tr h="370840">
                <a:tc>
                  <a:txBody>
                    <a:bodyPr/>
                    <a:lstStyle/>
                    <a:p>
                      <a:r>
                        <a:rPr lang="en-US" sz="1450" dirty="0"/>
                        <a:t>Sub of publicly traded</a:t>
                      </a:r>
                    </a:p>
                  </a:txBody>
                  <a:tcPr/>
                </a:tc>
                <a:tc>
                  <a:txBody>
                    <a:bodyPr/>
                    <a:lstStyle/>
                    <a:p>
                      <a:r>
                        <a:rPr lang="en-US" sz="1450" dirty="0"/>
                        <a:t>≥50% owned by 5 or fewer same country publicly traded companies </a:t>
                      </a:r>
                    </a:p>
                  </a:txBody>
                  <a:tcPr/>
                </a:tc>
                <a:tc>
                  <a:txBody>
                    <a:bodyPr/>
                    <a:lstStyle/>
                    <a:p>
                      <a:r>
                        <a:rPr lang="en-US" sz="1450"/>
                        <a:t>Generally N</a:t>
                      </a:r>
                      <a:r>
                        <a:rPr lang="en-US" sz="1450" dirty="0"/>
                        <a:t>/</a:t>
                      </a:r>
                      <a:r>
                        <a:rPr lang="en-US" sz="1450"/>
                        <a:t>A pre-2016; deductible payments of &lt;50% gross income to nonresidents</a:t>
                      </a:r>
                      <a:endParaRPr lang="en-US" sz="1450" dirty="0"/>
                    </a:p>
                  </a:txBody>
                  <a:tcPr/>
                </a:tc>
                <a:extLst>
                  <a:ext uri="{0D108BD9-81ED-4DB2-BD59-A6C34878D82A}">
                    <a16:rowId xmlns:a16="http://schemas.microsoft.com/office/drawing/2014/main" val="148178254"/>
                  </a:ext>
                </a:extLst>
              </a:tr>
              <a:tr h="370840">
                <a:tc>
                  <a:txBody>
                    <a:bodyPr/>
                    <a:lstStyle/>
                    <a:p>
                      <a:r>
                        <a:rPr lang="en-US" sz="1450" dirty="0"/>
                        <a:t>Derivative benefits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50" dirty="0"/>
                        <a:t>≥[95]% owned by 7 or fewer equivalent beneficiaries</a:t>
                      </a:r>
                    </a:p>
                  </a:txBody>
                  <a:tcPr/>
                </a:tc>
                <a:tc>
                  <a:txBody>
                    <a:bodyPr/>
                    <a:lstStyle/>
                    <a:p>
                      <a:r>
                        <a:rPr lang="en-US" sz="1450" dirty="0"/>
                        <a:t>Deductible payments of &lt;50% gross income to non-equivalent beneficiaries</a:t>
                      </a:r>
                    </a:p>
                  </a:txBody>
                  <a:tcPr/>
                </a:tc>
                <a:extLst>
                  <a:ext uri="{0D108BD9-81ED-4DB2-BD59-A6C34878D82A}">
                    <a16:rowId xmlns:a16="http://schemas.microsoft.com/office/drawing/2014/main" val="66477106"/>
                  </a:ext>
                </a:extLst>
              </a:tr>
              <a:tr h="370840">
                <a:tc>
                  <a:txBody>
                    <a:bodyPr/>
                    <a:lstStyle/>
                    <a:p>
                      <a:r>
                        <a:rPr lang="en-US" sz="1450" dirty="0"/>
                        <a:t>Active trade or business</a:t>
                      </a:r>
                    </a:p>
                  </a:txBody>
                  <a:tcPr/>
                </a:tc>
                <a:tc>
                  <a:txBody>
                    <a:bodyPr/>
                    <a:lstStyle/>
                    <a:p>
                      <a:r>
                        <a:rPr lang="en-US" sz="1450" dirty="0"/>
                        <a:t>N/A</a:t>
                      </a:r>
                    </a:p>
                  </a:txBody>
                  <a:tcPr/>
                </a:tc>
                <a:tc>
                  <a:txBody>
                    <a:bodyPr/>
                    <a:lstStyle/>
                    <a:p>
                      <a:r>
                        <a:rPr lang="en-US" sz="1450" dirty="0"/>
                        <a:t>N/A (active business likely to be subject to tax on connected income in residence state?)</a:t>
                      </a:r>
                    </a:p>
                  </a:txBody>
                  <a:tcPr/>
                </a:tc>
                <a:extLst>
                  <a:ext uri="{0D108BD9-81ED-4DB2-BD59-A6C34878D82A}">
                    <a16:rowId xmlns:a16="http://schemas.microsoft.com/office/drawing/2014/main" val="4267147685"/>
                  </a:ext>
                </a:extLst>
              </a:tr>
            </a:tbl>
          </a:graphicData>
        </a:graphic>
      </p:graphicFrame>
    </p:spTree>
    <p:extLst>
      <p:ext uri="{BB962C8B-B14F-4D97-AF65-F5344CB8AC3E}">
        <p14:creationId xmlns:p14="http://schemas.microsoft.com/office/powerpoint/2010/main" val="2175516806"/>
      </p:ext>
    </p:extLst>
  </p:cSld>
  <p:clrMapOvr>
    <a:masterClrMapping/>
  </p:clrMapOvr>
</p:sld>
</file>

<file path=ppt/slides/slide3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Limitation on Benefits Rules – Evolving Policy Rationales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10000"/>
          </a:bodyPr>
          <a:lstStyle/>
          <a:p>
            <a:r>
              <a:rPr lang="en-US" dirty="0"/>
              <a:t>LOB rules initially justified as necessary to limit treaty shopping by residents of states without a U.S. tax treaty (or with an unfavorable treaty)</a:t>
            </a:r>
          </a:p>
          <a:p>
            <a:r>
              <a:rPr lang="en-US" dirty="0"/>
              <a:t>Tightening of LOB rules beginning in 2004 motivated by different rationales</a:t>
            </a:r>
          </a:p>
          <a:p>
            <a:pPr lvl="1"/>
            <a:r>
              <a:rPr lang="en-US" dirty="0"/>
              <a:t>Limiting treaty benefits available to inverted and/or sandwich structures or other cases where there is significant U.S. ownership of foreign resident entity (“U.S. taxpayer” rationale)</a:t>
            </a:r>
          </a:p>
          <a:p>
            <a:pPr lvl="1"/>
            <a:r>
              <a:rPr lang="en-US" dirty="0"/>
              <a:t>Limiting treaty benefits where the residence state does not impose significant tax (“base erosion” or “non-taxation” rationale), regardless of ownership</a:t>
            </a:r>
          </a:p>
          <a:p>
            <a:r>
              <a:rPr lang="en-US" dirty="0"/>
              <a:t>Do these rationales make sense in light of the objectives (and limitations) of tax treaties, and considering recent developments?</a:t>
            </a:r>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713219286"/>
      </p:ext>
    </p:extLst>
  </p:cSld>
  <p:clrMapOvr>
    <a:masterClrMapping/>
  </p:clrMapOvr>
</p:sld>
</file>

<file path=ppt/slides/slide3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Concerns Regarding Taxation of U.S. Taxpayers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10000"/>
          </a:bodyPr>
          <a:lstStyle/>
          <a:p>
            <a:r>
              <a:rPr lang="en-US" dirty="0"/>
              <a:t>Use of LOB rules to address U.S. domestic tax policy concerns regarding appropriate U.S. taxation of U.S.-controlled or managed groups</a:t>
            </a:r>
          </a:p>
          <a:p>
            <a:pPr lvl="1"/>
            <a:r>
              <a:rPr lang="en-US" dirty="0"/>
              <a:t>Primarily traded / managed and controlled component of publicly traded test</a:t>
            </a:r>
          </a:p>
          <a:p>
            <a:pPr lvl="1"/>
            <a:r>
              <a:rPr lang="en-US" dirty="0"/>
              <a:t>Rules treating ownership by residents of source state as “bad”</a:t>
            </a:r>
          </a:p>
          <a:p>
            <a:r>
              <a:rPr lang="en-US" dirty="0"/>
              <a:t>U.S. source-basis taxation (w/h taxes, ECI rules) serve as a check on corporate expatriation or sandwich structures</a:t>
            </a:r>
          </a:p>
          <a:p>
            <a:r>
              <a:rPr lang="en-US" dirty="0"/>
              <a:t>Extension of saving clause</a:t>
            </a:r>
          </a:p>
          <a:p>
            <a:pPr lvl="1"/>
            <a:r>
              <a:rPr lang="en-US" dirty="0"/>
              <a:t>U.S. treaties in general do not affect U.S. taxation of U.S. persons</a:t>
            </a:r>
          </a:p>
          <a:p>
            <a:pPr lvl="1"/>
            <a:r>
              <a:rPr lang="en-US" dirty="0"/>
              <a:t>Is the definition of residence and the saving clause a better place for these rules?</a:t>
            </a:r>
          </a:p>
          <a:p>
            <a:r>
              <a:rPr lang="en-US" dirty="0"/>
              <a:t>Are treaties the best way to address this?</a:t>
            </a:r>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257583331"/>
      </p:ext>
    </p:extLst>
  </p:cSld>
  <p:clrMapOvr>
    <a:masterClrMapping/>
  </p:clrMapOvr>
</p:sld>
</file>

<file path=ppt/slides/slide3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Concern Regarding Non-Taxation</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a:bodyPr>
          <a:lstStyle/>
          <a:p>
            <a:r>
              <a:rPr lang="en-US" dirty="0"/>
              <a:t>Use of LOB rules to combat “base erosion” or “non-taxation” within MNE groups </a:t>
            </a:r>
          </a:p>
          <a:p>
            <a:pPr lvl="1"/>
            <a:r>
              <a:rPr lang="en-US" dirty="0"/>
              <a:t>Triangular rules to address low-taxed branches</a:t>
            </a:r>
          </a:p>
          <a:p>
            <a:pPr lvl="1"/>
            <a:r>
              <a:rPr lang="en-US" dirty="0"/>
              <a:t>Base erosion element to subsidiary of publicly traded test</a:t>
            </a:r>
          </a:p>
          <a:p>
            <a:pPr lvl="1"/>
            <a:r>
              <a:rPr lang="en-US" dirty="0"/>
              <a:t>Special tax regime rules</a:t>
            </a:r>
          </a:p>
          <a:p>
            <a:pPr lvl="1"/>
            <a:r>
              <a:rPr lang="en-US" dirty="0"/>
              <a:t>Tightening of active trade or business test (“emanates from” standard)</a:t>
            </a:r>
          </a:p>
          <a:p>
            <a:r>
              <a:rPr lang="en-US" dirty="0"/>
              <a:t>These rules further international tax policies related to ensuring that MNE groups pay sufficient tax in states in which they operate</a:t>
            </a:r>
          </a:p>
          <a:p>
            <a:r>
              <a:rPr lang="en-US" dirty="0"/>
              <a:t>Are treaties the best way to address this?</a:t>
            </a:r>
          </a:p>
          <a:p>
            <a:r>
              <a:rPr lang="en-US" dirty="0"/>
              <a:t>Is this a problem post-Pillar 2 (for MNE groups subject to IIRs)?</a:t>
            </a:r>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4259439696"/>
      </p:ext>
    </p:extLst>
  </p:cSld>
  <p:clrMapOvr>
    <a:masterClrMapping/>
  </p:clrMapOvr>
</p:sld>
</file>

<file path=ppt/slides/slide3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Limitation on Benefits Rules: Working Principles</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10000"/>
          </a:bodyPr>
          <a:lstStyle/>
          <a:p>
            <a:r>
              <a:rPr lang="en-US" dirty="0"/>
              <a:t>The purpose of U.S. tax treaties is to reduce taxes imposed by other states on U.S. residents so as to facilitate cross-border trade and investment by U.S. residents</a:t>
            </a:r>
          </a:p>
          <a:p>
            <a:r>
              <a:rPr lang="en-US" dirty="0"/>
              <a:t>LOB rules intended to restrict treaty shopping by residents of non-treaty countries (or countries with unfavorable tax treaties) further this purpose as they strengthen U.S. negotiating leverage</a:t>
            </a:r>
          </a:p>
          <a:p>
            <a:r>
              <a:rPr lang="en-US" dirty="0"/>
              <a:t>Overly restrictive or complex LOB rules undermine this purpose by limiting the benefit of U.S. tax treaties to other states</a:t>
            </a:r>
          </a:p>
          <a:p>
            <a:r>
              <a:rPr lang="en-US" dirty="0"/>
              <a:t>LOB rules may not be an effective or legitimate tool for preserving U.S. tax on U.S. persons – compare U.S. law changes under U.S. legislative process</a:t>
            </a:r>
          </a:p>
          <a:p>
            <a:r>
              <a:rPr lang="en-US" dirty="0"/>
              <a:t>LOB rules may not be an effective or legitimate tool for policing base erosion within MNE groups – compare U.S. and foreign law changes</a:t>
            </a:r>
          </a:p>
          <a:p>
            <a:endParaRPr lang="en-US" dirty="0"/>
          </a:p>
          <a:p>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906023757"/>
      </p:ext>
    </p:extLst>
  </p:cSld>
  <p:clrMapOvr>
    <a:masterClrMapping/>
  </p:clrMapOvr>
</p:sld>
</file>

<file path=ppt/slides/slide3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Limitation on Benefits Rules: A Possible Way Forward</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Treaty benefits should be extended to regularly traded UPEs of MNE groups resident in treaty state</a:t>
            </a:r>
          </a:p>
          <a:p>
            <a:pPr lvl="1"/>
            <a:r>
              <a:rPr lang="en-US" dirty="0"/>
              <a:t>Residence-based taxation by treaty state is sufficient nexus</a:t>
            </a:r>
          </a:p>
          <a:p>
            <a:pPr lvl="1"/>
            <a:r>
              <a:rPr lang="en-US" dirty="0"/>
              <a:t>Consider abandoning specific listing requirements </a:t>
            </a:r>
          </a:p>
          <a:p>
            <a:pPr lvl="1"/>
            <a:r>
              <a:rPr lang="en-US" dirty="0"/>
              <a:t>Reconsider role of primary place of management rule</a:t>
            </a:r>
          </a:p>
          <a:p>
            <a:r>
              <a:rPr lang="en-US" dirty="0"/>
              <a:t>Reconsider ownership test for non-regularly traded UPEs of MNE groups resident in treaty state</a:t>
            </a:r>
          </a:p>
          <a:p>
            <a:r>
              <a:rPr lang="en-US" dirty="0"/>
              <a:t>Triangular PE and special tax regime rules should be abandoned for UPEs of MNE groups subject to IIRs</a:t>
            </a:r>
          </a:p>
          <a:p>
            <a:r>
              <a:rPr lang="en-US" dirty="0"/>
              <a:t>Treaty benefits should be extended to CFCs of UPEs of MNE groups subject to IIRs and otherwise eligible for treaty benefits</a:t>
            </a:r>
          </a:p>
          <a:p>
            <a:pPr lvl="1"/>
            <a:r>
              <a:rPr lang="en-US" dirty="0"/>
              <a:t>CFCs resident in other treaty states – compare results to derivative benefits rules</a:t>
            </a:r>
          </a:p>
          <a:p>
            <a:pPr lvl="1"/>
            <a:r>
              <a:rPr lang="en-US" dirty="0"/>
              <a:t>CFCs resident in non-treaty states</a:t>
            </a:r>
          </a:p>
          <a:p>
            <a:pPr lvl="1"/>
            <a:r>
              <a:rPr lang="en-US" dirty="0"/>
              <a:t>Consider necessity of base erosion rules</a:t>
            </a:r>
          </a:p>
          <a:p>
            <a:endParaRPr lang="en-US" dirty="0"/>
          </a:p>
          <a:p>
            <a:pPr lvl="1"/>
            <a:endParaRPr lang="en-US" dirty="0"/>
          </a:p>
          <a:p>
            <a:pPr lvl="1"/>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830505361"/>
      </p:ext>
    </p:extLst>
  </p:cSld>
  <p:clrMapOvr>
    <a:masterClrMapping/>
  </p:clrMapOvr>
</p:sld>
</file>

<file path=ppt/slides/slide3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a:extLst>
              <a:ext uri="{FF2B5EF4-FFF2-40B4-BE49-F238E27FC236}">
                <a16:creationId xmlns:a16="http://schemas.microsoft.com/office/drawing/2014/main" id="{2344F5CD-ABA1-9ED2-C7CA-BC699F1C7D56}"/>
              </a:ext>
            </a:extLst>
          </p:cNvPr>
          <p:cNvSpPr>
            <a:spLocks noGrp="1"/>
          </p:cNvSpPr>
          <p:nvPr>
            <p:ph type="body" idx="1"/>
          </p:nvPr>
        </p:nvSpPr>
        <p:spPr>
          <a:xfrm>
            <a:off x="1219200" y="1766258"/>
            <a:ext cx="6705600" cy="1620631"/>
          </a:xfrm>
        </p:spPr>
        <p:txBody>
          <a:bodyPr>
            <a:normAutofit/>
          </a:bodyPr>
          <a:lstStyle/>
          <a:p>
            <a:r>
              <a:rPr lang="en-US" cap="none" dirty="0"/>
              <a:t>Potential Reform #4:</a:t>
            </a:r>
          </a:p>
          <a:p>
            <a:r>
              <a:rPr lang="en-US" cap="none" dirty="0"/>
              <a:t>The Ratification Process</a:t>
            </a:r>
          </a:p>
        </p:txBody>
      </p:sp>
    </p:spTree>
    <p:extLst>
      <p:ext uri="{BB962C8B-B14F-4D97-AF65-F5344CB8AC3E}">
        <p14:creationId xmlns:p14="http://schemas.microsoft.com/office/powerpoint/2010/main" val="1613938794"/>
      </p:ext>
    </p:extLst>
  </p:cSld>
  <p:clrMapOvr>
    <a:masterClrMapping/>
  </p:clrMapOvr>
</p:sld>
</file>

<file path=ppt/slides/slide3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Is There a Better Way?</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a:bodyPr>
          <a:lstStyle/>
          <a:p>
            <a:r>
              <a:rPr lang="en-US" dirty="0"/>
              <a:t>Since 2010, it has proven difficult to advance U.S. tax treaties through the ratification process</a:t>
            </a:r>
          </a:p>
          <a:p>
            <a:r>
              <a:rPr lang="en-US" dirty="0"/>
              <a:t>That is the case even though provisions included in traditional U.S. tax treaties have majority bipartisan support</a:t>
            </a:r>
          </a:p>
          <a:p>
            <a:r>
              <a:rPr lang="en-US" dirty="0"/>
              <a:t>Even with a functioning ratification process, it would take many years to negotiate bespoke agreements with major trading partners</a:t>
            </a:r>
          </a:p>
          <a:p>
            <a:r>
              <a:rPr lang="en-US" dirty="0"/>
              <a:t>Is there a better process for meeting U.S. policy objectives traditionally advanced through tax treaties?</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299310940"/>
      </p:ext>
    </p:extLst>
  </p:cSld>
  <p:clrMapOvr>
    <a:masterClrMapping/>
  </p:clrMapOvr>
</p:sld>
</file>

<file path=ppt/slides/slide3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Statutory Relief, Conditioned on Reciprocity</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10000"/>
          </a:bodyPr>
          <a:lstStyle/>
          <a:p>
            <a:r>
              <a:rPr lang="en-US" dirty="0"/>
              <a:t>The U.S. by statute may provide limits on taxation at source for residents of other states so long as those states provide reciprocal benefits; see Sections 883 (shipping income) and 893 (wages of government employees)</a:t>
            </a:r>
          </a:p>
          <a:p>
            <a:pPr lvl="1"/>
            <a:r>
              <a:rPr lang="en-US" dirty="0"/>
              <a:t>(Note: The Code also provides authority for the President to increase U.S. taxes on residents of other states if those other states impose discriminatory or excessive taxes on U.S. residents; see Sections 891 and 896.)</a:t>
            </a:r>
          </a:p>
          <a:p>
            <a:r>
              <a:rPr lang="en-US" dirty="0"/>
              <a:t>A statutory mechanism is being considered to provide benefits consistent with tax treaty benefits for residents of Taiwan</a:t>
            </a:r>
          </a:p>
          <a:p>
            <a:r>
              <a:rPr lang="en-US" dirty="0"/>
              <a:t>Consider whether a similar mechanism could be used to supplement (or replace) the tax treaty process</a:t>
            </a:r>
          </a:p>
          <a:p>
            <a:pPr lvl="1"/>
            <a:r>
              <a:rPr lang="en-US" dirty="0"/>
              <a:t>Reductions in taxation at source (consistent with pending Taiwan legislation)</a:t>
            </a:r>
          </a:p>
          <a:p>
            <a:pPr lvl="1"/>
            <a:r>
              <a:rPr lang="en-US" dirty="0"/>
              <a:t>Arm’s length transfer pricing</a:t>
            </a:r>
          </a:p>
          <a:p>
            <a:pPr lvl="1"/>
            <a:r>
              <a:rPr lang="en-US" dirty="0"/>
              <a:t>Procedural rules such as dispute resolution</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745315027"/>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a:extLst>
              <a:ext uri="{FF2B5EF4-FFF2-40B4-BE49-F238E27FC236}">
                <a16:creationId xmlns:a16="http://schemas.microsoft.com/office/drawing/2014/main" id="{2344F5CD-ABA1-9ED2-C7CA-BC699F1C7D56}"/>
              </a:ext>
            </a:extLst>
          </p:cNvPr>
          <p:cNvSpPr>
            <a:spLocks noGrp="1"/>
          </p:cNvSpPr>
          <p:nvPr>
            <p:ph type="body" idx="1"/>
          </p:nvPr>
        </p:nvSpPr>
        <p:spPr/>
        <p:txBody>
          <a:bodyPr>
            <a:normAutofit fontScale="92500" lnSpcReduction="10000"/>
          </a:bodyPr>
          <a:lstStyle/>
          <a:p>
            <a:r>
              <a:rPr lang="en-US" cap="none" dirty="0"/>
              <a:t>U.S. Tax Treaty Program –</a:t>
            </a:r>
          </a:p>
          <a:p>
            <a:r>
              <a:rPr lang="en-US" cap="none" dirty="0"/>
              <a:t>Purpose and History</a:t>
            </a:r>
          </a:p>
        </p:txBody>
      </p:sp>
    </p:spTree>
    <p:extLst>
      <p:ext uri="{BB962C8B-B14F-4D97-AF65-F5344CB8AC3E}">
        <p14:creationId xmlns:p14="http://schemas.microsoft.com/office/powerpoint/2010/main" val="426938733"/>
      </p:ext>
    </p:extLst>
  </p:cSld>
  <p:clrMapOvr>
    <a:masterClrMapping/>
  </p:clrMapOvr>
</p:sld>
</file>

<file path=ppt/slides/slide4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“Tax” Promotion Authority</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20000"/>
          </a:bodyPr>
          <a:lstStyle/>
          <a:p>
            <a:r>
              <a:rPr lang="en-US" dirty="0"/>
              <a:t>Since the 1970s, U.S. international trade agreements generally have been enacted into U.S. law as congressional-executive agreements under “fast track” or “trade promotion” authority procedures</a:t>
            </a:r>
          </a:p>
          <a:p>
            <a:r>
              <a:rPr lang="en-US" dirty="0"/>
              <a:t>Under such procedures:</a:t>
            </a:r>
          </a:p>
          <a:p>
            <a:pPr lvl="1"/>
            <a:r>
              <a:rPr lang="en-US" dirty="0"/>
              <a:t>Congress sets policy priorities and negotiating objectives</a:t>
            </a:r>
          </a:p>
          <a:p>
            <a:pPr lvl="1"/>
            <a:r>
              <a:rPr lang="en-US" dirty="0"/>
              <a:t>Administration negotiates agreements consistent with such priorities and objectives, in consultation with Congress and other stakeholders</a:t>
            </a:r>
          </a:p>
          <a:p>
            <a:pPr lvl="1"/>
            <a:r>
              <a:rPr lang="en-US" dirty="0"/>
              <a:t>Agreements so negotiated must be put to a vote in the House and the Senate (with no amendment or filibuster), and would pass on majority votes in each chamber</a:t>
            </a:r>
          </a:p>
          <a:p>
            <a:r>
              <a:rPr lang="en-US" dirty="0"/>
              <a:t>Consider whether a similar procedure could be used in place of the traditional tax treaty process</a:t>
            </a:r>
          </a:p>
          <a:p>
            <a:pPr lvl="1"/>
            <a:r>
              <a:rPr lang="en-US" dirty="0"/>
              <a:t>TPA process would involve the House, from which tax legislation must originate</a:t>
            </a:r>
          </a:p>
          <a:p>
            <a:pPr lvl="1"/>
            <a:r>
              <a:rPr lang="en-US" dirty="0"/>
              <a:t>Consider the traditional role of the Senate Foreign Relations Committee</a:t>
            </a:r>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448626842"/>
      </p:ext>
    </p:extLst>
  </p:cSld>
  <p:clrMapOvr>
    <a:masterClrMapping/>
  </p:clrMapOvr>
</p:sld>
</file>

<file path=ppt/slides/slide4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Substantive Multilateral Tax Agreement (or Treaty)</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a:bodyPr>
          <a:lstStyle/>
          <a:p>
            <a:r>
              <a:rPr lang="en-US" dirty="0"/>
              <a:t>The U.S. has never entered into a substantive multilateral tax treaty</a:t>
            </a:r>
          </a:p>
          <a:p>
            <a:r>
              <a:rPr lang="en-US" dirty="0"/>
              <a:t>Is now the time?</a:t>
            </a:r>
          </a:p>
          <a:p>
            <a:pPr lvl="1"/>
            <a:r>
              <a:rPr lang="en-US" dirty="0"/>
              <a:t>OECD MLI developed as part of the BEPS process shows technical viability of a substantive, customizable multilateral tax treaty </a:t>
            </a:r>
          </a:p>
          <a:p>
            <a:pPr lvl="1"/>
            <a:r>
              <a:rPr lang="en-US" dirty="0"/>
              <a:t>Pillar 2 has brought greater conformity to tax systems applicable to large MNEs</a:t>
            </a:r>
          </a:p>
          <a:p>
            <a:pPr lvl="1"/>
            <a:r>
              <a:rPr lang="en-US" dirty="0"/>
              <a:t>Substantive multilateral tax treaty is being contemplated for the (moribund) </a:t>
            </a:r>
            <a:br>
              <a:rPr lang="en-US" dirty="0"/>
            </a:br>
            <a:r>
              <a:rPr lang="en-US" dirty="0"/>
              <a:t>Pillar 1 work</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61926564"/>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Purpose of U.S. Tax Treaty Program</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85000" lnSpcReduction="20000"/>
          </a:bodyPr>
          <a:lstStyle/>
          <a:p>
            <a:r>
              <a:rPr lang="en-US" dirty="0"/>
              <a:t>The animating purpose of the U.S. tax treaty program is to reduce taxes </a:t>
            </a:r>
            <a:r>
              <a:rPr lang="en-US" u="sng" dirty="0"/>
              <a:t>imposed by other states on U.S. residents</a:t>
            </a:r>
            <a:r>
              <a:rPr lang="en-US" dirty="0"/>
              <a:t> </a:t>
            </a:r>
          </a:p>
          <a:p>
            <a:pPr lvl="1"/>
            <a:r>
              <a:rPr lang="en-US" dirty="0"/>
              <a:t>U.S. perspective: capital exporting country with many U.S.-headed MNEs</a:t>
            </a:r>
          </a:p>
          <a:p>
            <a:pPr lvl="1"/>
            <a:r>
              <a:rPr lang="en-US" dirty="0"/>
              <a:t>Reduction in U.S. tax on nonresidents is price U.S. is willing to pay to achieve this objective</a:t>
            </a:r>
          </a:p>
          <a:p>
            <a:pPr lvl="1"/>
            <a:r>
              <a:rPr lang="en-US" dirty="0"/>
              <a:t>To the extent U.S. tax on nonresidents presents economic policy issues, U.S. could address unilaterally (e.g., portfolio interest exemption, securities trading exception)</a:t>
            </a:r>
          </a:p>
          <a:p>
            <a:r>
              <a:rPr lang="en-US" dirty="0"/>
              <a:t>Absent tax treaties, many states would (and do) impose burdensome and excessive taxation on U.S. residents</a:t>
            </a:r>
          </a:p>
          <a:p>
            <a:pPr lvl="1"/>
            <a:r>
              <a:rPr lang="en-US" dirty="0"/>
              <a:t>Gross-basis taxation of outbound payments (including traditional and digital services) at relatively high rates</a:t>
            </a:r>
          </a:p>
          <a:p>
            <a:pPr lvl="1"/>
            <a:r>
              <a:rPr lang="en-US" dirty="0"/>
              <a:t>Net-basis taxation of income that may have limited connection to source state</a:t>
            </a:r>
          </a:p>
          <a:p>
            <a:pPr lvl="1"/>
            <a:r>
              <a:rPr lang="en-US" dirty="0"/>
              <a:t>Discriminatory taxes</a:t>
            </a:r>
          </a:p>
          <a:p>
            <a:r>
              <a:rPr lang="en-US" dirty="0"/>
              <a:t>Treaties also authorize exchange of information to support administration and enforcement of U.S. law</a:t>
            </a:r>
          </a:p>
          <a:p>
            <a:pPr lvl="1"/>
            <a:endParaRPr lang="en-US" dirty="0"/>
          </a:p>
          <a:p>
            <a:pPr lvl="1"/>
            <a:endParaRPr lang="en-US" dirty="0"/>
          </a:p>
          <a:p>
            <a:endParaRPr lang="en-US" dirty="0"/>
          </a:p>
        </p:txBody>
      </p:sp>
    </p:spTree>
    <p:extLst>
      <p:ext uri="{BB962C8B-B14F-4D97-AF65-F5344CB8AC3E}">
        <p14:creationId xmlns:p14="http://schemas.microsoft.com/office/powerpoint/2010/main" val="2193555757"/>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Mechanism for Advancing U.S. Interests </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10000"/>
          </a:bodyPr>
          <a:lstStyle/>
          <a:p>
            <a:r>
              <a:rPr lang="en-US" dirty="0"/>
              <a:t>Under bilateral tax treaties, the U.S. agrees to limit the imposition of U.S. tax on residents of the other state in exchange for reciprocal limits on the taxation of U.S. residents by the other state</a:t>
            </a:r>
          </a:p>
          <a:p>
            <a:pPr lvl="1"/>
            <a:r>
              <a:rPr lang="en-US" dirty="0"/>
              <a:t>Eliminate or limit gross-basis tax on amounts paid to residents of the other state</a:t>
            </a:r>
          </a:p>
          <a:p>
            <a:pPr lvl="1"/>
            <a:r>
              <a:rPr lang="en-US" dirty="0"/>
              <a:t>Limit net-basis taxation of business profits of residents of the other state to cases where there is a minimum level of physical presence (PE) within the source state </a:t>
            </a:r>
          </a:p>
          <a:p>
            <a:pPr lvl="1"/>
            <a:r>
              <a:rPr lang="en-US" dirty="0"/>
              <a:t>Commit to standards for attribution and allocation of profits between affiliated entities operating in one or both states </a:t>
            </a:r>
          </a:p>
          <a:p>
            <a:pPr lvl="1"/>
            <a:r>
              <a:rPr lang="en-US" dirty="0"/>
              <a:t>Eliminate certain discriminatory taxes</a:t>
            </a:r>
          </a:p>
          <a:p>
            <a:pPr lvl="1"/>
            <a:r>
              <a:rPr lang="en-US" dirty="0"/>
              <a:t>Commit to providing double tax relief to residents with respect to income that has been subject to source-basis taxation</a:t>
            </a:r>
          </a:p>
          <a:p>
            <a:pPr lvl="1"/>
            <a:r>
              <a:rPr lang="en-US" dirty="0"/>
              <a:t>Provide mechanism to resolve tax disputes (MAP)</a:t>
            </a:r>
          </a:p>
          <a:p>
            <a:pPr lvl="1"/>
            <a:endParaRPr lang="en-US" dirty="0"/>
          </a:p>
          <a:p>
            <a:pPr lvl="1"/>
            <a:endParaRPr lang="en-US" dirty="0"/>
          </a:p>
          <a:p>
            <a:endParaRPr lang="en-US" dirty="0"/>
          </a:p>
        </p:txBody>
      </p:sp>
    </p:spTree>
    <p:extLst>
      <p:ext uri="{BB962C8B-B14F-4D97-AF65-F5344CB8AC3E}">
        <p14:creationId xmlns:p14="http://schemas.microsoft.com/office/powerpoint/2010/main" val="13493394"/>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History of U.S. Tax Treaty Program – First Wave</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20000"/>
          </a:bodyPr>
          <a:lstStyle/>
          <a:p>
            <a:r>
              <a:rPr lang="en-US" dirty="0"/>
              <a:t>Early Treaties (1932-1943)</a:t>
            </a:r>
          </a:p>
          <a:p>
            <a:r>
              <a:rPr lang="en-US" dirty="0"/>
              <a:t>Post-WW II Treaties (1945-1963)</a:t>
            </a:r>
          </a:p>
          <a:p>
            <a:r>
              <a:rPr lang="en-US" dirty="0"/>
              <a:t>OECD-Influenced Treaties (1963-1977)</a:t>
            </a:r>
          </a:p>
          <a:p>
            <a:r>
              <a:rPr lang="en-US" dirty="0"/>
              <a:t>By the end of this era, the U.S.: </a:t>
            </a:r>
          </a:p>
          <a:p>
            <a:pPr lvl="1"/>
            <a:r>
              <a:rPr lang="en-US" dirty="0"/>
              <a:t>Had entered into treaties based on the OECD model with </a:t>
            </a:r>
            <a:r>
              <a:rPr lang="en-US" u="sng" dirty="0"/>
              <a:t>most industrialized trading partners</a:t>
            </a:r>
            <a:r>
              <a:rPr lang="en-US" dirty="0"/>
              <a:t> that imposed significant limits on taxation at source and permitted full residual residence-based taxation</a:t>
            </a:r>
          </a:p>
          <a:p>
            <a:pPr lvl="1"/>
            <a:r>
              <a:rPr lang="en-US" dirty="0"/>
              <a:t>Had entered into treaties with </a:t>
            </a:r>
            <a:r>
              <a:rPr lang="en-US" u="sng" dirty="0"/>
              <a:t>some “developing” states</a:t>
            </a:r>
            <a:r>
              <a:rPr lang="en-US" dirty="0"/>
              <a:t> that granted additional rights to source-basis taxation to those states, but nevertheless maintained full residual residence-basis taxation (no tax sparing)</a:t>
            </a:r>
          </a:p>
          <a:p>
            <a:pPr lvl="1"/>
            <a:r>
              <a:rPr lang="en-US" dirty="0"/>
              <a:t>Had entered into some treaties with low withholding tax rates that extended to territories (e.g., the Netherlands Antilles) that did not impose income tax, thereby facilitating “treaty shopping” by residents of non-treaty states and undercutting U.S. negotiating leverage</a:t>
            </a:r>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936945502"/>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Title 2" descr="" title="">
            <a:extLst>
              <a:ext uri="{FF2B5EF4-FFF2-40B4-BE49-F238E27FC236}">
                <a16:creationId xmlns:a16="http://schemas.microsoft.com/office/drawing/2014/main" id="{004C9679-52A3-8EC1-79DF-9B85ACE4E61C}"/>
              </a:ext>
            </a:extLst>
          </p:cNvPr>
          <p:cNvSpPr>
            <a:spLocks noGrp="1"/>
          </p:cNvSpPr>
          <p:nvPr>
            <p:ph type="title"/>
          </p:nvPr>
        </p:nvSpPr>
        <p:spPr/>
        <p:txBody>
          <a:bodyPr/>
          <a:lstStyle/>
          <a:p>
            <a:r>
              <a:rPr lang="en-US" dirty="0"/>
              <a:t>History of U.S. Tax Treaty Program – Second Wave</a:t>
            </a:r>
          </a:p>
        </p:txBody>
      </p:sp>
      <p:sp>
        <p:nvSpPr>
          <p:cNvPr id="4" name="Content Placeholder 3" descr="" title="">
            <a:extLst>
              <a:ext uri="{FF2B5EF4-FFF2-40B4-BE49-F238E27FC236}">
                <a16:creationId xmlns:a16="http://schemas.microsoft.com/office/drawing/2014/main" id="{21946359-194F-C604-5B67-73243B3BF6F6}"/>
              </a:ext>
            </a:extLst>
          </p:cNvPr>
          <p:cNvSpPr>
            <a:spLocks noGrp="1"/>
          </p:cNvSpPr>
          <p:nvPr>
            <p:ph idx="1"/>
          </p:nvPr>
        </p:nvSpPr>
        <p:spPr/>
        <p:txBody>
          <a:bodyPr>
            <a:normAutofit fontScale="92500" lnSpcReduction="10000"/>
          </a:bodyPr>
          <a:lstStyle/>
          <a:p>
            <a:r>
              <a:rPr lang="en-US" dirty="0"/>
              <a:t>Modern Treaties I – Limitation on Benefits (1977-2003)</a:t>
            </a:r>
          </a:p>
          <a:p>
            <a:r>
              <a:rPr lang="en-US" dirty="0"/>
              <a:t>Modern Treaties II – Even more Limitation on Benefits (2004-2010)</a:t>
            </a:r>
          </a:p>
          <a:p>
            <a:pPr lvl="1"/>
            <a:r>
              <a:rPr lang="en-US" dirty="0"/>
              <a:t>The principal objective of the U.S. treaty program during these periods was to incorporate increasingly complex “limitation on benefits” rules to existing treaties to ensure that only bona fide residents were eligible for U.S. treaty benefits</a:t>
            </a:r>
          </a:p>
          <a:p>
            <a:pPr lvl="1"/>
            <a:r>
              <a:rPr lang="en-US" dirty="0"/>
              <a:t>Over time, these rules were extended to limit U.S. treaty benefits in other cases</a:t>
            </a:r>
          </a:p>
          <a:p>
            <a:pPr lvl="1"/>
            <a:r>
              <a:rPr lang="en-US" dirty="0"/>
              <a:t>In addition (and relatedly), the U.S. and its treaty partners generally agreed to ever greater limits on source-basis taxation</a:t>
            </a:r>
          </a:p>
          <a:p>
            <a:pPr lvl="1"/>
            <a:r>
              <a:rPr lang="en-US" dirty="0"/>
              <a:t>Some expansion of treaty network to significant industrializing states (China, India, Mexico), although the U.S. treaty network remains limited</a:t>
            </a:r>
          </a:p>
          <a:p>
            <a:r>
              <a:rPr lang="en-US" dirty="0"/>
              <a:t>Current Era – Stasis (2011-present)</a:t>
            </a:r>
          </a:p>
          <a:p>
            <a:pPr lvl="1"/>
            <a:r>
              <a:rPr lang="en-US" dirty="0"/>
              <a:t>Only one full treaty (Chile), and a handful of protocols, have been ratified during this period</a:t>
            </a:r>
          </a:p>
          <a:p>
            <a:endParaRPr lang="en-US" dirty="0"/>
          </a:p>
          <a:p>
            <a:endParaRPr lang="en-US" dirty="0"/>
          </a:p>
          <a:p>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373765442"/>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ext Placeholder 3" descr="" title="">
            <a:extLst>
              <a:ext uri="{FF2B5EF4-FFF2-40B4-BE49-F238E27FC236}">
                <a16:creationId xmlns:a16="http://schemas.microsoft.com/office/drawing/2014/main" id="{2344F5CD-ABA1-9ED2-C7CA-BC699F1C7D56}"/>
              </a:ext>
            </a:extLst>
          </p:cNvPr>
          <p:cNvSpPr>
            <a:spLocks noGrp="1"/>
          </p:cNvSpPr>
          <p:nvPr>
            <p:ph type="body" idx="1"/>
          </p:nvPr>
        </p:nvSpPr>
        <p:spPr/>
        <p:txBody>
          <a:bodyPr>
            <a:normAutofit/>
          </a:bodyPr>
          <a:lstStyle/>
          <a:p>
            <a:r>
              <a:rPr lang="en-US" cap="none" dirty="0"/>
              <a:t>Current Challenges</a:t>
            </a:r>
          </a:p>
        </p:txBody>
      </p:sp>
    </p:spTree>
    <p:extLst>
      <p:ext uri="{BB962C8B-B14F-4D97-AF65-F5344CB8AC3E}">
        <p14:creationId xmlns:p14="http://schemas.microsoft.com/office/powerpoint/2010/main" val="3510793423"/>
      </p:ext>
    </p:extLst>
  </p:cSld>
  <p:clrMapOvr>
    <a:masterClrMapping/>
  </p:clrMapOvr>
</p:sld>
</file>

<file path=ppt/theme/theme1.xml><?xml version="1.0" encoding="utf-8"?>
<a:theme xmlns:a="http://schemas.openxmlformats.org/drawingml/2006/main" name="!Firm Main Template WS">
  <a:themeElements>
    <a:clrScheme name="Custom 1">
      <a:dk1>
        <a:srgbClr val="5C6670"/>
      </a:dk1>
      <a:lt1>
        <a:sysClr val="window" lastClr="FFFFFF"/>
      </a:lt1>
      <a:dk2>
        <a:srgbClr val="005480"/>
      </a:dk2>
      <a:lt2>
        <a:srgbClr val="DCDACF"/>
      </a:lt2>
      <a:accent1>
        <a:srgbClr val="007CBA"/>
      </a:accent1>
      <a:accent2>
        <a:srgbClr val="BCB4A9"/>
      </a:accent2>
      <a:accent3>
        <a:srgbClr val="5C6670"/>
      </a:accent3>
      <a:accent4>
        <a:srgbClr val="DCDACF"/>
      </a:accent4>
      <a:accent5>
        <a:srgbClr val="4BACC6"/>
      </a:accent5>
      <a:accent6>
        <a:srgbClr val="F79646"/>
      </a:accent6>
      <a:hlink>
        <a:srgbClr val="007CBA"/>
      </a:hlink>
      <a:folHlink>
        <a:srgbClr val="0054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ap:Properties xmlns:vt="http://schemas.openxmlformats.org/officeDocument/2006/docPropsVTypes" xmlns:ap="http://schemas.openxmlformats.org/officeDocument/2006/extended-properties">
  <ap:Template/>
</ap: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1899-12-31T23:00:00.0000000Z</dcterms:created>
  <dcterms:modified xsi:type="dcterms:W3CDTF">2024-10-25T17:53:41.0000000Z</dcterms:modified>
</coreProperties>
</file>