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82" r:id="rId3"/>
    <p:sldId id="286" r:id="rId4"/>
    <p:sldId id="273" r:id="rId5"/>
    <p:sldId id="257" r:id="rId6"/>
    <p:sldId id="277" r:id="rId7"/>
    <p:sldId id="270" r:id="rId8"/>
    <p:sldId id="292" r:id="rId9"/>
    <p:sldId id="271" r:id="rId10"/>
    <p:sldId id="259" r:id="rId11"/>
    <p:sldId id="287" r:id="rId12"/>
    <p:sldId id="260" r:id="rId13"/>
    <p:sldId id="263" r:id="rId14"/>
    <p:sldId id="290" r:id="rId15"/>
    <p:sldId id="289" r:id="rId16"/>
    <p:sldId id="267" r:id="rId17"/>
    <p:sldId id="291" r:id="rId18"/>
    <p:sldId id="284" r:id="rId19"/>
    <p:sldId id="258" r:id="rId20"/>
    <p:sldId id="274" r:id="rId21"/>
    <p:sldId id="261" r:id="rId22"/>
    <p:sldId id="262" r:id="rId23"/>
    <p:sldId id="283" r:id="rId24"/>
    <p:sldId id="275" r:id="rId25"/>
    <p:sldId id="285" r:id="rId26"/>
    <p:sldId id="268" r:id="rId27"/>
    <p:sldId id="272" r:id="rId28"/>
    <p:sldId id="276" r:id="rId29"/>
    <p:sldId id="264" r:id="rId30"/>
    <p:sldId id="265" r:id="rId31"/>
    <p:sldId id="266" r:id="rId32"/>
    <p:sldId id="280" r:id="rId33"/>
    <p:sldId id="278" r:id="rId34"/>
    <p:sldId id="281" r:id="rId35"/>
    <p:sldId id="269" r:id="rId36"/>
    <p:sldId id="288" r:id="rId37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76616" autoAdjust="0"/>
  </p:normalViewPr>
  <p:slideViewPr>
    <p:cSldViewPr snapToGrid="0">
      <p:cViewPr>
        <p:scale>
          <a:sx n="58" d="100"/>
          <a:sy n="58" d="100"/>
        </p:scale>
        <p:origin x="9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0B3BB-34D5-4B26-830A-8E1BB3638819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F179-2394-4EED-90E7-E0E327E7D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8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3762"/>
      </p:ext>
    </p:extLst>
  </p:cSld>
  <p:clrMapOvr>
    <a:masterClrMapping/>
  </p:clrMapOvr>
</p:notes>
</file>

<file path=ppt/notesSlides/notesSlide10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85738"/>
      </p:ext>
    </p:extLst>
  </p:cSld>
  <p:clrMapOvr>
    <a:masterClrMapping/>
  </p:clrMapOvr>
</p:notes>
</file>

<file path=ppt/notesSlides/notesSlide1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50340"/>
      </p:ext>
    </p:extLst>
  </p:cSld>
  <p:clrMapOvr>
    <a:masterClrMapping/>
  </p:clrMapOvr>
</p:notes>
</file>

<file path=ppt/notesSlides/notesSlide1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36786"/>
      </p:ext>
    </p:extLst>
  </p:cSld>
  <p:clrMapOvr>
    <a:masterClrMapping/>
  </p:clrMapOvr>
</p:notes>
</file>

<file path=ppt/notesSlides/notesSlide1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1667"/>
      </p:ext>
    </p:extLst>
  </p:cSld>
  <p:clrMapOvr>
    <a:masterClrMapping/>
  </p:clrMapOvr>
</p:notes>
</file>

<file path=ppt/notesSlides/notesSlide1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7997"/>
      </p:ext>
    </p:extLst>
  </p:cSld>
  <p:clrMapOvr>
    <a:masterClrMapping/>
  </p:clrMapOvr>
</p:notes>
</file>

<file path=ppt/notesSlides/notesSlide1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94920"/>
      </p:ext>
    </p:extLst>
  </p:cSld>
  <p:clrMapOvr>
    <a:masterClrMapping/>
  </p:clrMapOvr>
</p:notes>
</file>

<file path=ppt/notesSlides/notesSlide1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595"/>
      </p:ext>
    </p:extLst>
  </p:cSld>
  <p:clrMapOvr>
    <a:masterClrMapping/>
  </p:clrMapOvr>
</p:notes>
</file>

<file path=ppt/notesSlides/notesSlide17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63097"/>
      </p:ext>
    </p:extLst>
  </p:cSld>
  <p:clrMapOvr>
    <a:masterClrMapping/>
  </p:clrMapOvr>
</p:notes>
</file>

<file path=ppt/notesSlides/notesSlide18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8298"/>
      </p:ext>
    </p:extLst>
  </p:cSld>
  <p:clrMapOvr>
    <a:masterClrMapping/>
  </p:clrMapOvr>
</p:notes>
</file>

<file path=ppt/notesSlides/notesSlide19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48940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96460"/>
      </p:ext>
    </p:extLst>
  </p:cSld>
  <p:clrMapOvr>
    <a:masterClrMapping/>
  </p:clrMapOvr>
</p:notes>
</file>

<file path=ppt/notesSlides/notesSlide20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94309"/>
      </p:ext>
    </p:extLst>
  </p:cSld>
  <p:clrMapOvr>
    <a:masterClrMapping/>
  </p:clrMapOvr>
</p:notes>
</file>

<file path=ppt/notesSlides/notesSlide2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93853"/>
      </p:ext>
    </p:extLst>
  </p:cSld>
  <p:clrMapOvr>
    <a:masterClrMapping/>
  </p:clrMapOvr>
</p:notes>
</file>

<file path=ppt/notesSlides/notesSlide2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61184"/>
      </p:ext>
    </p:extLst>
  </p:cSld>
  <p:clrMapOvr>
    <a:masterClrMapping/>
  </p:clrMapOvr>
</p:notes>
</file>

<file path=ppt/notesSlides/notesSlide2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69271"/>
      </p:ext>
    </p:extLst>
  </p:cSld>
  <p:clrMapOvr>
    <a:masterClrMapping/>
  </p:clrMapOvr>
</p:notes>
</file>

<file path=ppt/notesSlides/notesSlide2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78211"/>
      </p:ext>
    </p:extLst>
  </p:cSld>
  <p:clrMapOvr>
    <a:masterClrMapping/>
  </p:clrMapOvr>
</p:notes>
</file>

<file path=ppt/notesSlides/notesSlide2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10053"/>
      </p:ext>
    </p:extLst>
  </p:cSld>
  <p:clrMapOvr>
    <a:masterClrMapping/>
  </p:clrMapOvr>
</p:notes>
</file>

<file path=ppt/notesSlides/notesSlide2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04442"/>
      </p:ext>
    </p:extLst>
  </p:cSld>
  <p:clrMapOvr>
    <a:masterClrMapping/>
  </p:clrMapOvr>
</p:notes>
</file>

<file path=ppt/notesSlides/notesSlide27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92171"/>
      </p:ext>
    </p:extLst>
  </p:cSld>
  <p:clrMapOvr>
    <a:masterClrMapping/>
  </p:clrMapOvr>
</p:notes>
</file>

<file path=ppt/notesSlides/notesSlide28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767681"/>
      </p:ext>
    </p:extLst>
  </p:cSld>
  <p:clrMapOvr>
    <a:masterClrMapping/>
  </p:clrMapOvr>
</p:notes>
</file>

<file path=ppt/notesSlides/notesSlide29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41554"/>
      </p:ext>
    </p:extLst>
  </p:cSld>
  <p:clrMapOvr>
    <a:masterClrMapping/>
  </p:clrMapOvr>
</p:notes>
</file>

<file path=ppt/notesSlides/notesSlide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83876"/>
      </p:ext>
    </p:extLst>
  </p:cSld>
  <p:clrMapOvr>
    <a:masterClrMapping/>
  </p:clrMapOvr>
</p:notes>
</file>

<file path=ppt/notesSlides/notesSlide30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72290"/>
      </p:ext>
    </p:extLst>
  </p:cSld>
  <p:clrMapOvr>
    <a:masterClrMapping/>
  </p:clrMapOvr>
</p:notes>
</file>

<file path=ppt/notesSlides/notesSlide3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43997"/>
      </p:ext>
    </p:extLst>
  </p:cSld>
  <p:clrMapOvr>
    <a:masterClrMapping/>
  </p:clrMapOvr>
</p:notes>
</file>

<file path=ppt/notesSlides/notesSlide3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15161"/>
      </p:ext>
    </p:extLst>
  </p:cSld>
  <p:clrMapOvr>
    <a:masterClrMapping/>
  </p:clrMapOvr>
</p:notes>
</file>

<file path=ppt/notesSlides/notesSlide3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35524"/>
      </p:ext>
    </p:extLst>
  </p:cSld>
  <p:clrMapOvr>
    <a:masterClrMapping/>
  </p:clrMapOvr>
</p:notes>
</file>

<file path=ppt/notesSlides/notesSlide3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23564"/>
      </p:ext>
    </p:extLst>
  </p:cSld>
  <p:clrMapOvr>
    <a:masterClrMapping/>
  </p:clrMapOvr>
</p:notes>
</file>

<file path=ppt/notesSlides/notesSlide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17331"/>
      </p:ext>
    </p:extLst>
  </p:cSld>
  <p:clrMapOvr>
    <a:masterClrMapping/>
  </p:clrMapOvr>
</p:notes>
</file>

<file path=ppt/notesSlides/notesSlide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7137"/>
      </p:ext>
    </p:extLst>
  </p:cSld>
  <p:clrMapOvr>
    <a:masterClrMapping/>
  </p:clrMapOvr>
</p:notes>
</file>

<file path=ppt/notesSlides/notesSlide6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1298"/>
      </p:ext>
    </p:extLst>
  </p:cSld>
  <p:clrMapOvr>
    <a:masterClrMapping/>
  </p:clrMapOvr>
</p:notes>
</file>

<file path=ppt/notesSlides/notesSlide7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47818"/>
      </p:ext>
    </p:extLst>
  </p:cSld>
  <p:clrMapOvr>
    <a:masterClrMapping/>
  </p:clrMapOvr>
</p:notes>
</file>

<file path=ppt/notesSlides/notesSlide8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66983"/>
      </p:ext>
    </p:extLst>
  </p:cSld>
  <p:clrMapOvr>
    <a:masterClrMapping/>
  </p:clrMapOvr>
</p:notes>
</file>

<file path=ppt/notesSlides/notesSlide9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F179-2394-4EED-90E7-E0E327E7D4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01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4A74-8584-44BC-354A-FDF1E4C2E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F63D0-C16A-5C7E-F691-AC6E91F51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16EE-9C79-D7D9-F41E-98C5DCE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39EF-222D-4D9D-8B5D-6CF383705E5A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98AE1-1A4F-2BB3-D2DC-7C3B0C86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38CA6-DE86-4007-74F1-51D9AA579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51722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FCC1-22D7-A4BD-395B-6EDCEBB4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EF8C1-EDC8-D924-407D-0A80AECBF5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08A7E-6E92-8755-1EC3-404FEF1D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DFA1B-D4A6-474A-A287-BED66CEBEB49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CD1AB-39FA-9A4E-7BF7-E2E2B63C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4F088-F042-EAE7-95FE-DD26F016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7354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AA1B0-D5AD-FABF-0796-33A13FBB7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64033-A5A6-7950-5BC7-564A7BA60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3A3EE-7005-C24A-5DC9-A17834BC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F4B13-B535-4544-A8D8-75765CF3F6B2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F58A4-F22D-8B0A-DD5D-21BE4878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63934-2FA6-0B34-035B-963074DC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73442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240-BC7F-38F0-92E9-5B6C30925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67E0E-690D-C82C-5BA5-07B2DE0B7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DFCBC-6F01-DB3D-CE0E-68DF32EC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D025-210E-4CAB-B8D5-D58F7EAC4D36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8640C-F948-93B0-33D8-6400A6B7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24659-73E4-69B5-FF63-07F577EE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2365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6B35A-6C32-2FC2-42B8-90559A886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1E2CA-FBB9-1289-5CD0-A2DE3BC59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C165C-BD63-9ED0-91F6-E4C1DF47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5817-AFC0-4479-A26D-C5BE1D38FE1F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29814-F666-2B4B-F68D-AFF44697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5687E-35BA-F898-CD32-8471BC99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37827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2E62-FB1E-5656-88C8-B0AFE19A5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D3EE8-5C2C-8723-C29B-59F299BC3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4F560-0323-32DE-F56D-F9B06C06A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801E0-B441-4D5D-E5C8-E8043E40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56EC-91C5-45F8-A163-2D48BF0EF067}" type="datetime1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A9390-9147-E060-4163-96EB1D5B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6014A-11C2-E809-6CDD-699F675C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38852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9AD01-BE52-C94A-F280-09B538FB1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52CED-7EBC-79E5-C1BE-0AE07EC37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3316C-EC66-CCA1-BEA0-92119B7D3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FC8C24-9B86-6EB6-8559-25ABE888E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75E3B8-25F7-C21B-D2DE-186A31580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24292E-F4D4-9178-657B-88DDE424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EF3A-8419-4ADE-B933-ABDAB7BEA3EC}" type="datetime1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970E4F-9D90-8653-7B95-DF4DD3B3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043B0-0E67-83EA-21FF-AEE4C405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0727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A10FC-CFAA-7148-0EC5-50BB27A7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36C879-F4C7-677F-B1AD-DDFBB465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24C3-8213-4C67-A428-B73ACDE8E437}" type="datetime1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11733-769F-CAC1-6C93-76026883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61702E-3EA7-5B9D-528F-2AE7EB3B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53887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B3CFD5-BD9B-659A-FB64-FEB0D417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B8B4-BC91-4654-B005-B3F0A7009E46}" type="datetime1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789AC-E54F-4C0A-DE37-6291AC172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D7D84-B564-E89F-766E-9D25942E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9184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CAFD-42BF-FDA0-DDEA-9A8D75AF3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E7A82-5973-1347-DC2D-7C38A515B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F1FCA-D62E-00A9-F742-95A33E3BB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DF0E8-DC75-1CEE-7646-F0EE6A75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6BCA-76C3-4DF5-96A5-B46D4DC72AF9}" type="datetime1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FDA90-4041-8B38-0C92-86AEEDB4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C028F-FE0D-C0A6-2D82-FB5AF029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10886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9A97B-5508-AA21-755E-4FCB9498B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F918B0-B2F0-9085-F16A-3107D6D12C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3A7EB-7CB4-CFDF-BA02-6C240D03F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49435-0CDF-78EF-96CF-A97859CA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15C91-A83D-4057-B6E6-0A779CAD3775}" type="datetime1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6273D-0C08-B336-3660-411692F8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AFF39-782F-C259-B2A3-3E9E25E3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8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F02D3E-8387-66B6-141B-E0F5C02FF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43EE0-4168-C2B3-EB6F-5A96E8FCC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6586A-9D03-1AA1-3DC4-AC01D8381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1C67-D90D-44B5-BB47-AFF73BF4E47A}" type="datetime1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4BA35-2683-E44B-B647-22C423CDC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A2D11-4104-12AC-8BA6-1D5AE9E3F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04E7-2C4C-4C7D-90DA-8212C8404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29B1D6F-A469-ADFE-0F9E-52C5B938A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it Time to Remediate Section 704(c)?</a:t>
            </a:r>
          </a:p>
        </p:txBody>
      </p:sp>
      <p:sp>
        <p:nvSpPr>
          <p:cNvPr id="3" name="Subtitle 2" descr="" title="">
            <a:extLst>
              <a:ext uri="{FF2B5EF4-FFF2-40B4-BE49-F238E27FC236}">
                <a16:creationId xmlns:a16="http://schemas.microsoft.com/office/drawing/2014/main" id="{641B9297-78EF-B20B-86F3-6BB990452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FD98169D-88B4-ECE3-3FDC-F21B47B8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03531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66310AC3-13AB-0B65-7301-AE69CE38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Section 704(c) – 1984 Code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8365E823-8A13-20B2-58FC-58D2E0588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Concerns about “artificial shifting” prompted Congress to enact modern § 704(c)(1)(A), making mandatory the previously elective rule that partnerships “take into account” variations between value and basis with respect to contributed property </a:t>
            </a:r>
          </a:p>
          <a:p>
            <a:pPr lvl="1"/>
            <a:r>
              <a:rPr lang="en-US" dirty="0"/>
              <a:t>JCT report specifically mentioned concern about partners with different tax profiles </a:t>
            </a:r>
          </a:p>
          <a:p>
            <a:endParaRPr lang="en-US" dirty="0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530CF8FC-F7E9-9B28-4CF2-48AAB774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6448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F7E6528D-669A-C504-E1C6-16D838C5A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Section 704(c) – </a:t>
            </a:r>
            <a:r>
              <a:rPr lang="en-US" dirty="0" err="1"/>
              <a:t>1990s</a:t>
            </a:r>
            <a:r>
              <a:rPr lang="en-US" dirty="0"/>
              <a:t> Regulations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A9AE308D-F0E2-9CAA-6C4B-E2B60946C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Eight years after enactment of 1984 version of § 704(c), proposed regulations would allow “any reasonable method” to account for variations – including the deferred sale method </a:t>
            </a:r>
          </a:p>
          <a:p>
            <a:pPr lvl="1"/>
            <a:r>
              <a:rPr lang="en-US" dirty="0"/>
              <a:t>Anti-abuse rule tolerates some shifting, even in cases where shifts reduce aggregate tax liability</a:t>
            </a:r>
          </a:p>
          <a:p>
            <a:pPr lvl="1"/>
            <a:r>
              <a:rPr lang="en-US" dirty="0"/>
              <a:t>Drafters felt bound by ceiling rule </a:t>
            </a:r>
          </a:p>
          <a:p>
            <a:r>
              <a:rPr lang="en-US" dirty="0"/>
              <a:t>Final regulations drop deferred sale in favor of remedials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E8D40B0-69FE-F12D-2790-9D877377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66323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541CBD24-8EBD-7BCE-505D-CE217CE5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88B2B4F8-7B19-AB2F-9623-91AC3BBF5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661239"/>
              </p:ext>
            </p:extLst>
          </p:nvPr>
        </p:nvGraphicFramePr>
        <p:xfrm>
          <a:off x="308759" y="4723204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6" name="Picture 5" descr="" title="">
            <a:extLst>
              <a:ext uri="{FF2B5EF4-FFF2-40B4-BE49-F238E27FC236}">
                <a16:creationId xmlns:a16="http://schemas.microsoft.com/office/drawing/2014/main" id="{16CA999D-4F06-D9B1-FD0F-BD1D113A5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31" y="1644238"/>
            <a:ext cx="3467100" cy="2667000"/>
          </a:xfrm>
          <a:prstGeom prst="rect">
            <a:avLst/>
          </a:prstGeom>
        </p:spPr>
      </p:pic>
      <p:sp>
        <p:nvSpPr>
          <p:cNvPr id="7" name="Content Placeholder 2" descr="" title="">
            <a:extLst>
              <a:ext uri="{FF2B5EF4-FFF2-40B4-BE49-F238E27FC236}">
                <a16:creationId xmlns:a16="http://schemas.microsoft.com/office/drawing/2014/main" id="{C697D6B1-5384-6683-4B0E-0A4151729A22}"/>
              </a:ext>
            </a:extLst>
          </p:cNvPr>
          <p:cNvSpPr txBox="1">
            <a:spLocks/>
          </p:cNvSpPr>
          <p:nvPr/>
        </p:nvSpPr>
        <p:spPr>
          <a:xfrm>
            <a:off x="6229598" y="365124"/>
            <a:ext cx="5124201" cy="6212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the partnership sells the land for $100 or more, all three methods return the same result – the first $60 of tax gain is allocated to A, the CP</a:t>
            </a:r>
          </a:p>
          <a:p>
            <a:r>
              <a:rPr lang="en-US" dirty="0"/>
              <a:t>If the partnership sells the land for less than $100, all of the tax gain is allocated to A</a:t>
            </a:r>
          </a:p>
          <a:p>
            <a:pPr lvl="1"/>
            <a:r>
              <a:rPr lang="en-US" dirty="0"/>
              <a:t>B has a book loss but no tax loss </a:t>
            </a:r>
          </a:p>
          <a:p>
            <a:pPr lvl="1"/>
            <a:r>
              <a:rPr lang="en-US" dirty="0"/>
              <a:t>Traditional method – “shifting”</a:t>
            </a:r>
          </a:p>
          <a:p>
            <a:pPr lvl="2"/>
            <a:r>
              <a:rPr lang="en-US" dirty="0"/>
              <a:t>Ceiling rule </a:t>
            </a:r>
          </a:p>
          <a:p>
            <a:pPr lvl="1"/>
            <a:r>
              <a:rPr lang="en-US" dirty="0"/>
              <a:t>Remedial method – no shifting; B gets tax loss equal to book, and A picks up offsetting capital gain  </a:t>
            </a:r>
          </a:p>
        </p:txBody>
      </p:sp>
      <p:sp>
        <p:nvSpPr>
          <p:cNvPr id="3" name="Slide Number Placeholder 2" descr="" title="">
            <a:extLst>
              <a:ext uri="{FF2B5EF4-FFF2-40B4-BE49-F238E27FC236}">
                <a16:creationId xmlns:a16="http://schemas.microsoft.com/office/drawing/2014/main" id="{C5385480-D523-D7CE-C947-326B7671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9337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8AB0696C-7A36-EC17-4678-E391C0C6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Depreciable Property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5FF88101-A526-7397-41B9-B1837982A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69719"/>
            <a:ext cx="5257800" cy="4607243"/>
          </a:xfrm>
        </p:spPr>
        <p:txBody>
          <a:bodyPr/>
          <a:lstStyle/>
          <a:p>
            <a:r>
              <a:rPr lang="en-US" dirty="0"/>
              <a:t>If the contributed asset is depreciable, the traditional method also results in “shifting” – B is allocated ($5) of book and only ($4) of tax 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A1335346-D7B4-D3B2-5920-A1DD24B37B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981639"/>
              </p:ext>
            </p:extLst>
          </p:nvPr>
        </p:nvGraphicFramePr>
        <p:xfrm>
          <a:off x="308759" y="4723204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 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140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2F85A87F-3757-5235-F593-514121D1F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31" y="1644238"/>
            <a:ext cx="3467100" cy="2667000"/>
          </a:xfrm>
          <a:prstGeom prst="rect">
            <a:avLst/>
          </a:prstGeom>
        </p:spPr>
      </p:pic>
      <p:sp>
        <p:nvSpPr>
          <p:cNvPr id="6" name="Slide Number Placeholder 5" descr="" title="">
            <a:extLst>
              <a:ext uri="{FF2B5EF4-FFF2-40B4-BE49-F238E27FC236}">
                <a16:creationId xmlns:a16="http://schemas.microsoft.com/office/drawing/2014/main" id="{B9B77618-CAB1-0087-19B4-C658C825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90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F36EC38-765E-66C1-28A8-9E8C9DB3B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Depreciable Property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56EF7746-A88A-0404-EC0D-B3110F2C9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102" y="1825625"/>
            <a:ext cx="10814538" cy="4351338"/>
          </a:xfrm>
        </p:spPr>
        <p:txBody>
          <a:bodyPr/>
          <a:lstStyle/>
          <a:p>
            <a:r>
              <a:rPr lang="en-US" dirty="0"/>
              <a:t>Assume that § 704(b) book revenue equals § 704(b) book depreciation </a:t>
            </a:r>
          </a:p>
          <a:p>
            <a:r>
              <a:rPr lang="en-US" dirty="0"/>
              <a:t>Over 10 years, B is allocated $10 of taxable income in excess of § 704(b) book income </a:t>
            </a:r>
          </a:p>
          <a:p>
            <a:endParaRPr lang="en-US" dirty="0"/>
          </a:p>
          <a:p>
            <a:r>
              <a:rPr lang="en-US" dirty="0"/>
              <a:t>Year 1: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E560FB35-CC0C-F7F8-4B04-C2EF734F8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Content Placeholder 3" descr="" title="">
            <a:extLst>
              <a:ext uri="{FF2B5EF4-FFF2-40B4-BE49-F238E27FC236}">
                <a16:creationId xmlns:a16="http://schemas.microsoft.com/office/drawing/2014/main" id="{4C712056-81BC-5D36-CBD2-2DC27227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8084634"/>
              </p:ext>
            </p:extLst>
          </p:nvPr>
        </p:nvGraphicFramePr>
        <p:xfrm>
          <a:off x="3378811" y="3765941"/>
          <a:ext cx="537927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81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59668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816948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8892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88922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7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946471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85FCF598-36F7-3058-AAFE-D0908CAE1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Depreciable Property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8CE8742C-2631-5BC4-3BD7-D5573F56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After the machine has been fully depreciated, both A and B have a book/tax disparity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498D96E0-31E4-B8EF-2873-A0DA42EB8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5" name="Content Placeholder 3" descr="" title="">
            <a:extLst>
              <a:ext uri="{FF2B5EF4-FFF2-40B4-BE49-F238E27FC236}">
                <a16:creationId xmlns:a16="http://schemas.microsoft.com/office/drawing/2014/main" id="{1ADF3699-7618-B5C9-C06B-CD7000171D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748055"/>
              </p:ext>
            </p:extLst>
          </p:nvPr>
        </p:nvGraphicFramePr>
        <p:xfrm>
          <a:off x="308759" y="4723204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6" name="Picture 5" descr="" title="">
            <a:extLst>
              <a:ext uri="{FF2B5EF4-FFF2-40B4-BE49-F238E27FC236}">
                <a16:creationId xmlns:a16="http://schemas.microsoft.com/office/drawing/2014/main" id="{CB953B86-8BD8-3BD4-4972-BD044AF50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31" y="1644238"/>
            <a:ext cx="34671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13396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FC38C589-E66F-0F12-90B2-2BCEF8A0A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Castle Harbour</a:t>
            </a:r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91EA3596-D780-A143-C20E-FE529BE91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709" y="1582420"/>
            <a:ext cx="3467100" cy="2667000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0252FB57-D6AF-2006-48D3-5D35446E71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962066"/>
              </p:ext>
            </p:extLst>
          </p:nvPr>
        </p:nvGraphicFramePr>
        <p:xfrm>
          <a:off x="257036" y="4494306"/>
          <a:ext cx="599644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11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40803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Airplanes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7962E88D-7993-2B2C-5C59-195F424B5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1560" y="701040"/>
            <a:ext cx="5222240" cy="5475923"/>
          </a:xfrm>
        </p:spPr>
        <p:txBody>
          <a:bodyPr>
            <a:normAutofit fontScale="92500"/>
          </a:bodyPr>
          <a:lstStyle/>
          <a:p>
            <a:r>
              <a:rPr lang="en-US" dirty="0"/>
              <a:t>GECC contributed highly appreciated aircraft, and the banks contributed cash</a:t>
            </a:r>
          </a:p>
          <a:p>
            <a:r>
              <a:rPr lang="en-US" dirty="0"/>
              <a:t>98% of the book income is allocated to the banks, which draws with it 98% of the taxable income</a:t>
            </a:r>
          </a:p>
          <a:p>
            <a:r>
              <a:rPr lang="en-US" dirty="0"/>
              <a:t>Guaranteed payment to GECC</a:t>
            </a:r>
          </a:p>
          <a:p>
            <a:r>
              <a:rPr lang="en-US" dirty="0"/>
              <a:t>Under the traditional method, the contributing partner is not required to cure the book/tax discrepancy </a:t>
            </a:r>
          </a:p>
          <a:p>
            <a:r>
              <a:rPr lang="en-US" dirty="0"/>
              <a:t> Bristol Myers did a similar transaction well after the § 704(c) regulations became effective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B9BF4BF8-DF50-B6EE-A284-D4E58C8A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72063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E288A32A-7C98-CCC2-D4B9-FD20DA161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Castle Harbour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CA3A357B-E423-E564-2ACC-66C3F4334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Assume total § 704(b) book revenue is equal to § 704(b) book depreciation 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5FC4F82-D435-7A1D-8621-EB007B7D9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EEAC074E-9F01-2921-4B15-3074AB607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709" y="1582420"/>
            <a:ext cx="3467100" cy="2667000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A25DE256-0A26-53AB-B0B5-75C8280F8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528043"/>
              </p:ext>
            </p:extLst>
          </p:nvPr>
        </p:nvGraphicFramePr>
        <p:xfrm>
          <a:off x="565619" y="4445880"/>
          <a:ext cx="537927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81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59668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816948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8892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88922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GECC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Banks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73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913343"/>
      </p:ext>
    </p:extLst>
  </p:cSld>
  <p:clrMapOvr>
    <a:masterClrMapping/>
  </p:clrMapOvr>
</p:sld>
</file>

<file path=ppt/slides/slide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549F77EB-999F-E5FA-B7A0-7E588ACE3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of Section 704(c) </a:t>
            </a:r>
          </a:p>
        </p:txBody>
      </p:sp>
      <p:sp>
        <p:nvSpPr>
          <p:cNvPr id="3" name="Text Placeholder 2" descr="" title="">
            <a:extLst>
              <a:ext uri="{FF2B5EF4-FFF2-40B4-BE49-F238E27FC236}">
                <a16:creationId xmlns:a16="http://schemas.microsoft.com/office/drawing/2014/main" id="{7F5608BF-C930-26F3-D9D4-F91583F8ED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Where are we now?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00FB7185-5F6E-3975-A4DE-82208BB0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58718"/>
      </p:ext>
    </p:extLst>
  </p:cSld>
  <p:clrMapOvr>
    <a:masterClrMapping/>
  </p:clrMapOvr>
</p:sld>
</file>

<file path=ppt/slides/slide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20E841D0-89C1-00BA-FD5F-40CFBBAF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of Section 704(c)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E4C41CF5-B57A-A07D-2CB0-3651D21FA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policy of modern § 704(c) is to prevent “shifting” of tax consequences among partners </a:t>
            </a:r>
          </a:p>
          <a:p>
            <a:pPr lvl="1"/>
            <a:r>
              <a:rPr lang="en-US" dirty="0"/>
              <a:t>Policy is operationalized in a particular way – noncontributing partners are allocated, as nearly as possible, basis derivative items for tax equal to basis derivative items for § 704(b) book</a:t>
            </a:r>
          </a:p>
          <a:p>
            <a:pPr lvl="1"/>
            <a:r>
              <a:rPr lang="en-US" dirty="0"/>
              <a:t>Operation of § 704(c) is zero-sum; fisc only has a stake where tax profiles differ</a:t>
            </a:r>
          </a:p>
          <a:p>
            <a:r>
              <a:rPr lang="en-US" dirty="0"/>
              <a:t>Ceiling rule is the exception to the anti-shifting policy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02618C5A-E1A3-60CB-5044-C671517F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58003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6CEE0537-46D8-4ECE-9C6A-3ADF90E90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0B67077B-6CC9-90E6-5B57-840293A7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history of § 704(c) principles </a:t>
            </a:r>
          </a:p>
          <a:p>
            <a:r>
              <a:rPr lang="en-US" dirty="0"/>
              <a:t>Discuss policy underlying modern § 704(c) </a:t>
            </a:r>
          </a:p>
          <a:p>
            <a:r>
              <a:rPr lang="en-US" dirty="0"/>
              <a:t>Consider changes to current big picture scheme </a:t>
            </a:r>
          </a:p>
          <a:p>
            <a:r>
              <a:rPr lang="en-US" dirty="0"/>
              <a:t>Open questions: suggestions for regulatory changes and clarifications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34F502DB-D3F3-4ED0-F170-930147B2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36541"/>
      </p:ext>
    </p:extLst>
  </p:cSld>
  <p:clrMapOvr>
    <a:masterClrMapping/>
  </p:clrMapOvr>
</p:sld>
</file>

<file path=ppt/slides/slide2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F9329604-137D-46A7-E2BF-02A7CB41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Character Matter?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C71B7F27-1833-211F-50B8-D861A2F79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§ 704(c) methods arguably result in character conversion</a:t>
            </a:r>
          </a:p>
          <a:p>
            <a:r>
              <a:rPr lang="en-US" dirty="0"/>
              <a:t>Deferred sale method gives partnership FMV basis, treats CP as selling property to the partnership on a deferred basis  </a:t>
            </a:r>
          </a:p>
          <a:p>
            <a:pPr lvl="1"/>
            <a:r>
              <a:rPr lang="en-US" dirty="0"/>
              <a:t>Source, character, etc. as if the property were sold to the partnership </a:t>
            </a:r>
          </a:p>
          <a:p>
            <a:pPr lvl="1"/>
            <a:r>
              <a:rPr lang="en-US" dirty="0"/>
              <a:t>CP generally picks up capital gain as the partnership recovers basis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9C822B70-DED1-CD95-DE03-0C1B62E1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31570"/>
      </p:ext>
    </p:extLst>
  </p:cSld>
  <p:clrMapOvr>
    <a:masterClrMapping/>
  </p:clrMapOvr>
</p:sld>
</file>

<file path=ppt/slides/slide2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3FB71562-023E-DA1B-F8B0-84168F32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010B1A8-8AAF-4960-160E-5EF786EB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7371"/>
            <a:ext cx="5257800" cy="5699592"/>
          </a:xfrm>
        </p:spPr>
        <p:txBody>
          <a:bodyPr/>
          <a:lstStyle/>
          <a:p>
            <a:r>
              <a:rPr lang="en-US" dirty="0"/>
              <a:t>Should it matter if B is foreign (assume the partnership does not have a US trade or business), or if B is in a low tax bracket? </a:t>
            </a:r>
          </a:p>
          <a:p>
            <a:r>
              <a:rPr lang="en-US" dirty="0"/>
              <a:t>If A and B were related, § 721(c) rules would apply </a:t>
            </a:r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E6BBFF6E-878A-2991-9EDE-B35834986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267" y="1483659"/>
            <a:ext cx="3467100" cy="2667000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63A486E4-4CA9-4C2B-2254-A01D6F6543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131488"/>
              </p:ext>
            </p:extLst>
          </p:nvPr>
        </p:nvGraphicFramePr>
        <p:xfrm>
          <a:off x="330995" y="4447241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F1FB0EE3-9F84-7811-9B81-B1603C13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51435"/>
      </p:ext>
    </p:extLst>
  </p:cSld>
  <p:clrMapOvr>
    <a:masterClrMapping/>
  </p:clrMapOvr>
</p:sld>
</file>

<file path=ppt/slides/slide2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9B9BD77-C1C1-4311-C893-A41F4CB52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52694D4-1045-0246-570D-29F9B3A25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86888"/>
            <a:ext cx="5257800" cy="5690075"/>
          </a:xfrm>
        </p:spPr>
        <p:txBody>
          <a:bodyPr/>
          <a:lstStyle/>
          <a:p>
            <a:r>
              <a:rPr lang="en-US" dirty="0"/>
              <a:t>If the traditional method is used for both properties, A is allocated ($10) of book and $0 tax, and B is allocated ($10) of book and ($4) of tax</a:t>
            </a:r>
          </a:p>
          <a:p>
            <a:r>
              <a:rPr lang="en-US" dirty="0"/>
              <a:t>Would it be reasonable to instead allocate A ($10) of book and ($4) of tax and B ($10) of book and $0 tax?  </a:t>
            </a:r>
          </a:p>
        </p:txBody>
      </p:sp>
      <p:pic>
        <p:nvPicPr>
          <p:cNvPr id="6" name="Picture 5" descr="" title="">
            <a:extLst>
              <a:ext uri="{FF2B5EF4-FFF2-40B4-BE49-F238E27FC236}">
                <a16:creationId xmlns:a16="http://schemas.microsoft.com/office/drawing/2014/main" id="{EE6DFC23-EBCB-DE72-79AD-4D04232D5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367" y="1558514"/>
            <a:ext cx="3467100" cy="2667000"/>
          </a:xfrm>
          <a:prstGeom prst="rect">
            <a:avLst/>
          </a:prstGeom>
        </p:spPr>
      </p:pic>
      <p:graphicFrame>
        <p:nvGraphicFramePr>
          <p:cNvPr id="7" name="Content Placeholder 3" descr="" title="">
            <a:extLst>
              <a:ext uri="{FF2B5EF4-FFF2-40B4-BE49-F238E27FC236}">
                <a16:creationId xmlns:a16="http://schemas.microsoft.com/office/drawing/2014/main" id="{F2240630-195C-FA62-D7B7-CAD71D8D60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1740509"/>
              </p:ext>
            </p:extLst>
          </p:nvPr>
        </p:nvGraphicFramePr>
        <p:xfrm>
          <a:off x="257036" y="4494306"/>
          <a:ext cx="588976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484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72677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81627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81627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81627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81627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IP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IP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3A67046A-5D77-3CFF-D57F-D790370D3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87382"/>
      </p:ext>
    </p:extLst>
  </p:cSld>
  <p:clrMapOvr>
    <a:masterClrMapping/>
  </p:clrMapOvr>
</p:sld>
</file>

<file path=ppt/slides/slide2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0FD4960-61FA-6E05-E35C-C8DD0DDA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A925DFD9-9AE6-0AB7-EC7F-A022E49DE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policy trend has been from flexibility to restriction – less tolerance for shifting </a:t>
            </a:r>
          </a:p>
          <a:p>
            <a:r>
              <a:rPr lang="en-US" dirty="0"/>
              <a:t>Increasingly sophisticated provisions outside of § 704(c)(1)(A) prevent troublesome transactions </a:t>
            </a:r>
          </a:p>
          <a:p>
            <a:r>
              <a:rPr lang="en-US" dirty="0"/>
              <a:t>Where does shifting remain?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80810E22-523F-F64E-36B1-A9504925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65720"/>
      </p:ext>
    </p:extLst>
  </p:cSld>
  <p:clrMapOvr>
    <a:masterClrMapping/>
  </p:clrMapOvr>
</p:sld>
</file>

<file path=ppt/slides/slide2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BD2B5920-2F60-F3D0-34BD-E03405422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Wyden Proposal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6B5B2C23-903C-2B31-4FB1-36BC00C9A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revaluations </a:t>
            </a:r>
          </a:p>
          <a:p>
            <a:r>
              <a:rPr lang="en-US" dirty="0"/>
              <a:t>Mandatory remedials </a:t>
            </a:r>
          </a:p>
          <a:p>
            <a:r>
              <a:rPr lang="en-US" dirty="0"/>
              <a:t>Constitutional issue? 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EBAE0AB-A7CF-9D83-8343-3AD24F85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6436"/>
      </p:ext>
    </p:extLst>
  </p:cSld>
  <p:clrMapOvr>
    <a:masterClrMapping/>
  </p:clrMapOvr>
</p:sld>
</file>

<file path=ppt/slides/slide2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3E9B4BC7-E936-3685-DAE4-F0955B68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Wyden Proposal </a:t>
            </a:r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A82FE254-1B5D-F466-12D4-ACDC3B7A8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221" y="1504991"/>
            <a:ext cx="4410075" cy="2657475"/>
          </a:xfrm>
          <a:prstGeom prst="rect">
            <a:avLst/>
          </a:prstGeom>
        </p:spPr>
      </p:pic>
      <p:graphicFrame>
        <p:nvGraphicFramePr>
          <p:cNvPr id="8" name="Content Placeholder 3" descr="" title="">
            <a:extLst>
              <a:ext uri="{FF2B5EF4-FFF2-40B4-BE49-F238E27FC236}">
                <a16:creationId xmlns:a16="http://schemas.microsoft.com/office/drawing/2014/main" id="{74CB2B8B-7BE9-E821-E3B8-963B389EF9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680546"/>
              </p:ext>
            </p:extLst>
          </p:nvPr>
        </p:nvGraphicFramePr>
        <p:xfrm>
          <a:off x="257035" y="4369615"/>
          <a:ext cx="599644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011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40803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99408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376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802D0E00-9BF0-58B3-AD90-8D8AF22B2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106" y="1825625"/>
            <a:ext cx="5172694" cy="4351338"/>
          </a:xfrm>
        </p:spPr>
        <p:txBody>
          <a:bodyPr/>
          <a:lstStyle/>
          <a:p>
            <a:r>
              <a:rPr lang="en-US" dirty="0"/>
              <a:t>A and B originally contributed cash to the partnership </a:t>
            </a:r>
          </a:p>
          <a:p>
            <a:r>
              <a:rPr lang="en-US" dirty="0"/>
              <a:t>When C joins, the partnership revalues its assets</a:t>
            </a:r>
          </a:p>
          <a:p>
            <a:r>
              <a:rPr lang="en-US" dirty="0"/>
              <a:t>Can A and B be required to pick up income in the absence of a realization event?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98239473-4DA7-E054-C785-FD3CD83AF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79004"/>
      </p:ext>
    </p:extLst>
  </p:cSld>
  <p:clrMapOvr>
    <a:masterClrMapping/>
  </p:clrMapOvr>
</p:sld>
</file>

<file path=ppt/slides/slide2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778B8CB8-EDF4-15EA-66F2-E16C79844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Condor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F735EF17-A1F2-F5DE-F44B-41F7A40F5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257800" cy="5719763"/>
          </a:xfrm>
        </p:spPr>
        <p:txBody>
          <a:bodyPr>
            <a:normAutofit/>
          </a:bodyPr>
          <a:lstStyle/>
          <a:p>
            <a:r>
              <a:rPr lang="en-US" dirty="0"/>
              <a:t>Special allocation of book depreciation on pipeline assets to Enron </a:t>
            </a:r>
          </a:p>
          <a:p>
            <a:r>
              <a:rPr lang="en-US" dirty="0"/>
              <a:t>Enron is allocated remedial deductions and </a:t>
            </a:r>
            <a:r>
              <a:rPr lang="en-US" dirty="0" err="1"/>
              <a:t>HPL</a:t>
            </a:r>
            <a:r>
              <a:rPr lang="en-US" dirty="0"/>
              <a:t> is allocated remedial income</a:t>
            </a:r>
          </a:p>
          <a:p>
            <a:r>
              <a:rPr lang="en-US" dirty="0"/>
              <a:t>The remedial allocations net to 0</a:t>
            </a:r>
          </a:p>
          <a:p>
            <a:r>
              <a:rPr lang="en-US" dirty="0"/>
              <a:t>Enron’s basis goes down, while </a:t>
            </a:r>
            <a:r>
              <a:rPr lang="en-US" dirty="0" err="1"/>
              <a:t>HPL’s</a:t>
            </a:r>
            <a:r>
              <a:rPr lang="en-US" dirty="0"/>
              <a:t> basis goes up</a:t>
            </a:r>
          </a:p>
          <a:p>
            <a:r>
              <a:rPr lang="en-US" dirty="0"/>
              <a:t>When the pipeline is fully depreciated, it is distributed back to </a:t>
            </a:r>
            <a:r>
              <a:rPr lang="en-US" dirty="0" err="1"/>
              <a:t>HPL</a:t>
            </a:r>
            <a:r>
              <a:rPr lang="en-US" dirty="0"/>
              <a:t>, and its basis is stepped up $930</a:t>
            </a:r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58299215-2F96-0473-5E9F-B0F32FCFD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2427" y="1253243"/>
            <a:ext cx="3800817" cy="3183037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4B116B2C-6EC4-084D-321E-26A5B38E18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801902"/>
              </p:ext>
            </p:extLst>
          </p:nvPr>
        </p:nvGraphicFramePr>
        <p:xfrm>
          <a:off x="306464" y="4722906"/>
          <a:ext cx="586573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948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20297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77623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77623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77623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77623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Pipeline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C0C99628-ADC0-AE16-05BC-1F4A2CB9B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40663"/>
      </p:ext>
    </p:extLst>
  </p:cSld>
  <p:clrMapOvr>
    <a:masterClrMapping/>
  </p:clrMapOvr>
</p:sld>
</file>

<file path=ppt/slides/slide2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45C36350-81FA-1410-DD82-533883C86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49DE5D5A-E5C0-DA65-A5E8-B17DD243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within and outside § 704(c) have significantly reduced planning opportunities </a:t>
            </a:r>
          </a:p>
          <a:p>
            <a:r>
              <a:rPr lang="en-US" dirty="0"/>
              <a:t>Remaining shifting is better addressed by tightening up anti-abuse rule; limiting the ceiling rule  </a:t>
            </a:r>
          </a:p>
          <a:p>
            <a:endParaRPr lang="en-US" dirty="0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DCED663A-30C9-9CE4-530D-0CE9855CE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12909"/>
      </p:ext>
    </p:extLst>
  </p:cSld>
  <p:clrMapOvr>
    <a:masterClrMapping/>
  </p:clrMapOvr>
</p:sld>
</file>

<file path=ppt/slides/slide2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574F0155-7DBD-75AA-6B81-5BFD7EC9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Questions, Regulatory Clarifications  </a:t>
            </a:r>
          </a:p>
        </p:txBody>
      </p:sp>
      <p:sp>
        <p:nvSpPr>
          <p:cNvPr id="3" name="Text Placeholder 2" descr="" title="">
            <a:extLst>
              <a:ext uri="{FF2B5EF4-FFF2-40B4-BE49-F238E27FC236}">
                <a16:creationId xmlns:a16="http://schemas.microsoft.com/office/drawing/2014/main" id="{C0965831-DC98-0393-95BD-D793A161A4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BB0952D4-D165-2D19-75D9-49708B28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660"/>
      </p:ext>
    </p:extLst>
  </p:cSld>
  <p:clrMapOvr>
    <a:masterClrMapping/>
  </p:clrMapOvr>
</p:sld>
</file>

<file path=ppt/slides/slide2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5AFA32BE-E781-3C1D-3A0D-2D3F887D5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Netting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9B6CC4EE-4D77-DA1E-52D6-7BB7C676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365125"/>
            <a:ext cx="5257800" cy="58118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Consider Example 1, but assume that the land declines in value to $80 and C is admitted as a 1/3</a:t>
            </a:r>
            <a:r>
              <a:rPr lang="en-US" baseline="30000" dirty="0"/>
              <a:t>rd</a:t>
            </a:r>
            <a:r>
              <a:rPr lang="en-US" dirty="0"/>
              <a:t> partner</a:t>
            </a:r>
          </a:p>
          <a:p>
            <a:r>
              <a:rPr lang="en-US" dirty="0"/>
              <a:t>Assume the partnership elected remedials</a:t>
            </a:r>
          </a:p>
          <a:p>
            <a:r>
              <a:rPr lang="en-US" dirty="0"/>
              <a:t>If the land is then sold for $80, what result?  </a:t>
            </a:r>
          </a:p>
          <a:p>
            <a:pPr lvl="1"/>
            <a:r>
              <a:rPr lang="en-US" dirty="0"/>
              <a:t>Netting approach: A is allocated $40 of gain and no further allocations are made.  The decline in value simply reduced the § 704(c) amount with respect to the land</a:t>
            </a:r>
          </a:p>
          <a:p>
            <a:pPr lvl="1"/>
            <a:r>
              <a:rPr lang="en-US" dirty="0"/>
              <a:t>Separate layer approach: B is allocated a ($10) book loss, which is matched with a remedial allocation of tax loss.  A is allocated $40 with respect to the “forward” layer and $10 of remedial gain, for a net $50 of gain</a:t>
            </a:r>
          </a:p>
          <a:p>
            <a:pPr lvl="1"/>
            <a:endParaRPr lang="en-US" dirty="0"/>
          </a:p>
        </p:txBody>
      </p:sp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FD27EBB1-8AB0-AC67-2AEB-0FDAC1EAA1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861739"/>
              </p:ext>
            </p:extLst>
          </p:nvPr>
        </p:nvGraphicFramePr>
        <p:xfrm>
          <a:off x="308759" y="4131534"/>
          <a:ext cx="56536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Reval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81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12" name="Picture 11" descr="" title="">
            <a:extLst>
              <a:ext uri="{FF2B5EF4-FFF2-40B4-BE49-F238E27FC236}">
                <a16:creationId xmlns:a16="http://schemas.microsoft.com/office/drawing/2014/main" id="{79C9F215-E9B0-9A44-A9E8-241585A680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31" y="1354511"/>
            <a:ext cx="4610100" cy="2667000"/>
          </a:xfrm>
          <a:prstGeom prst="rect">
            <a:avLst/>
          </a:prstGeom>
        </p:spPr>
      </p:pic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65C84D8-0D68-A8D0-4D04-549BB43C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19057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BE435C2-AE05-9192-7CE3-53CEF2392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Section 704(c) </a:t>
            </a:r>
          </a:p>
        </p:txBody>
      </p:sp>
      <p:sp>
        <p:nvSpPr>
          <p:cNvPr id="3" name="Text Placeholder 2" descr="" title="">
            <a:extLst>
              <a:ext uri="{FF2B5EF4-FFF2-40B4-BE49-F238E27FC236}">
                <a16:creationId xmlns:a16="http://schemas.microsoft.com/office/drawing/2014/main" id="{090572E4-A208-8657-E4ED-B2BD3CE81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49818243-C730-C495-BFAE-938364830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40770"/>
      </p:ext>
    </p:extLst>
  </p:cSld>
  <p:clrMapOvr>
    <a:masterClrMapping/>
  </p:clrMapOvr>
</p:sld>
</file>

<file path=ppt/slides/slide3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707A74F-8C8B-8058-BA80-D3AE61F0D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Oil and Gas Partnerships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AEA2EA15-BCB5-DCC6-2809-DD87D46B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55667"/>
            <a:ext cx="5257800" cy="462129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partnership does not have a basis in the contributed property</a:t>
            </a:r>
          </a:p>
          <a:p>
            <a:r>
              <a:rPr lang="en-US" dirty="0"/>
              <a:t>Instead, it must allocate basis to its partners using the principles of § 704(c)</a:t>
            </a:r>
          </a:p>
          <a:p>
            <a:r>
              <a:rPr lang="en-US" dirty="0"/>
              <a:t>Reasonably clear that A is allocated $50 of basis with respect to working interest B and $0 of basis with respect to working interest A, and B is allocated $50 with respect to working interest B and $40 with respect to working interest A (total $90)</a:t>
            </a:r>
          </a:p>
          <a:p>
            <a:r>
              <a:rPr lang="en-US" dirty="0"/>
              <a:t>Arguable that § 704(c) has no further application because no disparity between book and tax allocations – and no ceiling rule application 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D3449895-A4ED-208E-D450-3ADDD033C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385402"/>
              </p:ext>
            </p:extLst>
          </p:nvPr>
        </p:nvGraphicFramePr>
        <p:xfrm>
          <a:off x="261257" y="4494306"/>
          <a:ext cx="56494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407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756249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1017608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866940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Working Int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Working Int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7" name="Picture 6" descr="" title="">
            <a:extLst>
              <a:ext uri="{FF2B5EF4-FFF2-40B4-BE49-F238E27FC236}">
                <a16:creationId xmlns:a16="http://schemas.microsoft.com/office/drawing/2014/main" id="{8FFEB7DB-2A20-A196-43AD-A482E0F08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906" y="1506830"/>
            <a:ext cx="4048125" cy="2667000"/>
          </a:xfrm>
          <a:prstGeom prst="rect">
            <a:avLst/>
          </a:prstGeom>
        </p:spPr>
      </p:pic>
      <p:sp>
        <p:nvSpPr>
          <p:cNvPr id="5" name="Slide Number Placeholder 4" descr="" title="">
            <a:extLst>
              <a:ext uri="{FF2B5EF4-FFF2-40B4-BE49-F238E27FC236}">
                <a16:creationId xmlns:a16="http://schemas.microsoft.com/office/drawing/2014/main" id="{2291C240-EBA5-B0ED-65B5-12935AC54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1880"/>
      </p:ext>
    </p:extLst>
  </p:cSld>
  <p:clrMapOvr>
    <a:masterClrMapping/>
  </p:clrMapOvr>
</p:sld>
</file>

<file path=ppt/slides/slide3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80FBDCEA-9A83-FF1D-E2B7-143900FDB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</a:t>
            </a:r>
            <a:r>
              <a:rPr lang="en-US" dirty="0" err="1"/>
              <a:t>263A</a:t>
            </a:r>
            <a:endParaRPr lang="en-US" dirty="0"/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02901512-719F-FA67-4F1A-9EE5BF73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443" y="1825625"/>
            <a:ext cx="10753357" cy="4351338"/>
          </a:xfrm>
        </p:spPr>
        <p:txBody>
          <a:bodyPr/>
          <a:lstStyle/>
          <a:p>
            <a:r>
              <a:rPr lang="en-US" dirty="0"/>
              <a:t>No authority exists concerning the interaction of §§ </a:t>
            </a:r>
            <a:r>
              <a:rPr lang="en-US" dirty="0" err="1"/>
              <a:t>263A</a:t>
            </a:r>
            <a:r>
              <a:rPr lang="en-US" dirty="0"/>
              <a:t> and 704(c) </a:t>
            </a:r>
          </a:p>
          <a:p>
            <a:r>
              <a:rPr lang="en-US" dirty="0"/>
              <a:t>Technical argument that only one can apply </a:t>
            </a:r>
          </a:p>
          <a:p>
            <a:r>
              <a:rPr lang="en-US" dirty="0"/>
              <a:t>Better view that sale of inventory should be viewed as sale of a portion of § 704(c) property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88E5039D-DDDC-498B-7EA8-2944887F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05882"/>
      </p:ext>
    </p:extLst>
  </p:cSld>
  <p:clrMapOvr>
    <a:masterClrMapping/>
  </p:clrMapOvr>
</p:sld>
</file>

<file path=ppt/slides/slide3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50483509-845B-3F8F-347C-26FB548C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</a:t>
            </a:r>
            <a:r>
              <a:rPr lang="en-US" dirty="0" err="1"/>
              <a:t>263A</a:t>
            </a:r>
            <a:r>
              <a:rPr lang="en-US" dirty="0"/>
              <a:t> – Example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F2F4238E-16A0-BA06-973A-030C292DE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Assume the partnership uses the machine to produce widgets, which it sells to customers </a:t>
            </a:r>
          </a:p>
          <a:p>
            <a:r>
              <a:rPr lang="en-US" dirty="0"/>
              <a:t>In year 1, the partnership produces 100 widgets and sells 80 of them for $120 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F521365C-B9CB-1785-F5ED-07D46AC7E2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039770"/>
              </p:ext>
            </p:extLst>
          </p:nvPr>
        </p:nvGraphicFramePr>
        <p:xfrm>
          <a:off x="330995" y="4447241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Machine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8" name="Picture 7" descr="" title="">
            <a:extLst>
              <a:ext uri="{FF2B5EF4-FFF2-40B4-BE49-F238E27FC236}">
                <a16:creationId xmlns:a16="http://schemas.microsoft.com/office/drawing/2014/main" id="{9A36A03B-A2D8-CEB7-8FC9-5C68B11C8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267" y="1466606"/>
            <a:ext cx="3467100" cy="2667000"/>
          </a:xfrm>
          <a:prstGeom prst="rect">
            <a:avLst/>
          </a:prstGeom>
        </p:spPr>
      </p:pic>
      <p:sp>
        <p:nvSpPr>
          <p:cNvPr id="5" name="Slide Number Placeholder 4" descr="" title="">
            <a:extLst>
              <a:ext uri="{FF2B5EF4-FFF2-40B4-BE49-F238E27FC236}">
                <a16:creationId xmlns:a16="http://schemas.microsoft.com/office/drawing/2014/main" id="{085B63CE-1D95-FDB9-3EE8-64611228B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77714"/>
      </p:ext>
    </p:extLst>
  </p:cSld>
  <p:clrMapOvr>
    <a:masterClrMapping/>
  </p:clrMapOvr>
</p:sld>
</file>

<file path=ppt/slides/slide3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BBFE2962-8521-0465-3623-50C5FAFF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</a:t>
            </a:r>
            <a:r>
              <a:rPr lang="en-US" dirty="0" err="1"/>
              <a:t>263A</a:t>
            </a:r>
            <a:r>
              <a:rPr lang="en-US" dirty="0"/>
              <a:t> – Example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793DA451-28F7-F2B0-F333-8BE1BEFCD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Only § 704(c) applies; traditional method elected; timing not consistent with § </a:t>
            </a:r>
            <a:r>
              <a:rPr lang="en-US" dirty="0" err="1"/>
              <a:t>263A</a:t>
            </a:r>
            <a:r>
              <a:rPr lang="en-US" dirty="0"/>
              <a:t> (and some income shifting)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Only § </a:t>
            </a:r>
            <a:r>
              <a:rPr lang="en-US" dirty="0" err="1"/>
              <a:t>263A</a:t>
            </a:r>
            <a:r>
              <a:rPr lang="en-US" dirty="0"/>
              <a:t> applies; income shifting  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8C59A389-1B6E-1948-15A4-D7B00A2388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812648"/>
              </p:ext>
            </p:extLst>
          </p:nvPr>
        </p:nvGraphicFramePr>
        <p:xfrm>
          <a:off x="237710" y="1881835"/>
          <a:ext cx="57196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43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769195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761346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86338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753497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  <a:gridCol w="710394">
                  <a:extLst>
                    <a:ext uri="{9D8B030D-6E8A-4147-A177-3AD203B41FA5}">
                      <a16:colId xmlns:a16="http://schemas.microsoft.com/office/drawing/2014/main" val="112821026"/>
                    </a:ext>
                  </a:extLst>
                </a:gridCol>
                <a:gridCol w="808374">
                  <a:extLst>
                    <a:ext uri="{9D8B030D-6E8A-4147-A177-3AD203B41FA5}">
                      <a16:colId xmlns:a16="http://schemas.microsoft.com/office/drawing/2014/main" val="2521453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(CP)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Tax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Gross 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Depreciation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(40)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 descr="" title="">
            <a:extLst>
              <a:ext uri="{FF2B5EF4-FFF2-40B4-BE49-F238E27FC236}">
                <a16:creationId xmlns:a16="http://schemas.microsoft.com/office/drawing/2014/main" id="{801B4533-1E7E-800B-082C-3B85AD760C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351761"/>
              </p:ext>
            </p:extLst>
          </p:nvPr>
        </p:nvGraphicFramePr>
        <p:xfrm>
          <a:off x="237710" y="4498798"/>
          <a:ext cx="57196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43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769195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761346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86338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753497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  <a:gridCol w="710394">
                  <a:extLst>
                    <a:ext uri="{9D8B030D-6E8A-4147-A177-3AD203B41FA5}">
                      <a16:colId xmlns:a16="http://schemas.microsoft.com/office/drawing/2014/main" val="112821026"/>
                    </a:ext>
                  </a:extLst>
                </a:gridCol>
                <a:gridCol w="808374">
                  <a:extLst>
                    <a:ext uri="{9D8B030D-6E8A-4147-A177-3AD203B41FA5}">
                      <a16:colId xmlns:a16="http://schemas.microsoft.com/office/drawing/2014/main" val="2521453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(CP)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Tax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Gross Sales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 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6" name="Slide Number Placeholder 5" descr="" title="">
            <a:extLst>
              <a:ext uri="{FF2B5EF4-FFF2-40B4-BE49-F238E27FC236}">
                <a16:creationId xmlns:a16="http://schemas.microsoft.com/office/drawing/2014/main" id="{0123CEA5-F2C4-A8D1-F6C9-D56D04FB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97832"/>
      </p:ext>
    </p:extLst>
  </p:cSld>
  <p:clrMapOvr>
    <a:masterClrMapping/>
  </p:clrMapOvr>
</p:sld>
</file>

<file path=ppt/slides/slide3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AFA674F-3F88-5A06-F91E-D9184A1C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</a:t>
            </a:r>
            <a:r>
              <a:rPr lang="en-US" dirty="0" err="1"/>
              <a:t>263A</a:t>
            </a:r>
            <a:r>
              <a:rPr lang="en-US" dirty="0"/>
              <a:t>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2CF47542-914A-4A0A-7F1A-AE95E4F67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482" y="1825625"/>
            <a:ext cx="10859318" cy="4351338"/>
          </a:xfrm>
        </p:spPr>
        <p:txBody>
          <a:bodyPr/>
          <a:lstStyle/>
          <a:p>
            <a:r>
              <a:rPr lang="en-US" dirty="0"/>
              <a:t>Treating the sale of inventory as a sale of a portion of the § 704(c) property:</a:t>
            </a:r>
          </a:p>
          <a:p>
            <a:pPr lvl="1"/>
            <a:r>
              <a:rPr lang="en-US" dirty="0"/>
              <a:t>Respects the timing considerations that drive § </a:t>
            </a:r>
            <a:r>
              <a:rPr lang="en-US" dirty="0" err="1"/>
              <a:t>263A</a:t>
            </a:r>
            <a:r>
              <a:rPr lang="en-US" dirty="0"/>
              <a:t>, and </a:t>
            </a:r>
          </a:p>
          <a:p>
            <a:pPr lvl="1"/>
            <a:r>
              <a:rPr lang="en-US" dirty="0"/>
              <a:t>Prevents income shifting consistent with the principles of § 704(c), within the limits of the ceiling rule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A2046ED-7E2A-DDCA-A161-04D03BD7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5" name="Content Placeholder 3" descr="" title="">
            <a:extLst>
              <a:ext uri="{FF2B5EF4-FFF2-40B4-BE49-F238E27FC236}">
                <a16:creationId xmlns:a16="http://schemas.microsoft.com/office/drawing/2014/main" id="{AD7A1ACB-6EB6-D850-B9BA-9191D9C13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671698"/>
              </p:ext>
            </p:extLst>
          </p:nvPr>
        </p:nvGraphicFramePr>
        <p:xfrm>
          <a:off x="3236186" y="4412457"/>
          <a:ext cx="57196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439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769195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761346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86338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753497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  <a:gridCol w="710394">
                  <a:extLst>
                    <a:ext uri="{9D8B030D-6E8A-4147-A177-3AD203B41FA5}">
                      <a16:colId xmlns:a16="http://schemas.microsoft.com/office/drawing/2014/main" val="112821026"/>
                    </a:ext>
                  </a:extLst>
                </a:gridCol>
                <a:gridCol w="808374">
                  <a:extLst>
                    <a:ext uri="{9D8B030D-6E8A-4147-A177-3AD203B41FA5}">
                      <a16:colId xmlns:a16="http://schemas.microsoft.com/office/drawing/2014/main" val="2521453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(CP)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Tax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Gross Sales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COGS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(32)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(32)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Gross Income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77013"/>
      </p:ext>
    </p:extLst>
  </p:cSld>
  <p:clrMapOvr>
    <a:masterClrMapping/>
  </p:clrMapOvr>
</p:sld>
</file>

<file path=ppt/slides/slide3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17BFC2FE-DE8B-137C-0BA1-DE01CD7A9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Tiered Partnerships - Example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B9D7D54B-34D7-9388-A26C-E338C6D18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A and B contributed cash</a:t>
            </a:r>
          </a:p>
          <a:p>
            <a:r>
              <a:rPr lang="en-US" dirty="0"/>
              <a:t>The assets of the partnership doubled in value to $200</a:t>
            </a:r>
          </a:p>
          <a:p>
            <a:r>
              <a:rPr lang="en-US" dirty="0"/>
              <a:t>A contributes his interest to an upper-tier partnership </a:t>
            </a:r>
          </a:p>
        </p:txBody>
      </p:sp>
      <p:graphicFrame>
        <p:nvGraphicFramePr>
          <p:cNvPr id="10" name="Content Placeholder 3" descr="" title="">
            <a:extLst>
              <a:ext uri="{FF2B5EF4-FFF2-40B4-BE49-F238E27FC236}">
                <a16:creationId xmlns:a16="http://schemas.microsoft.com/office/drawing/2014/main" id="{C3174887-3DA8-9AA3-ECAC-B6D616991F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292966"/>
              </p:ext>
            </p:extLst>
          </p:nvPr>
        </p:nvGraphicFramePr>
        <p:xfrm>
          <a:off x="218180" y="4435365"/>
          <a:ext cx="58778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0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629392">
                  <a:extLst>
                    <a:ext uri="{9D8B030D-6E8A-4147-A177-3AD203B41FA5}">
                      <a16:colId xmlns:a16="http://schemas.microsoft.com/office/drawing/2014/main" val="2004192467"/>
                    </a:ext>
                  </a:extLst>
                </a:gridCol>
                <a:gridCol w="700644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61188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2707127959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FMV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FMV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12" name="Picture 11" descr="" title="">
            <a:extLst>
              <a:ext uri="{FF2B5EF4-FFF2-40B4-BE49-F238E27FC236}">
                <a16:creationId xmlns:a16="http://schemas.microsoft.com/office/drawing/2014/main" id="{A10AC986-06D7-6CEE-9567-BED2E0C29B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401" y="1559935"/>
            <a:ext cx="3381375" cy="2657475"/>
          </a:xfrm>
          <a:prstGeom prst="rect">
            <a:avLst/>
          </a:prstGeom>
        </p:spPr>
      </p:pic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59DAA6AE-8D01-D841-B782-41CB293E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23524"/>
      </p:ext>
    </p:extLst>
  </p:cSld>
  <p:clrMapOvr>
    <a:masterClrMapping/>
  </p:clrMapOvr>
</p:sld>
</file>

<file path=ppt/slides/slide3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876F660C-DC55-4329-7A0E-E9F0B8384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Tiered Partnerships – Example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1D8753B1-2DD3-5082-4BD3-5FF00E4F8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After the contribution of the </a:t>
            </a:r>
            <a:r>
              <a:rPr lang="en-US" dirty="0" err="1"/>
              <a:t>LTP</a:t>
            </a:r>
            <a:r>
              <a:rPr lang="en-US" dirty="0"/>
              <a:t> interest, when the assets are worth the same amount, </a:t>
            </a:r>
            <a:r>
              <a:rPr lang="en-US" dirty="0" err="1"/>
              <a:t>LTP</a:t>
            </a:r>
            <a:r>
              <a:rPr lang="en-US" dirty="0"/>
              <a:t> sells Land 1 for $120, allocating half of the gain - $30 - to </a:t>
            </a:r>
            <a:r>
              <a:rPr lang="en-US" dirty="0" err="1"/>
              <a:t>UTP</a:t>
            </a:r>
            <a:endParaRPr lang="en-US" dirty="0"/>
          </a:p>
          <a:p>
            <a:r>
              <a:rPr lang="en-US" dirty="0"/>
              <a:t>The $30 of gain is non-economic</a:t>
            </a:r>
          </a:p>
          <a:p>
            <a:r>
              <a:rPr lang="en-US" dirty="0"/>
              <a:t>No requirement that the gain be allocated to A</a:t>
            </a:r>
          </a:p>
        </p:txBody>
      </p:sp>
      <p:pic>
        <p:nvPicPr>
          <p:cNvPr id="7" name="Picture 6" descr="" title="">
            <a:extLst>
              <a:ext uri="{FF2B5EF4-FFF2-40B4-BE49-F238E27FC236}">
                <a16:creationId xmlns:a16="http://schemas.microsoft.com/office/drawing/2014/main" id="{1265FDB3-BE6A-7457-FE8C-C04EFDA18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692" y="1308575"/>
            <a:ext cx="3939763" cy="3648852"/>
          </a:xfrm>
          <a:prstGeom prst="rect">
            <a:avLst/>
          </a:prstGeom>
        </p:spPr>
      </p:pic>
      <p:graphicFrame>
        <p:nvGraphicFramePr>
          <p:cNvPr id="8" name="Content Placeholder 3" descr="" title="">
            <a:extLst>
              <a:ext uri="{FF2B5EF4-FFF2-40B4-BE49-F238E27FC236}">
                <a16:creationId xmlns:a16="http://schemas.microsoft.com/office/drawing/2014/main" id="{DBC0F6D1-A517-8A49-17BA-C55414978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066246"/>
              </p:ext>
            </p:extLst>
          </p:nvPr>
        </p:nvGraphicFramePr>
        <p:xfrm>
          <a:off x="158804" y="4973777"/>
          <a:ext cx="58778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0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629392">
                  <a:extLst>
                    <a:ext uri="{9D8B030D-6E8A-4147-A177-3AD203B41FA5}">
                      <a16:colId xmlns:a16="http://schemas.microsoft.com/office/drawing/2014/main" val="2004192467"/>
                    </a:ext>
                  </a:extLst>
                </a:gridCol>
                <a:gridCol w="700644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61188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2707127959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740152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LTP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FMV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FMV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3F6E142C-F6F9-6C90-E61B-624825EC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787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CEA675DE-BAA7-6818-EEEE-73FC89BF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Walbridge </a:t>
            </a:r>
            <a:r>
              <a:rPr lang="en-US" dirty="0"/>
              <a:t>and </a:t>
            </a:r>
            <a:r>
              <a:rPr lang="en-US" i="1" dirty="0" err="1"/>
              <a:t>Archbald</a:t>
            </a:r>
            <a:endParaRPr lang="en-US" i="1" dirty="0"/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38022BF8-D127-03C4-3F2D-9129DD129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If A contributes land with a basis of $40 and a value of $100, the partnership takes the land with a $100 basis</a:t>
            </a:r>
          </a:p>
          <a:p>
            <a:r>
              <a:rPr lang="en-US" dirty="0"/>
              <a:t>If the land is sold for $100, no gain or loss</a:t>
            </a:r>
          </a:p>
          <a:p>
            <a:r>
              <a:rPr lang="en-US" dirty="0"/>
              <a:t>Gain is only tax-effected on sale or liquidation of interest </a:t>
            </a:r>
          </a:p>
          <a:p>
            <a:r>
              <a:rPr lang="en-US" dirty="0"/>
              <a:t>Congress reacts by requiring carryover basis </a:t>
            </a:r>
          </a:p>
        </p:txBody>
      </p:sp>
      <p:graphicFrame>
        <p:nvGraphicFramePr>
          <p:cNvPr id="4" name="Content Placeholder 3" descr="" title="">
            <a:extLst>
              <a:ext uri="{FF2B5EF4-FFF2-40B4-BE49-F238E27FC236}">
                <a16:creationId xmlns:a16="http://schemas.microsoft.com/office/drawing/2014/main" id="{F87E4CDD-FBB8-EF56-A309-A9FD47851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827407"/>
              </p:ext>
            </p:extLst>
          </p:nvPr>
        </p:nvGraphicFramePr>
        <p:xfrm>
          <a:off x="1049464" y="4728284"/>
          <a:ext cx="38243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3A11CD62-C5DB-8415-BE10-3D16EF1B2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952" y="1825625"/>
            <a:ext cx="3381375" cy="2657475"/>
          </a:xfrm>
          <a:prstGeom prst="rect">
            <a:avLst/>
          </a:prstGeom>
        </p:spPr>
      </p:pic>
      <p:sp>
        <p:nvSpPr>
          <p:cNvPr id="6" name="Slide Number Placeholder 5" descr="" title="">
            <a:extLst>
              <a:ext uri="{FF2B5EF4-FFF2-40B4-BE49-F238E27FC236}">
                <a16:creationId xmlns:a16="http://schemas.microsoft.com/office/drawing/2014/main" id="{0D4C5784-7895-84A9-D400-5D05D981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96615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4B3F9709-235F-9D66-36BA-D3D5638F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Section 704(c) – Pre-1954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CB03F25A-B0C9-3C69-3228-B5E3CD632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Early (pre-1954) regulations allowed flexibility; general rule was that allocations followed general scheme in partnership agreement</a:t>
            </a:r>
          </a:p>
          <a:p>
            <a:r>
              <a:rPr lang="en-US" dirty="0"/>
              <a:t>1932 GCM (ignored by Service and taxpayers alike) adopted a deferred sale approach</a:t>
            </a:r>
          </a:p>
          <a:p>
            <a:pPr lvl="1"/>
            <a:r>
              <a:rPr lang="en-US" dirty="0"/>
              <a:t>First articulation of the “ceiling rule” </a:t>
            </a:r>
          </a:p>
          <a:p>
            <a:r>
              <a:rPr lang="en-US" dirty="0"/>
              <a:t>1954 ALI Report recommended against deferred sale approach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6A865D29-C0DA-95F5-58F3-55999E25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5289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35E149AD-98C7-6121-24DA-41EEC8A1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Section 704(c) – 1954 Code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605FF4FD-D6DB-64B2-3299-EFE29F755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1954 Code adopted a three-tier approach: </a:t>
            </a:r>
          </a:p>
          <a:p>
            <a:pPr lvl="1"/>
            <a:r>
              <a:rPr lang="en-US" dirty="0"/>
              <a:t>General rule of pro rata sharing</a:t>
            </a:r>
          </a:p>
          <a:p>
            <a:pPr lvl="1"/>
            <a:r>
              <a:rPr lang="en-US" dirty="0"/>
              <a:t>Elective rule allowing partners to “take into account” variations in FMV and basis</a:t>
            </a:r>
          </a:p>
          <a:p>
            <a:pPr lvl="1"/>
            <a:r>
              <a:rPr lang="en-US" dirty="0"/>
              <a:t>Undivided interests method where tax items are treated as staying outside the partnership </a:t>
            </a:r>
          </a:p>
          <a:p>
            <a:endParaRPr lang="en-US" dirty="0"/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40163743-07C3-5495-A25B-B011B0DC3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053968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014B1EE7-8085-7448-BD7F-6FF40C28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1954 Code – General Rule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FDD8838A-FADB-2632-AE28-4DFFD3870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r>
              <a:rPr lang="en-US" dirty="0"/>
              <a:t>If the land is sold for $100, the $60 of tax gain is simply allocated equally, $30 to A and $30 to B</a:t>
            </a:r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3403207F-BC33-F52F-F3B7-1BA3B02AC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952" y="1825625"/>
            <a:ext cx="3381375" cy="2657475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D2E3ECDB-1C3D-756E-3BC1-EB95B76636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203496"/>
              </p:ext>
            </p:extLst>
          </p:nvPr>
        </p:nvGraphicFramePr>
        <p:xfrm>
          <a:off x="1049464" y="4728284"/>
          <a:ext cx="382434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DBEF1B9F-BC45-5146-24B4-A77C5617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95051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39AA779E-4947-23D3-DA1D-A3584DCC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1954 Code – Elective Rule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08C4FC1B-5884-A209-B907-84983EA0C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Under the elective rule, partners could “take into account” variations between basis and value by preferentially allocating gain or loss to the contributing partner </a:t>
            </a:r>
          </a:p>
          <a:p>
            <a:r>
              <a:rPr lang="en-US" dirty="0"/>
              <a:t>If the land sells for $100, all $60 of gain is permitted to be allocated to A, the contributing partner </a:t>
            </a:r>
          </a:p>
          <a:p>
            <a:r>
              <a:rPr lang="en-US" dirty="0"/>
              <a:t>If the land is sold for less than $100, however, no loss can be allocated to B  </a:t>
            </a:r>
          </a:p>
        </p:txBody>
      </p:sp>
      <p:sp>
        <p:nvSpPr>
          <p:cNvPr id="4" name="Slide Number Placeholder 3" descr="" title="">
            <a:extLst>
              <a:ext uri="{FF2B5EF4-FFF2-40B4-BE49-F238E27FC236}">
                <a16:creationId xmlns:a16="http://schemas.microsoft.com/office/drawing/2014/main" id="{28E6DAEC-4078-E8A3-E64F-899B869F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" title="">
            <a:extLst>
              <a:ext uri="{FF2B5EF4-FFF2-40B4-BE49-F238E27FC236}">
                <a16:creationId xmlns:a16="http://schemas.microsoft.com/office/drawing/2014/main" id="{CDBD7347-7F51-9BA0-3764-7EBED3641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031" y="1644238"/>
            <a:ext cx="3467100" cy="2667000"/>
          </a:xfrm>
          <a:prstGeom prst="rect">
            <a:avLst/>
          </a:prstGeom>
        </p:spPr>
      </p:pic>
      <p:graphicFrame>
        <p:nvGraphicFramePr>
          <p:cNvPr id="6" name="Content Placeholder 3" descr="" title="">
            <a:extLst>
              <a:ext uri="{FF2B5EF4-FFF2-40B4-BE49-F238E27FC236}">
                <a16:creationId xmlns:a16="http://schemas.microsoft.com/office/drawing/2014/main" id="{DB59767D-4161-04E2-9DB1-180751FFAD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325368"/>
              </p:ext>
            </p:extLst>
          </p:nvPr>
        </p:nvGraphicFramePr>
        <p:xfrm>
          <a:off x="308759" y="4723204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45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806704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 descr="" titl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" title="">
            <a:extLst>
              <a:ext uri="{FF2B5EF4-FFF2-40B4-BE49-F238E27FC236}">
                <a16:creationId xmlns:a16="http://schemas.microsoft.com/office/drawing/2014/main" id="{9C18F21E-A90F-AD5E-AAD8-A35A78531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Undivided Interests </a:t>
            </a:r>
          </a:p>
        </p:txBody>
      </p:sp>
      <p:sp>
        <p:nvSpPr>
          <p:cNvPr id="3" name="Content Placeholder 2" descr="" title="">
            <a:extLst>
              <a:ext uri="{FF2B5EF4-FFF2-40B4-BE49-F238E27FC236}">
                <a16:creationId xmlns:a16="http://schemas.microsoft.com/office/drawing/2014/main" id="{8A99B4C4-E4FA-367B-7216-E1E365DC6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Suppose A and B each own an undivided 50% interest in a building</a:t>
            </a:r>
          </a:p>
          <a:p>
            <a:pPr lvl="1"/>
            <a:r>
              <a:rPr lang="en-US" dirty="0"/>
              <a:t>A has held her interest for several years and has a $40 basis </a:t>
            </a:r>
          </a:p>
          <a:p>
            <a:pPr lvl="1"/>
            <a:r>
              <a:rPr lang="en-US" dirty="0"/>
              <a:t>B recently inherited his interest from a decedent and has a FMV basis of $100</a:t>
            </a:r>
          </a:p>
          <a:p>
            <a:r>
              <a:rPr lang="en-US" dirty="0"/>
              <a:t>If A and B’s co-ownership rises to the level of a partnership, tax items derivative of basis are nevertheless not shared</a:t>
            </a:r>
          </a:p>
          <a:p>
            <a:r>
              <a:rPr lang="en-US" dirty="0"/>
              <a:t>If the building has 10 remaining years in its recovery period, A is entitled to $4 of depreciation per year, and B is entitled to $10 per year</a:t>
            </a:r>
          </a:p>
          <a:p>
            <a:r>
              <a:rPr lang="en-US" dirty="0"/>
              <a:t>If the building is instead sold for $180, A has $50 of gain and B has $(10) loss</a:t>
            </a:r>
          </a:p>
          <a:p>
            <a:endParaRPr lang="en-US" dirty="0"/>
          </a:p>
        </p:txBody>
      </p:sp>
      <p:pic>
        <p:nvPicPr>
          <p:cNvPr id="4" name="Picture 3" descr="" title="">
            <a:extLst>
              <a:ext uri="{FF2B5EF4-FFF2-40B4-BE49-F238E27FC236}">
                <a16:creationId xmlns:a16="http://schemas.microsoft.com/office/drawing/2014/main" id="{AA6AB2A7-632C-D678-BE0A-9321F5BFA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952" y="1825625"/>
            <a:ext cx="3381375" cy="2657475"/>
          </a:xfrm>
          <a:prstGeom prst="rect">
            <a:avLst/>
          </a:prstGeom>
        </p:spPr>
      </p:pic>
      <p:graphicFrame>
        <p:nvGraphicFramePr>
          <p:cNvPr id="5" name="Content Placeholder 3" descr="" title="">
            <a:extLst>
              <a:ext uri="{FF2B5EF4-FFF2-40B4-BE49-F238E27FC236}">
                <a16:creationId xmlns:a16="http://schemas.microsoft.com/office/drawing/2014/main" id="{E1E03A4C-D518-0BD2-021C-97E4DFC30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73488"/>
              </p:ext>
            </p:extLst>
          </p:nvPr>
        </p:nvGraphicFramePr>
        <p:xfrm>
          <a:off x="308759" y="4723204"/>
          <a:ext cx="565364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615409951"/>
                    </a:ext>
                  </a:extLst>
                </a:gridCol>
                <a:gridCol w="887021">
                  <a:extLst>
                    <a:ext uri="{9D8B030D-6E8A-4147-A177-3AD203B41FA5}">
                      <a16:colId xmlns:a16="http://schemas.microsoft.com/office/drawing/2014/main" val="2766905192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1376207898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043810844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885102025"/>
                    </a:ext>
                  </a:extLst>
                </a:gridCol>
                <a:gridCol w="942274">
                  <a:extLst>
                    <a:ext uri="{9D8B030D-6E8A-4147-A177-3AD203B41FA5}">
                      <a16:colId xmlns:a16="http://schemas.microsoft.com/office/drawing/2014/main" val="337703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Assets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Equity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83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28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310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39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03284"/>
                  </a:ext>
                </a:extLst>
              </a:tr>
            </a:tbl>
          </a:graphicData>
        </a:graphic>
      </p:graphicFrame>
      <p:sp>
        <p:nvSpPr>
          <p:cNvPr id="6" name="Slide Number Placeholder 5" descr="" title="">
            <a:extLst>
              <a:ext uri="{FF2B5EF4-FFF2-40B4-BE49-F238E27FC236}">
                <a16:creationId xmlns:a16="http://schemas.microsoft.com/office/drawing/2014/main" id="{8F04C622-C041-9559-8F57-BA8B6EB7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04E7-2C4C-4C7D-90DA-8212C8404B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2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lastPrinted>1899-12-31T23:00:00.0000000Z</lastPrinted>
  <dcterms:created xsi:type="dcterms:W3CDTF">1899-12-31T23:00:00.0000000Z</dcterms:created>
  <dcterms:modified xsi:type="dcterms:W3CDTF">2024-11-07T15:27:45.0000000Z</dcterms:modified>
</coreProperties>
</file>