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officeDocument/2006/relationships/officeDocument" Target="ppt/presentation.xml" Id="rId2" /><Relationship Type="http://schemas.microsoft.com/office/2011/relationships/webextensiontaskpanes" Target="ppt/webextensions/taskpanes.xml" Id="rId1" /><Relationship Type="http://schemas.openxmlformats.org/officeDocument/2006/relationships/custom-properties" Target="docProps/custom.xml" Id="rId6" /><Relationship Type="http://schemas.openxmlformats.org/officeDocument/2006/relationships/extended-properties" Target="docProps/app.xml" Id="rId5" /><Relationship Type="http://schemas.openxmlformats.org/package/2006/relationships/metadata/core-properties" Target="docProps/core.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987" r:id="rId4"/>
  </p:sldMasterIdLst>
  <p:notesMasterIdLst>
    <p:notesMasterId r:id="rId69"/>
  </p:notesMasterIdLst>
  <p:handoutMasterIdLst>
    <p:handoutMasterId r:id="rId70"/>
  </p:handoutMasterIdLst>
  <p:sldIdLst>
    <p:sldId id="257" r:id="rId5"/>
    <p:sldId id="273" r:id="rId6"/>
    <p:sldId id="294" r:id="rId7"/>
    <p:sldId id="315" r:id="rId8"/>
    <p:sldId id="359" r:id="rId9"/>
    <p:sldId id="362" r:id="rId10"/>
    <p:sldId id="264" r:id="rId11"/>
    <p:sldId id="317" r:id="rId12"/>
    <p:sldId id="316" r:id="rId13"/>
    <p:sldId id="378" r:id="rId14"/>
    <p:sldId id="360" r:id="rId15"/>
    <p:sldId id="381" r:id="rId16"/>
    <p:sldId id="419" r:id="rId17"/>
    <p:sldId id="414" r:id="rId18"/>
    <p:sldId id="415" r:id="rId19"/>
    <p:sldId id="406" r:id="rId20"/>
    <p:sldId id="280" r:id="rId21"/>
    <p:sldId id="339" r:id="rId22"/>
    <p:sldId id="401" r:id="rId23"/>
    <p:sldId id="402" r:id="rId24"/>
    <p:sldId id="391" r:id="rId25"/>
    <p:sldId id="375" r:id="rId26"/>
    <p:sldId id="340" r:id="rId27"/>
    <p:sldId id="382" r:id="rId28"/>
    <p:sldId id="403" r:id="rId29"/>
    <p:sldId id="312" r:id="rId30"/>
    <p:sldId id="286" r:id="rId31"/>
    <p:sldId id="292" r:id="rId32"/>
    <p:sldId id="397" r:id="rId33"/>
    <p:sldId id="405" r:id="rId34"/>
    <p:sldId id="290" r:id="rId35"/>
    <p:sldId id="291" r:id="rId36"/>
    <p:sldId id="301" r:id="rId37"/>
    <p:sldId id="377" r:id="rId38"/>
    <p:sldId id="342" r:id="rId39"/>
    <p:sldId id="348" r:id="rId40"/>
    <p:sldId id="407" r:id="rId41"/>
    <p:sldId id="338" r:id="rId42"/>
    <p:sldId id="305" r:id="rId43"/>
    <p:sldId id="408" r:id="rId44"/>
    <p:sldId id="417" r:id="rId45"/>
    <p:sldId id="418" r:id="rId46"/>
    <p:sldId id="354" r:id="rId47"/>
    <p:sldId id="297" r:id="rId48"/>
    <p:sldId id="314" r:id="rId49"/>
    <p:sldId id="368" r:id="rId50"/>
    <p:sldId id="384" r:id="rId51"/>
    <p:sldId id="268" r:id="rId52"/>
    <p:sldId id="356" r:id="rId53"/>
    <p:sldId id="266" r:id="rId54"/>
    <p:sldId id="370" r:id="rId55"/>
    <p:sldId id="330" r:id="rId56"/>
    <p:sldId id="309" r:id="rId57"/>
    <p:sldId id="409" r:id="rId58"/>
    <p:sldId id="399" r:id="rId59"/>
    <p:sldId id="385" r:id="rId60"/>
    <p:sldId id="398" r:id="rId61"/>
    <p:sldId id="389" r:id="rId62"/>
    <p:sldId id="400" r:id="rId63"/>
    <p:sldId id="388" r:id="rId64"/>
    <p:sldId id="396" r:id="rId65"/>
    <p:sldId id="343" r:id="rId66"/>
    <p:sldId id="358" r:id="rId67"/>
    <p:sldId id="410" r:id="rId68"/>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5CF05B-3F9B-6480-DD59-83220532F6C0}" name="Karen G Sowell" initials="KS" userId="S::Karen.Sowell@ey.com::e2407401-fc2f-4820-84ff-c3b5083ab482" providerId="AD"/>
  <p188:author id="{7993F9E3-2B7F-94DF-2764-276CC1BCBFB6}" name="Christina Tacoronti" initials="CT" userId="S::Christina.Tacoronti@ey.com::ec67140d-c03b-47a4-a97e-c7d77f393d8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3719" autoAdjust="0"/>
  </p:normalViewPr>
  <p:slideViewPr>
    <p:cSldViewPr snapToGrid="0">
      <p:cViewPr varScale="1">
        <p:scale>
          <a:sx n="103" d="100"/>
          <a:sy n="103" d="100"/>
        </p:scale>
        <p:origin x="774" y="108"/>
      </p:cViewPr>
      <p:guideLst/>
    </p:cSldViewPr>
  </p:slideViewPr>
  <p:notesTextViewPr>
    <p:cViewPr>
      <p:scale>
        <a:sx n="1" d="1"/>
        <a:sy n="1" d="1"/>
      </p:scale>
      <p:origin x="0" y="0"/>
    </p:cViewPr>
  </p:notesTextViewPr>
  <p:notesViewPr>
    <p:cSldViewPr snapToGrid="0">
      <p:cViewPr varScale="1">
        <p:scale>
          <a:sx n="83" d="100"/>
          <a:sy n="83" d="100"/>
        </p:scale>
        <p:origin x="3816" y="82"/>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slide" Target="slides/slide22.xml" Id="rId26" /><Relationship Type="http://schemas.openxmlformats.org/officeDocument/2006/relationships/slide" Target="slides/slide35.xml" Id="rId39" /><Relationship Type="http://schemas.openxmlformats.org/officeDocument/2006/relationships/slide" Target="slides/slide17.xml" Id="rId21" /><Relationship Type="http://schemas.openxmlformats.org/officeDocument/2006/relationships/slide" Target="slides/slide30.xml" Id="rId34" /><Relationship Type="http://schemas.openxmlformats.org/officeDocument/2006/relationships/slide" Target="slides/slide38.xml" Id="rId42" /><Relationship Type="http://schemas.openxmlformats.org/officeDocument/2006/relationships/slide" Target="slides/slide43.xml" Id="rId47" /><Relationship Type="http://schemas.openxmlformats.org/officeDocument/2006/relationships/slide" Target="slides/slide46.xml" Id="rId50" /><Relationship Type="http://schemas.openxmlformats.org/officeDocument/2006/relationships/slide" Target="slides/slide51.xml" Id="rId55" /><Relationship Type="http://schemas.openxmlformats.org/officeDocument/2006/relationships/slide" Target="slides/slide59.xml" Id="rId63" /><Relationship Type="http://schemas.openxmlformats.org/officeDocument/2006/relationships/slide" Target="slides/slide64.xml" Id="rId68" /><Relationship Type="http://schemas.openxmlformats.org/officeDocument/2006/relationships/slide" Target="slides/slide3.xml" Id="rId7" /><Relationship Type="http://schemas.openxmlformats.org/officeDocument/2006/relationships/presProps" Target="presProps.xml" Id="rId71" /><Relationship Type="http://schemas.openxmlformats.org/officeDocument/2006/relationships/slide" Target="slides/slide12.xml" Id="rId16" /><Relationship Type="http://schemas.openxmlformats.org/officeDocument/2006/relationships/slide" Target="slides/slide25.xml" Id="rId29" /><Relationship Type="http://schemas.openxmlformats.org/officeDocument/2006/relationships/slide" Target="slides/slide7.xml" Id="rId11" /><Relationship Type="http://schemas.openxmlformats.org/officeDocument/2006/relationships/slide" Target="slides/slide20.xml" Id="rId24" /><Relationship Type="http://schemas.openxmlformats.org/officeDocument/2006/relationships/slide" Target="slides/slide28.xml" Id="rId32" /><Relationship Type="http://schemas.openxmlformats.org/officeDocument/2006/relationships/slide" Target="slides/slide33.xml" Id="rId37" /><Relationship Type="http://schemas.openxmlformats.org/officeDocument/2006/relationships/slide" Target="slides/slide36.xml" Id="rId40" /><Relationship Type="http://schemas.openxmlformats.org/officeDocument/2006/relationships/slide" Target="slides/slide41.xml" Id="rId45" /><Relationship Type="http://schemas.openxmlformats.org/officeDocument/2006/relationships/slide" Target="slides/slide49.xml" Id="rId53" /><Relationship Type="http://schemas.openxmlformats.org/officeDocument/2006/relationships/slide" Target="slides/slide54.xml" Id="rId58" /><Relationship Type="http://schemas.openxmlformats.org/officeDocument/2006/relationships/slide" Target="slides/slide62.xml" Id="rId66" /><Relationship Type="http://schemas.openxmlformats.org/officeDocument/2006/relationships/tableStyles" Target="tableStyles.xml" Id="rId74"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19.xml" Id="rId23" /><Relationship Type="http://schemas.openxmlformats.org/officeDocument/2006/relationships/slide" Target="slides/slide24.xml" Id="rId28" /><Relationship Type="http://schemas.openxmlformats.org/officeDocument/2006/relationships/slide" Target="slides/slide32.xml" Id="rId36" /><Relationship Type="http://schemas.openxmlformats.org/officeDocument/2006/relationships/slide" Target="slides/slide45.xml" Id="rId49" /><Relationship Type="http://schemas.openxmlformats.org/officeDocument/2006/relationships/slide" Target="slides/slide53.xml" Id="rId57" /><Relationship Type="http://schemas.openxmlformats.org/officeDocument/2006/relationships/slide" Target="slides/slide57.xml" Id="rId61" /><Relationship Type="http://schemas.openxmlformats.org/officeDocument/2006/relationships/slide" Target="slides/slide6.xml" Id="rId10" /><Relationship Type="http://schemas.openxmlformats.org/officeDocument/2006/relationships/slide" Target="slides/slide15.xml" Id="rId19" /><Relationship Type="http://schemas.openxmlformats.org/officeDocument/2006/relationships/slide" Target="slides/slide27.xml" Id="rId31" /><Relationship Type="http://schemas.openxmlformats.org/officeDocument/2006/relationships/slide" Target="slides/slide40.xml" Id="rId44" /><Relationship Type="http://schemas.openxmlformats.org/officeDocument/2006/relationships/slide" Target="slides/slide48.xml" Id="rId52" /><Relationship Type="http://schemas.openxmlformats.org/officeDocument/2006/relationships/slide" Target="slides/slide56.xml" Id="rId60" /><Relationship Type="http://schemas.openxmlformats.org/officeDocument/2006/relationships/slide" Target="slides/slide61.xml" Id="rId65" /><Relationship Type="http://schemas.openxmlformats.org/officeDocument/2006/relationships/theme" Target="theme/theme1.xml" Id="rId73"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slide" Target="slides/slide18.xml" Id="rId22" /><Relationship Type="http://schemas.openxmlformats.org/officeDocument/2006/relationships/slide" Target="slides/slide23.xml" Id="rId27" /><Relationship Type="http://schemas.openxmlformats.org/officeDocument/2006/relationships/slide" Target="slides/slide26.xml" Id="rId30" /><Relationship Type="http://schemas.openxmlformats.org/officeDocument/2006/relationships/slide" Target="slides/slide31.xml" Id="rId35" /><Relationship Type="http://schemas.openxmlformats.org/officeDocument/2006/relationships/slide" Target="slides/slide39.xml" Id="rId43" /><Relationship Type="http://schemas.openxmlformats.org/officeDocument/2006/relationships/slide" Target="slides/slide44.xml" Id="rId48" /><Relationship Type="http://schemas.openxmlformats.org/officeDocument/2006/relationships/slide" Target="slides/slide52.xml" Id="rId56" /><Relationship Type="http://schemas.openxmlformats.org/officeDocument/2006/relationships/slide" Target="slides/slide60.xml" Id="rId64" /><Relationship Type="http://schemas.openxmlformats.org/officeDocument/2006/relationships/notesMaster" Target="notesMasters/notesMaster1.xml" Id="rId69" /><Relationship Type="http://schemas.openxmlformats.org/officeDocument/2006/relationships/slide" Target="slides/slide4.xml" Id="rId8" /><Relationship Type="http://schemas.openxmlformats.org/officeDocument/2006/relationships/slide" Target="slides/slide47.xml" Id="rId51" /><Relationship Type="http://schemas.openxmlformats.org/officeDocument/2006/relationships/viewProps" Target="viewProps.xml" Id="rId72"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slide" Target="slides/slide21.xml" Id="rId25" /><Relationship Type="http://schemas.openxmlformats.org/officeDocument/2006/relationships/slide" Target="slides/slide29.xml" Id="rId33" /><Relationship Type="http://schemas.openxmlformats.org/officeDocument/2006/relationships/slide" Target="slides/slide34.xml" Id="rId38" /><Relationship Type="http://schemas.openxmlformats.org/officeDocument/2006/relationships/slide" Target="slides/slide42.xml" Id="rId46" /><Relationship Type="http://schemas.openxmlformats.org/officeDocument/2006/relationships/slide" Target="slides/slide55.xml" Id="rId59" /><Relationship Type="http://schemas.openxmlformats.org/officeDocument/2006/relationships/slide" Target="slides/slide63.xml" Id="rId67" /><Relationship Type="http://schemas.openxmlformats.org/officeDocument/2006/relationships/slide" Target="slides/slide16.xml" Id="rId20" /><Relationship Type="http://schemas.openxmlformats.org/officeDocument/2006/relationships/slide" Target="slides/slide37.xml" Id="rId41" /><Relationship Type="http://schemas.openxmlformats.org/officeDocument/2006/relationships/slide" Target="slides/slide50.xml" Id="rId54" /><Relationship Type="http://schemas.openxmlformats.org/officeDocument/2006/relationships/slide" Target="slides/slide58.xml" Id="rId62" /><Relationship Type="http://schemas.openxmlformats.org/officeDocument/2006/relationships/handoutMaster" Target="handoutMasters/handoutMaster1.xml" Id="rId70" /><Relationship Type="http://schemas.microsoft.com/office/2018/10/relationships/authors" Target="authors.xml" Id="rId75" /><Relationship Type="http://schemas.openxmlformats.org/officeDocument/2006/relationships/slide" Target="slides/slide2.xml" Id="rId6"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FC967-D25E-AD8B-FD35-F30FC9212E49}"/>
              </a:ext>
            </a:extLst>
          </p:cNvPr>
          <p:cNvSpPr>
            <a:spLocks noGrp="1"/>
          </p:cNvSpPr>
          <p:nvPr>
            <p:ph type="hdr" sz="quarter"/>
          </p:nvPr>
        </p:nvSpPr>
        <p:spPr>
          <a:xfrm>
            <a:off x="0" y="1"/>
            <a:ext cx="3170583" cy="482027"/>
          </a:xfrm>
          <a:prstGeom prst="rect">
            <a:avLst/>
          </a:prstGeom>
        </p:spPr>
        <p:txBody>
          <a:bodyPr vert="horz" lIns="94851" tIns="47425" rIns="94851" bIns="47425" rtlCol="0"/>
          <a:lstStyle>
            <a:lvl1pPr algn="l">
              <a:defRPr sz="1200"/>
            </a:lvl1pPr>
          </a:lstStyle>
          <a:p>
            <a:endParaRPr lang="en-US" dirty="0"/>
          </a:p>
        </p:txBody>
      </p:sp>
      <p:sp>
        <p:nvSpPr>
          <p:cNvPr id="3" name="Date Placeholder 2">
            <a:extLst>
              <a:ext uri="{FF2B5EF4-FFF2-40B4-BE49-F238E27FC236}">
                <a16:creationId xmlns:a16="http://schemas.microsoft.com/office/drawing/2014/main" id="{27F23E89-06AC-4FE9-213F-B25872971FCD}"/>
              </a:ext>
            </a:extLst>
          </p:cNvPr>
          <p:cNvSpPr>
            <a:spLocks noGrp="1"/>
          </p:cNvSpPr>
          <p:nvPr>
            <p:ph type="dt" sz="quarter" idx="1"/>
          </p:nvPr>
        </p:nvSpPr>
        <p:spPr>
          <a:xfrm>
            <a:off x="4142962" y="1"/>
            <a:ext cx="3170583" cy="482027"/>
          </a:xfrm>
          <a:prstGeom prst="rect">
            <a:avLst/>
          </a:prstGeom>
        </p:spPr>
        <p:txBody>
          <a:bodyPr vert="horz" lIns="94851" tIns="47425" rIns="94851" bIns="47425" rtlCol="0"/>
          <a:lstStyle>
            <a:lvl1pPr algn="r">
              <a:defRPr sz="1200"/>
            </a:lvl1pPr>
          </a:lstStyle>
          <a:p>
            <a:fld id="{8BF6FFE1-C5EA-4935-B4B4-2DF9347838BE}" type="datetimeFigureOut">
              <a:rPr lang="en-US" smtClean="0"/>
              <a:t>11/7/2024</a:t>
            </a:fld>
            <a:endParaRPr lang="en-US" dirty="0"/>
          </a:p>
        </p:txBody>
      </p:sp>
      <p:sp>
        <p:nvSpPr>
          <p:cNvPr id="4" name="Footer Placeholder 3">
            <a:extLst>
              <a:ext uri="{FF2B5EF4-FFF2-40B4-BE49-F238E27FC236}">
                <a16:creationId xmlns:a16="http://schemas.microsoft.com/office/drawing/2014/main" id="{9BD2A396-1D7E-D6D3-F37F-EB5411B01615}"/>
              </a:ext>
            </a:extLst>
          </p:cNvPr>
          <p:cNvSpPr>
            <a:spLocks noGrp="1"/>
          </p:cNvSpPr>
          <p:nvPr>
            <p:ph type="ftr" sz="quarter" idx="2"/>
          </p:nvPr>
        </p:nvSpPr>
        <p:spPr>
          <a:xfrm>
            <a:off x="0" y="9119173"/>
            <a:ext cx="3170583" cy="482027"/>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CCD6BC4-9DBC-25EB-A3E6-023C39E5E8B2}"/>
              </a:ext>
            </a:extLst>
          </p:cNvPr>
          <p:cNvSpPr>
            <a:spLocks noGrp="1"/>
          </p:cNvSpPr>
          <p:nvPr>
            <p:ph type="sldNum" sz="quarter" idx="3"/>
          </p:nvPr>
        </p:nvSpPr>
        <p:spPr>
          <a:xfrm>
            <a:off x="4142962" y="9119173"/>
            <a:ext cx="3170583" cy="482027"/>
          </a:xfrm>
          <a:prstGeom prst="rect">
            <a:avLst/>
          </a:prstGeom>
        </p:spPr>
        <p:txBody>
          <a:bodyPr vert="horz" lIns="94851" tIns="47425" rIns="94851" bIns="47425" rtlCol="0" anchor="b"/>
          <a:lstStyle>
            <a:lvl1pPr algn="r">
              <a:defRPr sz="1200"/>
            </a:lvl1pPr>
          </a:lstStyle>
          <a:p>
            <a:fld id="{7B6B9A9A-E4B8-41DA-A0E1-CB6247FA7D26}" type="slidenum">
              <a:rPr lang="en-US" smtClean="0"/>
              <a:t>‹#›</a:t>
            </a:fld>
            <a:endParaRPr lang="en-US" dirty="0"/>
          </a:p>
        </p:txBody>
      </p:sp>
    </p:spTree>
    <p:extLst>
      <p:ext uri="{BB962C8B-B14F-4D97-AF65-F5344CB8AC3E}">
        <p14:creationId xmlns:p14="http://schemas.microsoft.com/office/powerpoint/2010/main" val="3802133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157D12C4-2F4A-4287-BD10-4D94F7B8F7ED}" type="datetimeFigureOut">
              <a:rPr lang="en-US" smtClean="0"/>
              <a:t>11/7/2024</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29ED17DD-5EEC-4C35-AF1F-23233657AC53}" type="slidenum">
              <a:rPr lang="en-US" smtClean="0"/>
              <a:t>‹#›</a:t>
            </a:fld>
            <a:endParaRPr lang="en-US" dirty="0"/>
          </a:p>
        </p:txBody>
      </p:sp>
    </p:spTree>
    <p:extLst>
      <p:ext uri="{BB962C8B-B14F-4D97-AF65-F5344CB8AC3E}">
        <p14:creationId xmlns:p14="http://schemas.microsoft.com/office/powerpoint/2010/main" val="371053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29ED17DD-5EEC-4C35-AF1F-23233657AC53}" type="slidenum">
              <a:rPr lang="en-US" smtClean="0"/>
              <a:t>14</a:t>
            </a:fld>
            <a:endParaRPr lang="en-US" dirty="0"/>
          </a:p>
        </p:txBody>
      </p:sp>
    </p:spTree>
    <p:extLst>
      <p:ext uri="{BB962C8B-B14F-4D97-AF65-F5344CB8AC3E}">
        <p14:creationId xmlns:p14="http://schemas.microsoft.com/office/powerpoint/2010/main" val="4285456062"/>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txBody>
          <a:bodyPr/>
          <a:lstStyle/>
          <a:p>
            <a:endParaRPr dirty="0"/>
          </a:p>
        </p:txBody>
      </p:sp>
      <p:sp>
        <p:nvSpPr>
          <p:cNvPr id="4" name="Slide Number Placeholder 3"/>
          <p:cNvSpPr>
            <a:spLocks noGrp="1"/>
          </p:cNvSpPr>
          <p:nvPr>
            <p:ph type="sldNum" sz="quarter" idx="5"/>
          </p:nvPr>
        </p:nvSpPr>
        <p:spPr/>
        <p:txBody>
          <a:bodyPr/>
          <a:lstStyle/>
          <a:p>
            <a:fld id="{29ED17DD-5EEC-4C35-AF1F-23233657AC53}" type="slidenum">
              <a:rPr lang="en-US" smtClean="0"/>
              <a:t>19</a:t>
            </a:fld>
            <a:endParaRPr lang="en-US" dirty="0"/>
          </a:p>
        </p:txBody>
      </p:sp>
    </p:spTree>
    <p:extLst>
      <p:ext uri="{BB962C8B-B14F-4D97-AF65-F5344CB8AC3E}">
        <p14:creationId xmlns:p14="http://schemas.microsoft.com/office/powerpoint/2010/main" val="2509472725"/>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29ED17DD-5EEC-4C35-AF1F-23233657AC53}" type="slidenum">
              <a:rPr lang="en-US" smtClean="0"/>
              <a:t>43</a:t>
            </a:fld>
            <a:endParaRPr lang="en-US" dirty="0"/>
          </a:p>
        </p:txBody>
      </p:sp>
    </p:spTree>
    <p:extLst>
      <p:ext uri="{BB962C8B-B14F-4D97-AF65-F5344CB8AC3E}">
        <p14:creationId xmlns:p14="http://schemas.microsoft.com/office/powerpoint/2010/main" val="4244394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77407A7-665A-42F8-B947-E7162E306856}" type="datetime1">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13F9-5119-4764-BE1F-1694933FD1BA}"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264546"/>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13BB17-3186-44D0-9266-E5E5F4D96269}" type="datetime1">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709389951"/>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5DE0BB-8C6C-414D-944E-1BF4E560C1B4}" type="datetime1">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13F9-5119-4764-BE1F-1694933FD1B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881397"/>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236760"/>
          </a:xfrm>
        </p:spPr>
        <p:txBody>
          <a:bodyPr/>
          <a:lstStyle/>
          <a:p>
            <a:r>
              <a:rPr lang="en-US" dirty="0"/>
              <a:t>Click to edit Master title style</a:t>
            </a:r>
          </a:p>
        </p:txBody>
      </p:sp>
      <p:sp>
        <p:nvSpPr>
          <p:cNvPr id="3" name="Content Placeholder 2"/>
          <p:cNvSpPr>
            <a:spLocks noGrp="1"/>
          </p:cNvSpPr>
          <p:nvPr>
            <p:ph idx="1"/>
          </p:nvPr>
        </p:nvSpPr>
        <p:spPr>
          <a:xfrm>
            <a:off x="1024128" y="1958453"/>
            <a:ext cx="9720071" cy="42826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9A4C04-EEC6-4BD1-9517-004A0ED5B769}" type="datetime1">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719282052"/>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9AE364-E307-43EC-B629-8745B330D118}" type="datetime1">
              <a:rPr lang="en-US" smtClean="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A913F9-5119-4764-BE1F-1694933FD1BA}"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730886"/>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4B8CA1-EAEF-4526-A03F-72679BC82774}" type="datetime1">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3767639684"/>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04912E-8857-44A9-ACD0-462138157841}" type="datetime1">
              <a:rPr lang="en-US" smtClean="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1472124947"/>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9DF195-C3CB-4C09-8E06-E3D15237E7DC}" type="datetime1">
              <a:rPr lang="en-US" smtClean="0"/>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1540482028"/>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2CD19-2DB5-4527-9DB3-2E5FB5081AE9}" type="datetime1">
              <a:rPr lang="en-US" smtClean="0"/>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2084356425"/>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F98C5-4857-4E36-AC79-C3AD41D2A9BC}" type="datetime1">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A913F9-5119-4764-BE1F-1694933FD1BA}" type="slidenum">
              <a:rPr lang="en-US" smtClean="0"/>
              <a:t>‹#›</a:t>
            </a:fld>
            <a:endParaRPr lang="en-US" dirty="0"/>
          </a:p>
        </p:txBody>
      </p:sp>
    </p:spTree>
    <p:extLst>
      <p:ext uri="{BB962C8B-B14F-4D97-AF65-F5344CB8AC3E}">
        <p14:creationId xmlns:p14="http://schemas.microsoft.com/office/powerpoint/2010/main" val="1933461837"/>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EB332C8-6E3B-4BA9-A02A-DF4648F6E8C6}" type="datetime1">
              <a:rPr lang="en-US" smtClean="0"/>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A913F9-5119-4764-BE1F-1694933FD1BA}"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538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2975A2E-CAAA-4E43-AED7-6610EF2A19B7}" type="datetime1">
              <a:rPr lang="en-US" smtClean="0"/>
              <a:t>11/7/2024</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F0A913F9-5119-4764-BE1F-1694933FD1B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4053286"/>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17D9F70-5A3B-DAFC-947A-B1C322721E77}"/>
              </a:ext>
            </a:extLst>
          </p:cNvPr>
          <p:cNvSpPr>
            <a:spLocks noGrp="1"/>
          </p:cNvSpPr>
          <p:nvPr>
            <p:ph type="ctrTitle"/>
          </p:nvPr>
        </p:nvSpPr>
        <p:spPr>
          <a:xfrm>
            <a:off x="2209800" y="2697480"/>
            <a:ext cx="7772400" cy="1463040"/>
          </a:xfrm>
        </p:spPr>
        <p:txBody>
          <a:bodyPr/>
          <a:lstStyle/>
          <a:p>
            <a:pPr algn="ctr"/>
            <a:r>
              <a:rPr lang="en-US" dirty="0"/>
              <a:t>Contingent Obligations In Corporate Divisions</a:t>
            </a:r>
          </a:p>
        </p:txBody>
      </p:sp>
      <p:sp>
        <p:nvSpPr>
          <p:cNvPr id="3" name="Subtitle 2" descr="" title="">
            <a:extLst>
              <a:ext uri="{FF2B5EF4-FFF2-40B4-BE49-F238E27FC236}">
                <a16:creationId xmlns:a16="http://schemas.microsoft.com/office/drawing/2014/main" id="{9A98CF91-C053-B76A-C416-2D3AA5CF743C}"/>
              </a:ext>
            </a:extLst>
          </p:cNvPr>
          <p:cNvSpPr>
            <a:spLocks noGrp="1"/>
          </p:cNvSpPr>
          <p:nvPr>
            <p:ph type="subTitle" idx="1"/>
          </p:nvPr>
        </p:nvSpPr>
        <p:spPr>
          <a:xfrm>
            <a:off x="536554" y="4817730"/>
            <a:ext cx="7772400" cy="1463040"/>
          </a:xfrm>
        </p:spPr>
        <p:txBody>
          <a:bodyPr anchor="t" anchorCtr="0">
            <a:noAutofit/>
          </a:bodyPr>
          <a:lstStyle/>
          <a:p>
            <a:r>
              <a:rPr lang="en-US" sz="1600" b="1" dirty="0"/>
              <a:t>Moderator</a:t>
            </a:r>
            <a:r>
              <a:rPr lang="en-US" sz="1600" dirty="0"/>
              <a:t>: Eric Solomon, Ivins, Phillips &amp; Barker, Chtd.   </a:t>
            </a:r>
          </a:p>
          <a:p>
            <a:pPr>
              <a:spcBef>
                <a:spcPts val="600"/>
              </a:spcBef>
            </a:pPr>
            <a:r>
              <a:rPr lang="en-US" sz="1600" b="1" dirty="0"/>
              <a:t>Presenter</a:t>
            </a:r>
            <a:r>
              <a:rPr lang="en-US" sz="1600" dirty="0"/>
              <a:t>:	Robert H. Wellen, Ivins, Phillips &amp; Barker, Chtd. </a:t>
            </a:r>
          </a:p>
          <a:p>
            <a:pPr>
              <a:spcBef>
                <a:spcPts val="600"/>
              </a:spcBef>
            </a:pPr>
            <a:r>
              <a:rPr lang="en-US" sz="1600" b="1" dirty="0"/>
              <a:t>Panelists</a:t>
            </a:r>
            <a:r>
              <a:rPr lang="en-US" sz="1600" dirty="0"/>
              <a:t>: 	William D. Alexander, Skadden, Arps, Slate Meagher &amp; Flom LLP</a:t>
            </a:r>
          </a:p>
          <a:p>
            <a:r>
              <a:rPr lang="en-US" sz="1600" b="1" dirty="0"/>
              <a:t>	</a:t>
            </a:r>
            <a:r>
              <a:rPr lang="en-US" sz="1600" dirty="0"/>
              <a:t>Karen Gilbreath Sowell, Ernst &amp; Young LLP</a:t>
            </a:r>
          </a:p>
          <a:p>
            <a:r>
              <a:rPr lang="en-US" sz="1600" dirty="0"/>
              <a:t>	Jodi J. Schwartz, Wachtell, Lipton, Rosen &amp; Katz</a:t>
            </a:r>
          </a:p>
          <a:p>
            <a:endParaRPr lang="en-US" sz="1600" dirty="0"/>
          </a:p>
          <a:p>
            <a:endParaRPr lang="en-US" sz="1600" dirty="0"/>
          </a:p>
        </p:txBody>
      </p:sp>
      <p:sp>
        <p:nvSpPr>
          <p:cNvPr id="6" name="Slide Number Placeholder 5" descr="" title="">
            <a:extLst>
              <a:ext uri="{FF2B5EF4-FFF2-40B4-BE49-F238E27FC236}">
                <a16:creationId xmlns:a16="http://schemas.microsoft.com/office/drawing/2014/main" id="{56E923EC-9386-4DFC-AD9E-635FDF2433EC}"/>
              </a:ext>
            </a:extLst>
          </p:cNvPr>
          <p:cNvSpPr>
            <a:spLocks noGrp="1"/>
          </p:cNvSpPr>
          <p:nvPr>
            <p:ph type="sldNum" sz="quarter" idx="12"/>
          </p:nvPr>
        </p:nvSpPr>
        <p:spPr/>
        <p:txBody>
          <a:bodyPr/>
          <a:lstStyle/>
          <a:p>
            <a:fld id="{F0A913F9-5119-4764-BE1F-1694933FD1BA}" type="slidenum">
              <a:rPr lang="en-US" smtClean="0"/>
              <a:t>1</a:t>
            </a:fld>
            <a:endParaRPr lang="en-US" dirty="0"/>
          </a:p>
        </p:txBody>
      </p:sp>
      <p:sp>
        <p:nvSpPr>
          <p:cNvPr id="7" name="Text Placeholder 3" descr="" title="">
            <a:extLst>
              <a:ext uri="{FF2B5EF4-FFF2-40B4-BE49-F238E27FC236}">
                <a16:creationId xmlns:a16="http://schemas.microsoft.com/office/drawing/2014/main" id="{D27C1393-D24D-8082-8956-439E5407898F}"/>
              </a:ext>
            </a:extLst>
          </p:cNvPr>
          <p:cNvSpPr txBox="1">
            <a:spLocks/>
          </p:cNvSpPr>
          <p:nvPr/>
        </p:nvSpPr>
        <p:spPr>
          <a:xfrm>
            <a:off x="8610600" y="4960138"/>
            <a:ext cx="3200400" cy="1463040"/>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endParaRPr lang="en-US" dirty="0"/>
          </a:p>
          <a:p>
            <a:pPr>
              <a:spcBef>
                <a:spcPts val="1800"/>
              </a:spcBef>
            </a:pPr>
            <a:r>
              <a:rPr lang="en-US" sz="1600" dirty="0"/>
              <a:t>November 7, 2024</a:t>
            </a:r>
          </a:p>
        </p:txBody>
      </p:sp>
      <p:sp>
        <p:nvSpPr>
          <p:cNvPr id="8" name="TextBox 7" descr="" title="">
            <a:extLst>
              <a:ext uri="{FF2B5EF4-FFF2-40B4-BE49-F238E27FC236}">
                <a16:creationId xmlns:a16="http://schemas.microsoft.com/office/drawing/2014/main" id="{E37E1620-AED5-7CDE-8332-502C07120A4E}"/>
              </a:ext>
            </a:extLst>
          </p:cNvPr>
          <p:cNvSpPr txBox="1"/>
          <p:nvPr/>
        </p:nvSpPr>
        <p:spPr>
          <a:xfrm>
            <a:off x="1175409" y="6504161"/>
            <a:ext cx="9841183" cy="307777"/>
          </a:xfrm>
          <a:prstGeom prst="rect">
            <a:avLst/>
          </a:prstGeom>
          <a:noFill/>
        </p:spPr>
        <p:txBody>
          <a:bodyPr wrap="square" rtlCol="0">
            <a:spAutoFit/>
          </a:bodyPr>
          <a:lstStyle/>
          <a:p>
            <a:r>
              <a:rPr lang="en-US" sz="1400" i="1" dirty="0"/>
              <a:t>A special thank you to Christina Tacoronti, Ernst &amp; Young LLP, who was instrumental in the development and preparation of this presentation.</a:t>
            </a:r>
          </a:p>
        </p:txBody>
      </p:sp>
    </p:spTree>
    <p:extLst>
      <p:ext uri="{BB962C8B-B14F-4D97-AF65-F5344CB8AC3E}">
        <p14:creationId xmlns:p14="http://schemas.microsoft.com/office/powerpoint/2010/main" val="3621380975"/>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Contingent/Deductible Liabilities</a:t>
            </a:r>
          </a:p>
        </p:txBody>
      </p:sp>
      <p:sp>
        <p:nvSpPr>
          <p:cNvPr id="3" name="Slide Number Placeholder 2" descr="" title="">
            <a:extLst>
              <a:ext uri="{FF2B5EF4-FFF2-40B4-BE49-F238E27FC236}">
                <a16:creationId xmlns:a16="http://schemas.microsoft.com/office/drawing/2014/main" id="{5C39FACF-EECA-C11C-B818-C94409B7EE01}"/>
              </a:ext>
            </a:extLst>
          </p:cNvPr>
          <p:cNvSpPr>
            <a:spLocks noGrp="1"/>
          </p:cNvSpPr>
          <p:nvPr>
            <p:ph type="sldNum" sz="quarter" idx="12"/>
          </p:nvPr>
        </p:nvSpPr>
        <p:spPr/>
        <p:txBody>
          <a:bodyPr/>
          <a:lstStyle/>
          <a:p>
            <a:fld id="{F0A913F9-5119-4764-BE1F-1694933FD1BA}" type="slidenum">
              <a:rPr lang="en-US" smtClean="0"/>
              <a:t>10</a:t>
            </a:fld>
            <a:endParaRPr lang="en-US" dirty="0"/>
          </a:p>
        </p:txBody>
      </p:sp>
    </p:spTree>
    <p:extLst>
      <p:ext uri="{BB962C8B-B14F-4D97-AF65-F5344CB8AC3E}">
        <p14:creationId xmlns:p14="http://schemas.microsoft.com/office/powerpoint/2010/main" val="3698788496"/>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CEA7701-A6FF-02E9-B270-16F793B0575A}"/>
              </a:ext>
            </a:extLst>
          </p:cNvPr>
          <p:cNvSpPr>
            <a:spLocks noGrp="1"/>
          </p:cNvSpPr>
          <p:nvPr>
            <p:ph type="title"/>
          </p:nvPr>
        </p:nvSpPr>
        <p:spPr/>
        <p:txBody>
          <a:bodyPr/>
          <a:lstStyle/>
          <a:p>
            <a:r>
              <a:rPr lang="en-US" dirty="0"/>
              <a:t>Contingent/Deductible Liabilities</a:t>
            </a:r>
          </a:p>
        </p:txBody>
      </p:sp>
      <p:sp>
        <p:nvSpPr>
          <p:cNvPr id="3" name="Content Placeholder 2" descr="" title="">
            <a:extLst>
              <a:ext uri="{FF2B5EF4-FFF2-40B4-BE49-F238E27FC236}">
                <a16:creationId xmlns:a16="http://schemas.microsoft.com/office/drawing/2014/main" id="{1F078BA3-36C2-EF57-5E51-60CF1128D2B8}"/>
              </a:ext>
            </a:extLst>
          </p:cNvPr>
          <p:cNvSpPr>
            <a:spLocks noGrp="1"/>
          </p:cNvSpPr>
          <p:nvPr>
            <p:ph idx="1"/>
          </p:nvPr>
        </p:nvSpPr>
        <p:spPr/>
        <p:txBody>
          <a:bodyPr>
            <a:normAutofit/>
          </a:bodyPr>
          <a:lstStyle/>
          <a:p>
            <a:pPr>
              <a:spcBef>
                <a:spcPts val="600"/>
              </a:spcBef>
            </a:pPr>
            <a:r>
              <a:rPr lang="en-US" dirty="0"/>
              <a:t>Certain contingent liabilities have non-debt characteristics that distinguish them from financial debt (“</a:t>
            </a:r>
            <a:r>
              <a:rPr lang="en-US" b="1" dirty="0"/>
              <a:t>Deductible Liabilities</a:t>
            </a:r>
            <a:r>
              <a:rPr lang="en-US" dirty="0"/>
              <a:t>”): </a:t>
            </a:r>
          </a:p>
          <a:p>
            <a:pPr lvl="1">
              <a:spcBef>
                <a:spcPts val="600"/>
              </a:spcBef>
              <a:buFont typeface="Arial" panose="020B0604020202020204" pitchFamily="34" charset="0"/>
              <a:buChar char="•"/>
            </a:pPr>
            <a:r>
              <a:rPr lang="en-US" sz="2200" dirty="0"/>
              <a:t>The obligor does not receive cash and is not yet entitled to a deduction or increase in asset basis; and</a:t>
            </a:r>
          </a:p>
          <a:p>
            <a:pPr lvl="1">
              <a:spcBef>
                <a:spcPts val="600"/>
              </a:spcBef>
              <a:buFont typeface="Arial" panose="020B0604020202020204" pitchFamily="34" charset="0"/>
              <a:buChar char="•"/>
            </a:pPr>
            <a:r>
              <a:rPr lang="en-US" sz="2200" dirty="0"/>
              <a:t>If the obligor had paid the liability, the obligor would be entitled to a deduction or increase in asset basis. </a:t>
            </a:r>
          </a:p>
          <a:p>
            <a:pPr lvl="1">
              <a:spcBef>
                <a:spcPts val="600"/>
              </a:spcBef>
              <a:buFont typeface="Arial" panose="020B0604020202020204" pitchFamily="34" charset="0"/>
              <a:buChar char="•"/>
            </a:pPr>
            <a:endParaRPr lang="en-US" sz="2200" dirty="0"/>
          </a:p>
          <a:p>
            <a:pPr lvl="1">
              <a:spcBef>
                <a:spcPts val="600"/>
              </a:spcBef>
              <a:buFont typeface="Arial" panose="020B0604020202020204" pitchFamily="34" charset="0"/>
              <a:buChar char="•"/>
            </a:pPr>
            <a:endParaRPr lang="en-US" sz="2200" dirty="0"/>
          </a:p>
          <a:p>
            <a:pPr marL="128016" lvl="1" indent="0">
              <a:spcBef>
                <a:spcPts val="600"/>
              </a:spcBef>
              <a:buNone/>
            </a:pPr>
            <a:endParaRPr lang="en-US" sz="2200" dirty="0"/>
          </a:p>
        </p:txBody>
      </p:sp>
      <p:sp>
        <p:nvSpPr>
          <p:cNvPr id="4" name="Slide Number Placeholder 3" descr="" title="">
            <a:extLst>
              <a:ext uri="{FF2B5EF4-FFF2-40B4-BE49-F238E27FC236}">
                <a16:creationId xmlns:a16="http://schemas.microsoft.com/office/drawing/2014/main" id="{682AD37C-F44A-2E1A-8E24-EE9090CC5DEC}"/>
              </a:ext>
            </a:extLst>
          </p:cNvPr>
          <p:cNvSpPr>
            <a:spLocks noGrp="1"/>
          </p:cNvSpPr>
          <p:nvPr>
            <p:ph type="sldNum" sz="quarter" idx="12"/>
          </p:nvPr>
        </p:nvSpPr>
        <p:spPr/>
        <p:txBody>
          <a:bodyPr/>
          <a:lstStyle/>
          <a:p>
            <a:fld id="{F0A913F9-5119-4764-BE1F-1694933FD1BA}" type="slidenum">
              <a:rPr lang="en-US" smtClean="0"/>
              <a:t>11</a:t>
            </a:fld>
            <a:endParaRPr lang="en-US" dirty="0"/>
          </a:p>
        </p:txBody>
      </p:sp>
    </p:spTree>
    <p:extLst>
      <p:ext uri="{BB962C8B-B14F-4D97-AF65-F5344CB8AC3E}">
        <p14:creationId xmlns:p14="http://schemas.microsoft.com/office/powerpoint/2010/main" val="2867663612"/>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CEA7701-A6FF-02E9-B270-16F793B0575A}"/>
              </a:ext>
            </a:extLst>
          </p:cNvPr>
          <p:cNvSpPr>
            <a:spLocks noGrp="1"/>
          </p:cNvSpPr>
          <p:nvPr>
            <p:ph type="title"/>
          </p:nvPr>
        </p:nvSpPr>
        <p:spPr/>
        <p:txBody>
          <a:bodyPr/>
          <a:lstStyle/>
          <a:p>
            <a:r>
              <a:rPr lang="en-US" dirty="0"/>
              <a:t>Contingent/Deductible Liabilities (CONT.)</a:t>
            </a:r>
          </a:p>
        </p:txBody>
      </p:sp>
      <p:sp>
        <p:nvSpPr>
          <p:cNvPr id="3" name="Content Placeholder 2" descr="" title="">
            <a:extLst>
              <a:ext uri="{FF2B5EF4-FFF2-40B4-BE49-F238E27FC236}">
                <a16:creationId xmlns:a16="http://schemas.microsoft.com/office/drawing/2014/main" id="{1F078BA3-36C2-EF57-5E51-60CF1128D2B8}"/>
              </a:ext>
            </a:extLst>
          </p:cNvPr>
          <p:cNvSpPr>
            <a:spLocks noGrp="1"/>
          </p:cNvSpPr>
          <p:nvPr>
            <p:ph idx="1"/>
          </p:nvPr>
        </p:nvSpPr>
        <p:spPr/>
        <p:txBody>
          <a:bodyPr>
            <a:normAutofit/>
          </a:bodyPr>
          <a:lstStyle/>
          <a:p>
            <a:pPr marL="128016" lvl="1" indent="0">
              <a:spcBef>
                <a:spcPts val="1200"/>
              </a:spcBef>
              <a:buNone/>
            </a:pPr>
            <a:r>
              <a:rPr lang="en-US" sz="2200" dirty="0"/>
              <a:t>Other contingent liabilities that do not share the same characteristics as Deductible Liabilities include: </a:t>
            </a:r>
          </a:p>
          <a:p>
            <a:pPr lvl="1">
              <a:spcBef>
                <a:spcPts val="600"/>
              </a:spcBef>
              <a:buFont typeface="Arial" panose="020B0604020202020204" pitchFamily="34" charset="0"/>
              <a:buChar char="•"/>
            </a:pPr>
            <a:r>
              <a:rPr lang="en-US" sz="2200" dirty="0"/>
              <a:t>Liabilities for prepaid goods or services.  </a:t>
            </a:r>
            <a:r>
              <a:rPr lang="en-US" sz="2200" i="1" dirty="0"/>
              <a:t>See, e.g., James M. Pierce Corp. v. Comm’r, </a:t>
            </a:r>
            <a:r>
              <a:rPr lang="en-US" sz="2200" dirty="0"/>
              <a:t>326 F.2d 67 (8th Cir. 1964). </a:t>
            </a:r>
          </a:p>
          <a:p>
            <a:pPr lvl="1">
              <a:spcBef>
                <a:spcPts val="600"/>
              </a:spcBef>
              <a:buFont typeface="Arial" panose="020B0604020202020204" pitchFamily="34" charset="0"/>
              <a:buChar char="•"/>
            </a:pPr>
            <a:r>
              <a:rPr lang="en-US" sz="2200" dirty="0"/>
              <a:t>Liabilities that are not subject to the economic performance requirement and meet the “all events test”.  Reg. §1.461-1(a)(2)(iii)(B) and (C); Reg. §1.461-4(b).</a:t>
            </a:r>
          </a:p>
          <a:p>
            <a:pPr lvl="1">
              <a:spcBef>
                <a:spcPts val="600"/>
              </a:spcBef>
              <a:buFont typeface="Arial" panose="020B0604020202020204" pitchFamily="34" charset="0"/>
              <a:buChar char="•"/>
            </a:pPr>
            <a:r>
              <a:rPr lang="en-US" sz="2200" dirty="0"/>
              <a:t>Liabilities to pay a fixed amount of deferred compensation subject to section 404(a)(5).  </a:t>
            </a:r>
            <a:r>
              <a:rPr lang="en-US" sz="2200" i="1" dirty="0"/>
              <a:t>See, e.g., Hoops LP v. Comm’r</a:t>
            </a:r>
            <a:r>
              <a:rPr lang="en-US" sz="2200" dirty="0"/>
              <a:t>, 77 F.4th 577 (7th Cir. 2023).</a:t>
            </a:r>
          </a:p>
          <a:p>
            <a:pPr marL="128016" lvl="1" indent="0">
              <a:spcBef>
                <a:spcPts val="600"/>
              </a:spcBef>
              <a:buNone/>
            </a:pPr>
            <a:endParaRPr lang="en-US" sz="2200" dirty="0"/>
          </a:p>
        </p:txBody>
      </p:sp>
      <p:sp>
        <p:nvSpPr>
          <p:cNvPr id="4" name="Slide Number Placeholder 3" descr="" title="">
            <a:extLst>
              <a:ext uri="{FF2B5EF4-FFF2-40B4-BE49-F238E27FC236}">
                <a16:creationId xmlns:a16="http://schemas.microsoft.com/office/drawing/2014/main" id="{682AD37C-F44A-2E1A-8E24-EE9090CC5DEC}"/>
              </a:ext>
            </a:extLst>
          </p:cNvPr>
          <p:cNvSpPr>
            <a:spLocks noGrp="1"/>
          </p:cNvSpPr>
          <p:nvPr>
            <p:ph type="sldNum" sz="quarter" idx="12"/>
          </p:nvPr>
        </p:nvSpPr>
        <p:spPr/>
        <p:txBody>
          <a:bodyPr/>
          <a:lstStyle/>
          <a:p>
            <a:fld id="{F0A913F9-5119-4764-BE1F-1694933FD1BA}" type="slidenum">
              <a:rPr lang="en-US" smtClean="0"/>
              <a:t>12</a:t>
            </a:fld>
            <a:endParaRPr lang="en-US" dirty="0"/>
          </a:p>
        </p:txBody>
      </p:sp>
    </p:spTree>
    <p:extLst>
      <p:ext uri="{BB962C8B-B14F-4D97-AF65-F5344CB8AC3E}">
        <p14:creationId xmlns:p14="http://schemas.microsoft.com/office/powerpoint/2010/main" val="3782615605"/>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Deductible liabilities and Amount realized</a:t>
            </a:r>
          </a:p>
        </p:txBody>
      </p:sp>
      <p:sp>
        <p:nvSpPr>
          <p:cNvPr id="3" name="Slide Number Placeholder 2" descr="" title="">
            <a:extLst>
              <a:ext uri="{FF2B5EF4-FFF2-40B4-BE49-F238E27FC236}">
                <a16:creationId xmlns:a16="http://schemas.microsoft.com/office/drawing/2014/main" id="{1DB78CC1-53A3-FA1C-7741-ABC5E0D904F9}"/>
              </a:ext>
            </a:extLst>
          </p:cNvPr>
          <p:cNvSpPr>
            <a:spLocks noGrp="1"/>
          </p:cNvSpPr>
          <p:nvPr>
            <p:ph type="sldNum" sz="quarter" idx="12"/>
          </p:nvPr>
        </p:nvSpPr>
        <p:spPr/>
        <p:txBody>
          <a:bodyPr/>
          <a:lstStyle/>
          <a:p>
            <a:fld id="{F0A913F9-5119-4764-BE1F-1694933FD1BA}" type="slidenum">
              <a:rPr lang="en-US" smtClean="0"/>
              <a:t>13</a:t>
            </a:fld>
            <a:endParaRPr lang="en-US" dirty="0"/>
          </a:p>
        </p:txBody>
      </p:sp>
    </p:spTree>
    <p:extLst>
      <p:ext uri="{BB962C8B-B14F-4D97-AF65-F5344CB8AC3E}">
        <p14:creationId xmlns:p14="http://schemas.microsoft.com/office/powerpoint/2010/main" val="942347920"/>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Should Assumption of deductible liabilities be included in amount realized? </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1958453"/>
            <a:ext cx="9720071" cy="4432408"/>
          </a:xfrm>
        </p:spPr>
        <p:txBody>
          <a:bodyPr>
            <a:normAutofit/>
          </a:bodyPr>
          <a:lstStyle/>
          <a:p>
            <a:r>
              <a:rPr lang="en-US" sz="1800" spc="-25" dirty="0">
                <a:cs typeface="Times New Roman"/>
              </a:rPr>
              <a:t>Treating the assumption of a Deductible Liability as amount realized is a longstanding IRS position. </a:t>
            </a:r>
            <a:endParaRPr lang="en-US" sz="1800" spc="-25" dirty="0">
              <a:highlight>
                <a:srgbClr val="FFFF00"/>
              </a:highlight>
              <a:cs typeface="Times New Roman"/>
            </a:endParaRPr>
          </a:p>
          <a:p>
            <a:r>
              <a:rPr lang="en-US" sz="1800" spc="-25" dirty="0">
                <a:cs typeface="Times New Roman"/>
              </a:rPr>
              <a:t>Supreme Court cases establish that, in a sale of property, assumption of a financial debt is included in amount realized.  These cases focus on the need for “symmetry” and “consistency” between inclusion in basis and amount realized in a sale. </a:t>
            </a:r>
          </a:p>
          <a:p>
            <a:pPr lvl="1">
              <a:spcBef>
                <a:spcPts val="600"/>
              </a:spcBef>
              <a:buFont typeface="Arial" panose="020B0604020202020204" pitchFamily="34" charset="0"/>
              <a:buChar char="•"/>
            </a:pPr>
            <a:r>
              <a:rPr lang="en-US" i="1" dirty="0">
                <a:effectLst/>
                <a:ea typeface="Aptos" panose="020B0004020202020204" pitchFamily="34" charset="0"/>
                <a:cs typeface="Times New Roman" panose="02020603050405020304" pitchFamily="18" charset="0"/>
              </a:rPr>
              <a:t>United States v. Hendler</a:t>
            </a:r>
            <a:r>
              <a:rPr lang="en-US" dirty="0">
                <a:effectLst/>
                <a:ea typeface="Aptos" panose="020B0004020202020204" pitchFamily="34" charset="0"/>
                <a:cs typeface="Times New Roman" panose="02020603050405020304" pitchFamily="18" charset="0"/>
              </a:rPr>
              <a:t>, 304 U.S. 588 (1938) (assumption of a fixed Liability is included in amount realized and gain recognized by the target in an asset reorganization).  Congress overruled </a:t>
            </a:r>
            <a:r>
              <a:rPr lang="en-US" i="1" dirty="0">
                <a:effectLst/>
                <a:ea typeface="Aptos" panose="020B0004020202020204" pitchFamily="34" charset="0"/>
                <a:cs typeface="Times New Roman" panose="02020603050405020304" pitchFamily="18" charset="0"/>
              </a:rPr>
              <a:t>Hendler</a:t>
            </a:r>
            <a:r>
              <a:rPr lang="en-US" i="1" spc="-25" dirty="0">
                <a:effectLst/>
                <a:ea typeface="Aptos" panose="020B0004020202020204" pitchFamily="34" charset="0"/>
                <a:cs typeface="Times New Roman"/>
              </a:rPr>
              <a:t> </a:t>
            </a:r>
            <a:r>
              <a:rPr lang="en-US" spc="-25" dirty="0">
                <a:ea typeface="Aptos" panose="020B0004020202020204" pitchFamily="34" charset="0"/>
                <a:cs typeface="Times New Roman"/>
              </a:rPr>
              <a:t>with enactment of section 357.</a:t>
            </a:r>
          </a:p>
          <a:p>
            <a:pPr lvl="1">
              <a:spcBef>
                <a:spcPts val="600"/>
              </a:spcBef>
              <a:buFont typeface="Arial" panose="020B0604020202020204" pitchFamily="34" charset="0"/>
              <a:buChar char="•"/>
            </a:pPr>
            <a:r>
              <a:rPr lang="en-US" i="1" dirty="0">
                <a:effectLst/>
                <a:ea typeface="Aptos" panose="020B0004020202020204" pitchFamily="34" charset="0"/>
                <a:cs typeface="Times New Roman" panose="02020603050405020304" pitchFamily="18" charset="0"/>
              </a:rPr>
              <a:t>Crane</a:t>
            </a:r>
            <a:r>
              <a:rPr lang="en-US" dirty="0">
                <a:effectLst/>
                <a:ea typeface="Aptos" panose="020B0004020202020204" pitchFamily="34" charset="0"/>
                <a:cs typeface="Times New Roman" panose="02020603050405020304" pitchFamily="18" charset="0"/>
              </a:rPr>
              <a:t> </a:t>
            </a:r>
            <a:r>
              <a:rPr lang="en-US" i="1" dirty="0">
                <a:effectLst/>
                <a:ea typeface="Aptos" panose="020B0004020202020204" pitchFamily="34" charset="0"/>
                <a:cs typeface="Times New Roman" panose="02020603050405020304" pitchFamily="18" charset="0"/>
              </a:rPr>
              <a:t>v. Commissioner</a:t>
            </a:r>
            <a:r>
              <a:rPr lang="en-US" dirty="0">
                <a:effectLst/>
                <a:ea typeface="Aptos" panose="020B0004020202020204" pitchFamily="34" charset="0"/>
                <a:cs typeface="Times New Roman" panose="02020603050405020304" pitchFamily="18" charset="0"/>
              </a:rPr>
              <a:t>, 331 U.S. 1 (1947) (nonrecourse debt is included in the basis of the property that secures the debt, and that the debt is also included in the amount realized on the sale of the property).  FN 6 notes that the Commissioner did not include interest in arrears in amount realized, even though the buyer assumed liability for interest, because the interest was “a deductible item”. </a:t>
            </a:r>
          </a:p>
          <a:p>
            <a:pPr lvl="1">
              <a:spcBef>
                <a:spcPts val="600"/>
              </a:spcBef>
              <a:buFont typeface="Arial" panose="020B0604020202020204" pitchFamily="34" charset="0"/>
              <a:buChar char="•"/>
            </a:pPr>
            <a:r>
              <a:rPr lang="en-US" i="1" dirty="0">
                <a:effectLst/>
                <a:ea typeface="Aptos" panose="020B0004020202020204" pitchFamily="34" charset="0"/>
                <a:cs typeface="Times New Roman" panose="02020603050405020304" pitchFamily="18" charset="0"/>
              </a:rPr>
              <a:t>Comm’r v. Tufts</a:t>
            </a:r>
            <a:r>
              <a:rPr lang="en-US" u="sng" dirty="0">
                <a:effectLst/>
                <a:ea typeface="Aptos" panose="020B0004020202020204" pitchFamily="34" charset="0"/>
                <a:cs typeface="Times New Roman" panose="02020603050405020304" pitchFamily="18" charset="0"/>
              </a:rPr>
              <a:t>,</a:t>
            </a:r>
            <a:r>
              <a:rPr lang="en-US" dirty="0">
                <a:effectLst/>
                <a:ea typeface="Aptos" panose="020B0004020202020204" pitchFamily="34" charset="0"/>
                <a:cs typeface="Times New Roman" panose="02020603050405020304" pitchFamily="18" charset="0"/>
              </a:rPr>
              <a:t> 461 U.S. 300 (1983) (amount realized in sale of “underwater” property includes the full amount of the nonrecourse debt).  In FN 5 the Court discussed a theory that a nonrecourse debt balance is a “contingent liability”: “Because the taxpayer’s investment in the property would not include the nonrecourse debt, the taxpayer would not be permitted to include debt in basis”. </a:t>
            </a:r>
          </a:p>
        </p:txBody>
      </p:sp>
      <p:sp>
        <p:nvSpPr>
          <p:cNvPr id="4" name="Slide Number Placeholder 3" descr="" title="">
            <a:extLst>
              <a:ext uri="{FF2B5EF4-FFF2-40B4-BE49-F238E27FC236}">
                <a16:creationId xmlns:a16="http://schemas.microsoft.com/office/drawing/2014/main" id="{54918247-4524-5FDA-0034-FB317794E445}"/>
              </a:ext>
            </a:extLst>
          </p:cNvPr>
          <p:cNvSpPr>
            <a:spLocks noGrp="1"/>
          </p:cNvSpPr>
          <p:nvPr>
            <p:ph type="sldNum" sz="quarter" idx="12"/>
          </p:nvPr>
        </p:nvSpPr>
        <p:spPr/>
        <p:txBody>
          <a:bodyPr/>
          <a:lstStyle/>
          <a:p>
            <a:fld id="{F0A913F9-5119-4764-BE1F-1694933FD1BA}" type="slidenum">
              <a:rPr lang="en-US" smtClean="0"/>
              <a:t>14</a:t>
            </a:fld>
            <a:endParaRPr lang="en-US" dirty="0"/>
          </a:p>
        </p:txBody>
      </p:sp>
    </p:spTree>
    <p:extLst>
      <p:ext uri="{BB962C8B-B14F-4D97-AF65-F5344CB8AC3E}">
        <p14:creationId xmlns:p14="http://schemas.microsoft.com/office/powerpoint/2010/main" val="196304508"/>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Amount Realized Issue in divisive reorganizations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r>
              <a:rPr lang="en-US" kern="0" spc="-25" dirty="0">
                <a:solidFill>
                  <a:srgbClr val="252525"/>
                </a:solidFill>
                <a:cs typeface="Times New Roman" panose="02020603050405020304" pitchFamily="18" charset="0"/>
              </a:rPr>
              <a:t>Without legislation, it is almost certainly too late to exclude assumptions of Deductible Liabilities from amount realized in transfers of property.</a:t>
            </a:r>
          </a:p>
          <a:p>
            <a:r>
              <a:rPr lang="en-US" kern="0" spc="-25" dirty="0">
                <a:cs typeface="Times New Roman" panose="02020603050405020304" pitchFamily="18" charset="0"/>
              </a:rPr>
              <a:t>However, the history and the analysis in the court opinions should inform and influence the treatment of Deductible Liabilities in divisive reorganizations.  </a:t>
            </a:r>
            <a:endParaRPr lang="en-US" kern="0" spc="-25" dirty="0">
              <a:highlight>
                <a:srgbClr val="FFFF00"/>
              </a:highlight>
              <a:cs typeface="Times New Roman" panose="02020603050405020304" pitchFamily="18" charset="0"/>
            </a:endParaRPr>
          </a:p>
        </p:txBody>
      </p:sp>
      <p:sp>
        <p:nvSpPr>
          <p:cNvPr id="4" name="Slide Number Placeholder 3" descr="" title="">
            <a:extLst>
              <a:ext uri="{FF2B5EF4-FFF2-40B4-BE49-F238E27FC236}">
                <a16:creationId xmlns:a16="http://schemas.microsoft.com/office/drawing/2014/main" id="{54918247-4524-5FDA-0034-FB317794E445}"/>
              </a:ext>
            </a:extLst>
          </p:cNvPr>
          <p:cNvSpPr>
            <a:spLocks noGrp="1"/>
          </p:cNvSpPr>
          <p:nvPr>
            <p:ph type="sldNum" sz="quarter" idx="12"/>
          </p:nvPr>
        </p:nvSpPr>
        <p:spPr/>
        <p:txBody>
          <a:bodyPr/>
          <a:lstStyle/>
          <a:p>
            <a:fld id="{F0A913F9-5119-4764-BE1F-1694933FD1BA}" type="slidenum">
              <a:rPr lang="en-US" smtClean="0"/>
              <a:t>15</a:t>
            </a:fld>
            <a:endParaRPr lang="en-US" dirty="0"/>
          </a:p>
        </p:txBody>
      </p:sp>
    </p:spTree>
    <p:extLst>
      <p:ext uri="{BB962C8B-B14F-4D97-AF65-F5344CB8AC3E}">
        <p14:creationId xmlns:p14="http://schemas.microsoft.com/office/powerpoint/2010/main" val="1039767295"/>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Taxable Transactions</a:t>
            </a:r>
          </a:p>
        </p:txBody>
      </p:sp>
      <p:sp>
        <p:nvSpPr>
          <p:cNvPr id="3" name="Slide Number Placeholder 2" descr="" title="">
            <a:extLst>
              <a:ext uri="{FF2B5EF4-FFF2-40B4-BE49-F238E27FC236}">
                <a16:creationId xmlns:a16="http://schemas.microsoft.com/office/drawing/2014/main" id="{1DB78CC1-53A3-FA1C-7741-ABC5E0D904F9}"/>
              </a:ext>
            </a:extLst>
          </p:cNvPr>
          <p:cNvSpPr>
            <a:spLocks noGrp="1"/>
          </p:cNvSpPr>
          <p:nvPr>
            <p:ph type="sldNum" sz="quarter" idx="12"/>
          </p:nvPr>
        </p:nvSpPr>
        <p:spPr/>
        <p:txBody>
          <a:bodyPr/>
          <a:lstStyle/>
          <a:p>
            <a:fld id="{F0A913F9-5119-4764-BE1F-1694933FD1BA}" type="slidenum">
              <a:rPr lang="en-US" smtClean="0"/>
              <a:t>16</a:t>
            </a:fld>
            <a:endParaRPr lang="en-US" dirty="0"/>
          </a:p>
        </p:txBody>
      </p:sp>
    </p:spTree>
    <p:extLst>
      <p:ext uri="{BB962C8B-B14F-4D97-AF65-F5344CB8AC3E}">
        <p14:creationId xmlns:p14="http://schemas.microsoft.com/office/powerpoint/2010/main" val="3211359677"/>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883D39D-D4C0-1CE0-2411-1C13E385A9C4}"/>
              </a:ext>
            </a:extLst>
          </p:cNvPr>
          <p:cNvSpPr>
            <a:spLocks noGrp="1"/>
          </p:cNvSpPr>
          <p:nvPr>
            <p:ph type="title"/>
          </p:nvPr>
        </p:nvSpPr>
        <p:spPr/>
        <p:txBody>
          <a:bodyPr/>
          <a:lstStyle/>
          <a:p>
            <a:r>
              <a:rPr lang="en-US" dirty="0"/>
              <a:t>Case Study </a:t>
            </a:r>
          </a:p>
        </p:txBody>
      </p:sp>
      <p:sp>
        <p:nvSpPr>
          <p:cNvPr id="3" name="Content Placeholder 2" descr="" title="">
            <a:extLst>
              <a:ext uri="{FF2B5EF4-FFF2-40B4-BE49-F238E27FC236}">
                <a16:creationId xmlns:a16="http://schemas.microsoft.com/office/drawing/2014/main" id="{D89510E4-CA8C-726D-B3E9-B7AC153ACED2}"/>
              </a:ext>
            </a:extLst>
          </p:cNvPr>
          <p:cNvSpPr>
            <a:spLocks noGrp="1"/>
          </p:cNvSpPr>
          <p:nvPr>
            <p:ph sz="half" idx="1"/>
          </p:nvPr>
        </p:nvSpPr>
        <p:spPr/>
        <p:txBody>
          <a:bodyPr>
            <a:normAutofit fontScale="77500" lnSpcReduction="20000"/>
          </a:bodyPr>
          <a:lstStyle/>
          <a:p>
            <a:pPr>
              <a:lnSpc>
                <a:spcPct val="110000"/>
              </a:lnSpc>
            </a:pPr>
            <a:r>
              <a:rPr lang="en-US" sz="2900" dirty="0"/>
              <a:t>Seller operates Business, which has the </a:t>
            </a:r>
            <a:r>
              <a:rPr lang="en-US" sz="2800" dirty="0"/>
              <a:t>following contingent liabilities: </a:t>
            </a:r>
          </a:p>
          <a:p>
            <a:pPr lvl="1">
              <a:lnSpc>
                <a:spcPct val="110000"/>
              </a:lnSpc>
              <a:spcBef>
                <a:spcPts val="600"/>
              </a:spcBef>
              <a:spcAft>
                <a:spcPts val="200"/>
              </a:spcAft>
              <a:buFont typeface="Arial" panose="020B0604020202020204" pitchFamily="34" charset="0"/>
              <a:buChar char="•"/>
            </a:pPr>
            <a:r>
              <a:rPr lang="en-US" sz="2800" dirty="0"/>
              <a:t>EPA examination of waste sites but no clean-up or payment yet required.</a:t>
            </a:r>
          </a:p>
          <a:p>
            <a:pPr lvl="1">
              <a:lnSpc>
                <a:spcPct val="110000"/>
              </a:lnSpc>
              <a:spcBef>
                <a:spcPts val="600"/>
              </a:spcBef>
              <a:spcAft>
                <a:spcPts val="200"/>
              </a:spcAft>
              <a:buFont typeface="Arial" panose="020B0604020202020204" pitchFamily="34" charset="0"/>
              <a:buChar char="•"/>
            </a:pPr>
            <a:r>
              <a:rPr lang="en-US" sz="2800" dirty="0"/>
              <a:t>Product liabilities (no claim pending).</a:t>
            </a:r>
          </a:p>
          <a:p>
            <a:pPr>
              <a:lnSpc>
                <a:spcPct val="110000"/>
              </a:lnSpc>
            </a:pPr>
            <a:r>
              <a:rPr lang="en-US" sz="2800" dirty="0"/>
              <a:t>Seller transfers Business to Buyer in exchange for cash </a:t>
            </a:r>
            <a:r>
              <a:rPr lang="en-US" sz="2900" dirty="0"/>
              <a:t>and the assumption of Seller’s fixed and contingent liabilities. </a:t>
            </a:r>
          </a:p>
          <a:p>
            <a:pPr>
              <a:lnSpc>
                <a:spcPct val="100000"/>
              </a:lnSpc>
            </a:pPr>
            <a:endParaRPr lang="en-US" dirty="0"/>
          </a:p>
        </p:txBody>
      </p:sp>
      <p:cxnSp>
        <p:nvCxnSpPr>
          <p:cNvPr id="37" name="Straight Connector 36" descr="" title="">
            <a:extLst>
              <a:ext uri="{FF2B5EF4-FFF2-40B4-BE49-F238E27FC236}">
                <a16:creationId xmlns:a16="http://schemas.microsoft.com/office/drawing/2014/main" id="{134B56DF-901E-CA4C-AEE6-201ED30336B9}"/>
              </a:ext>
            </a:extLst>
          </p:cNvPr>
          <p:cNvCxnSpPr>
            <a:cxnSpLocks/>
          </p:cNvCxnSpPr>
          <p:nvPr/>
        </p:nvCxnSpPr>
        <p:spPr>
          <a:xfrm>
            <a:off x="6400800" y="1917290"/>
            <a:ext cx="0" cy="4392070"/>
          </a:xfrm>
          <a:prstGeom prst="line">
            <a:avLst/>
          </a:prstGeom>
          <a:ln w="25400"/>
        </p:spPr>
        <p:style>
          <a:lnRef idx="1">
            <a:schemeClr val="dk1"/>
          </a:lnRef>
          <a:fillRef idx="0">
            <a:schemeClr val="dk1"/>
          </a:fillRef>
          <a:effectRef idx="0">
            <a:schemeClr val="dk1"/>
          </a:effectRef>
          <a:fontRef idx="minor">
            <a:schemeClr val="tx1"/>
          </a:fontRef>
        </p:style>
      </p:cxnSp>
      <p:sp>
        <p:nvSpPr>
          <p:cNvPr id="19" name="Rectangle 18" descr="" title="">
            <a:extLst>
              <a:ext uri="{FF2B5EF4-FFF2-40B4-BE49-F238E27FC236}">
                <a16:creationId xmlns:a16="http://schemas.microsoft.com/office/drawing/2014/main" id="{3F12F8C2-648A-D43C-E4D1-2858AE3D21FB}"/>
              </a:ext>
            </a:extLst>
          </p:cNvPr>
          <p:cNvSpPr/>
          <p:nvPr/>
        </p:nvSpPr>
        <p:spPr>
          <a:xfrm>
            <a:off x="9744003" y="3701745"/>
            <a:ext cx="1341126" cy="7751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Seller</a:t>
            </a:r>
          </a:p>
        </p:txBody>
      </p:sp>
      <p:sp>
        <p:nvSpPr>
          <p:cNvPr id="21" name="Oval 20" descr="" title="">
            <a:extLst>
              <a:ext uri="{FF2B5EF4-FFF2-40B4-BE49-F238E27FC236}">
                <a16:creationId xmlns:a16="http://schemas.microsoft.com/office/drawing/2014/main" id="{E803505A-0005-E0D0-FBE9-C13B8BD9596C}"/>
              </a:ext>
            </a:extLst>
          </p:cNvPr>
          <p:cNvSpPr/>
          <p:nvPr/>
        </p:nvSpPr>
        <p:spPr>
          <a:xfrm>
            <a:off x="9740171" y="2554315"/>
            <a:ext cx="1344958" cy="7702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chemeClr val="tx1"/>
                </a:solidFill>
                <a:effectLst/>
                <a:uLnTx/>
                <a:uFillTx/>
                <a:cs typeface="Arial" panose="020B0604020202020204" pitchFamily="34" charset="0"/>
              </a:rPr>
              <a:t>Shareholders</a:t>
            </a:r>
          </a:p>
        </p:txBody>
      </p:sp>
      <p:sp>
        <p:nvSpPr>
          <p:cNvPr id="24" name="Rectangle 23" descr="" title="">
            <a:extLst>
              <a:ext uri="{FF2B5EF4-FFF2-40B4-BE49-F238E27FC236}">
                <a16:creationId xmlns:a16="http://schemas.microsoft.com/office/drawing/2014/main" id="{94D0BB25-0F62-A498-B6C1-FF3B37A9AC1D}"/>
              </a:ext>
            </a:extLst>
          </p:cNvPr>
          <p:cNvSpPr/>
          <p:nvPr/>
        </p:nvSpPr>
        <p:spPr>
          <a:xfrm>
            <a:off x="7527285" y="3701745"/>
            <a:ext cx="1341126" cy="775179"/>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Buyer</a:t>
            </a:r>
          </a:p>
        </p:txBody>
      </p:sp>
      <p:cxnSp>
        <p:nvCxnSpPr>
          <p:cNvPr id="27" name="Straight Arrow Connector 26" descr="" title="">
            <a:extLst>
              <a:ext uri="{FF2B5EF4-FFF2-40B4-BE49-F238E27FC236}">
                <a16:creationId xmlns:a16="http://schemas.microsoft.com/office/drawing/2014/main" id="{6463A6C4-07EF-C665-63C5-69EC14A01B90}"/>
              </a:ext>
            </a:extLst>
          </p:cNvPr>
          <p:cNvCxnSpPr>
            <a:cxnSpLocks/>
          </p:cNvCxnSpPr>
          <p:nvPr/>
        </p:nvCxnSpPr>
        <p:spPr>
          <a:xfrm flipH="1">
            <a:off x="8928706" y="3940602"/>
            <a:ext cx="731276" cy="0"/>
          </a:xfrm>
          <a:prstGeom prst="straightConnector1">
            <a:avLst/>
          </a:prstGeom>
          <a:ln w="25400">
            <a:solidFill>
              <a:schemeClr val="tx1">
                <a:lumMod val="95000"/>
                <a:lumOff val="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descr="" title="">
            <a:extLst>
              <a:ext uri="{FF2B5EF4-FFF2-40B4-BE49-F238E27FC236}">
                <a16:creationId xmlns:a16="http://schemas.microsoft.com/office/drawing/2014/main" id="{929A6C41-0B05-A682-2B52-8D0411DEF8A9}"/>
              </a:ext>
            </a:extLst>
          </p:cNvPr>
          <p:cNvCxnSpPr>
            <a:cxnSpLocks/>
          </p:cNvCxnSpPr>
          <p:nvPr/>
        </p:nvCxnSpPr>
        <p:spPr>
          <a:xfrm flipH="1">
            <a:off x="8948752" y="4184374"/>
            <a:ext cx="691183" cy="0"/>
          </a:xfrm>
          <a:prstGeom prst="straightConnector1">
            <a:avLst/>
          </a:prstGeom>
          <a:ln w="25400">
            <a:solidFill>
              <a:schemeClr val="tx1">
                <a:lumMod val="95000"/>
                <a:lumOff val="5000"/>
              </a:schemeClr>
            </a:solidFill>
            <a:prstDash val="solid"/>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descr="" title="">
            <a:extLst>
              <a:ext uri="{FF2B5EF4-FFF2-40B4-BE49-F238E27FC236}">
                <a16:creationId xmlns:a16="http://schemas.microsoft.com/office/drawing/2014/main" id="{D8974760-379E-8442-0E14-D5E2BA3FEE0B}"/>
              </a:ext>
            </a:extLst>
          </p:cNvPr>
          <p:cNvCxnSpPr>
            <a:cxnSpLocks/>
            <a:stCxn id="19" idx="0"/>
            <a:endCxn id="21" idx="4"/>
          </p:cNvCxnSpPr>
          <p:nvPr/>
        </p:nvCxnSpPr>
        <p:spPr>
          <a:xfrm flipH="1" flipV="1">
            <a:off x="10412650" y="3324533"/>
            <a:ext cx="1916" cy="377213"/>
          </a:xfrm>
          <a:prstGeom prst="line">
            <a:avLst/>
          </a:prstGeom>
          <a:ln w="25400">
            <a:solidFill>
              <a:schemeClr val="tx1">
                <a:lumMod val="95000"/>
                <a:lumOff val="5000"/>
              </a:schemeClr>
            </a:solidFill>
            <a:prstDash val="solid"/>
            <a:tailEnd type="none" w="lg" len="lg"/>
          </a:ln>
        </p:spPr>
        <p:style>
          <a:lnRef idx="1">
            <a:schemeClr val="accent1"/>
          </a:lnRef>
          <a:fillRef idx="0">
            <a:schemeClr val="accent1"/>
          </a:fillRef>
          <a:effectRef idx="0">
            <a:schemeClr val="accent1"/>
          </a:effectRef>
          <a:fontRef idx="minor">
            <a:schemeClr val="tx1"/>
          </a:fontRef>
        </p:style>
      </p:cxnSp>
      <p:sp>
        <p:nvSpPr>
          <p:cNvPr id="6" name="Oval 5" descr="" title="">
            <a:extLst>
              <a:ext uri="{FF2B5EF4-FFF2-40B4-BE49-F238E27FC236}">
                <a16:creationId xmlns:a16="http://schemas.microsoft.com/office/drawing/2014/main" id="{C43E7367-5913-6BFC-19A4-344446FBD642}"/>
              </a:ext>
            </a:extLst>
          </p:cNvPr>
          <p:cNvSpPr/>
          <p:nvPr/>
        </p:nvSpPr>
        <p:spPr>
          <a:xfrm>
            <a:off x="7523453" y="2549001"/>
            <a:ext cx="1344958" cy="77021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chemeClr val="tx1"/>
                </a:solidFill>
                <a:effectLst/>
                <a:uLnTx/>
                <a:uFillTx/>
                <a:cs typeface="Arial" panose="020B0604020202020204" pitchFamily="34" charset="0"/>
              </a:rPr>
              <a:t>Shareholders</a:t>
            </a:r>
          </a:p>
        </p:txBody>
      </p:sp>
      <p:cxnSp>
        <p:nvCxnSpPr>
          <p:cNvPr id="7" name="Straight Connector 6" descr="" title="">
            <a:extLst>
              <a:ext uri="{FF2B5EF4-FFF2-40B4-BE49-F238E27FC236}">
                <a16:creationId xmlns:a16="http://schemas.microsoft.com/office/drawing/2014/main" id="{74D4412D-6AFA-E10C-9675-F90C5CC9B7D8}"/>
              </a:ext>
            </a:extLst>
          </p:cNvPr>
          <p:cNvCxnSpPr>
            <a:cxnSpLocks/>
            <a:endCxn id="6" idx="4"/>
          </p:cNvCxnSpPr>
          <p:nvPr/>
        </p:nvCxnSpPr>
        <p:spPr>
          <a:xfrm flipH="1" flipV="1">
            <a:off x="8195932" y="3319219"/>
            <a:ext cx="1916" cy="377213"/>
          </a:xfrm>
          <a:prstGeom prst="line">
            <a:avLst/>
          </a:prstGeom>
          <a:ln w="25400">
            <a:solidFill>
              <a:schemeClr val="tx1">
                <a:lumMod val="95000"/>
                <a:lumOff val="5000"/>
              </a:schemeClr>
            </a:solidFill>
            <a:prstDash val="solid"/>
            <a:tailEnd type="none" w="lg" len="lg"/>
          </a:ln>
        </p:spPr>
        <p:style>
          <a:lnRef idx="1">
            <a:schemeClr val="accent1"/>
          </a:lnRef>
          <a:fillRef idx="0">
            <a:schemeClr val="accent1"/>
          </a:fillRef>
          <a:effectRef idx="0">
            <a:schemeClr val="accent1"/>
          </a:effectRef>
          <a:fontRef idx="minor">
            <a:schemeClr val="tx1"/>
          </a:fontRef>
        </p:style>
      </p:cxnSp>
      <p:sp>
        <p:nvSpPr>
          <p:cNvPr id="36" name="Oval 35" descr="" title="">
            <a:extLst>
              <a:ext uri="{FF2B5EF4-FFF2-40B4-BE49-F238E27FC236}">
                <a16:creationId xmlns:a16="http://schemas.microsoft.com/office/drawing/2014/main" id="{E98BD60B-7E6C-7C53-E51A-27A97D4B07D4}"/>
              </a:ext>
            </a:extLst>
          </p:cNvPr>
          <p:cNvSpPr/>
          <p:nvPr/>
        </p:nvSpPr>
        <p:spPr>
          <a:xfrm>
            <a:off x="9742087" y="4773169"/>
            <a:ext cx="1344958" cy="770218"/>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chemeClr val="tx1"/>
                </a:solidFill>
                <a:effectLst/>
                <a:uLnTx/>
                <a:uFillTx/>
                <a:cs typeface="Arial" panose="020B0604020202020204" pitchFamily="34" charset="0"/>
              </a:rPr>
              <a:t>Business</a:t>
            </a:r>
          </a:p>
        </p:txBody>
      </p:sp>
      <p:cxnSp>
        <p:nvCxnSpPr>
          <p:cNvPr id="38" name="Straight Connector 37" descr="" title="">
            <a:extLst>
              <a:ext uri="{FF2B5EF4-FFF2-40B4-BE49-F238E27FC236}">
                <a16:creationId xmlns:a16="http://schemas.microsoft.com/office/drawing/2014/main" id="{E3F19C7D-840A-8468-A2DE-EBA374CB9089}"/>
              </a:ext>
            </a:extLst>
          </p:cNvPr>
          <p:cNvCxnSpPr>
            <a:cxnSpLocks/>
            <a:stCxn id="36" idx="0"/>
            <a:endCxn id="19" idx="2"/>
          </p:cNvCxnSpPr>
          <p:nvPr/>
        </p:nvCxnSpPr>
        <p:spPr>
          <a:xfrm flipV="1">
            <a:off x="10414566" y="4476924"/>
            <a:ext cx="0" cy="296245"/>
          </a:xfrm>
          <a:prstGeom prst="line">
            <a:avLst/>
          </a:prstGeom>
          <a:ln w="25400">
            <a:solidFill>
              <a:schemeClr val="tx1">
                <a:lumMod val="95000"/>
                <a:lumOff val="5000"/>
              </a:schemeClr>
            </a:solidFill>
            <a:prstDash val="dash"/>
            <a:tailEnd type="none" w="lg" len="lg"/>
          </a:ln>
        </p:spPr>
        <p:style>
          <a:lnRef idx="1">
            <a:schemeClr val="accent1"/>
          </a:lnRef>
          <a:fillRef idx="0">
            <a:schemeClr val="accent1"/>
          </a:fillRef>
          <a:effectRef idx="0">
            <a:schemeClr val="accent1"/>
          </a:effectRef>
          <a:fontRef idx="minor">
            <a:schemeClr val="tx1"/>
          </a:fontRef>
        </p:style>
      </p:cxnSp>
      <p:sp>
        <p:nvSpPr>
          <p:cNvPr id="4" name="Slide Number Placeholder 3" descr="" title="">
            <a:extLst>
              <a:ext uri="{FF2B5EF4-FFF2-40B4-BE49-F238E27FC236}">
                <a16:creationId xmlns:a16="http://schemas.microsoft.com/office/drawing/2014/main" id="{A7C77088-93CC-F9C0-1E0C-19A90AF613D4}"/>
              </a:ext>
            </a:extLst>
          </p:cNvPr>
          <p:cNvSpPr>
            <a:spLocks noGrp="1"/>
          </p:cNvSpPr>
          <p:nvPr>
            <p:ph type="sldNum" sz="quarter" idx="12"/>
          </p:nvPr>
        </p:nvSpPr>
        <p:spPr/>
        <p:txBody>
          <a:bodyPr/>
          <a:lstStyle/>
          <a:p>
            <a:fld id="{F0A913F9-5119-4764-BE1F-1694933FD1BA}" type="slidenum">
              <a:rPr lang="en-US" smtClean="0"/>
              <a:t>17</a:t>
            </a:fld>
            <a:endParaRPr lang="en-US" dirty="0"/>
          </a:p>
        </p:txBody>
      </p:sp>
    </p:spTree>
    <p:extLst>
      <p:ext uri="{BB962C8B-B14F-4D97-AF65-F5344CB8AC3E}">
        <p14:creationId xmlns:p14="http://schemas.microsoft.com/office/powerpoint/2010/main" val="1117575067"/>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The Stakes in Taxable Transactions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Does the assumption of the liability increase the amount realized? </a:t>
            </a:r>
          </a:p>
          <a:p>
            <a:r>
              <a:rPr lang="en-US" dirty="0"/>
              <a:t>When should this income be recognized? </a:t>
            </a:r>
          </a:p>
          <a:p>
            <a:r>
              <a:rPr lang="en-US" dirty="0"/>
              <a:t>Does seller get an offsetting deduction?  When? </a:t>
            </a:r>
          </a:p>
          <a:p>
            <a:r>
              <a:rPr lang="en-US" dirty="0"/>
              <a:t>Does buyer capitalize the amount of the liability assumption?  When? </a:t>
            </a:r>
          </a:p>
          <a:p>
            <a:endParaRPr lang="en-US" dirty="0"/>
          </a:p>
          <a:p>
            <a:r>
              <a:rPr lang="en-US" dirty="0"/>
              <a:t>Guidance is not uniform and is derived mostly from section 461, case law, and IRS rulings.</a:t>
            </a:r>
          </a:p>
          <a:p>
            <a:pPr marL="0" indent="0">
              <a:buNone/>
            </a:pPr>
            <a:endParaRPr lang="en-US" dirty="0"/>
          </a:p>
          <a:p>
            <a:endParaRPr lang="en-US" dirty="0"/>
          </a:p>
        </p:txBody>
      </p:sp>
      <p:sp>
        <p:nvSpPr>
          <p:cNvPr id="4" name="Slide Number Placeholder 3" descr="" title="">
            <a:extLst>
              <a:ext uri="{FF2B5EF4-FFF2-40B4-BE49-F238E27FC236}">
                <a16:creationId xmlns:a16="http://schemas.microsoft.com/office/drawing/2014/main" id="{E41527F1-AF9B-513A-C06A-5B3F7662D803}"/>
              </a:ext>
            </a:extLst>
          </p:cNvPr>
          <p:cNvSpPr>
            <a:spLocks noGrp="1"/>
          </p:cNvSpPr>
          <p:nvPr>
            <p:ph type="sldNum" sz="quarter" idx="12"/>
          </p:nvPr>
        </p:nvSpPr>
        <p:spPr/>
        <p:txBody>
          <a:bodyPr/>
          <a:lstStyle/>
          <a:p>
            <a:fld id="{F0A913F9-5119-4764-BE1F-1694933FD1BA}" type="slidenum">
              <a:rPr lang="en-US" smtClean="0"/>
              <a:t>18</a:t>
            </a:fld>
            <a:endParaRPr lang="en-US" dirty="0"/>
          </a:p>
        </p:txBody>
      </p:sp>
    </p:spTree>
    <p:extLst>
      <p:ext uri="{BB962C8B-B14F-4D97-AF65-F5344CB8AC3E}">
        <p14:creationId xmlns:p14="http://schemas.microsoft.com/office/powerpoint/2010/main" val="1526767465"/>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Taxable Transactions – Seller</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1958453"/>
            <a:ext cx="9720071" cy="4786571"/>
          </a:xfrm>
        </p:spPr>
        <p:txBody>
          <a:bodyPr>
            <a:normAutofit/>
          </a:bodyPr>
          <a:lstStyle/>
          <a:p>
            <a:r>
              <a:rPr lang="en-US" sz="1900" b="1" dirty="0"/>
              <a:t>Inclusion in Amount Realized: </a:t>
            </a:r>
            <a:r>
              <a:rPr lang="en-US" sz="1900" dirty="0"/>
              <a:t>Seller is relieved of an obligation and the IRS position is that this economic benefit increases the amount realized. </a:t>
            </a:r>
          </a:p>
          <a:p>
            <a:pPr lvl="1">
              <a:spcBef>
                <a:spcPts val="600"/>
              </a:spcBef>
              <a:spcAft>
                <a:spcPts val="200"/>
              </a:spcAft>
              <a:buFont typeface="Arial" panose="020B0604020202020204" pitchFamily="34" charset="0"/>
              <a:buChar char="•"/>
            </a:pPr>
            <a:r>
              <a:rPr lang="en-US" sz="1900" dirty="0"/>
              <a:t> By what amount (i.e., closed or open transaction)?</a:t>
            </a:r>
          </a:p>
          <a:p>
            <a:pPr lvl="2">
              <a:spcBef>
                <a:spcPts val="600"/>
              </a:spcBef>
              <a:spcAft>
                <a:spcPts val="200"/>
              </a:spcAft>
              <a:buFont typeface="Arial" panose="020B0604020202020204" pitchFamily="34" charset="0"/>
              <a:buChar char="•"/>
            </a:pPr>
            <a:r>
              <a:rPr lang="en-US" sz="1900" dirty="0"/>
              <a:t>Value at time of closing with adjustments later? </a:t>
            </a:r>
          </a:p>
          <a:p>
            <a:pPr lvl="2">
              <a:spcBef>
                <a:spcPts val="600"/>
              </a:spcBef>
              <a:spcAft>
                <a:spcPts val="200"/>
              </a:spcAft>
              <a:buFont typeface="Arial" panose="020B0604020202020204" pitchFamily="34" charset="0"/>
              <a:buChar char="•"/>
            </a:pPr>
            <a:r>
              <a:rPr lang="en-US" sz="1900" dirty="0"/>
              <a:t>When the contingency becomes fixed, increase or reduce the amount realized?  </a:t>
            </a:r>
            <a:r>
              <a:rPr lang="en-US" sz="1900" i="1" dirty="0"/>
              <a:t>See Arrowsmith v. Comm’r, </a:t>
            </a:r>
            <a:r>
              <a:rPr lang="en-US" sz="1900" dirty="0"/>
              <a:t>344 U.S. 6 (1952). </a:t>
            </a:r>
          </a:p>
          <a:p>
            <a:r>
              <a:rPr lang="en-US" sz="1900" b="1" dirty="0"/>
              <a:t>Offsetting Deduction: </a:t>
            </a:r>
            <a:r>
              <a:rPr lang="en-US" sz="1900" dirty="0"/>
              <a:t>Should seller get an offsetting deduction? </a:t>
            </a:r>
          </a:p>
          <a:p>
            <a:pPr lvl="1">
              <a:spcBef>
                <a:spcPts val="600"/>
              </a:spcBef>
              <a:spcAft>
                <a:spcPts val="200"/>
              </a:spcAft>
              <a:buFont typeface="Arial" panose="020B0604020202020204" pitchFamily="34" charset="0"/>
              <a:buChar char="•"/>
            </a:pPr>
            <a:r>
              <a:rPr lang="en-US" sz="1900" dirty="0"/>
              <a:t>When can an offsetting deduction be taken by the Seller? </a:t>
            </a:r>
          </a:p>
          <a:p>
            <a:pPr lvl="2">
              <a:spcBef>
                <a:spcPts val="600"/>
              </a:spcBef>
              <a:spcAft>
                <a:spcPts val="200"/>
              </a:spcAft>
              <a:buFont typeface="Arial" panose="020B0604020202020204" pitchFamily="34" charset="0"/>
              <a:buChar char="•"/>
            </a:pPr>
            <a:r>
              <a:rPr lang="en-US" sz="1900" dirty="0"/>
              <a:t>Immediately under Reg. §1.461-4(d)(5) (deeming economic performance to occur at time of sale of a trade or business)?  </a:t>
            </a:r>
            <a:r>
              <a:rPr lang="en-US" sz="1900" i="1" dirty="0"/>
              <a:t>See also Commercial Security Bank v. Comm’r</a:t>
            </a:r>
            <a:r>
              <a:rPr lang="en-US" sz="1900" dirty="0"/>
              <a:t>, 77 T.C. 145 (1981); Reg. §§1.461-4(g)(1)(ii)(C).  </a:t>
            </a:r>
            <a:r>
              <a:rPr lang="en-US" sz="1900" i="1" dirty="0"/>
              <a:t>But see </a:t>
            </a:r>
            <a:r>
              <a:rPr lang="en-US" sz="1900" dirty="0"/>
              <a:t>Reg. §1.461-4(j) (treatment of contingent liabilities “reserved”).</a:t>
            </a:r>
          </a:p>
          <a:p>
            <a:pPr lvl="2">
              <a:spcBef>
                <a:spcPts val="600"/>
              </a:spcBef>
              <a:spcAft>
                <a:spcPts val="200"/>
              </a:spcAft>
              <a:buFont typeface="Arial" panose="020B0604020202020204" pitchFamily="34" charset="0"/>
              <a:buChar char="•"/>
            </a:pPr>
            <a:r>
              <a:rPr lang="en-US" sz="1900" dirty="0"/>
              <a:t>When Buyer performs?  </a:t>
            </a:r>
            <a:r>
              <a:rPr lang="en-US" sz="1900" i="1" dirty="0"/>
              <a:t>See Hoops LP v. Comm’r</a:t>
            </a:r>
            <a:r>
              <a:rPr lang="en-US" sz="1900" dirty="0"/>
              <a:t>, 77 F.4th 577 (7th Cir. 2023) (requiring deferral of deduction until payment of the liability by buyer under section 404(a)(5)).</a:t>
            </a:r>
            <a:r>
              <a:rPr lang="en-US" sz="1900" dirty="0">
                <a:highlight>
                  <a:srgbClr val="FFFF00"/>
                </a:highlight>
              </a:rPr>
              <a:t> </a:t>
            </a:r>
          </a:p>
          <a:p>
            <a:pPr marL="128016" lvl="1" indent="0">
              <a:spcBef>
                <a:spcPts val="1200"/>
              </a:spcBef>
              <a:spcAft>
                <a:spcPts val="200"/>
              </a:spcAft>
              <a:buNone/>
            </a:pPr>
            <a:endParaRPr lang="en-US" sz="1900" dirty="0"/>
          </a:p>
        </p:txBody>
      </p:sp>
      <p:sp>
        <p:nvSpPr>
          <p:cNvPr id="4" name="Slide Number Placeholder 3" descr="" title="">
            <a:extLst>
              <a:ext uri="{FF2B5EF4-FFF2-40B4-BE49-F238E27FC236}">
                <a16:creationId xmlns:a16="http://schemas.microsoft.com/office/drawing/2014/main" id="{C8E076E4-61A8-2121-F209-ACC533E8B470}"/>
              </a:ext>
            </a:extLst>
          </p:cNvPr>
          <p:cNvSpPr>
            <a:spLocks noGrp="1"/>
          </p:cNvSpPr>
          <p:nvPr>
            <p:ph type="sldNum" sz="quarter" idx="12"/>
          </p:nvPr>
        </p:nvSpPr>
        <p:spPr/>
        <p:txBody>
          <a:bodyPr/>
          <a:lstStyle/>
          <a:p>
            <a:fld id="{F0A913F9-5119-4764-BE1F-1694933FD1BA}" type="slidenum">
              <a:rPr lang="en-US" smtClean="0"/>
              <a:t>19</a:t>
            </a:fld>
            <a:endParaRPr lang="en-US" dirty="0"/>
          </a:p>
        </p:txBody>
      </p:sp>
    </p:spTree>
    <p:extLst>
      <p:ext uri="{BB962C8B-B14F-4D97-AF65-F5344CB8AC3E}">
        <p14:creationId xmlns:p14="http://schemas.microsoft.com/office/powerpoint/2010/main" val="2072555992"/>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Introduction</a:t>
            </a:r>
          </a:p>
        </p:txBody>
      </p:sp>
      <p:sp>
        <p:nvSpPr>
          <p:cNvPr id="3" name="Slide Number Placeholder 2" descr="" title="">
            <a:extLst>
              <a:ext uri="{FF2B5EF4-FFF2-40B4-BE49-F238E27FC236}">
                <a16:creationId xmlns:a16="http://schemas.microsoft.com/office/drawing/2014/main" id="{DB0FB402-6F6E-3561-6437-E93B3E5DD74B}"/>
              </a:ext>
            </a:extLst>
          </p:cNvPr>
          <p:cNvSpPr>
            <a:spLocks noGrp="1"/>
          </p:cNvSpPr>
          <p:nvPr>
            <p:ph type="sldNum" sz="quarter" idx="12"/>
          </p:nvPr>
        </p:nvSpPr>
        <p:spPr/>
        <p:txBody>
          <a:bodyPr/>
          <a:lstStyle/>
          <a:p>
            <a:fld id="{F0A913F9-5119-4764-BE1F-1694933FD1BA}" type="slidenum">
              <a:rPr lang="en-US" smtClean="0"/>
              <a:t>2</a:t>
            </a:fld>
            <a:endParaRPr lang="en-US" dirty="0"/>
          </a:p>
        </p:txBody>
      </p:sp>
    </p:spTree>
    <p:extLst>
      <p:ext uri="{BB962C8B-B14F-4D97-AF65-F5344CB8AC3E}">
        <p14:creationId xmlns:p14="http://schemas.microsoft.com/office/powerpoint/2010/main" val="226728786"/>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Taxable Transactions – Buyer</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sz="2000" b="1" dirty="0"/>
              <a:t>Amount Paid: </a:t>
            </a:r>
            <a:r>
              <a:rPr lang="en-US" sz="2000" dirty="0"/>
              <a:t>Buyer should treat assumed contingent obligation as cost of acquiring purchased assets. </a:t>
            </a:r>
          </a:p>
          <a:p>
            <a:pPr lvl="1">
              <a:spcBef>
                <a:spcPts val="600"/>
              </a:spcBef>
              <a:spcAft>
                <a:spcPts val="200"/>
              </a:spcAft>
              <a:buFont typeface="Arial" panose="020B0604020202020204" pitchFamily="34" charset="0"/>
              <a:buChar char="•"/>
            </a:pPr>
            <a:r>
              <a:rPr lang="en-US" sz="2000" dirty="0"/>
              <a:t>Amount of liability added to asset basis when economic performance occurs. </a:t>
            </a:r>
          </a:p>
          <a:p>
            <a:pPr lvl="1">
              <a:spcBef>
                <a:spcPts val="600"/>
              </a:spcBef>
              <a:spcAft>
                <a:spcPts val="200"/>
              </a:spcAft>
              <a:buFont typeface="Arial" panose="020B0604020202020204" pitchFamily="34" charset="0"/>
              <a:buChar char="•"/>
            </a:pPr>
            <a:r>
              <a:rPr lang="en-US" sz="2000" i="1" dirty="0"/>
              <a:t>AmerGen Energy Co. v. United States, </a:t>
            </a:r>
            <a:r>
              <a:rPr lang="en-US" sz="2000" dirty="0"/>
              <a:t>779 F.3d 1368 (Fed. Cir. 2015) (holding that a buyer did not get basis for a nonqualified nuclear decommissioning liability until economic performance has occurred when the plant was decommissioned); </a:t>
            </a:r>
            <a:r>
              <a:rPr lang="en-US" sz="2000" i="1" dirty="0"/>
              <a:t>United States v. Conoco Phillips Corp.</a:t>
            </a:r>
            <a:r>
              <a:rPr lang="en-US" sz="2000" dirty="0"/>
              <a:t>, 744 F.3d 1199 (10th Cir. 2014)</a:t>
            </a:r>
            <a:r>
              <a:rPr lang="en-US" sz="2000" i="1" dirty="0"/>
              <a:t> </a:t>
            </a:r>
            <a:r>
              <a:rPr lang="en-US" sz="2000" dirty="0"/>
              <a:t>(same for buyer of Trans-Alaska Pipeline System); PLR 200126011 (June 29, 2001) (same); </a:t>
            </a:r>
            <a:r>
              <a:rPr lang="en-US" sz="2000" i="1" dirty="0"/>
              <a:t>Pacific Transport v. Comm’r</a:t>
            </a:r>
            <a:r>
              <a:rPr lang="en-US" sz="2000" dirty="0"/>
              <a:t>, 483 F.2d 209 (9th Cir. 1973) (in taxable liquidation of subsidiary under prior section 334(b)(2), parent’s payment of liquidated subsidiary’s contingent liability added to basis); Reg. §1.338-5(b)(2)(iii), Ex. 2. </a:t>
            </a:r>
          </a:p>
        </p:txBody>
      </p:sp>
      <p:sp>
        <p:nvSpPr>
          <p:cNvPr id="4" name="Slide Number Placeholder 3" descr="" title="">
            <a:extLst>
              <a:ext uri="{FF2B5EF4-FFF2-40B4-BE49-F238E27FC236}">
                <a16:creationId xmlns:a16="http://schemas.microsoft.com/office/drawing/2014/main" id="{016BDB4F-9C34-ED33-15EA-72351AA5932B}"/>
              </a:ext>
            </a:extLst>
          </p:cNvPr>
          <p:cNvSpPr>
            <a:spLocks noGrp="1"/>
          </p:cNvSpPr>
          <p:nvPr>
            <p:ph type="sldNum" sz="quarter" idx="12"/>
          </p:nvPr>
        </p:nvSpPr>
        <p:spPr/>
        <p:txBody>
          <a:bodyPr/>
          <a:lstStyle/>
          <a:p>
            <a:fld id="{F0A913F9-5119-4764-BE1F-1694933FD1BA}" type="slidenum">
              <a:rPr lang="en-US" smtClean="0"/>
              <a:t>20</a:t>
            </a:fld>
            <a:endParaRPr lang="en-US" dirty="0"/>
          </a:p>
        </p:txBody>
      </p:sp>
    </p:spTree>
    <p:extLst>
      <p:ext uri="{BB962C8B-B14F-4D97-AF65-F5344CB8AC3E}">
        <p14:creationId xmlns:p14="http://schemas.microsoft.com/office/powerpoint/2010/main" val="445375829"/>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Section 351 Transactions</a:t>
            </a:r>
          </a:p>
        </p:txBody>
      </p:sp>
      <p:sp>
        <p:nvSpPr>
          <p:cNvPr id="3" name="Slide Number Placeholder 2" descr="" title="">
            <a:extLst>
              <a:ext uri="{FF2B5EF4-FFF2-40B4-BE49-F238E27FC236}">
                <a16:creationId xmlns:a16="http://schemas.microsoft.com/office/drawing/2014/main" id="{F1A071DA-01A6-5F8B-E555-5392429F4469}"/>
              </a:ext>
            </a:extLst>
          </p:cNvPr>
          <p:cNvSpPr>
            <a:spLocks noGrp="1"/>
          </p:cNvSpPr>
          <p:nvPr>
            <p:ph type="sldNum" sz="quarter" idx="12"/>
          </p:nvPr>
        </p:nvSpPr>
        <p:spPr/>
        <p:txBody>
          <a:bodyPr/>
          <a:lstStyle/>
          <a:p>
            <a:fld id="{F0A913F9-5119-4764-BE1F-1694933FD1BA}" type="slidenum">
              <a:rPr lang="en-US" smtClean="0"/>
              <a:t>21</a:t>
            </a:fld>
            <a:endParaRPr lang="en-US" dirty="0"/>
          </a:p>
        </p:txBody>
      </p:sp>
    </p:spTree>
    <p:extLst>
      <p:ext uri="{BB962C8B-B14F-4D97-AF65-F5344CB8AC3E}">
        <p14:creationId xmlns:p14="http://schemas.microsoft.com/office/powerpoint/2010/main" val="4015897500"/>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883D39D-D4C0-1CE0-2411-1C13E385A9C4}"/>
              </a:ext>
            </a:extLst>
          </p:cNvPr>
          <p:cNvSpPr>
            <a:spLocks noGrp="1"/>
          </p:cNvSpPr>
          <p:nvPr>
            <p:ph type="title"/>
          </p:nvPr>
        </p:nvSpPr>
        <p:spPr/>
        <p:txBody>
          <a:bodyPr/>
          <a:lstStyle/>
          <a:p>
            <a:r>
              <a:rPr lang="en-US" dirty="0"/>
              <a:t>Case Study </a:t>
            </a:r>
          </a:p>
        </p:txBody>
      </p:sp>
      <p:sp>
        <p:nvSpPr>
          <p:cNvPr id="3" name="Content Placeholder 2" descr="" title="">
            <a:extLst>
              <a:ext uri="{FF2B5EF4-FFF2-40B4-BE49-F238E27FC236}">
                <a16:creationId xmlns:a16="http://schemas.microsoft.com/office/drawing/2014/main" id="{D89510E4-CA8C-726D-B3E9-B7AC153ACED2}"/>
              </a:ext>
            </a:extLst>
          </p:cNvPr>
          <p:cNvSpPr>
            <a:spLocks noGrp="1"/>
          </p:cNvSpPr>
          <p:nvPr>
            <p:ph sz="half" idx="1"/>
          </p:nvPr>
        </p:nvSpPr>
        <p:spPr>
          <a:xfrm>
            <a:off x="1058290" y="2084832"/>
            <a:ext cx="4754880" cy="4354261"/>
          </a:xfrm>
        </p:spPr>
        <p:txBody>
          <a:bodyPr>
            <a:noAutofit/>
          </a:bodyPr>
          <a:lstStyle/>
          <a:p>
            <a:pPr>
              <a:spcBef>
                <a:spcPts val="600"/>
              </a:spcBef>
            </a:pPr>
            <a:r>
              <a:rPr lang="en-US" sz="2000" b="1" dirty="0"/>
              <a:t>Steps:</a:t>
            </a:r>
          </a:p>
          <a:p>
            <a:pPr marL="0" indent="0">
              <a:spcBef>
                <a:spcPts val="600"/>
              </a:spcBef>
              <a:buNone/>
            </a:pPr>
            <a:r>
              <a:rPr lang="en-US" sz="2000" dirty="0"/>
              <a:t>In Year 1, P transfers a manufacturing business to a newly formed corporation, S, in exchange for S stock and the assumption of the following liabilities: </a:t>
            </a:r>
          </a:p>
          <a:p>
            <a:pPr lvl="1">
              <a:lnSpc>
                <a:spcPct val="110000"/>
              </a:lnSpc>
              <a:spcBef>
                <a:spcPts val="600"/>
              </a:spcBef>
              <a:spcAft>
                <a:spcPts val="200"/>
              </a:spcAft>
              <a:buFont typeface="Arial" panose="020B0604020202020204" pitchFamily="34" charset="0"/>
              <a:buChar char="•"/>
            </a:pPr>
            <a:r>
              <a:rPr lang="en-US" sz="2000" dirty="0"/>
              <a:t>EPA examination of waste sites but no clean-up or payment yet required.</a:t>
            </a:r>
          </a:p>
          <a:p>
            <a:pPr lvl="1">
              <a:lnSpc>
                <a:spcPct val="110000"/>
              </a:lnSpc>
              <a:spcBef>
                <a:spcPts val="600"/>
              </a:spcBef>
              <a:spcAft>
                <a:spcPts val="200"/>
              </a:spcAft>
              <a:buFont typeface="Arial" panose="020B0604020202020204" pitchFamily="34" charset="0"/>
              <a:buChar char="•"/>
            </a:pPr>
            <a:r>
              <a:rPr lang="en-US" sz="2000" dirty="0"/>
              <a:t>Product liabilities (no claim pending).</a:t>
            </a:r>
          </a:p>
          <a:p>
            <a:pPr marL="0" indent="0">
              <a:spcBef>
                <a:spcPts val="600"/>
              </a:spcBef>
              <a:buNone/>
            </a:pPr>
            <a:r>
              <a:rPr lang="en-US" sz="2000" dirty="0"/>
              <a:t>In Year 3, S pays for cleanup of the waste site. </a:t>
            </a:r>
          </a:p>
          <a:p>
            <a:pPr marL="0" indent="0">
              <a:spcBef>
                <a:spcPts val="600"/>
              </a:spcBef>
              <a:buNone/>
            </a:pPr>
            <a:r>
              <a:rPr lang="en-US" sz="2000" dirty="0"/>
              <a:t>In Year 4, S incurs costs to settle product liability claims.</a:t>
            </a:r>
          </a:p>
        </p:txBody>
      </p:sp>
      <p:cxnSp>
        <p:nvCxnSpPr>
          <p:cNvPr id="37" name="Straight Connector 36" descr="" title="">
            <a:extLst>
              <a:ext uri="{FF2B5EF4-FFF2-40B4-BE49-F238E27FC236}">
                <a16:creationId xmlns:a16="http://schemas.microsoft.com/office/drawing/2014/main" id="{134B56DF-901E-CA4C-AEE6-201ED30336B9}"/>
              </a:ext>
            </a:extLst>
          </p:cNvPr>
          <p:cNvCxnSpPr>
            <a:cxnSpLocks/>
          </p:cNvCxnSpPr>
          <p:nvPr/>
        </p:nvCxnSpPr>
        <p:spPr>
          <a:xfrm>
            <a:off x="6400800" y="1917290"/>
            <a:ext cx="0" cy="4392070"/>
          </a:xfrm>
          <a:prstGeom prst="line">
            <a:avLst/>
          </a:prstGeom>
          <a:ln w="25400"/>
        </p:spPr>
        <p:style>
          <a:lnRef idx="1">
            <a:schemeClr val="dk1"/>
          </a:lnRef>
          <a:fillRef idx="0">
            <a:schemeClr val="dk1"/>
          </a:fillRef>
          <a:effectRef idx="0">
            <a:schemeClr val="dk1"/>
          </a:effectRef>
          <a:fontRef idx="minor">
            <a:schemeClr val="tx1"/>
          </a:fontRef>
        </p:style>
      </p:cxnSp>
      <p:sp>
        <p:nvSpPr>
          <p:cNvPr id="19" name="Rectangle 18" descr="" title="">
            <a:extLst>
              <a:ext uri="{FF2B5EF4-FFF2-40B4-BE49-F238E27FC236}">
                <a16:creationId xmlns:a16="http://schemas.microsoft.com/office/drawing/2014/main" id="{3F12F8C2-648A-D43C-E4D1-2858AE3D21FB}"/>
              </a:ext>
            </a:extLst>
          </p:cNvPr>
          <p:cNvSpPr/>
          <p:nvPr/>
        </p:nvSpPr>
        <p:spPr>
          <a:xfrm>
            <a:off x="8298809" y="3338146"/>
            <a:ext cx="1341126" cy="7751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S</a:t>
            </a:r>
          </a:p>
        </p:txBody>
      </p:sp>
      <p:sp>
        <p:nvSpPr>
          <p:cNvPr id="24" name="Rectangle 23" descr="" title="">
            <a:extLst>
              <a:ext uri="{FF2B5EF4-FFF2-40B4-BE49-F238E27FC236}">
                <a16:creationId xmlns:a16="http://schemas.microsoft.com/office/drawing/2014/main" id="{94D0BB25-0F62-A498-B6C1-FF3B37A9AC1D}"/>
              </a:ext>
            </a:extLst>
          </p:cNvPr>
          <p:cNvSpPr/>
          <p:nvPr/>
        </p:nvSpPr>
        <p:spPr>
          <a:xfrm>
            <a:off x="8298809" y="2237537"/>
            <a:ext cx="1341126" cy="775179"/>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P</a:t>
            </a:r>
          </a:p>
        </p:txBody>
      </p:sp>
      <p:cxnSp>
        <p:nvCxnSpPr>
          <p:cNvPr id="22" name="Straight Connector 21" descr="" title="">
            <a:extLst>
              <a:ext uri="{FF2B5EF4-FFF2-40B4-BE49-F238E27FC236}">
                <a16:creationId xmlns:a16="http://schemas.microsoft.com/office/drawing/2014/main" id="{795A2A68-5E0F-C3D5-909E-0C2DE633A4C1}"/>
              </a:ext>
            </a:extLst>
          </p:cNvPr>
          <p:cNvCxnSpPr>
            <a:cxnSpLocks/>
            <a:stCxn id="24" idx="2"/>
            <a:endCxn id="19" idx="0"/>
          </p:cNvCxnSpPr>
          <p:nvPr/>
        </p:nvCxnSpPr>
        <p:spPr>
          <a:xfrm>
            <a:off x="8969372" y="3012716"/>
            <a:ext cx="0" cy="325430"/>
          </a:xfrm>
          <a:prstGeom prst="line">
            <a:avLst/>
          </a:prstGeom>
          <a:ln w="254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 name="Straight Arrow Connector 3" descr="" title="">
            <a:extLst>
              <a:ext uri="{FF2B5EF4-FFF2-40B4-BE49-F238E27FC236}">
                <a16:creationId xmlns:a16="http://schemas.microsoft.com/office/drawing/2014/main" id="{5AF572D4-26E5-133E-CE68-BE0C35CFE5C3}"/>
              </a:ext>
            </a:extLst>
          </p:cNvPr>
          <p:cNvCxnSpPr>
            <a:cxnSpLocks/>
          </p:cNvCxnSpPr>
          <p:nvPr/>
        </p:nvCxnSpPr>
        <p:spPr>
          <a:xfrm>
            <a:off x="8160546" y="2938536"/>
            <a:ext cx="0" cy="602456"/>
          </a:xfrm>
          <a:prstGeom prst="straightConnector1">
            <a:avLst/>
          </a:prstGeom>
          <a:ln w="25400">
            <a:solidFill>
              <a:schemeClr val="tx1">
                <a:lumMod val="95000"/>
                <a:lumOff val="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 name="TextBox 4" descr="" title="">
            <a:extLst>
              <a:ext uri="{FF2B5EF4-FFF2-40B4-BE49-F238E27FC236}">
                <a16:creationId xmlns:a16="http://schemas.microsoft.com/office/drawing/2014/main" id="{F84F95F1-F3B8-C8E6-F096-7A4D54EB7B82}"/>
              </a:ext>
            </a:extLst>
          </p:cNvPr>
          <p:cNvSpPr txBox="1"/>
          <p:nvPr/>
        </p:nvSpPr>
        <p:spPr>
          <a:xfrm>
            <a:off x="7540591" y="3076536"/>
            <a:ext cx="888557" cy="276999"/>
          </a:xfrm>
          <a:prstGeom prst="rect">
            <a:avLst/>
          </a:prstGeom>
          <a:noFill/>
        </p:spPr>
        <p:txBody>
          <a:bodyPr wrap="square" rtlCol="0">
            <a:spAutoFit/>
          </a:bodyPr>
          <a:lstStyle/>
          <a:p>
            <a:r>
              <a:rPr lang="en-US" sz="1200" dirty="0"/>
              <a:t>Year 1</a:t>
            </a:r>
          </a:p>
        </p:txBody>
      </p:sp>
      <p:sp>
        <p:nvSpPr>
          <p:cNvPr id="6" name="Oval 5" descr="" title="">
            <a:extLst>
              <a:ext uri="{FF2B5EF4-FFF2-40B4-BE49-F238E27FC236}">
                <a16:creationId xmlns:a16="http://schemas.microsoft.com/office/drawing/2014/main" id="{B371C6F3-68F0-7914-5AD4-19C2D54654EC}"/>
              </a:ext>
            </a:extLst>
          </p:cNvPr>
          <p:cNvSpPr/>
          <p:nvPr/>
        </p:nvSpPr>
        <p:spPr>
          <a:xfrm>
            <a:off x="8294977" y="4438755"/>
            <a:ext cx="1344958" cy="770218"/>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dirty="0">
                <a:solidFill>
                  <a:schemeClr val="tx1"/>
                </a:solidFill>
                <a:cs typeface="Arial" panose="020B0604020202020204" pitchFamily="34" charset="0"/>
              </a:rPr>
              <a:t>Manufacturing Business</a:t>
            </a:r>
            <a:endParaRPr kumimoji="0" lang="en-US" sz="1200" b="0" i="0" u="none" strike="noStrike" kern="1200" cap="none" spc="0" normalizeH="0" baseline="0" noProof="0" dirty="0">
              <a:ln>
                <a:noFill/>
              </a:ln>
              <a:solidFill>
                <a:schemeClr val="tx1"/>
              </a:solidFill>
              <a:effectLst/>
              <a:uLnTx/>
              <a:uFillTx/>
              <a:cs typeface="Arial" panose="020B0604020202020204" pitchFamily="34" charset="0"/>
            </a:endParaRPr>
          </a:p>
        </p:txBody>
      </p:sp>
      <p:cxnSp>
        <p:nvCxnSpPr>
          <p:cNvPr id="7" name="Straight Connector 6" descr="" title="">
            <a:extLst>
              <a:ext uri="{FF2B5EF4-FFF2-40B4-BE49-F238E27FC236}">
                <a16:creationId xmlns:a16="http://schemas.microsoft.com/office/drawing/2014/main" id="{B8248737-93A2-2283-B086-9CB68313D7B7}"/>
              </a:ext>
            </a:extLst>
          </p:cNvPr>
          <p:cNvCxnSpPr/>
          <p:nvPr/>
        </p:nvCxnSpPr>
        <p:spPr>
          <a:xfrm flipH="1">
            <a:off x="8967456" y="4113325"/>
            <a:ext cx="1916" cy="32543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Arrow Connector 7" descr="" title="">
            <a:extLst>
              <a:ext uri="{FF2B5EF4-FFF2-40B4-BE49-F238E27FC236}">
                <a16:creationId xmlns:a16="http://schemas.microsoft.com/office/drawing/2014/main" id="{EF5890A6-6573-9ACF-A785-2626BBE37328}"/>
              </a:ext>
            </a:extLst>
          </p:cNvPr>
          <p:cNvCxnSpPr>
            <a:cxnSpLocks/>
          </p:cNvCxnSpPr>
          <p:nvPr/>
        </p:nvCxnSpPr>
        <p:spPr>
          <a:xfrm>
            <a:off x="9823227" y="3798332"/>
            <a:ext cx="448533" cy="0"/>
          </a:xfrm>
          <a:prstGeom prst="straightConnector1">
            <a:avLst/>
          </a:prstGeom>
          <a:ln w="25400">
            <a:solidFill>
              <a:schemeClr val="tx1">
                <a:lumMod val="95000"/>
                <a:lumOff val="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9" name="TextBox 8" descr="" title="">
            <a:extLst>
              <a:ext uri="{FF2B5EF4-FFF2-40B4-BE49-F238E27FC236}">
                <a16:creationId xmlns:a16="http://schemas.microsoft.com/office/drawing/2014/main" id="{E9E225CC-6BB4-93CF-6A0F-DF8DB5630819}"/>
              </a:ext>
            </a:extLst>
          </p:cNvPr>
          <p:cNvSpPr txBox="1"/>
          <p:nvPr/>
        </p:nvSpPr>
        <p:spPr>
          <a:xfrm>
            <a:off x="9575389" y="3882492"/>
            <a:ext cx="888557" cy="461665"/>
          </a:xfrm>
          <a:prstGeom prst="rect">
            <a:avLst/>
          </a:prstGeom>
          <a:noFill/>
        </p:spPr>
        <p:txBody>
          <a:bodyPr wrap="square" rtlCol="0">
            <a:spAutoFit/>
          </a:bodyPr>
          <a:lstStyle/>
          <a:p>
            <a:r>
              <a:rPr lang="en-US" sz="1200" dirty="0"/>
              <a:t>Year 3 and Year 4</a:t>
            </a:r>
          </a:p>
        </p:txBody>
      </p:sp>
      <p:sp>
        <p:nvSpPr>
          <p:cNvPr id="10" name="TextBox 9" descr="" title="">
            <a:extLst>
              <a:ext uri="{FF2B5EF4-FFF2-40B4-BE49-F238E27FC236}">
                <a16:creationId xmlns:a16="http://schemas.microsoft.com/office/drawing/2014/main" id="{69E05F8E-41C5-E15B-13C4-401666A30279}"/>
              </a:ext>
            </a:extLst>
          </p:cNvPr>
          <p:cNvSpPr txBox="1"/>
          <p:nvPr/>
        </p:nvSpPr>
        <p:spPr>
          <a:xfrm>
            <a:off x="10075654" y="3437995"/>
            <a:ext cx="448533" cy="369332"/>
          </a:xfrm>
          <a:prstGeom prst="rect">
            <a:avLst/>
          </a:prstGeom>
          <a:noFill/>
        </p:spPr>
        <p:txBody>
          <a:bodyPr wrap="square" rtlCol="0">
            <a:spAutoFit/>
          </a:bodyPr>
          <a:lstStyle/>
          <a:p>
            <a:r>
              <a:rPr lang="en-US" dirty="0"/>
              <a:t>$</a:t>
            </a:r>
          </a:p>
        </p:txBody>
      </p:sp>
      <p:sp>
        <p:nvSpPr>
          <p:cNvPr id="11" name="Oval 10" descr="" title="">
            <a:extLst>
              <a:ext uri="{FF2B5EF4-FFF2-40B4-BE49-F238E27FC236}">
                <a16:creationId xmlns:a16="http://schemas.microsoft.com/office/drawing/2014/main" id="{C19CA87B-1CA0-3075-FB6D-BFF8630E58C0}"/>
              </a:ext>
            </a:extLst>
          </p:cNvPr>
          <p:cNvSpPr/>
          <p:nvPr/>
        </p:nvSpPr>
        <p:spPr>
          <a:xfrm>
            <a:off x="10308582" y="3429000"/>
            <a:ext cx="1344958" cy="770218"/>
          </a:xfrm>
          <a:prstGeom prst="ellipse">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dirty="0">
                <a:solidFill>
                  <a:schemeClr val="tx1"/>
                </a:solidFill>
                <a:cs typeface="Arial" panose="020B0604020202020204" pitchFamily="34" charset="0"/>
              </a:rPr>
              <a:t>Claimant </a:t>
            </a:r>
            <a:endParaRPr kumimoji="0" lang="en-US" sz="1400" b="0" i="0" u="none" strike="noStrike" kern="1200" cap="none" spc="0" normalizeH="0" baseline="0" noProof="0" dirty="0">
              <a:ln>
                <a:noFill/>
              </a:ln>
              <a:solidFill>
                <a:schemeClr val="tx1"/>
              </a:solidFill>
              <a:effectLst/>
              <a:uLnTx/>
              <a:uFillTx/>
              <a:cs typeface="Arial" panose="020B0604020202020204" pitchFamily="34" charset="0"/>
            </a:endParaRPr>
          </a:p>
        </p:txBody>
      </p:sp>
      <p:sp>
        <p:nvSpPr>
          <p:cNvPr id="12" name="Slide Number Placeholder 11" descr="" title="">
            <a:extLst>
              <a:ext uri="{FF2B5EF4-FFF2-40B4-BE49-F238E27FC236}">
                <a16:creationId xmlns:a16="http://schemas.microsoft.com/office/drawing/2014/main" id="{FF9E220F-6DA3-2479-B24E-7061CE699C89}"/>
              </a:ext>
            </a:extLst>
          </p:cNvPr>
          <p:cNvSpPr>
            <a:spLocks noGrp="1"/>
          </p:cNvSpPr>
          <p:nvPr>
            <p:ph type="sldNum" sz="quarter" idx="12"/>
          </p:nvPr>
        </p:nvSpPr>
        <p:spPr/>
        <p:txBody>
          <a:bodyPr/>
          <a:lstStyle/>
          <a:p>
            <a:fld id="{F0A913F9-5119-4764-BE1F-1694933FD1BA}" type="slidenum">
              <a:rPr lang="en-US" smtClean="0"/>
              <a:t>22</a:t>
            </a:fld>
            <a:endParaRPr lang="en-US" dirty="0"/>
          </a:p>
        </p:txBody>
      </p:sp>
    </p:spTree>
    <p:extLst>
      <p:ext uri="{BB962C8B-B14F-4D97-AF65-F5344CB8AC3E}">
        <p14:creationId xmlns:p14="http://schemas.microsoft.com/office/powerpoint/2010/main" val="1801952716"/>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The Stakes in Section 351 Exchanges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Does assumption of the Deductible Liability by transferee corporation give rise to gain recognition to transferor? </a:t>
            </a:r>
          </a:p>
          <a:p>
            <a:r>
              <a:rPr lang="en-US" dirty="0"/>
              <a:t>Which party gets a deduction or addition to its asset basis?  When? </a:t>
            </a:r>
          </a:p>
          <a:p>
            <a:r>
              <a:rPr lang="en-US" dirty="0"/>
              <a:t>Does it matter if the liability has previously given rise to a deduction or basis?</a:t>
            </a:r>
          </a:p>
          <a:p>
            <a:r>
              <a:rPr lang="en-US" dirty="0"/>
              <a:t>Does transferee capitalize the amount of the liability assumption?  When? </a:t>
            </a:r>
          </a:p>
          <a:p>
            <a:endParaRPr lang="en-US" dirty="0"/>
          </a:p>
          <a:p>
            <a:pPr marL="0" indent="0">
              <a:buNone/>
            </a:pPr>
            <a:endParaRPr lang="en-US" dirty="0"/>
          </a:p>
          <a:p>
            <a:endParaRPr lang="en-US" dirty="0"/>
          </a:p>
        </p:txBody>
      </p:sp>
      <p:sp>
        <p:nvSpPr>
          <p:cNvPr id="4" name="Slide Number Placeholder 3" descr="" title="">
            <a:extLst>
              <a:ext uri="{FF2B5EF4-FFF2-40B4-BE49-F238E27FC236}">
                <a16:creationId xmlns:a16="http://schemas.microsoft.com/office/drawing/2014/main" id="{C458D389-1929-B2A5-2A68-18228B6B058F}"/>
              </a:ext>
            </a:extLst>
          </p:cNvPr>
          <p:cNvSpPr>
            <a:spLocks noGrp="1"/>
          </p:cNvSpPr>
          <p:nvPr>
            <p:ph type="sldNum" sz="quarter" idx="12"/>
          </p:nvPr>
        </p:nvSpPr>
        <p:spPr/>
        <p:txBody>
          <a:bodyPr/>
          <a:lstStyle/>
          <a:p>
            <a:fld id="{F0A913F9-5119-4764-BE1F-1694933FD1BA}" type="slidenum">
              <a:rPr lang="en-US" smtClean="0"/>
              <a:t>23</a:t>
            </a:fld>
            <a:endParaRPr lang="en-US" dirty="0"/>
          </a:p>
        </p:txBody>
      </p:sp>
    </p:spTree>
    <p:extLst>
      <p:ext uri="{BB962C8B-B14F-4D97-AF65-F5344CB8AC3E}">
        <p14:creationId xmlns:p14="http://schemas.microsoft.com/office/powerpoint/2010/main" val="919514480"/>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Section 357 applies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Section 357(a) generally prevents gain recognition to transferor on the assumption of a liability by the transferee corporation. </a:t>
            </a:r>
          </a:p>
          <a:p>
            <a:r>
              <a:rPr lang="en-US" spc="-25" dirty="0">
                <a:cs typeface="Times New Roman"/>
              </a:rPr>
              <a:t>If any liability assumption is in violation of section 357(b) (tax avoidance purpose or inadequate business purpose), all liability assumptions are treated as taxable boot. </a:t>
            </a:r>
          </a:p>
          <a:p>
            <a:r>
              <a:rPr lang="en-US" spc="-25" dirty="0">
                <a:cs typeface="Times New Roman"/>
              </a:rPr>
              <a:t>The amount of liabilities assumed cannot be in excess of the basis of the assets transferred to transferee under section 357(c).  </a:t>
            </a:r>
          </a:p>
          <a:p>
            <a:pPr lvl="1">
              <a:spcBef>
                <a:spcPts val="600"/>
              </a:spcBef>
              <a:buFont typeface="Arial" panose="020B0604020202020204" pitchFamily="34" charset="0"/>
              <a:buChar char="•"/>
            </a:pPr>
            <a:r>
              <a:rPr lang="en-US" sz="2200" spc="-25" dirty="0">
                <a:cs typeface="Times New Roman"/>
              </a:rPr>
              <a:t>However, section 357(c)(3) excludes liabilities for which payment would give rise to a deduction or has not resulted in the creation of, or an increase in, basis of any property (i.e., Deductible Liabilities). </a:t>
            </a:r>
          </a:p>
          <a:p>
            <a:endParaRPr lang="en-US" spc="-25" dirty="0">
              <a:cs typeface="Times New Roman"/>
            </a:endParaRPr>
          </a:p>
          <a:p>
            <a:endParaRPr lang="en-US" spc="-25" dirty="0">
              <a:cs typeface="Times New Roman"/>
            </a:endParaRPr>
          </a:p>
          <a:p>
            <a:pPr marL="0" indent="0">
              <a:buNone/>
            </a:pPr>
            <a:endParaRPr lang="en-US" spc="-25" dirty="0">
              <a:cs typeface="Times New Roman"/>
            </a:endParaRPr>
          </a:p>
        </p:txBody>
      </p:sp>
      <p:sp>
        <p:nvSpPr>
          <p:cNvPr id="4" name="Slide Number Placeholder 3" descr="" title="">
            <a:extLst>
              <a:ext uri="{FF2B5EF4-FFF2-40B4-BE49-F238E27FC236}">
                <a16:creationId xmlns:a16="http://schemas.microsoft.com/office/drawing/2014/main" id="{F1478866-C035-6D8A-947F-62E083ED03FF}"/>
              </a:ext>
            </a:extLst>
          </p:cNvPr>
          <p:cNvSpPr>
            <a:spLocks noGrp="1"/>
          </p:cNvSpPr>
          <p:nvPr>
            <p:ph type="sldNum" sz="quarter" idx="12"/>
          </p:nvPr>
        </p:nvSpPr>
        <p:spPr/>
        <p:txBody>
          <a:bodyPr/>
          <a:lstStyle/>
          <a:p>
            <a:fld id="{F0A913F9-5119-4764-BE1F-1694933FD1BA}" type="slidenum">
              <a:rPr lang="en-US" smtClean="0"/>
              <a:t>24</a:t>
            </a:fld>
            <a:endParaRPr lang="en-US" dirty="0"/>
          </a:p>
        </p:txBody>
      </p:sp>
    </p:spTree>
    <p:extLst>
      <p:ext uri="{BB962C8B-B14F-4D97-AF65-F5344CB8AC3E}">
        <p14:creationId xmlns:p14="http://schemas.microsoft.com/office/powerpoint/2010/main" val="1937525215"/>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When is a liability assumed? </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Definition of “assumption” in section 357(d) applies to sections 351, 361(b)(3), 358(d), 358(h), 362(d), 368(a)(1)(C) and (a)(2)(B)</a:t>
            </a:r>
          </a:p>
          <a:p>
            <a:pPr lvl="1">
              <a:spcBef>
                <a:spcPts val="600"/>
              </a:spcBef>
              <a:spcAft>
                <a:spcPts val="200"/>
              </a:spcAft>
              <a:buFont typeface="Arial" panose="020B0604020202020204" pitchFamily="34" charset="0"/>
              <a:buChar char="•"/>
            </a:pPr>
            <a:r>
              <a:rPr lang="en-US" sz="2200" dirty="0"/>
              <a:t>Recourse liabilities treated as assumed if the transferee has agreed to, and is expected to, satisfy the liabilities, whether or not the transferor has been relieved of the liabilities. </a:t>
            </a:r>
          </a:p>
          <a:p>
            <a:pPr lvl="1">
              <a:spcBef>
                <a:spcPts val="600"/>
              </a:spcBef>
              <a:spcAft>
                <a:spcPts val="200"/>
              </a:spcAft>
              <a:buFont typeface="Arial" panose="020B0604020202020204" pitchFamily="34" charset="0"/>
              <a:buChar char="•"/>
            </a:pPr>
            <a:r>
              <a:rPr lang="en-US" sz="2200" dirty="0"/>
              <a:t>Nonrecourse liabilities generally treated as assumed with respect to any nonrecourse liabilities associated with assets transferred to the transferee, except to the extent of other assets also subject to such liabilities and not transferred to the transferee. </a:t>
            </a:r>
          </a:p>
          <a:p>
            <a:r>
              <a:rPr lang="en-US" dirty="0"/>
              <a:t>Claimant's knowledge of the assuming party’s role, which party the payment is received from, and continued liability of the original obligor does not matter. </a:t>
            </a:r>
          </a:p>
          <a:p>
            <a:endParaRPr lang="en-US" dirty="0"/>
          </a:p>
        </p:txBody>
      </p:sp>
      <p:sp>
        <p:nvSpPr>
          <p:cNvPr id="4" name="Slide Number Placeholder 3" descr="" title="">
            <a:extLst>
              <a:ext uri="{FF2B5EF4-FFF2-40B4-BE49-F238E27FC236}">
                <a16:creationId xmlns:a16="http://schemas.microsoft.com/office/drawing/2014/main" id="{F288ED36-68D1-D90D-990D-B7CDE2C29673}"/>
              </a:ext>
            </a:extLst>
          </p:cNvPr>
          <p:cNvSpPr>
            <a:spLocks noGrp="1"/>
          </p:cNvSpPr>
          <p:nvPr>
            <p:ph type="sldNum" sz="quarter" idx="12"/>
          </p:nvPr>
        </p:nvSpPr>
        <p:spPr/>
        <p:txBody>
          <a:bodyPr/>
          <a:lstStyle/>
          <a:p>
            <a:fld id="{F0A913F9-5119-4764-BE1F-1694933FD1BA}" type="slidenum">
              <a:rPr lang="en-US" smtClean="0"/>
              <a:t>25</a:t>
            </a:fld>
            <a:endParaRPr lang="en-US" dirty="0"/>
          </a:p>
        </p:txBody>
      </p:sp>
    </p:spTree>
    <p:extLst>
      <p:ext uri="{BB962C8B-B14F-4D97-AF65-F5344CB8AC3E}">
        <p14:creationId xmlns:p14="http://schemas.microsoft.com/office/powerpoint/2010/main" val="2117969015"/>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When Is a liability assumed?  Compare to Section 752</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buNone/>
            </a:pPr>
            <a:r>
              <a:rPr lang="en-US" dirty="0"/>
              <a:t>To determine whether a liability is assumed for purposes of Subchapter K, Reg. §§1.752-1(d)(1), (e) and 1.752-7(b)(1) require: </a:t>
            </a:r>
          </a:p>
          <a:p>
            <a:pPr lvl="1">
              <a:spcBef>
                <a:spcPts val="600"/>
              </a:spcBef>
              <a:spcAft>
                <a:spcPts val="200"/>
              </a:spcAft>
              <a:buFont typeface="Arial" panose="020B0604020202020204" pitchFamily="34" charset="0"/>
              <a:buChar char="•"/>
            </a:pPr>
            <a:r>
              <a:rPr lang="en-US" sz="2200" dirty="0"/>
              <a:t>The assuming party be personally obligated to pay the liability;</a:t>
            </a:r>
          </a:p>
          <a:p>
            <a:pPr lvl="1">
              <a:spcBef>
                <a:spcPts val="600"/>
              </a:spcBef>
              <a:spcAft>
                <a:spcPts val="200"/>
              </a:spcAft>
              <a:buFont typeface="Arial" panose="020B0604020202020204" pitchFamily="34" charset="0"/>
              <a:buChar char="•"/>
            </a:pPr>
            <a:r>
              <a:rPr lang="en-US" sz="2200" dirty="0"/>
              <a:t>The person to whom the liability is owed have knowledge of the assumption and can directly enforce the obligation for the liability; and</a:t>
            </a:r>
          </a:p>
          <a:p>
            <a:pPr lvl="1">
              <a:spcBef>
                <a:spcPts val="600"/>
              </a:spcBef>
              <a:spcAft>
                <a:spcPts val="200"/>
              </a:spcAft>
              <a:buFont typeface="Arial" panose="020B0604020202020204" pitchFamily="34" charset="0"/>
              <a:buChar char="•"/>
            </a:pPr>
            <a:r>
              <a:rPr lang="en-US" sz="2200" dirty="0"/>
              <a:t>Places limitations on which other parties may bear the economic risk of loss for the liability immediately after the assumption.</a:t>
            </a:r>
          </a:p>
          <a:p>
            <a:r>
              <a:rPr lang="en-US" dirty="0"/>
              <a:t>These requirements do not apply to an assumption under section 357. </a:t>
            </a:r>
          </a:p>
        </p:txBody>
      </p:sp>
      <p:sp>
        <p:nvSpPr>
          <p:cNvPr id="4" name="Slide Number Placeholder 3" descr="" title="">
            <a:extLst>
              <a:ext uri="{FF2B5EF4-FFF2-40B4-BE49-F238E27FC236}">
                <a16:creationId xmlns:a16="http://schemas.microsoft.com/office/drawing/2014/main" id="{660D9F60-DAB7-F525-4782-57BC12AF1B1D}"/>
              </a:ext>
            </a:extLst>
          </p:cNvPr>
          <p:cNvSpPr>
            <a:spLocks noGrp="1"/>
          </p:cNvSpPr>
          <p:nvPr>
            <p:ph type="sldNum" sz="quarter" idx="12"/>
          </p:nvPr>
        </p:nvSpPr>
        <p:spPr/>
        <p:txBody>
          <a:bodyPr/>
          <a:lstStyle/>
          <a:p>
            <a:fld id="{F0A913F9-5119-4764-BE1F-1694933FD1BA}" type="slidenum">
              <a:rPr lang="en-US" smtClean="0"/>
              <a:t>26</a:t>
            </a:fld>
            <a:endParaRPr lang="en-US" dirty="0"/>
          </a:p>
        </p:txBody>
      </p:sp>
    </p:spTree>
    <p:extLst>
      <p:ext uri="{BB962C8B-B14F-4D97-AF65-F5344CB8AC3E}">
        <p14:creationId xmlns:p14="http://schemas.microsoft.com/office/powerpoint/2010/main" val="345526793"/>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Section 351 stock Basis - Transferor</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128016" lvl="1" indent="0">
              <a:spcBef>
                <a:spcPts val="1200"/>
              </a:spcBef>
              <a:spcAft>
                <a:spcPts val="200"/>
              </a:spcAft>
              <a:buNone/>
            </a:pPr>
            <a:r>
              <a:rPr lang="en-US" dirty="0"/>
              <a:t>Section 358(a) provides that in a section 351 exchange, the basis of the transferee corporation’s stock received by the transferor is the same as the property transferred to the transferee corporation.</a:t>
            </a:r>
          </a:p>
          <a:p>
            <a:pPr marL="128016" lvl="1" indent="0">
              <a:spcBef>
                <a:spcPts val="1200"/>
              </a:spcBef>
              <a:spcAft>
                <a:spcPts val="200"/>
              </a:spcAft>
              <a:buNone/>
            </a:pPr>
            <a:r>
              <a:rPr lang="en-US" dirty="0"/>
              <a:t>The basis of the stock received is –</a:t>
            </a:r>
          </a:p>
          <a:p>
            <a:pPr marL="128016" lvl="1" indent="0">
              <a:spcBef>
                <a:spcPts val="1200"/>
              </a:spcBef>
              <a:spcAft>
                <a:spcPts val="200"/>
              </a:spcAft>
              <a:buNone/>
            </a:pPr>
            <a:r>
              <a:rPr lang="en-US" dirty="0"/>
              <a:t>Decreased by: </a:t>
            </a:r>
          </a:p>
          <a:p>
            <a:pPr lvl="1">
              <a:spcBef>
                <a:spcPts val="600"/>
              </a:spcBef>
              <a:spcAft>
                <a:spcPts val="200"/>
              </a:spcAft>
              <a:buFont typeface="Arial" panose="020B0604020202020204" pitchFamily="34" charset="0"/>
              <a:buChar char="•"/>
            </a:pPr>
            <a:r>
              <a:rPr lang="en-US" dirty="0"/>
              <a:t>The fair market value of any other property (except money) received by the transferor;</a:t>
            </a:r>
          </a:p>
          <a:p>
            <a:pPr lvl="1">
              <a:spcBef>
                <a:spcPts val="600"/>
              </a:spcBef>
              <a:spcAft>
                <a:spcPts val="200"/>
              </a:spcAft>
              <a:buFont typeface="Arial" panose="020B0604020202020204" pitchFamily="34" charset="0"/>
              <a:buChar char="•"/>
            </a:pPr>
            <a:r>
              <a:rPr lang="en-US" dirty="0"/>
              <a:t>The amount of money received by the transferor; and </a:t>
            </a:r>
          </a:p>
          <a:p>
            <a:pPr marL="128016" lvl="1" indent="0">
              <a:spcBef>
                <a:spcPts val="1200"/>
              </a:spcBef>
              <a:spcAft>
                <a:spcPts val="200"/>
              </a:spcAft>
              <a:buNone/>
            </a:pPr>
            <a:r>
              <a:rPr lang="en-US" dirty="0"/>
              <a:t>Increased by the amount of gain recognized by the transferor. </a:t>
            </a:r>
          </a:p>
          <a:p>
            <a:pPr marL="128016" lvl="1" indent="0">
              <a:spcBef>
                <a:spcPts val="1200"/>
              </a:spcBef>
              <a:spcAft>
                <a:spcPts val="200"/>
              </a:spcAft>
              <a:buNone/>
            </a:pPr>
            <a:r>
              <a:rPr lang="en-US" dirty="0"/>
              <a:t>Section 358(d)(1) provides that, if the transferee corporation assumes a liability of the transferor, such assumption (in the amount of the liability) is, for purposes of section 358, treated as money received by the transferor on the exchange. </a:t>
            </a:r>
          </a:p>
          <a:p>
            <a:pPr marL="128016" lvl="1" indent="0">
              <a:spcBef>
                <a:spcPts val="1200"/>
              </a:spcBef>
              <a:spcAft>
                <a:spcPts val="200"/>
              </a:spcAft>
              <a:buNone/>
            </a:pPr>
            <a:r>
              <a:rPr lang="en-US" dirty="0"/>
              <a:t>Section 358(d)(2) provides that section 358(d)(1) does not apply to any liability excluded under section 357(c)(3).  </a:t>
            </a:r>
            <a:r>
              <a:rPr lang="en-US" i="1" dirty="0"/>
              <a:t>But see </a:t>
            </a:r>
            <a:r>
              <a:rPr lang="en-US" dirty="0"/>
              <a:t>section 358(h). </a:t>
            </a:r>
          </a:p>
          <a:p>
            <a:pPr>
              <a:spcBef>
                <a:spcPts val="0"/>
              </a:spcBef>
            </a:pPr>
            <a:endParaRPr lang="en-US" sz="1800" i="1" spc="-25" dirty="0">
              <a:cs typeface="Times New Roman"/>
            </a:endParaRPr>
          </a:p>
        </p:txBody>
      </p:sp>
      <p:sp>
        <p:nvSpPr>
          <p:cNvPr id="4" name="Slide Number Placeholder 3" descr="" title="">
            <a:extLst>
              <a:ext uri="{FF2B5EF4-FFF2-40B4-BE49-F238E27FC236}">
                <a16:creationId xmlns:a16="http://schemas.microsoft.com/office/drawing/2014/main" id="{498AF5A6-0AEC-B003-9999-E1D7BD364A6A}"/>
              </a:ext>
            </a:extLst>
          </p:cNvPr>
          <p:cNvSpPr>
            <a:spLocks noGrp="1"/>
          </p:cNvSpPr>
          <p:nvPr>
            <p:ph type="sldNum" sz="quarter" idx="12"/>
          </p:nvPr>
        </p:nvSpPr>
        <p:spPr/>
        <p:txBody>
          <a:bodyPr/>
          <a:lstStyle/>
          <a:p>
            <a:fld id="{F0A913F9-5119-4764-BE1F-1694933FD1BA}" type="slidenum">
              <a:rPr lang="en-US" smtClean="0"/>
              <a:t>27</a:t>
            </a:fld>
            <a:endParaRPr lang="en-US" dirty="0"/>
          </a:p>
        </p:txBody>
      </p:sp>
    </p:spTree>
    <p:extLst>
      <p:ext uri="{BB962C8B-B14F-4D97-AF65-F5344CB8AC3E}">
        <p14:creationId xmlns:p14="http://schemas.microsoft.com/office/powerpoint/2010/main" val="2970157647"/>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a:bodyPr>
          <a:lstStyle/>
          <a:p>
            <a:r>
              <a:rPr lang="en-US"/>
              <a:t>Section </a:t>
            </a:r>
            <a:r>
              <a:rPr lang="en-US" dirty="0"/>
              <a:t>358(</a:t>
            </a:r>
            <a:r>
              <a:rPr lang="en-US" cap="none" dirty="0"/>
              <a:t>h</a:t>
            </a:r>
            <a:r>
              <a:rPr lang="en-US" dirty="0"/>
              <a:t>) - Transferor</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Section 358(h), enacted in 2000, requires the basis in the stock received in a section 351 exchange to be reduced by any liability, but not below the fair market value of such property, other than liabilities assumed in connection with a going business or tied to the assets transferred. </a:t>
            </a:r>
          </a:p>
          <a:p>
            <a:r>
              <a:rPr lang="en-US" dirty="0"/>
              <a:t>The legislative history indicates that Congress was concerned about transactions in which taxpayers sought to accelerate, and potentially duplicate, deductions through the assumption of contingent liabilities. </a:t>
            </a:r>
          </a:p>
          <a:p>
            <a:r>
              <a:rPr lang="en-US" spc="-25" dirty="0">
                <a:cs typeface="Times New Roman"/>
              </a:rPr>
              <a:t>Congress was worried that transferor would have basis in the stock received in a section 351 exchange equal to the basis of the assets transferred but assert that the value of the stock was reduced by the liability.  Transferor would then accelerate the loss by selling the stock and transferee would claim a deduction when it satisfies the liability. </a:t>
            </a:r>
          </a:p>
        </p:txBody>
      </p:sp>
      <p:sp>
        <p:nvSpPr>
          <p:cNvPr id="4" name="Slide Number Placeholder 3" descr="" title="">
            <a:extLst>
              <a:ext uri="{FF2B5EF4-FFF2-40B4-BE49-F238E27FC236}">
                <a16:creationId xmlns:a16="http://schemas.microsoft.com/office/drawing/2014/main" id="{54918247-4524-5FDA-0034-FB317794E445}"/>
              </a:ext>
            </a:extLst>
          </p:cNvPr>
          <p:cNvSpPr>
            <a:spLocks noGrp="1"/>
          </p:cNvSpPr>
          <p:nvPr>
            <p:ph type="sldNum" sz="quarter" idx="12"/>
          </p:nvPr>
        </p:nvSpPr>
        <p:spPr/>
        <p:txBody>
          <a:bodyPr/>
          <a:lstStyle/>
          <a:p>
            <a:fld id="{F0A913F9-5119-4764-BE1F-1694933FD1BA}" type="slidenum">
              <a:rPr lang="en-US" smtClean="0"/>
              <a:t>28</a:t>
            </a:fld>
            <a:endParaRPr lang="en-US" dirty="0"/>
          </a:p>
        </p:txBody>
      </p:sp>
    </p:spTree>
    <p:extLst>
      <p:ext uri="{BB962C8B-B14F-4D97-AF65-F5344CB8AC3E}">
        <p14:creationId xmlns:p14="http://schemas.microsoft.com/office/powerpoint/2010/main" val="3076801107"/>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Did Section 357(C)(3) answer the wrong question?</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1958453"/>
            <a:ext cx="9720071" cy="4899547"/>
          </a:xfrm>
        </p:spPr>
        <p:txBody>
          <a:bodyPr>
            <a:normAutofit/>
          </a:bodyPr>
          <a:lstStyle/>
          <a:p>
            <a:pPr marL="0" indent="0">
              <a:buNone/>
            </a:pPr>
            <a:r>
              <a:rPr lang="en-US" sz="1800" spc="-25" dirty="0">
                <a:cs typeface="Times New Roman"/>
              </a:rPr>
              <a:t>In </a:t>
            </a:r>
            <a:r>
              <a:rPr lang="en-US" sz="1800" i="1" spc="-25" dirty="0">
                <a:cs typeface="Times New Roman"/>
              </a:rPr>
              <a:t>Focht v. Commissioner</a:t>
            </a:r>
            <a:r>
              <a:rPr lang="en-US" sz="1800" spc="-25" dirty="0">
                <a:cs typeface="Times New Roman"/>
              </a:rPr>
              <a:t>, 68 T.C. 223 (1977), the Tax Court held, in a section 351 exchange, assumption of a Deductible Liability (accounts payable owed by a cash method taxpayer) was not taxed as boot and not subject to the section 357(c)(1) asset basis limitation.  The rationale was that a Deductible Liability is not a “liability” for purposes of sections 357 and 358.  </a:t>
            </a:r>
          </a:p>
          <a:p>
            <a:pPr marL="0" indent="0">
              <a:buNone/>
            </a:pPr>
            <a:r>
              <a:rPr lang="en-US" sz="1800" spc="-25" dirty="0">
                <a:cs typeface="Times New Roman"/>
              </a:rPr>
              <a:t>Congress enacted the </a:t>
            </a:r>
            <a:r>
              <a:rPr lang="en-US" sz="1800" i="1" spc="-25" dirty="0">
                <a:cs typeface="Times New Roman"/>
              </a:rPr>
              <a:t>Focht</a:t>
            </a:r>
            <a:r>
              <a:rPr lang="en-US" sz="1800" spc="-25" dirty="0">
                <a:cs typeface="Times New Roman"/>
              </a:rPr>
              <a:t> result without explicitly limiting the definition of liability. </a:t>
            </a:r>
          </a:p>
          <a:p>
            <a:pPr marL="0" indent="0">
              <a:buNone/>
            </a:pPr>
            <a:r>
              <a:rPr lang="en-US" sz="1800" spc="-25" dirty="0">
                <a:cs typeface="Times New Roman"/>
              </a:rPr>
              <a:t>In Rev. Rul. 80-199, 1980-2 C.B. 122, IRS also adopted the </a:t>
            </a:r>
            <a:r>
              <a:rPr lang="en-US" sz="1800" i="1" spc="-25" dirty="0">
                <a:cs typeface="Times New Roman"/>
              </a:rPr>
              <a:t>Focht</a:t>
            </a:r>
            <a:r>
              <a:rPr lang="en-US" sz="1800" spc="-25" dirty="0">
                <a:cs typeface="Times New Roman"/>
              </a:rPr>
              <a:t> rule, including the limited definition of liability for this purpose, for transactions before the effective date of section 357(c)(3).  But the ruling recognizes that the limited definition is a results-oriented approach (“This revenue ruling is not to be relied upon for any interpretation of the term ‘liability’ for any provision of the Code or Income Tax Regulations thereunder, other than sections 357 or 358(d).”)</a:t>
            </a:r>
          </a:p>
          <a:p>
            <a:pPr marL="0" indent="0">
              <a:buNone/>
            </a:pPr>
            <a:r>
              <a:rPr lang="en-US" sz="1800" spc="-25" dirty="0">
                <a:cs typeface="Times New Roman"/>
              </a:rPr>
              <a:t>More recent cases define “liability” under section 357 more broadly.  </a:t>
            </a:r>
            <a:r>
              <a:rPr lang="en-US" sz="1800" i="1" spc="-25" dirty="0">
                <a:cs typeface="Times New Roman"/>
              </a:rPr>
              <a:t>See, Coltec Ind. Inc. v. United States</a:t>
            </a:r>
            <a:r>
              <a:rPr lang="en-US" sz="1800" spc="-25" dirty="0">
                <a:cs typeface="Times New Roman"/>
              </a:rPr>
              <a:t>, 454 F.3d 1340 (Fed. Cir. 2006);</a:t>
            </a:r>
            <a:r>
              <a:rPr lang="en-US" sz="1800" i="1" spc="-25" dirty="0">
                <a:cs typeface="Times New Roman"/>
              </a:rPr>
              <a:t> Black &amp; Decker Corp. v. United States, </a:t>
            </a:r>
            <a:r>
              <a:rPr lang="en-US" sz="1800" spc="-25" dirty="0">
                <a:cs typeface="Times New Roman"/>
              </a:rPr>
              <a:t>436 F.3d 431 (4th Cir. 2006).</a:t>
            </a:r>
          </a:p>
          <a:p>
            <a:pPr marL="0" indent="0">
              <a:buNone/>
            </a:pPr>
            <a:r>
              <a:rPr lang="en-US" sz="1800" spc="-25" dirty="0">
                <a:cs typeface="Times New Roman"/>
              </a:rPr>
              <a:t>By addressing gain recognition, these authorities embody the conclusion that the liabilities assumed were included in the amount realized by the transferor.  Recognition or nonrecognition of gain would be superfluous if assumptions of these liabilities were not included in amount realized.  Should the “amount realized” issue have been addressed? </a:t>
            </a:r>
          </a:p>
        </p:txBody>
      </p:sp>
      <p:sp>
        <p:nvSpPr>
          <p:cNvPr id="4" name="Slide Number Placeholder 3" descr="" title="">
            <a:extLst>
              <a:ext uri="{FF2B5EF4-FFF2-40B4-BE49-F238E27FC236}">
                <a16:creationId xmlns:a16="http://schemas.microsoft.com/office/drawing/2014/main" id="{54918247-4524-5FDA-0034-FB317794E445}"/>
              </a:ext>
            </a:extLst>
          </p:cNvPr>
          <p:cNvSpPr>
            <a:spLocks noGrp="1"/>
          </p:cNvSpPr>
          <p:nvPr>
            <p:ph type="sldNum" sz="quarter" idx="12"/>
          </p:nvPr>
        </p:nvSpPr>
        <p:spPr/>
        <p:txBody>
          <a:bodyPr/>
          <a:lstStyle/>
          <a:p>
            <a:fld id="{F0A913F9-5119-4764-BE1F-1694933FD1BA}" type="slidenum">
              <a:rPr lang="en-US" smtClean="0"/>
              <a:t>29</a:t>
            </a:fld>
            <a:endParaRPr lang="en-US" dirty="0"/>
          </a:p>
        </p:txBody>
      </p:sp>
    </p:spTree>
    <p:extLst>
      <p:ext uri="{BB962C8B-B14F-4D97-AF65-F5344CB8AC3E}">
        <p14:creationId xmlns:p14="http://schemas.microsoft.com/office/powerpoint/2010/main" val="206718739"/>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883D39D-D4C0-1CE0-2411-1C13E385A9C4}"/>
              </a:ext>
            </a:extLst>
          </p:cNvPr>
          <p:cNvSpPr>
            <a:spLocks noGrp="1"/>
          </p:cNvSpPr>
          <p:nvPr>
            <p:ph type="title"/>
          </p:nvPr>
        </p:nvSpPr>
        <p:spPr/>
        <p:txBody>
          <a:bodyPr/>
          <a:lstStyle/>
          <a:p>
            <a:r>
              <a:rPr lang="en-US" dirty="0"/>
              <a:t>Basic Spin-off Structure</a:t>
            </a:r>
          </a:p>
        </p:txBody>
      </p:sp>
      <p:sp>
        <p:nvSpPr>
          <p:cNvPr id="3" name="Content Placeholder 2" descr="" title="">
            <a:extLst>
              <a:ext uri="{FF2B5EF4-FFF2-40B4-BE49-F238E27FC236}">
                <a16:creationId xmlns:a16="http://schemas.microsoft.com/office/drawing/2014/main" id="{D89510E4-CA8C-726D-B3E9-B7AC153ACED2}"/>
              </a:ext>
            </a:extLst>
          </p:cNvPr>
          <p:cNvSpPr>
            <a:spLocks noGrp="1"/>
          </p:cNvSpPr>
          <p:nvPr>
            <p:ph sz="half" idx="1"/>
          </p:nvPr>
        </p:nvSpPr>
        <p:spPr>
          <a:xfrm>
            <a:off x="1024128" y="1991034"/>
            <a:ext cx="4754880" cy="4023360"/>
          </a:xfrm>
        </p:spPr>
        <p:txBody>
          <a:bodyPr>
            <a:noAutofit/>
          </a:bodyPr>
          <a:lstStyle/>
          <a:p>
            <a:r>
              <a:rPr lang="en-US" sz="1800" dirty="0"/>
              <a:t>In a section 355 transaction, Distributing distributes the stock of Controlled to its shareholders.</a:t>
            </a:r>
          </a:p>
          <a:p>
            <a:r>
              <a:rPr lang="en-US" sz="1800" dirty="0"/>
              <a:t>If the distribution is preceded by a transfer of assets to Controlled, the spin-off is a divisive reorganization. Unlike other reorganizations, section 381 does not apply to divisive reorganizations.</a:t>
            </a:r>
          </a:p>
        </p:txBody>
      </p:sp>
      <p:sp>
        <p:nvSpPr>
          <p:cNvPr id="19" name="Rectangle 18" descr="" title="">
            <a:extLst>
              <a:ext uri="{FF2B5EF4-FFF2-40B4-BE49-F238E27FC236}">
                <a16:creationId xmlns:a16="http://schemas.microsoft.com/office/drawing/2014/main" id="{3F12F8C2-648A-D43C-E4D1-2858AE3D21FB}"/>
              </a:ext>
            </a:extLst>
          </p:cNvPr>
          <p:cNvSpPr/>
          <p:nvPr/>
        </p:nvSpPr>
        <p:spPr>
          <a:xfrm>
            <a:off x="8430221" y="2946371"/>
            <a:ext cx="1341126" cy="77517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Distributing</a:t>
            </a:r>
          </a:p>
        </p:txBody>
      </p:sp>
      <p:cxnSp>
        <p:nvCxnSpPr>
          <p:cNvPr id="20" name="Curved Connector 13" descr="" title="">
            <a:extLst>
              <a:ext uri="{FF2B5EF4-FFF2-40B4-BE49-F238E27FC236}">
                <a16:creationId xmlns:a16="http://schemas.microsoft.com/office/drawing/2014/main" id="{C00A5113-AF10-FF10-13F2-05D76D2CACDF}"/>
              </a:ext>
            </a:extLst>
          </p:cNvPr>
          <p:cNvCxnSpPr>
            <a:cxnSpLocks/>
            <a:stCxn id="19" idx="3"/>
            <a:endCxn id="21" idx="6"/>
          </p:cNvCxnSpPr>
          <p:nvPr/>
        </p:nvCxnSpPr>
        <p:spPr>
          <a:xfrm flipV="1">
            <a:off x="9771347" y="2184050"/>
            <a:ext cx="15966" cy="1149911"/>
          </a:xfrm>
          <a:prstGeom prst="curvedConnector3">
            <a:avLst>
              <a:gd name="adj1" fmla="val 3052173"/>
            </a:avLst>
          </a:prstGeom>
          <a:ln w="254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21" name="Oval 20" descr="" title="">
            <a:extLst>
              <a:ext uri="{FF2B5EF4-FFF2-40B4-BE49-F238E27FC236}">
                <a16:creationId xmlns:a16="http://schemas.microsoft.com/office/drawing/2014/main" id="{E803505A-0005-E0D0-FBE9-C13B8BD9596C}"/>
              </a:ext>
            </a:extLst>
          </p:cNvPr>
          <p:cNvSpPr/>
          <p:nvPr/>
        </p:nvSpPr>
        <p:spPr>
          <a:xfrm>
            <a:off x="8426389" y="1798941"/>
            <a:ext cx="1344958" cy="770218"/>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chemeClr val="tx1"/>
                </a:solidFill>
                <a:effectLst/>
                <a:uLnTx/>
                <a:uFillTx/>
                <a:cs typeface="Arial" panose="020B0604020202020204" pitchFamily="34" charset="0"/>
              </a:rPr>
              <a:t>Shareholders</a:t>
            </a:r>
          </a:p>
        </p:txBody>
      </p:sp>
      <p:sp>
        <p:nvSpPr>
          <p:cNvPr id="22" name="Oval 21" descr="" title="">
            <a:extLst>
              <a:ext uri="{FF2B5EF4-FFF2-40B4-BE49-F238E27FC236}">
                <a16:creationId xmlns:a16="http://schemas.microsoft.com/office/drawing/2014/main" id="{C01A20CF-22C2-3DB9-3074-16A9D3242342}"/>
              </a:ext>
            </a:extLst>
          </p:cNvPr>
          <p:cNvSpPr/>
          <p:nvPr/>
        </p:nvSpPr>
        <p:spPr>
          <a:xfrm>
            <a:off x="9912485" y="2619803"/>
            <a:ext cx="332727" cy="326569"/>
          </a:xfrm>
          <a:prstGeom prst="ellipse">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646464"/>
              </a:solidFill>
              <a:effectLst/>
              <a:uLnTx/>
              <a:uFillTx/>
              <a:latin typeface="Arial"/>
              <a:cs typeface="Arial"/>
            </a:endParaRPr>
          </a:p>
        </p:txBody>
      </p:sp>
      <p:sp>
        <p:nvSpPr>
          <p:cNvPr id="24" name="Rectangle 23" descr="" title="">
            <a:extLst>
              <a:ext uri="{FF2B5EF4-FFF2-40B4-BE49-F238E27FC236}">
                <a16:creationId xmlns:a16="http://schemas.microsoft.com/office/drawing/2014/main" id="{94D0BB25-0F62-A498-B6C1-FF3B37A9AC1D}"/>
              </a:ext>
            </a:extLst>
          </p:cNvPr>
          <p:cNvSpPr/>
          <p:nvPr/>
        </p:nvSpPr>
        <p:spPr>
          <a:xfrm>
            <a:off x="8437432" y="4283879"/>
            <a:ext cx="1341126" cy="775179"/>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Controlled</a:t>
            </a:r>
          </a:p>
        </p:txBody>
      </p:sp>
      <p:cxnSp>
        <p:nvCxnSpPr>
          <p:cNvPr id="25" name="Straight Connector 24" descr="" title="">
            <a:extLst>
              <a:ext uri="{FF2B5EF4-FFF2-40B4-BE49-F238E27FC236}">
                <a16:creationId xmlns:a16="http://schemas.microsoft.com/office/drawing/2014/main" id="{1EE167F4-A35E-4FC9-75B4-E126B24D4112}"/>
              </a:ext>
            </a:extLst>
          </p:cNvPr>
          <p:cNvCxnSpPr>
            <a:cxnSpLocks/>
            <a:stCxn id="24" idx="0"/>
            <a:endCxn id="19" idx="2"/>
          </p:cNvCxnSpPr>
          <p:nvPr/>
        </p:nvCxnSpPr>
        <p:spPr>
          <a:xfrm flipH="1" flipV="1">
            <a:off x="9100784" y="3721550"/>
            <a:ext cx="7211" cy="562329"/>
          </a:xfrm>
          <a:prstGeom prst="line">
            <a:avLst/>
          </a:prstGeom>
          <a:ln w="25400">
            <a:solidFill>
              <a:schemeClr val="tx1">
                <a:lumMod val="95000"/>
                <a:lumOff val="5000"/>
              </a:schemeClr>
            </a:solidFill>
            <a:prstDash val="solid"/>
            <a:tailEnd type="none" w="lg" len="lg"/>
          </a:ln>
        </p:spPr>
        <p:style>
          <a:lnRef idx="1">
            <a:schemeClr val="accent1"/>
          </a:lnRef>
          <a:fillRef idx="0">
            <a:schemeClr val="accent1"/>
          </a:fillRef>
          <a:effectRef idx="0">
            <a:schemeClr val="accent1"/>
          </a:effectRef>
          <a:fontRef idx="minor">
            <a:schemeClr val="tx1"/>
          </a:fontRef>
        </p:style>
      </p:cxnSp>
      <p:cxnSp>
        <p:nvCxnSpPr>
          <p:cNvPr id="32" name="Straight Connector 31" descr="" title="">
            <a:extLst>
              <a:ext uri="{FF2B5EF4-FFF2-40B4-BE49-F238E27FC236}">
                <a16:creationId xmlns:a16="http://schemas.microsoft.com/office/drawing/2014/main" id="{D8974760-379E-8442-0E14-D5E2BA3FEE0B}"/>
              </a:ext>
            </a:extLst>
          </p:cNvPr>
          <p:cNvCxnSpPr>
            <a:cxnSpLocks/>
            <a:stCxn id="19" idx="0"/>
            <a:endCxn id="21" idx="4"/>
          </p:cNvCxnSpPr>
          <p:nvPr/>
        </p:nvCxnSpPr>
        <p:spPr>
          <a:xfrm flipH="1" flipV="1">
            <a:off x="9098868" y="2569159"/>
            <a:ext cx="1916" cy="377213"/>
          </a:xfrm>
          <a:prstGeom prst="line">
            <a:avLst/>
          </a:prstGeom>
          <a:ln w="25400">
            <a:solidFill>
              <a:schemeClr val="tx1">
                <a:lumMod val="95000"/>
                <a:lumOff val="5000"/>
              </a:schemeClr>
            </a:solidFill>
            <a:prstDash val="solid"/>
            <a:tailEnd type="none" w="lg" len="lg"/>
          </a:ln>
        </p:spPr>
        <p:style>
          <a:lnRef idx="1">
            <a:schemeClr val="accent1"/>
          </a:lnRef>
          <a:fillRef idx="0">
            <a:schemeClr val="accent1"/>
          </a:fillRef>
          <a:effectRef idx="0">
            <a:schemeClr val="accent1"/>
          </a:effectRef>
          <a:fontRef idx="minor">
            <a:schemeClr val="tx1"/>
          </a:fontRef>
        </p:style>
      </p:cxnSp>
      <p:cxnSp>
        <p:nvCxnSpPr>
          <p:cNvPr id="37" name="Straight Connector 36" descr="" title="">
            <a:extLst>
              <a:ext uri="{FF2B5EF4-FFF2-40B4-BE49-F238E27FC236}">
                <a16:creationId xmlns:a16="http://schemas.microsoft.com/office/drawing/2014/main" id="{134B56DF-901E-CA4C-AEE6-201ED30336B9}"/>
              </a:ext>
            </a:extLst>
          </p:cNvPr>
          <p:cNvCxnSpPr>
            <a:cxnSpLocks/>
          </p:cNvCxnSpPr>
          <p:nvPr/>
        </p:nvCxnSpPr>
        <p:spPr>
          <a:xfrm>
            <a:off x="6400800" y="1917290"/>
            <a:ext cx="0" cy="4392070"/>
          </a:xfrm>
          <a:prstGeom prst="line">
            <a:avLst/>
          </a:prstGeom>
          <a:ln w="25400"/>
        </p:spPr>
        <p:style>
          <a:lnRef idx="1">
            <a:schemeClr val="dk1"/>
          </a:lnRef>
          <a:fillRef idx="0">
            <a:schemeClr val="dk1"/>
          </a:fillRef>
          <a:effectRef idx="0">
            <a:schemeClr val="dk1"/>
          </a:effectRef>
          <a:fontRef idx="minor">
            <a:schemeClr val="tx1"/>
          </a:fontRef>
        </p:style>
      </p:cxnSp>
      <p:cxnSp>
        <p:nvCxnSpPr>
          <p:cNvPr id="7" name="Curved Connector 13" descr="" title="">
            <a:extLst>
              <a:ext uri="{FF2B5EF4-FFF2-40B4-BE49-F238E27FC236}">
                <a16:creationId xmlns:a16="http://schemas.microsoft.com/office/drawing/2014/main" id="{B44B4A66-D13C-1A77-7C88-53AC13F7461D}"/>
              </a:ext>
            </a:extLst>
          </p:cNvPr>
          <p:cNvCxnSpPr>
            <a:cxnSpLocks/>
            <a:stCxn id="24" idx="3"/>
            <a:endCxn id="19" idx="3"/>
          </p:cNvCxnSpPr>
          <p:nvPr/>
        </p:nvCxnSpPr>
        <p:spPr>
          <a:xfrm flipH="1" flipV="1">
            <a:off x="9771347" y="3333961"/>
            <a:ext cx="7211" cy="1337508"/>
          </a:xfrm>
          <a:prstGeom prst="curvedConnector3">
            <a:avLst>
              <a:gd name="adj1" fmla="val -6540965"/>
            </a:avLst>
          </a:prstGeom>
          <a:ln w="25400">
            <a:solidFill>
              <a:schemeClr val="tx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 name="Slide Number Placeholder 3" descr="" title="">
            <a:extLst>
              <a:ext uri="{FF2B5EF4-FFF2-40B4-BE49-F238E27FC236}">
                <a16:creationId xmlns:a16="http://schemas.microsoft.com/office/drawing/2014/main" id="{5DD181A8-7920-29E1-ECA3-1A028A2B3BDB}"/>
              </a:ext>
            </a:extLst>
          </p:cNvPr>
          <p:cNvSpPr>
            <a:spLocks noGrp="1"/>
          </p:cNvSpPr>
          <p:nvPr>
            <p:ph type="sldNum" sz="quarter" idx="12"/>
          </p:nvPr>
        </p:nvSpPr>
        <p:spPr/>
        <p:txBody>
          <a:bodyPr/>
          <a:lstStyle/>
          <a:p>
            <a:fld id="{F0A913F9-5119-4764-BE1F-1694933FD1BA}" type="slidenum">
              <a:rPr lang="en-US" smtClean="0"/>
              <a:t>3</a:t>
            </a:fld>
            <a:endParaRPr lang="en-US" dirty="0"/>
          </a:p>
        </p:txBody>
      </p:sp>
    </p:spTree>
    <p:extLst>
      <p:ext uri="{BB962C8B-B14F-4D97-AF65-F5344CB8AC3E}">
        <p14:creationId xmlns:p14="http://schemas.microsoft.com/office/powerpoint/2010/main" val="1725799040"/>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Section 381 doesn’t apply - Transferee</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2285999"/>
            <a:ext cx="9720071" cy="4442791"/>
          </a:xfrm>
        </p:spPr>
        <p:txBody>
          <a:bodyPr>
            <a:normAutofit/>
          </a:bodyPr>
          <a:lstStyle/>
          <a:p>
            <a:r>
              <a:rPr lang="en-US" sz="2000" spc="-25" dirty="0">
                <a:cs typeface="Times New Roman"/>
              </a:rPr>
              <a:t>Section 381 does not apply to section 351 exchanges.  Thus, there is no statutory authority to support pass-through of transferor’s accrued deduction to transferee. </a:t>
            </a:r>
          </a:p>
          <a:p>
            <a:r>
              <a:rPr lang="en-US" sz="2000" spc="-25" dirty="0">
                <a:cs typeface="Times New Roman"/>
              </a:rPr>
              <a:t>Existing case law generally treats liability assumptions as capitalized when paid and not deducted by transferee. </a:t>
            </a:r>
          </a:p>
          <a:p>
            <a:r>
              <a:rPr lang="en-US" sz="2000" spc="-25" dirty="0">
                <a:cs typeface="Times New Roman"/>
              </a:rPr>
              <a:t>In</a:t>
            </a:r>
            <a:r>
              <a:rPr lang="en-US" sz="2000" i="1" spc="-25" dirty="0">
                <a:cs typeface="Times New Roman"/>
              </a:rPr>
              <a:t> Holdcroft Transportation Co. v. Comm’r</a:t>
            </a:r>
            <a:r>
              <a:rPr lang="en-US" sz="2000" spc="-25" dirty="0">
                <a:cs typeface="Times New Roman"/>
              </a:rPr>
              <a:t>, 153 F.2d 323 (8th Cir. 1946), involving a partnership incorporation, the transferee corporation assumed a liability of the partnership and paid damages from an accident involving a truck that the partnership transferred to the corporation. </a:t>
            </a:r>
          </a:p>
          <a:p>
            <a:r>
              <a:rPr lang="en-US" sz="2000" i="1" spc="-25" dirty="0">
                <a:cs typeface="Times New Roman"/>
              </a:rPr>
              <a:t>Held: </a:t>
            </a:r>
            <a:r>
              <a:rPr lang="en-US" sz="2000" spc="-25" dirty="0">
                <a:cs typeface="Times New Roman"/>
              </a:rPr>
              <a:t>No deduction allowed to transferee corporation because the claim arose from partnership’s business. </a:t>
            </a:r>
          </a:p>
          <a:p>
            <a:r>
              <a:rPr lang="en-US" sz="2000" spc="-25" dirty="0">
                <a:cs typeface="Times New Roman"/>
              </a:rPr>
              <a:t>Because the partnership recognized no gain in the exchange, the transferee corporation would not get an asset basis step-up under section 362, and no stock basis step-up was possible under section 358. This issue was not addressed. </a:t>
            </a:r>
          </a:p>
        </p:txBody>
      </p:sp>
      <p:sp>
        <p:nvSpPr>
          <p:cNvPr id="4" name="Slide Number Placeholder 3" descr="" title="">
            <a:extLst>
              <a:ext uri="{FF2B5EF4-FFF2-40B4-BE49-F238E27FC236}">
                <a16:creationId xmlns:a16="http://schemas.microsoft.com/office/drawing/2014/main" id="{6AF2BC85-788B-1C38-1962-74501BFBB817}"/>
              </a:ext>
            </a:extLst>
          </p:cNvPr>
          <p:cNvSpPr>
            <a:spLocks noGrp="1"/>
          </p:cNvSpPr>
          <p:nvPr>
            <p:ph type="sldNum" sz="quarter" idx="12"/>
          </p:nvPr>
        </p:nvSpPr>
        <p:spPr/>
        <p:txBody>
          <a:bodyPr/>
          <a:lstStyle/>
          <a:p>
            <a:fld id="{F0A913F9-5119-4764-BE1F-1694933FD1BA}" type="slidenum">
              <a:rPr lang="en-US" smtClean="0"/>
              <a:t>30</a:t>
            </a:fld>
            <a:endParaRPr lang="en-US" dirty="0"/>
          </a:p>
        </p:txBody>
      </p:sp>
    </p:spTree>
    <p:extLst>
      <p:ext uri="{BB962C8B-B14F-4D97-AF65-F5344CB8AC3E}">
        <p14:creationId xmlns:p14="http://schemas.microsoft.com/office/powerpoint/2010/main" val="2894477674"/>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883D39D-D4C0-1CE0-2411-1C13E385A9C4}"/>
              </a:ext>
            </a:extLst>
          </p:cNvPr>
          <p:cNvSpPr>
            <a:spLocks noGrp="1"/>
          </p:cNvSpPr>
          <p:nvPr>
            <p:ph type="title"/>
          </p:nvPr>
        </p:nvSpPr>
        <p:spPr/>
        <p:txBody>
          <a:bodyPr/>
          <a:lstStyle/>
          <a:p>
            <a:r>
              <a:rPr lang="en-US" dirty="0"/>
              <a:t>Step in the shoes: Rev. Rul. 95-74</a:t>
            </a:r>
          </a:p>
        </p:txBody>
      </p:sp>
      <p:sp>
        <p:nvSpPr>
          <p:cNvPr id="3" name="Content Placeholder 2" descr="" title="">
            <a:extLst>
              <a:ext uri="{FF2B5EF4-FFF2-40B4-BE49-F238E27FC236}">
                <a16:creationId xmlns:a16="http://schemas.microsoft.com/office/drawing/2014/main" id="{D89510E4-CA8C-726D-B3E9-B7AC153ACED2}"/>
              </a:ext>
            </a:extLst>
          </p:cNvPr>
          <p:cNvSpPr>
            <a:spLocks noGrp="1"/>
          </p:cNvSpPr>
          <p:nvPr>
            <p:ph sz="half" idx="1"/>
          </p:nvPr>
        </p:nvSpPr>
        <p:spPr>
          <a:xfrm>
            <a:off x="1058290" y="2084832"/>
            <a:ext cx="4754880" cy="4354261"/>
          </a:xfrm>
        </p:spPr>
        <p:txBody>
          <a:bodyPr>
            <a:noAutofit/>
          </a:bodyPr>
          <a:lstStyle/>
          <a:p>
            <a:r>
              <a:rPr lang="en-US" sz="2000" dirty="0"/>
              <a:t>In Year 1, P transfers its Manufacturing Business assets to a newly formed corporation, S, in exchange for stock of S and S’s assumption of liabilities associated with the Manufacturing Business. </a:t>
            </a:r>
          </a:p>
          <a:p>
            <a:r>
              <a:rPr lang="en-US" sz="2000" dirty="0"/>
              <a:t>The liabilities include certain environmental liabilities for which P has not deducted or capitalized any amounts. </a:t>
            </a:r>
          </a:p>
          <a:p>
            <a:r>
              <a:rPr lang="en-US" sz="2000" dirty="0"/>
              <a:t>In Year 3, S incurs costs as it undertakes soil and groundwater remediation efforts relating to the land transferred in Year 1. </a:t>
            </a:r>
          </a:p>
        </p:txBody>
      </p:sp>
      <p:cxnSp>
        <p:nvCxnSpPr>
          <p:cNvPr id="37" name="Straight Connector 36" descr="" title="">
            <a:extLst>
              <a:ext uri="{FF2B5EF4-FFF2-40B4-BE49-F238E27FC236}">
                <a16:creationId xmlns:a16="http://schemas.microsoft.com/office/drawing/2014/main" id="{134B56DF-901E-CA4C-AEE6-201ED30336B9}"/>
              </a:ext>
            </a:extLst>
          </p:cNvPr>
          <p:cNvCxnSpPr>
            <a:cxnSpLocks/>
          </p:cNvCxnSpPr>
          <p:nvPr/>
        </p:nvCxnSpPr>
        <p:spPr>
          <a:xfrm>
            <a:off x="6400800" y="1917290"/>
            <a:ext cx="0" cy="4392070"/>
          </a:xfrm>
          <a:prstGeom prst="line">
            <a:avLst/>
          </a:prstGeom>
          <a:ln w="25400"/>
        </p:spPr>
        <p:style>
          <a:lnRef idx="1">
            <a:schemeClr val="dk1"/>
          </a:lnRef>
          <a:fillRef idx="0">
            <a:schemeClr val="dk1"/>
          </a:fillRef>
          <a:effectRef idx="0">
            <a:schemeClr val="dk1"/>
          </a:effectRef>
          <a:fontRef idx="minor">
            <a:schemeClr val="tx1"/>
          </a:fontRef>
        </p:style>
      </p:cxnSp>
      <p:sp>
        <p:nvSpPr>
          <p:cNvPr id="19" name="Rectangle 18" descr="" title="">
            <a:extLst>
              <a:ext uri="{FF2B5EF4-FFF2-40B4-BE49-F238E27FC236}">
                <a16:creationId xmlns:a16="http://schemas.microsoft.com/office/drawing/2014/main" id="{3F12F8C2-648A-D43C-E4D1-2858AE3D21FB}"/>
              </a:ext>
            </a:extLst>
          </p:cNvPr>
          <p:cNvSpPr/>
          <p:nvPr/>
        </p:nvSpPr>
        <p:spPr>
          <a:xfrm>
            <a:off x="8298809" y="3338146"/>
            <a:ext cx="1341126" cy="7751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S</a:t>
            </a:r>
          </a:p>
        </p:txBody>
      </p:sp>
      <p:sp>
        <p:nvSpPr>
          <p:cNvPr id="24" name="Rectangle 23" descr="" title="">
            <a:extLst>
              <a:ext uri="{FF2B5EF4-FFF2-40B4-BE49-F238E27FC236}">
                <a16:creationId xmlns:a16="http://schemas.microsoft.com/office/drawing/2014/main" id="{94D0BB25-0F62-A498-B6C1-FF3B37A9AC1D}"/>
              </a:ext>
            </a:extLst>
          </p:cNvPr>
          <p:cNvSpPr/>
          <p:nvPr/>
        </p:nvSpPr>
        <p:spPr>
          <a:xfrm>
            <a:off x="8298809" y="2237537"/>
            <a:ext cx="1341126" cy="775179"/>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P</a:t>
            </a:r>
          </a:p>
        </p:txBody>
      </p:sp>
      <p:sp>
        <p:nvSpPr>
          <p:cNvPr id="36" name="Oval 35" descr="" title="">
            <a:extLst>
              <a:ext uri="{FF2B5EF4-FFF2-40B4-BE49-F238E27FC236}">
                <a16:creationId xmlns:a16="http://schemas.microsoft.com/office/drawing/2014/main" id="{E98BD60B-7E6C-7C53-E51A-27A97D4B07D4}"/>
              </a:ext>
            </a:extLst>
          </p:cNvPr>
          <p:cNvSpPr/>
          <p:nvPr/>
        </p:nvSpPr>
        <p:spPr>
          <a:xfrm>
            <a:off x="8294977" y="4438755"/>
            <a:ext cx="1344958" cy="770218"/>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dirty="0">
                <a:solidFill>
                  <a:schemeClr val="tx1"/>
                </a:solidFill>
                <a:cs typeface="Arial" panose="020B0604020202020204" pitchFamily="34" charset="0"/>
              </a:rPr>
              <a:t>Manufacturing Business and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Environmental</a:t>
            </a:r>
            <a:r>
              <a:rPr lang="en-US" sz="1200" dirty="0">
                <a:solidFill>
                  <a:schemeClr val="tx1"/>
                </a:solidFill>
                <a:cs typeface="Arial" panose="020B0604020202020204" pitchFamily="34" charset="0"/>
              </a:rPr>
              <a:t> Liabilities</a:t>
            </a:r>
            <a:endParaRPr kumimoji="0" lang="en-US" sz="1200" b="0" i="0" u="none" strike="noStrike" kern="1200" cap="none" spc="0" normalizeH="0" baseline="0" noProof="0" dirty="0">
              <a:ln>
                <a:noFill/>
              </a:ln>
              <a:solidFill>
                <a:schemeClr val="tx1"/>
              </a:solidFill>
              <a:effectLst/>
              <a:uLnTx/>
              <a:uFillTx/>
              <a:cs typeface="Arial" panose="020B0604020202020204" pitchFamily="34" charset="0"/>
            </a:endParaRPr>
          </a:p>
        </p:txBody>
      </p:sp>
      <p:cxnSp>
        <p:nvCxnSpPr>
          <p:cNvPr id="8" name="Straight Connector 7" descr="" title="">
            <a:extLst>
              <a:ext uri="{FF2B5EF4-FFF2-40B4-BE49-F238E27FC236}">
                <a16:creationId xmlns:a16="http://schemas.microsoft.com/office/drawing/2014/main" id="{3881AF3E-4884-0858-69F8-89A4ACF2FA81}"/>
              </a:ext>
            </a:extLst>
          </p:cNvPr>
          <p:cNvCxnSpPr>
            <a:stCxn id="19" idx="2"/>
            <a:endCxn id="36" idx="0"/>
          </p:cNvCxnSpPr>
          <p:nvPr/>
        </p:nvCxnSpPr>
        <p:spPr>
          <a:xfrm flipH="1">
            <a:off x="8967456" y="4113325"/>
            <a:ext cx="1916" cy="32543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Arrow Connector 10" descr="" title="">
            <a:extLst>
              <a:ext uri="{FF2B5EF4-FFF2-40B4-BE49-F238E27FC236}">
                <a16:creationId xmlns:a16="http://schemas.microsoft.com/office/drawing/2014/main" id="{F515C57B-A778-0178-E110-9F1388F77537}"/>
              </a:ext>
            </a:extLst>
          </p:cNvPr>
          <p:cNvCxnSpPr>
            <a:cxnSpLocks/>
          </p:cNvCxnSpPr>
          <p:nvPr/>
        </p:nvCxnSpPr>
        <p:spPr>
          <a:xfrm>
            <a:off x="8160546" y="2938536"/>
            <a:ext cx="0" cy="602456"/>
          </a:xfrm>
          <a:prstGeom prst="straightConnector1">
            <a:avLst/>
          </a:prstGeom>
          <a:ln w="25400">
            <a:solidFill>
              <a:schemeClr val="tx1">
                <a:lumMod val="95000"/>
                <a:lumOff val="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4" name="TextBox 13" descr="" title="">
            <a:extLst>
              <a:ext uri="{FF2B5EF4-FFF2-40B4-BE49-F238E27FC236}">
                <a16:creationId xmlns:a16="http://schemas.microsoft.com/office/drawing/2014/main" id="{069E06E0-7C2C-81F2-BE0E-EBD36422F84B}"/>
              </a:ext>
            </a:extLst>
          </p:cNvPr>
          <p:cNvSpPr txBox="1"/>
          <p:nvPr/>
        </p:nvSpPr>
        <p:spPr>
          <a:xfrm>
            <a:off x="7283642" y="3024185"/>
            <a:ext cx="888557" cy="369332"/>
          </a:xfrm>
          <a:prstGeom prst="rect">
            <a:avLst/>
          </a:prstGeom>
          <a:noFill/>
        </p:spPr>
        <p:txBody>
          <a:bodyPr wrap="square" rtlCol="0">
            <a:spAutoFit/>
          </a:bodyPr>
          <a:lstStyle/>
          <a:p>
            <a:r>
              <a:rPr lang="en-US" dirty="0"/>
              <a:t>Year 1</a:t>
            </a:r>
          </a:p>
        </p:txBody>
      </p:sp>
      <p:cxnSp>
        <p:nvCxnSpPr>
          <p:cNvPr id="22" name="Straight Connector 21" descr="" title="">
            <a:extLst>
              <a:ext uri="{FF2B5EF4-FFF2-40B4-BE49-F238E27FC236}">
                <a16:creationId xmlns:a16="http://schemas.microsoft.com/office/drawing/2014/main" id="{795A2A68-5E0F-C3D5-909E-0C2DE633A4C1}"/>
              </a:ext>
            </a:extLst>
          </p:cNvPr>
          <p:cNvCxnSpPr>
            <a:cxnSpLocks/>
            <a:stCxn id="24" idx="2"/>
            <a:endCxn id="19" idx="0"/>
          </p:cNvCxnSpPr>
          <p:nvPr/>
        </p:nvCxnSpPr>
        <p:spPr>
          <a:xfrm>
            <a:off x="8969372" y="3012716"/>
            <a:ext cx="0" cy="325430"/>
          </a:xfrm>
          <a:prstGeom prst="line">
            <a:avLst/>
          </a:prstGeom>
          <a:ln w="254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Arrow Connector 5" descr="" title="">
            <a:extLst>
              <a:ext uri="{FF2B5EF4-FFF2-40B4-BE49-F238E27FC236}">
                <a16:creationId xmlns:a16="http://schemas.microsoft.com/office/drawing/2014/main" id="{E02F56A9-F27A-D096-69E4-9992F86E44C6}"/>
              </a:ext>
            </a:extLst>
          </p:cNvPr>
          <p:cNvCxnSpPr>
            <a:cxnSpLocks/>
          </p:cNvCxnSpPr>
          <p:nvPr/>
        </p:nvCxnSpPr>
        <p:spPr>
          <a:xfrm>
            <a:off x="9823227" y="3798332"/>
            <a:ext cx="448533" cy="0"/>
          </a:xfrm>
          <a:prstGeom prst="straightConnector1">
            <a:avLst/>
          </a:prstGeom>
          <a:ln w="25400">
            <a:solidFill>
              <a:schemeClr val="tx1">
                <a:lumMod val="95000"/>
                <a:lumOff val="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0" name="TextBox 9" descr="" title="">
            <a:extLst>
              <a:ext uri="{FF2B5EF4-FFF2-40B4-BE49-F238E27FC236}">
                <a16:creationId xmlns:a16="http://schemas.microsoft.com/office/drawing/2014/main" id="{E5FD79D5-62B2-6C2D-3B32-DB216360CAA4}"/>
              </a:ext>
            </a:extLst>
          </p:cNvPr>
          <p:cNvSpPr txBox="1"/>
          <p:nvPr/>
        </p:nvSpPr>
        <p:spPr>
          <a:xfrm>
            <a:off x="9603214" y="3845285"/>
            <a:ext cx="888557" cy="369332"/>
          </a:xfrm>
          <a:prstGeom prst="rect">
            <a:avLst/>
          </a:prstGeom>
          <a:noFill/>
        </p:spPr>
        <p:txBody>
          <a:bodyPr wrap="square" rtlCol="0">
            <a:spAutoFit/>
          </a:bodyPr>
          <a:lstStyle/>
          <a:p>
            <a:r>
              <a:rPr lang="en-US" dirty="0"/>
              <a:t>Year 3</a:t>
            </a:r>
          </a:p>
        </p:txBody>
      </p:sp>
      <p:sp>
        <p:nvSpPr>
          <p:cNvPr id="12" name="TextBox 11" descr="" title="">
            <a:extLst>
              <a:ext uri="{FF2B5EF4-FFF2-40B4-BE49-F238E27FC236}">
                <a16:creationId xmlns:a16="http://schemas.microsoft.com/office/drawing/2014/main" id="{6DB0A4C0-CB71-3AA9-4524-53D4CAE72E15}"/>
              </a:ext>
            </a:extLst>
          </p:cNvPr>
          <p:cNvSpPr txBox="1"/>
          <p:nvPr/>
        </p:nvSpPr>
        <p:spPr>
          <a:xfrm>
            <a:off x="10075654" y="3437995"/>
            <a:ext cx="448533" cy="369332"/>
          </a:xfrm>
          <a:prstGeom prst="rect">
            <a:avLst/>
          </a:prstGeom>
          <a:noFill/>
        </p:spPr>
        <p:txBody>
          <a:bodyPr wrap="square" rtlCol="0">
            <a:spAutoFit/>
          </a:bodyPr>
          <a:lstStyle/>
          <a:p>
            <a:r>
              <a:rPr lang="en-US" dirty="0"/>
              <a:t>$</a:t>
            </a:r>
          </a:p>
        </p:txBody>
      </p:sp>
      <p:sp>
        <p:nvSpPr>
          <p:cNvPr id="15" name="Oval 14" descr="" title="">
            <a:extLst>
              <a:ext uri="{FF2B5EF4-FFF2-40B4-BE49-F238E27FC236}">
                <a16:creationId xmlns:a16="http://schemas.microsoft.com/office/drawing/2014/main" id="{407557BE-B101-99F6-4AE3-B4AE556B6B1B}"/>
              </a:ext>
            </a:extLst>
          </p:cNvPr>
          <p:cNvSpPr/>
          <p:nvPr/>
        </p:nvSpPr>
        <p:spPr>
          <a:xfrm>
            <a:off x="10308582" y="3429000"/>
            <a:ext cx="1344958" cy="770218"/>
          </a:xfrm>
          <a:prstGeom prst="ellipse">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dirty="0">
                <a:solidFill>
                  <a:schemeClr val="tx1"/>
                </a:solidFill>
                <a:cs typeface="Arial" panose="020B0604020202020204" pitchFamily="34" charset="0"/>
              </a:rPr>
              <a:t>Claimant </a:t>
            </a:r>
            <a:endParaRPr kumimoji="0" lang="en-US" sz="1400" b="0" i="0" u="none" strike="noStrike" kern="1200" cap="none" spc="0" normalizeH="0" baseline="0" noProof="0" dirty="0">
              <a:ln>
                <a:noFill/>
              </a:ln>
              <a:solidFill>
                <a:schemeClr val="tx1"/>
              </a:solidFill>
              <a:effectLst/>
              <a:uLnTx/>
              <a:uFillTx/>
              <a:cs typeface="Arial" panose="020B0604020202020204" pitchFamily="34" charset="0"/>
            </a:endParaRPr>
          </a:p>
        </p:txBody>
      </p:sp>
      <p:sp>
        <p:nvSpPr>
          <p:cNvPr id="4" name="Slide Number Placeholder 3" descr="" title="">
            <a:extLst>
              <a:ext uri="{FF2B5EF4-FFF2-40B4-BE49-F238E27FC236}">
                <a16:creationId xmlns:a16="http://schemas.microsoft.com/office/drawing/2014/main" id="{53DE5B72-FA61-7AEA-1661-CEA760D8FD88}"/>
              </a:ext>
            </a:extLst>
          </p:cNvPr>
          <p:cNvSpPr>
            <a:spLocks noGrp="1"/>
          </p:cNvSpPr>
          <p:nvPr>
            <p:ph type="sldNum" sz="quarter" idx="12"/>
          </p:nvPr>
        </p:nvSpPr>
        <p:spPr/>
        <p:txBody>
          <a:bodyPr/>
          <a:lstStyle/>
          <a:p>
            <a:fld id="{F0A913F9-5119-4764-BE1F-1694933FD1BA}" type="slidenum">
              <a:rPr lang="en-US" smtClean="0"/>
              <a:t>31</a:t>
            </a:fld>
            <a:endParaRPr lang="en-US" dirty="0"/>
          </a:p>
        </p:txBody>
      </p:sp>
    </p:spTree>
    <p:extLst>
      <p:ext uri="{BB962C8B-B14F-4D97-AF65-F5344CB8AC3E}">
        <p14:creationId xmlns:p14="http://schemas.microsoft.com/office/powerpoint/2010/main" val="6041010"/>
      </p:ext>
    </p:extLst>
  </p:cSld>
  <p:clrMapOvr>
    <a:masterClrMapping/>
  </p:clrMapOvr>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a:bodyPr>
          <a:lstStyle/>
          <a:p>
            <a:r>
              <a:rPr lang="en-US" dirty="0"/>
              <a:t>Step in the shoes: Rev. Rul. 95-74 (Cont.)</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sz="2000" spc="-25" dirty="0">
                <a:cs typeface="Times New Roman"/>
              </a:rPr>
              <a:t>How will the liabilities in the section 351 exchange be treated? </a:t>
            </a:r>
          </a:p>
          <a:p>
            <a:pPr lvl="1">
              <a:spcBef>
                <a:spcPts val="600"/>
              </a:spcBef>
              <a:spcAft>
                <a:spcPts val="200"/>
              </a:spcAft>
              <a:buFont typeface="Arial" panose="020B0604020202020204" pitchFamily="34" charset="0"/>
              <a:buChar char="•"/>
            </a:pPr>
            <a:r>
              <a:rPr lang="en-US" sz="2000" spc="-25" dirty="0">
                <a:cs typeface="Times New Roman"/>
              </a:rPr>
              <a:t>The costs S incurs to remediate the land would have been deductible in part and capitalized in part had P continued the Manufacturing Business and incurred those costs. </a:t>
            </a:r>
          </a:p>
          <a:p>
            <a:pPr lvl="1">
              <a:spcBef>
                <a:spcPts val="600"/>
              </a:spcBef>
              <a:spcAft>
                <a:spcPts val="200"/>
              </a:spcAft>
              <a:buFont typeface="Arial" panose="020B0604020202020204" pitchFamily="34" charset="0"/>
              <a:buChar char="•"/>
            </a:pPr>
            <a:r>
              <a:rPr lang="en-US" sz="2000" spc="-25" dirty="0">
                <a:cs typeface="Times New Roman"/>
              </a:rPr>
              <a:t>Rev. Rul. holds that S steps into the shoes of P.  </a:t>
            </a:r>
          </a:p>
          <a:p>
            <a:pPr lvl="1">
              <a:spcBef>
                <a:spcPts val="600"/>
              </a:spcBef>
              <a:spcAft>
                <a:spcPts val="200"/>
              </a:spcAft>
              <a:buFont typeface="Arial" panose="020B0604020202020204" pitchFamily="34" charset="0"/>
              <a:buChar char="•"/>
            </a:pPr>
            <a:r>
              <a:rPr lang="en-US" sz="2000" spc="-25" dirty="0">
                <a:cs typeface="Times New Roman"/>
              </a:rPr>
              <a:t>Therefore, the contingent environmental liabilities assumed from P are deductible as business expenses under section 162 or are capitalized under section 263, as appropriate, by S. </a:t>
            </a:r>
          </a:p>
          <a:p>
            <a:pPr lvl="1">
              <a:spcBef>
                <a:spcPts val="600"/>
              </a:spcBef>
              <a:spcAft>
                <a:spcPts val="200"/>
              </a:spcAft>
              <a:buFont typeface="Arial" panose="020B0604020202020204" pitchFamily="34" charset="0"/>
              <a:buChar char="•"/>
            </a:pPr>
            <a:r>
              <a:rPr lang="en-US" sz="2000" spc="-25" dirty="0">
                <a:cs typeface="Times New Roman"/>
              </a:rPr>
              <a:t>Because P does not recognize gain, there is no increase in the basis of the transferred assets, S’s incurrence of costs must be separate from the section 351 exchange. </a:t>
            </a:r>
          </a:p>
          <a:p>
            <a:pPr marL="128016" lvl="1" indent="0">
              <a:spcBef>
                <a:spcPts val="1200"/>
              </a:spcBef>
              <a:spcAft>
                <a:spcPts val="200"/>
              </a:spcAft>
              <a:buNone/>
            </a:pPr>
            <a:r>
              <a:rPr lang="en-US" sz="2000" spc="-25" dirty="0">
                <a:cs typeface="Times New Roman"/>
              </a:rPr>
              <a:t>Does the pass-through of the deduction depend on the liability being associated with the transferred property?  If Rev. Rul. 95-74 doesn’t apply, what standard applies? </a:t>
            </a:r>
          </a:p>
          <a:p>
            <a:pPr marL="128016" lvl="1" indent="0">
              <a:spcBef>
                <a:spcPts val="1200"/>
              </a:spcBef>
              <a:spcAft>
                <a:spcPts val="200"/>
              </a:spcAft>
              <a:buNone/>
            </a:pPr>
            <a:r>
              <a:rPr lang="en-US" sz="2000" i="1" spc="-25" dirty="0">
                <a:cs typeface="Times New Roman"/>
              </a:rPr>
              <a:t>See also </a:t>
            </a:r>
            <a:r>
              <a:rPr lang="en-US" sz="2000" spc="-25" dirty="0">
                <a:cs typeface="Times New Roman"/>
              </a:rPr>
              <a:t>Rev. Rul. 80-198, 1980-2 C.B. 113.</a:t>
            </a:r>
          </a:p>
        </p:txBody>
      </p:sp>
      <p:sp>
        <p:nvSpPr>
          <p:cNvPr id="4" name="Slide Number Placeholder 3" descr="" title="">
            <a:extLst>
              <a:ext uri="{FF2B5EF4-FFF2-40B4-BE49-F238E27FC236}">
                <a16:creationId xmlns:a16="http://schemas.microsoft.com/office/drawing/2014/main" id="{0E212DE9-B771-795D-C367-78B549AFA9B6}"/>
              </a:ext>
            </a:extLst>
          </p:cNvPr>
          <p:cNvSpPr>
            <a:spLocks noGrp="1"/>
          </p:cNvSpPr>
          <p:nvPr>
            <p:ph type="sldNum" sz="quarter" idx="12"/>
          </p:nvPr>
        </p:nvSpPr>
        <p:spPr/>
        <p:txBody>
          <a:bodyPr/>
          <a:lstStyle/>
          <a:p>
            <a:fld id="{F0A913F9-5119-4764-BE1F-1694933FD1BA}" type="slidenum">
              <a:rPr lang="en-US" smtClean="0"/>
              <a:t>32</a:t>
            </a:fld>
            <a:endParaRPr lang="en-US" dirty="0"/>
          </a:p>
        </p:txBody>
      </p:sp>
    </p:spTree>
    <p:extLst>
      <p:ext uri="{BB962C8B-B14F-4D97-AF65-F5344CB8AC3E}">
        <p14:creationId xmlns:p14="http://schemas.microsoft.com/office/powerpoint/2010/main" val="440480"/>
      </p:ext>
    </p:extLst>
  </p:cSld>
  <p:clrMapOvr>
    <a:masterClrMapping/>
  </p:clrMapOvr>
</p:sld>
</file>

<file path=ppt/slides/slide3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Divisive Reorganizations</a:t>
            </a:r>
          </a:p>
        </p:txBody>
      </p:sp>
      <p:sp>
        <p:nvSpPr>
          <p:cNvPr id="3" name="Slide Number Placeholder 2" descr="" title="">
            <a:extLst>
              <a:ext uri="{FF2B5EF4-FFF2-40B4-BE49-F238E27FC236}">
                <a16:creationId xmlns:a16="http://schemas.microsoft.com/office/drawing/2014/main" id="{2E88BFCF-8C4C-618D-E1A3-097C83FEDF5C}"/>
              </a:ext>
            </a:extLst>
          </p:cNvPr>
          <p:cNvSpPr>
            <a:spLocks noGrp="1"/>
          </p:cNvSpPr>
          <p:nvPr>
            <p:ph type="sldNum" sz="quarter" idx="12"/>
          </p:nvPr>
        </p:nvSpPr>
        <p:spPr/>
        <p:txBody>
          <a:bodyPr/>
          <a:lstStyle/>
          <a:p>
            <a:fld id="{F0A913F9-5119-4764-BE1F-1694933FD1BA}" type="slidenum">
              <a:rPr lang="en-US" smtClean="0"/>
              <a:t>33</a:t>
            </a:fld>
            <a:endParaRPr lang="en-US" dirty="0"/>
          </a:p>
        </p:txBody>
      </p:sp>
    </p:spTree>
    <p:extLst>
      <p:ext uri="{BB962C8B-B14F-4D97-AF65-F5344CB8AC3E}">
        <p14:creationId xmlns:p14="http://schemas.microsoft.com/office/powerpoint/2010/main" val="3073041008"/>
      </p:ext>
    </p:extLst>
  </p:cSld>
  <p:clrMapOvr>
    <a:masterClrMapping/>
  </p:clrMapOvr>
</p:sld>
</file>

<file path=ppt/slides/slide3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883D39D-D4C0-1CE0-2411-1C13E385A9C4}"/>
              </a:ext>
            </a:extLst>
          </p:cNvPr>
          <p:cNvSpPr>
            <a:spLocks noGrp="1"/>
          </p:cNvSpPr>
          <p:nvPr>
            <p:ph type="title"/>
          </p:nvPr>
        </p:nvSpPr>
        <p:spPr/>
        <p:txBody>
          <a:bodyPr/>
          <a:lstStyle/>
          <a:p>
            <a:r>
              <a:rPr lang="en-US" dirty="0"/>
              <a:t>Case Study  </a:t>
            </a:r>
          </a:p>
        </p:txBody>
      </p:sp>
      <p:sp>
        <p:nvSpPr>
          <p:cNvPr id="3" name="Content Placeholder 2" descr="" title="">
            <a:extLst>
              <a:ext uri="{FF2B5EF4-FFF2-40B4-BE49-F238E27FC236}">
                <a16:creationId xmlns:a16="http://schemas.microsoft.com/office/drawing/2014/main" id="{D89510E4-CA8C-726D-B3E9-B7AC153ACED2}"/>
              </a:ext>
            </a:extLst>
          </p:cNvPr>
          <p:cNvSpPr>
            <a:spLocks noGrp="1"/>
          </p:cNvSpPr>
          <p:nvPr>
            <p:ph sz="half" idx="1"/>
          </p:nvPr>
        </p:nvSpPr>
        <p:spPr>
          <a:xfrm>
            <a:off x="1071011" y="1918522"/>
            <a:ext cx="4754880" cy="4354261"/>
          </a:xfrm>
        </p:spPr>
        <p:txBody>
          <a:bodyPr>
            <a:normAutofit lnSpcReduction="10000"/>
          </a:bodyPr>
          <a:lstStyle/>
          <a:p>
            <a:pPr>
              <a:spcBef>
                <a:spcPts val="600"/>
              </a:spcBef>
            </a:pPr>
            <a:r>
              <a:rPr lang="en-US" sz="1800" b="1" dirty="0"/>
              <a:t>Steps:</a:t>
            </a:r>
          </a:p>
          <a:p>
            <a:pPr>
              <a:spcBef>
                <a:spcPts val="600"/>
              </a:spcBef>
            </a:pPr>
            <a:r>
              <a:rPr lang="en-US" sz="1800" dirty="0"/>
              <a:t>1. Distributing transfers Controlled business to Controlled in exchange for 100% of the Controlled stock and the assumption of the following liabilities: </a:t>
            </a:r>
          </a:p>
          <a:p>
            <a:pPr lvl="1">
              <a:lnSpc>
                <a:spcPct val="110000"/>
              </a:lnSpc>
              <a:spcBef>
                <a:spcPts val="600"/>
              </a:spcBef>
              <a:spcAft>
                <a:spcPts val="200"/>
              </a:spcAft>
              <a:buFont typeface="Arial" panose="020B0604020202020204" pitchFamily="34" charset="0"/>
              <a:buChar char="•"/>
            </a:pPr>
            <a:r>
              <a:rPr lang="en-US" dirty="0"/>
              <a:t>EPA examination of waste sites but no clean-up or payment yet required.</a:t>
            </a:r>
          </a:p>
          <a:p>
            <a:pPr lvl="1">
              <a:lnSpc>
                <a:spcPct val="110000"/>
              </a:lnSpc>
              <a:spcBef>
                <a:spcPts val="600"/>
              </a:spcBef>
              <a:spcAft>
                <a:spcPts val="200"/>
              </a:spcAft>
              <a:buFont typeface="Arial" panose="020B0604020202020204" pitchFamily="34" charset="0"/>
              <a:buChar char="•"/>
            </a:pPr>
            <a:r>
              <a:rPr lang="en-US" dirty="0"/>
              <a:t>Product liabilities (no claim pending).</a:t>
            </a:r>
          </a:p>
          <a:p>
            <a:pPr marL="128016" lvl="1" indent="0">
              <a:spcBef>
                <a:spcPts val="600"/>
              </a:spcBef>
              <a:buNone/>
            </a:pPr>
            <a:r>
              <a:rPr lang="en-US" dirty="0"/>
              <a:t>2. Distributing distributes 100% of the stock of Controlled to Distributing’s shareholders. </a:t>
            </a:r>
          </a:p>
          <a:p>
            <a:pPr marL="128016" lvl="1" indent="0">
              <a:spcBef>
                <a:spcPts val="600"/>
              </a:spcBef>
              <a:buNone/>
            </a:pPr>
            <a:r>
              <a:rPr lang="en-US" dirty="0"/>
              <a:t>In Year 3, Controlled pays for cleanup of the waste site.  </a:t>
            </a:r>
          </a:p>
          <a:p>
            <a:pPr marL="128016" lvl="1" indent="0">
              <a:spcBef>
                <a:spcPts val="600"/>
              </a:spcBef>
              <a:buNone/>
            </a:pPr>
            <a:r>
              <a:rPr lang="en-US" dirty="0"/>
              <a:t>In Year 4, Controlled incurs costs to settle product liability claims. </a:t>
            </a:r>
          </a:p>
        </p:txBody>
      </p:sp>
      <p:cxnSp>
        <p:nvCxnSpPr>
          <p:cNvPr id="37" name="Straight Connector 36" descr="" title="">
            <a:extLst>
              <a:ext uri="{FF2B5EF4-FFF2-40B4-BE49-F238E27FC236}">
                <a16:creationId xmlns:a16="http://schemas.microsoft.com/office/drawing/2014/main" id="{134B56DF-901E-CA4C-AEE6-201ED30336B9}"/>
              </a:ext>
            </a:extLst>
          </p:cNvPr>
          <p:cNvCxnSpPr>
            <a:cxnSpLocks/>
          </p:cNvCxnSpPr>
          <p:nvPr/>
        </p:nvCxnSpPr>
        <p:spPr>
          <a:xfrm>
            <a:off x="6400800" y="1917290"/>
            <a:ext cx="0" cy="4392070"/>
          </a:xfrm>
          <a:prstGeom prst="line">
            <a:avLst/>
          </a:prstGeom>
          <a:ln w="25400"/>
        </p:spPr>
        <p:style>
          <a:lnRef idx="1">
            <a:schemeClr val="dk1"/>
          </a:lnRef>
          <a:fillRef idx="0">
            <a:schemeClr val="dk1"/>
          </a:fillRef>
          <a:effectRef idx="0">
            <a:schemeClr val="dk1"/>
          </a:effectRef>
          <a:fontRef idx="minor">
            <a:schemeClr val="tx1"/>
          </a:fontRef>
        </p:style>
      </p:cxnSp>
      <p:sp>
        <p:nvSpPr>
          <p:cNvPr id="19" name="Rectangle 18" descr="" title="">
            <a:extLst>
              <a:ext uri="{FF2B5EF4-FFF2-40B4-BE49-F238E27FC236}">
                <a16:creationId xmlns:a16="http://schemas.microsoft.com/office/drawing/2014/main" id="{3F12F8C2-648A-D43C-E4D1-2858AE3D21FB}"/>
              </a:ext>
            </a:extLst>
          </p:cNvPr>
          <p:cNvSpPr/>
          <p:nvPr/>
        </p:nvSpPr>
        <p:spPr>
          <a:xfrm>
            <a:off x="8298809" y="3795346"/>
            <a:ext cx="1341126" cy="77517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cs typeface="Arial" panose="020B0604020202020204" pitchFamily="34" charset="0"/>
              </a:rPr>
              <a:t>Controlled</a:t>
            </a:r>
          </a:p>
        </p:txBody>
      </p:sp>
      <p:sp>
        <p:nvSpPr>
          <p:cNvPr id="24" name="Rectangle 23" descr="" title="">
            <a:extLst>
              <a:ext uri="{FF2B5EF4-FFF2-40B4-BE49-F238E27FC236}">
                <a16:creationId xmlns:a16="http://schemas.microsoft.com/office/drawing/2014/main" id="{94D0BB25-0F62-A498-B6C1-FF3B37A9AC1D}"/>
              </a:ext>
            </a:extLst>
          </p:cNvPr>
          <p:cNvSpPr/>
          <p:nvPr/>
        </p:nvSpPr>
        <p:spPr>
          <a:xfrm>
            <a:off x="8298809" y="2694737"/>
            <a:ext cx="1341126" cy="775179"/>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200" dirty="0">
                <a:solidFill>
                  <a:schemeClr val="tx1"/>
                </a:solidFill>
                <a:cs typeface="Arial" panose="020B0604020202020204" pitchFamily="34" charset="0"/>
              </a:rPr>
              <a:t>Distributing</a:t>
            </a:r>
            <a:endParaRPr kumimoji="0" lang="en-US" sz="1200" b="0" i="0" u="none" strike="noStrike" kern="1200" cap="none" spc="0" normalizeH="0" baseline="0" noProof="0" dirty="0">
              <a:ln>
                <a:noFill/>
              </a:ln>
              <a:solidFill>
                <a:schemeClr val="tx1"/>
              </a:solidFill>
              <a:effectLst/>
              <a:uLnTx/>
              <a:uFillTx/>
              <a:cs typeface="Arial" panose="020B0604020202020204" pitchFamily="34" charset="0"/>
            </a:endParaRPr>
          </a:p>
        </p:txBody>
      </p:sp>
      <p:sp>
        <p:nvSpPr>
          <p:cNvPr id="36" name="Oval 35" descr="" title="">
            <a:extLst>
              <a:ext uri="{FF2B5EF4-FFF2-40B4-BE49-F238E27FC236}">
                <a16:creationId xmlns:a16="http://schemas.microsoft.com/office/drawing/2014/main" id="{E98BD60B-7E6C-7C53-E51A-27A97D4B07D4}"/>
              </a:ext>
            </a:extLst>
          </p:cNvPr>
          <p:cNvSpPr/>
          <p:nvPr/>
        </p:nvSpPr>
        <p:spPr>
          <a:xfrm>
            <a:off x="8294977" y="4895955"/>
            <a:ext cx="1344958" cy="770218"/>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000" dirty="0">
                <a:solidFill>
                  <a:schemeClr val="tx1"/>
                </a:solidFill>
                <a:cs typeface="Arial" panose="020B0604020202020204" pitchFamily="34" charset="0"/>
              </a:rPr>
              <a:t>Controlled Business</a:t>
            </a:r>
            <a:endParaRPr kumimoji="0" lang="en-US" sz="1000" b="0" i="0" u="none" strike="noStrike" kern="1200" cap="none" spc="0" normalizeH="0" baseline="0" noProof="0" dirty="0">
              <a:ln>
                <a:noFill/>
              </a:ln>
              <a:solidFill>
                <a:schemeClr val="tx1"/>
              </a:solidFill>
              <a:effectLst/>
              <a:uLnTx/>
              <a:uFillTx/>
              <a:cs typeface="Arial" panose="020B0604020202020204" pitchFamily="34" charset="0"/>
            </a:endParaRPr>
          </a:p>
        </p:txBody>
      </p:sp>
      <p:cxnSp>
        <p:nvCxnSpPr>
          <p:cNvPr id="8" name="Straight Connector 7" descr="" title="">
            <a:extLst>
              <a:ext uri="{FF2B5EF4-FFF2-40B4-BE49-F238E27FC236}">
                <a16:creationId xmlns:a16="http://schemas.microsoft.com/office/drawing/2014/main" id="{3881AF3E-4884-0858-69F8-89A4ACF2FA81}"/>
              </a:ext>
            </a:extLst>
          </p:cNvPr>
          <p:cNvCxnSpPr>
            <a:stCxn id="19" idx="2"/>
            <a:endCxn id="36" idx="0"/>
          </p:cNvCxnSpPr>
          <p:nvPr/>
        </p:nvCxnSpPr>
        <p:spPr>
          <a:xfrm flipH="1">
            <a:off x="8967456" y="4570525"/>
            <a:ext cx="1916" cy="32543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descr="" title="">
            <a:extLst>
              <a:ext uri="{FF2B5EF4-FFF2-40B4-BE49-F238E27FC236}">
                <a16:creationId xmlns:a16="http://schemas.microsoft.com/office/drawing/2014/main" id="{795A2A68-5E0F-C3D5-909E-0C2DE633A4C1}"/>
              </a:ext>
            </a:extLst>
          </p:cNvPr>
          <p:cNvCxnSpPr>
            <a:cxnSpLocks/>
            <a:stCxn id="24" idx="2"/>
            <a:endCxn id="19" idx="0"/>
          </p:cNvCxnSpPr>
          <p:nvPr/>
        </p:nvCxnSpPr>
        <p:spPr>
          <a:xfrm>
            <a:off x="8969372" y="3469916"/>
            <a:ext cx="0" cy="325430"/>
          </a:xfrm>
          <a:prstGeom prst="line">
            <a:avLst/>
          </a:prstGeom>
          <a:ln w="254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 name="Oval 3" descr="" title="">
            <a:extLst>
              <a:ext uri="{FF2B5EF4-FFF2-40B4-BE49-F238E27FC236}">
                <a16:creationId xmlns:a16="http://schemas.microsoft.com/office/drawing/2014/main" id="{A1D4C8E5-29FC-0669-553C-A624D85D7488}"/>
              </a:ext>
            </a:extLst>
          </p:cNvPr>
          <p:cNvSpPr/>
          <p:nvPr/>
        </p:nvSpPr>
        <p:spPr>
          <a:xfrm>
            <a:off x="8294977" y="1724259"/>
            <a:ext cx="1344958" cy="770218"/>
          </a:xfrm>
          <a:prstGeom prst="ellipse">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000" dirty="0">
                <a:solidFill>
                  <a:schemeClr val="tx1"/>
                </a:solidFill>
                <a:cs typeface="Arial" panose="020B0604020202020204" pitchFamily="34" charset="0"/>
              </a:rPr>
              <a:t>Shareholders</a:t>
            </a:r>
            <a:endParaRPr kumimoji="0" lang="en-US" sz="1000" b="0" i="0" u="none" strike="noStrike" kern="1200" cap="none" spc="0" normalizeH="0" baseline="0" noProof="0" dirty="0">
              <a:ln>
                <a:noFill/>
              </a:ln>
              <a:solidFill>
                <a:schemeClr val="tx1"/>
              </a:solidFill>
              <a:effectLst/>
              <a:uLnTx/>
              <a:uFillTx/>
              <a:cs typeface="Arial" panose="020B0604020202020204" pitchFamily="34" charset="0"/>
            </a:endParaRPr>
          </a:p>
        </p:txBody>
      </p:sp>
      <p:cxnSp>
        <p:nvCxnSpPr>
          <p:cNvPr id="5" name="Straight Connector 4" descr="" title="">
            <a:extLst>
              <a:ext uri="{FF2B5EF4-FFF2-40B4-BE49-F238E27FC236}">
                <a16:creationId xmlns:a16="http://schemas.microsoft.com/office/drawing/2014/main" id="{1F2E9EE1-7B46-5D60-2927-4CD911391C70}"/>
              </a:ext>
            </a:extLst>
          </p:cNvPr>
          <p:cNvCxnSpPr>
            <a:cxnSpLocks/>
            <a:endCxn id="24" idx="0"/>
          </p:cNvCxnSpPr>
          <p:nvPr/>
        </p:nvCxnSpPr>
        <p:spPr>
          <a:xfrm>
            <a:off x="8967456" y="2491336"/>
            <a:ext cx="1916" cy="203401"/>
          </a:xfrm>
          <a:prstGeom prst="line">
            <a:avLst/>
          </a:prstGeom>
          <a:ln w="254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 name="Curved Connector 13" descr="" title="">
            <a:extLst>
              <a:ext uri="{FF2B5EF4-FFF2-40B4-BE49-F238E27FC236}">
                <a16:creationId xmlns:a16="http://schemas.microsoft.com/office/drawing/2014/main" id="{DF9BF65D-4A32-2FA2-1C9D-8E39096DC84A}"/>
              </a:ext>
            </a:extLst>
          </p:cNvPr>
          <p:cNvCxnSpPr>
            <a:cxnSpLocks/>
            <a:stCxn id="24" idx="3"/>
            <a:endCxn id="4" idx="6"/>
          </p:cNvCxnSpPr>
          <p:nvPr/>
        </p:nvCxnSpPr>
        <p:spPr>
          <a:xfrm flipV="1">
            <a:off x="9639935" y="2109368"/>
            <a:ext cx="12700" cy="972959"/>
          </a:xfrm>
          <a:prstGeom prst="curvedConnector3">
            <a:avLst>
              <a:gd name="adj1" fmla="val 3425803"/>
            </a:avLst>
          </a:prstGeom>
          <a:ln w="254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7" name="Oval 6" descr="" title="">
            <a:extLst>
              <a:ext uri="{FF2B5EF4-FFF2-40B4-BE49-F238E27FC236}">
                <a16:creationId xmlns:a16="http://schemas.microsoft.com/office/drawing/2014/main" id="{28A9D2EC-B032-5E95-609B-4D5AF329F434}"/>
              </a:ext>
            </a:extLst>
          </p:cNvPr>
          <p:cNvSpPr/>
          <p:nvPr/>
        </p:nvSpPr>
        <p:spPr>
          <a:xfrm>
            <a:off x="9748443" y="2413766"/>
            <a:ext cx="332727" cy="326569"/>
          </a:xfrm>
          <a:prstGeom prst="ellipse">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646464"/>
              </a:solidFill>
              <a:effectLst/>
              <a:uLnTx/>
              <a:uFillTx/>
              <a:latin typeface="Arial"/>
              <a:cs typeface="Arial"/>
            </a:endParaRPr>
          </a:p>
        </p:txBody>
      </p:sp>
      <p:cxnSp>
        <p:nvCxnSpPr>
          <p:cNvPr id="9" name="Curved Connector 13" descr="" title="">
            <a:extLst>
              <a:ext uri="{FF2B5EF4-FFF2-40B4-BE49-F238E27FC236}">
                <a16:creationId xmlns:a16="http://schemas.microsoft.com/office/drawing/2014/main" id="{15098BAE-010F-D75B-FE52-DC6CE333BE40}"/>
              </a:ext>
            </a:extLst>
          </p:cNvPr>
          <p:cNvCxnSpPr>
            <a:cxnSpLocks/>
            <a:stCxn id="19" idx="3"/>
            <a:endCxn id="24" idx="3"/>
          </p:cNvCxnSpPr>
          <p:nvPr/>
        </p:nvCxnSpPr>
        <p:spPr>
          <a:xfrm flipV="1">
            <a:off x="9639935" y="3082327"/>
            <a:ext cx="12700" cy="1100609"/>
          </a:xfrm>
          <a:prstGeom prst="curvedConnector3">
            <a:avLst>
              <a:gd name="adj1" fmla="val 3019354"/>
            </a:avLst>
          </a:prstGeom>
          <a:ln w="25400">
            <a:solidFill>
              <a:schemeClr val="tx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0" name="Slide Number Placeholder 9" descr="" title="">
            <a:extLst>
              <a:ext uri="{FF2B5EF4-FFF2-40B4-BE49-F238E27FC236}">
                <a16:creationId xmlns:a16="http://schemas.microsoft.com/office/drawing/2014/main" id="{A9A5CF70-90AD-42E3-0EB4-640DC6427C67}"/>
              </a:ext>
            </a:extLst>
          </p:cNvPr>
          <p:cNvSpPr>
            <a:spLocks noGrp="1"/>
          </p:cNvSpPr>
          <p:nvPr>
            <p:ph type="sldNum" sz="quarter" idx="12"/>
          </p:nvPr>
        </p:nvSpPr>
        <p:spPr/>
        <p:txBody>
          <a:bodyPr/>
          <a:lstStyle/>
          <a:p>
            <a:fld id="{F0A913F9-5119-4764-BE1F-1694933FD1BA}" type="slidenum">
              <a:rPr lang="en-US" smtClean="0"/>
              <a:t>34</a:t>
            </a:fld>
            <a:endParaRPr lang="en-US" dirty="0"/>
          </a:p>
        </p:txBody>
      </p:sp>
    </p:spTree>
    <p:extLst>
      <p:ext uri="{BB962C8B-B14F-4D97-AF65-F5344CB8AC3E}">
        <p14:creationId xmlns:p14="http://schemas.microsoft.com/office/powerpoint/2010/main" val="90368731"/>
      </p:ext>
    </p:extLst>
  </p:cSld>
  <p:clrMapOvr>
    <a:masterClrMapping/>
  </p:clrMapOvr>
</p:sld>
</file>

<file path=ppt/slides/slide3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The Stakes in Divisive Reorganizations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Does the assumption of the liability give rise to gain recognition? </a:t>
            </a:r>
          </a:p>
          <a:p>
            <a:r>
              <a:rPr lang="en-US" dirty="0"/>
              <a:t>Which party gets a deduction?  When? </a:t>
            </a:r>
          </a:p>
          <a:p>
            <a:r>
              <a:rPr lang="en-US" dirty="0"/>
              <a:t>Does it matter if the liability has previously given rise to a deduction or basis?</a:t>
            </a:r>
          </a:p>
          <a:p>
            <a:r>
              <a:rPr lang="en-US" dirty="0"/>
              <a:t>Under what circumstances does Distributing recognize gain if Controlled indemnifies Distributing for the liability? </a:t>
            </a:r>
          </a:p>
          <a:p>
            <a:pPr marL="0" indent="0">
              <a:buNone/>
            </a:pPr>
            <a:endParaRPr lang="en-US" dirty="0"/>
          </a:p>
          <a:p>
            <a:endParaRPr lang="en-US" dirty="0"/>
          </a:p>
        </p:txBody>
      </p:sp>
      <p:sp>
        <p:nvSpPr>
          <p:cNvPr id="4" name="Slide Number Placeholder 3" descr="" title="">
            <a:extLst>
              <a:ext uri="{FF2B5EF4-FFF2-40B4-BE49-F238E27FC236}">
                <a16:creationId xmlns:a16="http://schemas.microsoft.com/office/drawing/2014/main" id="{84F2AE56-FA85-1CAA-89B5-6157231AA7A0}"/>
              </a:ext>
            </a:extLst>
          </p:cNvPr>
          <p:cNvSpPr>
            <a:spLocks noGrp="1"/>
          </p:cNvSpPr>
          <p:nvPr>
            <p:ph type="sldNum" sz="quarter" idx="12"/>
          </p:nvPr>
        </p:nvSpPr>
        <p:spPr/>
        <p:txBody>
          <a:bodyPr/>
          <a:lstStyle/>
          <a:p>
            <a:fld id="{F0A913F9-5119-4764-BE1F-1694933FD1BA}" type="slidenum">
              <a:rPr lang="en-US" smtClean="0"/>
              <a:t>35</a:t>
            </a:fld>
            <a:endParaRPr lang="en-US" dirty="0"/>
          </a:p>
        </p:txBody>
      </p:sp>
    </p:spTree>
    <p:extLst>
      <p:ext uri="{BB962C8B-B14F-4D97-AF65-F5344CB8AC3E}">
        <p14:creationId xmlns:p14="http://schemas.microsoft.com/office/powerpoint/2010/main" val="3846297932"/>
      </p:ext>
    </p:extLst>
  </p:cSld>
  <p:clrMapOvr>
    <a:masterClrMapping/>
  </p:clrMapOvr>
</p:sld>
</file>

<file path=ppt/slides/slide3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Section 357, Section 361, and Section 358 also apply </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Controlled can assume a Distributing liability under section 357. </a:t>
            </a:r>
          </a:p>
          <a:p>
            <a:pPr lvl="1">
              <a:spcBef>
                <a:spcPts val="600"/>
              </a:spcBef>
              <a:buFont typeface="Arial" panose="020B0604020202020204" pitchFamily="34" charset="0"/>
              <a:buChar char="•"/>
            </a:pPr>
            <a:r>
              <a:rPr lang="en-US" sz="2200" dirty="0"/>
              <a:t>Controlled’s agreement to indemnify Distributing for the liability may be treated as an assumption of the liability under section 357(d). </a:t>
            </a:r>
          </a:p>
          <a:p>
            <a:pPr lvl="1">
              <a:spcBef>
                <a:spcPts val="600"/>
              </a:spcBef>
              <a:buFont typeface="Arial" panose="020B0604020202020204" pitchFamily="34" charset="0"/>
              <a:buChar char="•"/>
            </a:pPr>
            <a:r>
              <a:rPr lang="en-US" sz="2200" dirty="0"/>
              <a:t>Assumption of fixed liabilities is not treated as taxable boot up to an amount of the basis of the assets transferred to Controlled under section 357(c)(1). </a:t>
            </a:r>
          </a:p>
          <a:p>
            <a:pPr lvl="1">
              <a:spcBef>
                <a:spcPts val="600"/>
              </a:spcBef>
              <a:buFont typeface="Arial" panose="020B0604020202020204" pitchFamily="34" charset="0"/>
              <a:buChar char="•"/>
            </a:pPr>
            <a:r>
              <a:rPr lang="en-US" sz="2200" dirty="0"/>
              <a:t>Assumption of Deductible Liabilities is not subject to the asset basis limitation under section 357(c)(3). </a:t>
            </a:r>
          </a:p>
          <a:p>
            <a:pPr marL="128016" lvl="1" indent="0">
              <a:spcBef>
                <a:spcPts val="600"/>
              </a:spcBef>
              <a:buNone/>
            </a:pPr>
            <a:r>
              <a:rPr lang="en-US" sz="2200" dirty="0"/>
              <a:t>Controlled can borrow and distribute cash proceeds to Distributing to repay creditors under section 361(b)(3). </a:t>
            </a:r>
          </a:p>
          <a:p>
            <a:pPr lvl="1">
              <a:spcBef>
                <a:spcPts val="600"/>
              </a:spcBef>
              <a:buFont typeface="Arial" panose="020B0604020202020204" pitchFamily="34" charset="0"/>
              <a:buChar char="•"/>
            </a:pPr>
            <a:r>
              <a:rPr lang="en-US" sz="2200" dirty="0"/>
              <a:t>Requires that the assets transferred to Controlled have sufficient net asset basis. </a:t>
            </a:r>
          </a:p>
          <a:p>
            <a:r>
              <a:rPr lang="en-US" sz="2200" dirty="0"/>
              <a:t>Distributing determines its basis in the Controlled stock pursuant to section 358. </a:t>
            </a:r>
          </a:p>
          <a:p>
            <a:endParaRPr lang="en-US" spc="-25" dirty="0">
              <a:cs typeface="Times New Roman"/>
            </a:endParaRPr>
          </a:p>
          <a:p>
            <a:endParaRPr lang="en-US" spc="-25" dirty="0">
              <a:cs typeface="Times New Roman"/>
            </a:endParaRPr>
          </a:p>
          <a:p>
            <a:pPr marL="0" indent="0">
              <a:buNone/>
            </a:pPr>
            <a:endParaRPr lang="en-US" spc="-25" dirty="0">
              <a:cs typeface="Times New Roman"/>
            </a:endParaRPr>
          </a:p>
        </p:txBody>
      </p:sp>
      <p:sp>
        <p:nvSpPr>
          <p:cNvPr id="4" name="Slide Number Placeholder 3" descr="" title="">
            <a:extLst>
              <a:ext uri="{FF2B5EF4-FFF2-40B4-BE49-F238E27FC236}">
                <a16:creationId xmlns:a16="http://schemas.microsoft.com/office/drawing/2014/main" id="{F1478866-C035-6D8A-947F-62E083ED03FF}"/>
              </a:ext>
            </a:extLst>
          </p:cNvPr>
          <p:cNvSpPr>
            <a:spLocks noGrp="1"/>
          </p:cNvSpPr>
          <p:nvPr>
            <p:ph type="sldNum" sz="quarter" idx="12"/>
          </p:nvPr>
        </p:nvSpPr>
        <p:spPr/>
        <p:txBody>
          <a:bodyPr/>
          <a:lstStyle/>
          <a:p>
            <a:fld id="{F0A913F9-5119-4764-BE1F-1694933FD1BA}" type="slidenum">
              <a:rPr lang="en-US" smtClean="0"/>
              <a:t>36</a:t>
            </a:fld>
            <a:endParaRPr lang="en-US" dirty="0"/>
          </a:p>
        </p:txBody>
      </p:sp>
    </p:spTree>
    <p:extLst>
      <p:ext uri="{BB962C8B-B14F-4D97-AF65-F5344CB8AC3E}">
        <p14:creationId xmlns:p14="http://schemas.microsoft.com/office/powerpoint/2010/main" val="1633109029"/>
      </p:ext>
    </p:extLst>
  </p:cSld>
  <p:clrMapOvr>
    <a:masterClrMapping/>
  </p:clrMapOvr>
</p:sld>
</file>

<file path=ppt/slides/slide3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Debt allocation Provisions History</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lnSpcReduction="10000"/>
          </a:bodyPr>
          <a:lstStyle/>
          <a:p>
            <a:r>
              <a:rPr lang="en-US" dirty="0"/>
              <a:t>Both Sections 357 and 361 apply to acquisitive and divisive reorganizations. </a:t>
            </a:r>
          </a:p>
          <a:p>
            <a:r>
              <a:rPr lang="en-US" dirty="0"/>
              <a:t>Prior to enactment of section 357 and 361, case law generally imposed tax on the assumption of liabilities or use of boot to repay creditors in a reorganization. </a:t>
            </a:r>
          </a:p>
          <a:p>
            <a:pPr lvl="1">
              <a:spcBef>
                <a:spcPts val="600"/>
              </a:spcBef>
              <a:spcAft>
                <a:spcPts val="200"/>
              </a:spcAft>
              <a:buFont typeface="Arial" panose="020B0604020202020204" pitchFamily="34" charset="0"/>
              <a:buChar char="•"/>
            </a:pPr>
            <a:r>
              <a:rPr lang="en-US" sz="2200" i="1" dirty="0"/>
              <a:t>United States v. Hendler</a:t>
            </a:r>
            <a:r>
              <a:rPr lang="en-US" sz="2200" dirty="0"/>
              <a:t>, 303 U.S. 564</a:t>
            </a:r>
            <a:r>
              <a:rPr lang="en-US" sz="2200" i="1" dirty="0"/>
              <a:t> </a:t>
            </a:r>
            <a:r>
              <a:rPr lang="en-US" sz="2200" dirty="0"/>
              <a:t>(1938) – a transferee corporation’s assumption of transferor corporation’s liabilities was treated as taxable boot to the transferor. </a:t>
            </a:r>
          </a:p>
          <a:p>
            <a:pPr lvl="1">
              <a:spcBef>
                <a:spcPts val="600"/>
              </a:spcBef>
              <a:spcAft>
                <a:spcPts val="200"/>
              </a:spcAft>
              <a:buFont typeface="Arial" panose="020B0604020202020204" pitchFamily="34" charset="0"/>
              <a:buChar char="•"/>
            </a:pPr>
            <a:r>
              <a:rPr lang="en-US" sz="2200" i="1" dirty="0"/>
              <a:t>Minnesota Tea v. Helvering</a:t>
            </a:r>
            <a:r>
              <a:rPr lang="en-US" sz="2200" dirty="0"/>
              <a:t>, 302 U.S. 609 (1938) – transferor corporation recognized gain with respect to property received in a reorganization if such property was used to satisfy transferor liabilities. </a:t>
            </a:r>
          </a:p>
          <a:p>
            <a:pPr marL="128016" lvl="1" indent="0">
              <a:spcBef>
                <a:spcPts val="1200"/>
              </a:spcBef>
              <a:spcAft>
                <a:spcPts val="200"/>
              </a:spcAft>
              <a:buNone/>
            </a:pPr>
            <a:r>
              <a:rPr lang="en-US" sz="2200" dirty="0"/>
              <a:t>Understanding that corporations cannot reorganize without providing for their creditors, Congress enacted section 357 and amended section 361 in order to overrule </a:t>
            </a:r>
            <a:r>
              <a:rPr lang="en-US" sz="2200" i="1" dirty="0"/>
              <a:t>Hendler </a:t>
            </a:r>
            <a:r>
              <a:rPr lang="en-US" sz="2200" dirty="0"/>
              <a:t>and </a:t>
            </a:r>
            <a:r>
              <a:rPr lang="en-US" sz="2200" i="1" dirty="0"/>
              <a:t>Minnesota Tea,</a:t>
            </a:r>
            <a:r>
              <a:rPr lang="en-US" sz="2200" dirty="0"/>
              <a:t> respectively.  </a:t>
            </a:r>
          </a:p>
          <a:p>
            <a:pPr marL="128016" lvl="1" indent="0">
              <a:buNone/>
            </a:pPr>
            <a:endParaRPr lang="en-US" sz="2200" dirty="0"/>
          </a:p>
          <a:p>
            <a:pPr lvl="1"/>
            <a:endParaRPr lang="en-US" sz="2200" dirty="0"/>
          </a:p>
          <a:p>
            <a:pPr lvl="1"/>
            <a:endParaRPr lang="en-US" sz="2200" i="1" dirty="0"/>
          </a:p>
          <a:p>
            <a:endParaRPr lang="en-US" dirty="0"/>
          </a:p>
        </p:txBody>
      </p:sp>
      <p:sp>
        <p:nvSpPr>
          <p:cNvPr id="4" name="Slide Number Placeholder 3" descr="" title="">
            <a:extLst>
              <a:ext uri="{FF2B5EF4-FFF2-40B4-BE49-F238E27FC236}">
                <a16:creationId xmlns:a16="http://schemas.microsoft.com/office/drawing/2014/main" id="{962819EB-8903-C4E6-B229-BAA7C9F45B89}"/>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0A913F9-5119-4764-BE1F-1694933FD1BA}" type="slidenum">
              <a:rPr kumimoji="0" lang="en-US" sz="1000" b="0" i="0" strike="noStrike" kern="1200" cap="none" spc="0" normalizeH="0" baseline="0" noProof="0" smtClean="0">
                <a:ln>
                  <a:noFill/>
                </a:ln>
                <a:solidFill>
                  <a:schemeClr val="tx1"/>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37</a:t>
            </a:fld>
            <a:endParaRPr kumimoji="0" lang="en-US" sz="1000" b="0" i="0" strike="noStrike" kern="1200" cap="none" spc="0" normalizeH="0" baseline="0" noProof="0" dirty="0">
              <a:ln>
                <a:noFill/>
              </a:ln>
              <a:solidFill>
                <a:schemeClr val="tx1"/>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2832846891"/>
      </p:ext>
    </p:extLst>
  </p:cSld>
  <p:clrMapOvr>
    <a:masterClrMapping/>
  </p:clrMapOvr>
</p:sld>
</file>

<file path=ppt/slides/slide3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Debt allocation Provisions History (Cont.)</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128016" lvl="1" indent="0">
              <a:spcBef>
                <a:spcPts val="600"/>
              </a:spcBef>
              <a:spcAft>
                <a:spcPts val="200"/>
              </a:spcAft>
              <a:buNone/>
            </a:pPr>
            <a:r>
              <a:rPr lang="en-US" dirty="0"/>
              <a:t>For divisive reorganizations, the provisions have been amended to equalize the treatment of a liability assumption under section 357(c) and a “boot purge” under section 361(b)(3). </a:t>
            </a:r>
          </a:p>
          <a:p>
            <a:pPr lvl="1">
              <a:spcBef>
                <a:spcPts val="600"/>
              </a:spcBef>
              <a:spcAft>
                <a:spcPts val="200"/>
              </a:spcAft>
              <a:buFont typeface="Arial" panose="020B0604020202020204" pitchFamily="34" charset="0"/>
              <a:buChar char="•"/>
            </a:pPr>
            <a:r>
              <a:rPr lang="en-US" i="1" dirty="0"/>
              <a:t>See </a:t>
            </a:r>
            <a:r>
              <a:rPr lang="en-US" dirty="0"/>
              <a:t>American Jobs Creation Act of 2004, Pub. L. No. 108-357, 118 Stat. 1418 (2004) §898(a) (imposing a net basis limitation on the amount of boot that can be received by Distributing and transferred to its creditors on a tax-free basis). </a:t>
            </a:r>
          </a:p>
          <a:p>
            <a:pPr lvl="1">
              <a:spcBef>
                <a:spcPts val="600"/>
              </a:spcBef>
              <a:spcAft>
                <a:spcPts val="200"/>
              </a:spcAft>
              <a:buFont typeface="Arial" panose="020B0604020202020204" pitchFamily="34" charset="0"/>
              <a:buChar char="•"/>
            </a:pPr>
            <a:r>
              <a:rPr lang="en-US" dirty="0"/>
              <a:t>Legislative history indicates the purpose of the amendment was to create parity between the tax treatment of liabilities assumed under section 357(c) and section 361(b)(3).  </a:t>
            </a:r>
            <a:r>
              <a:rPr lang="en-US" i="1" dirty="0"/>
              <a:t>See </a:t>
            </a:r>
            <a:r>
              <a:rPr lang="en-US" dirty="0"/>
              <a:t>JCT Bluebook (JCS-5-05), at 498-9 (May 31, 2005). </a:t>
            </a:r>
          </a:p>
          <a:p>
            <a:pPr lvl="1">
              <a:spcBef>
                <a:spcPts val="600"/>
              </a:spcBef>
              <a:spcAft>
                <a:spcPts val="200"/>
              </a:spcAft>
              <a:buFont typeface="Arial" panose="020B0604020202020204" pitchFamily="34" charset="0"/>
              <a:buChar char="•"/>
            </a:pPr>
            <a:r>
              <a:rPr lang="en-US" dirty="0"/>
              <a:t>“Congress was concerned that taxpayers engaged in section 355 transactions could effectively avoid the rules that require gain recognition if [Controlled] assumes liabilities of Distributing that exceeded the basis in the assets transferred to Controlled.”</a:t>
            </a:r>
          </a:p>
          <a:p>
            <a:pPr marL="128016" lvl="1" indent="0">
              <a:spcBef>
                <a:spcPts val="1200"/>
              </a:spcBef>
              <a:spcAft>
                <a:spcPts val="200"/>
              </a:spcAft>
              <a:buNone/>
            </a:pPr>
            <a:r>
              <a:rPr lang="en-US" dirty="0"/>
              <a:t>A basis limitation to transfers of Controlled securities described in section 361(c)(3) was proposed in 2021 in the Build Back Better Act (H.R. 5376).  </a:t>
            </a:r>
            <a:r>
              <a:rPr lang="en-US" i="1" dirty="0"/>
              <a:t>See also </a:t>
            </a:r>
            <a:r>
              <a:rPr lang="en-US" dirty="0"/>
              <a:t>Tax Increase Prevention Act of 2007 (H.R. 3996); Small Business and Infrastructure Jobs Tax Act of 2010 (H.R. 4849); Job Creation and Tax Cuts Act of 2010 (S. 3793).</a:t>
            </a:r>
          </a:p>
        </p:txBody>
      </p:sp>
      <p:sp>
        <p:nvSpPr>
          <p:cNvPr id="4" name="Slide Number Placeholder 3" descr="" title="">
            <a:extLst>
              <a:ext uri="{FF2B5EF4-FFF2-40B4-BE49-F238E27FC236}">
                <a16:creationId xmlns:a16="http://schemas.microsoft.com/office/drawing/2014/main" id="{DCA2FFDF-2983-0D91-B30F-BFB5F127B6D4}"/>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0A913F9-5119-4764-BE1F-1694933FD1BA}"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38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920487262"/>
      </p:ext>
    </p:extLst>
  </p:cSld>
  <p:clrMapOvr>
    <a:masterClrMapping/>
  </p:clrMapOvr>
</p:sld>
</file>

<file path=ppt/slides/slide3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Section 351 exchanges vs. Divisive Reorgs</a:t>
            </a:r>
          </a:p>
        </p:txBody>
      </p:sp>
      <p:sp>
        <p:nvSpPr>
          <p:cNvPr id="4" name="Oval 3" descr="" title="">
            <a:extLst>
              <a:ext uri="{FF2B5EF4-FFF2-40B4-BE49-F238E27FC236}">
                <a16:creationId xmlns:a16="http://schemas.microsoft.com/office/drawing/2014/main" id="{224E0F37-F9D4-2F44-1A26-03B9902A0825}"/>
              </a:ext>
            </a:extLst>
          </p:cNvPr>
          <p:cNvSpPr/>
          <p:nvPr/>
        </p:nvSpPr>
        <p:spPr>
          <a:xfrm>
            <a:off x="2096938" y="1665797"/>
            <a:ext cx="5029200" cy="5029200"/>
          </a:xfrm>
          <a:prstGeom prst="ellipse">
            <a:avLst/>
          </a:prstGeom>
          <a:ln>
            <a:solidFill>
              <a:schemeClr val="accent2">
                <a:shade val="15000"/>
                <a:alpha val="24000"/>
              </a:schemeClr>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5" name="Oval 4" descr="" title="">
            <a:extLst>
              <a:ext uri="{FF2B5EF4-FFF2-40B4-BE49-F238E27FC236}">
                <a16:creationId xmlns:a16="http://schemas.microsoft.com/office/drawing/2014/main" id="{E30F244B-047D-04FD-EBB4-CDEDAB375042}"/>
              </a:ext>
            </a:extLst>
          </p:cNvPr>
          <p:cNvSpPr/>
          <p:nvPr/>
        </p:nvSpPr>
        <p:spPr>
          <a:xfrm>
            <a:off x="4664926" y="1662522"/>
            <a:ext cx="5029200" cy="5029200"/>
          </a:xfrm>
          <a:prstGeom prst="ellipse">
            <a:avLst/>
          </a:prstGeom>
          <a:gradFill>
            <a:gsLst>
              <a:gs pos="0">
                <a:schemeClr val="accent6">
                  <a:tint val="83000"/>
                  <a:satMod val="100000"/>
                  <a:lumMod val="100000"/>
                  <a:alpha val="12000"/>
                </a:schemeClr>
              </a:gs>
              <a:gs pos="100000">
                <a:schemeClr val="accent6">
                  <a:tint val="61000"/>
                  <a:satMod val="150000"/>
                  <a:lumMod val="10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sp>
        <p:nvSpPr>
          <p:cNvPr id="9" name="TextBox 8" descr="" title="">
            <a:extLst>
              <a:ext uri="{FF2B5EF4-FFF2-40B4-BE49-F238E27FC236}">
                <a16:creationId xmlns:a16="http://schemas.microsoft.com/office/drawing/2014/main" id="{A37B6F9A-DCB0-4887-3790-0B6A3497022A}"/>
              </a:ext>
            </a:extLst>
          </p:cNvPr>
          <p:cNvSpPr txBox="1"/>
          <p:nvPr/>
        </p:nvSpPr>
        <p:spPr>
          <a:xfrm>
            <a:off x="2378246" y="2886815"/>
            <a:ext cx="2286680" cy="3416320"/>
          </a:xfrm>
          <a:prstGeom prst="rect">
            <a:avLst/>
          </a:prstGeom>
          <a:noFill/>
        </p:spPr>
        <p:txBody>
          <a:bodyPr wrap="square" rtlCol="0">
            <a:spAutoFit/>
          </a:bodyPr>
          <a:lstStyle/>
          <a:p>
            <a:pPr marL="285750" indent="-285750">
              <a:buFont typeface="Arial" panose="020B0604020202020204" pitchFamily="34" charset="0"/>
              <a:buChar char="•"/>
            </a:pPr>
            <a:r>
              <a:rPr lang="en-US" dirty="0"/>
              <a:t>Distributing and Controlled become unrelated. </a:t>
            </a:r>
          </a:p>
          <a:p>
            <a:pPr marL="285750" indent="-285750">
              <a:buFont typeface="Arial" panose="020B0604020202020204" pitchFamily="34" charset="0"/>
              <a:buChar char="•"/>
            </a:pPr>
            <a:r>
              <a:rPr lang="en-US" dirty="0"/>
              <a:t>Boot can be received tax-free under section 361. </a:t>
            </a:r>
          </a:p>
          <a:p>
            <a:pPr marL="285750" indent="-285750">
              <a:buFont typeface="Arial" panose="020B0604020202020204" pitchFamily="34" charset="0"/>
              <a:buChar char="•"/>
            </a:pPr>
            <a:r>
              <a:rPr lang="en-US" dirty="0"/>
              <a:t>Is section 358(h) relevant?</a:t>
            </a:r>
          </a:p>
          <a:p>
            <a:pPr marL="285750" indent="-285750">
              <a:buFont typeface="Arial" panose="020B0604020202020204" pitchFamily="34" charset="0"/>
              <a:buChar char="•"/>
            </a:pPr>
            <a:r>
              <a:rPr lang="en-US" dirty="0"/>
              <a:t>Step into the shoes under Rev. Rul. 95-74?</a:t>
            </a:r>
          </a:p>
          <a:p>
            <a:pPr marL="285750" indent="-285750">
              <a:buFont typeface="Arial" panose="020B0604020202020204" pitchFamily="34" charset="0"/>
              <a:buChar char="•"/>
            </a:pPr>
            <a:endParaRPr lang="en-US" dirty="0"/>
          </a:p>
        </p:txBody>
      </p:sp>
      <p:sp>
        <p:nvSpPr>
          <p:cNvPr id="12" name="TextBox 11" descr="" title="">
            <a:extLst>
              <a:ext uri="{FF2B5EF4-FFF2-40B4-BE49-F238E27FC236}">
                <a16:creationId xmlns:a16="http://schemas.microsoft.com/office/drawing/2014/main" id="{EA6A75C8-831F-426A-33C3-5FCA95E9425D}"/>
              </a:ext>
            </a:extLst>
          </p:cNvPr>
          <p:cNvSpPr txBox="1"/>
          <p:nvPr/>
        </p:nvSpPr>
        <p:spPr>
          <a:xfrm>
            <a:off x="4946234" y="2886815"/>
            <a:ext cx="2111558" cy="2862322"/>
          </a:xfrm>
          <a:prstGeom prst="rect">
            <a:avLst/>
          </a:prstGeom>
          <a:noFill/>
        </p:spPr>
        <p:txBody>
          <a:bodyPr wrap="square" rtlCol="0">
            <a:spAutoFit/>
          </a:bodyPr>
          <a:lstStyle/>
          <a:p>
            <a:pPr marL="285750" indent="-285750">
              <a:buFont typeface="Arial" panose="020B0604020202020204" pitchFamily="34" charset="0"/>
              <a:buChar char="•"/>
            </a:pPr>
            <a:r>
              <a:rPr lang="en-US" dirty="0"/>
              <a:t>Sections 357(a) and (c) apply.</a:t>
            </a:r>
          </a:p>
          <a:p>
            <a:pPr marL="285750" indent="-285750">
              <a:buFont typeface="Arial" panose="020B0604020202020204" pitchFamily="34" charset="0"/>
              <a:buChar char="•"/>
            </a:pPr>
            <a:r>
              <a:rPr lang="en-US" dirty="0"/>
              <a:t>Section 357(c)(3) applies. </a:t>
            </a:r>
          </a:p>
          <a:p>
            <a:pPr marL="285750" indent="-285750">
              <a:buFont typeface="Arial" panose="020B0604020202020204" pitchFamily="34" charset="0"/>
              <a:buChar char="•"/>
            </a:pPr>
            <a:r>
              <a:rPr lang="en-US" dirty="0"/>
              <a:t>Section 357(d) applies.</a:t>
            </a:r>
          </a:p>
          <a:p>
            <a:pPr marL="285750" indent="-285750">
              <a:buFont typeface="Arial" panose="020B0604020202020204" pitchFamily="34" charset="0"/>
              <a:buChar char="•"/>
            </a:pPr>
            <a:r>
              <a:rPr lang="en-US" dirty="0"/>
              <a:t>Section 358(h) applies.</a:t>
            </a:r>
          </a:p>
          <a:p>
            <a:pPr marL="285750" indent="-285750">
              <a:buFont typeface="Arial" panose="020B0604020202020204" pitchFamily="34" charset="0"/>
              <a:buChar char="•"/>
            </a:pPr>
            <a:r>
              <a:rPr lang="en-US" dirty="0"/>
              <a:t>Section 381 does not apply.</a:t>
            </a:r>
          </a:p>
        </p:txBody>
      </p:sp>
      <p:sp>
        <p:nvSpPr>
          <p:cNvPr id="13" name="TextBox 12" descr="" title="">
            <a:extLst>
              <a:ext uri="{FF2B5EF4-FFF2-40B4-BE49-F238E27FC236}">
                <a16:creationId xmlns:a16="http://schemas.microsoft.com/office/drawing/2014/main" id="{D4952266-358A-F10B-857C-22D4EF317EB2}"/>
              </a:ext>
            </a:extLst>
          </p:cNvPr>
          <p:cNvSpPr txBox="1"/>
          <p:nvPr/>
        </p:nvSpPr>
        <p:spPr>
          <a:xfrm>
            <a:off x="7598197" y="2963967"/>
            <a:ext cx="2027583" cy="2031325"/>
          </a:xfrm>
          <a:prstGeom prst="rect">
            <a:avLst/>
          </a:prstGeom>
          <a:noFill/>
        </p:spPr>
        <p:txBody>
          <a:bodyPr wrap="square" rtlCol="0">
            <a:spAutoFit/>
          </a:bodyPr>
          <a:lstStyle/>
          <a:p>
            <a:pPr marL="285750" indent="-285750">
              <a:buFont typeface="Arial" panose="020B0604020202020204" pitchFamily="34" charset="0"/>
              <a:buChar char="•"/>
            </a:pPr>
            <a:r>
              <a:rPr lang="en-US" dirty="0"/>
              <a:t>Transferor(s) retain interest in transferee. </a:t>
            </a:r>
          </a:p>
          <a:p>
            <a:pPr marL="285750" indent="-285750">
              <a:buFont typeface="Arial" panose="020B0604020202020204" pitchFamily="34" charset="0"/>
              <a:buChar char="•"/>
            </a:pPr>
            <a:r>
              <a:rPr lang="en-US" dirty="0"/>
              <a:t>Step in the shoes treatment under Rev. Rul. 95-74.</a:t>
            </a:r>
          </a:p>
          <a:p>
            <a:endParaRPr lang="en-US" dirty="0"/>
          </a:p>
        </p:txBody>
      </p:sp>
      <p:sp>
        <p:nvSpPr>
          <p:cNvPr id="16" name="TextBox 15" descr="" title="">
            <a:extLst>
              <a:ext uri="{FF2B5EF4-FFF2-40B4-BE49-F238E27FC236}">
                <a16:creationId xmlns:a16="http://schemas.microsoft.com/office/drawing/2014/main" id="{3DE7C07E-C590-4FEB-C3BD-390D132308FF}"/>
              </a:ext>
            </a:extLst>
          </p:cNvPr>
          <p:cNvSpPr txBox="1"/>
          <p:nvPr/>
        </p:nvSpPr>
        <p:spPr>
          <a:xfrm>
            <a:off x="6401857" y="1999898"/>
            <a:ext cx="2502904" cy="369332"/>
          </a:xfrm>
          <a:prstGeom prst="rect">
            <a:avLst/>
          </a:prstGeom>
          <a:noFill/>
        </p:spPr>
        <p:txBody>
          <a:bodyPr wrap="square" rtlCol="0">
            <a:spAutoFit/>
          </a:bodyPr>
          <a:lstStyle/>
          <a:p>
            <a:r>
              <a:rPr lang="en-US" b="1" dirty="0"/>
              <a:t>Section 351 exchanges</a:t>
            </a:r>
          </a:p>
        </p:txBody>
      </p:sp>
      <p:sp>
        <p:nvSpPr>
          <p:cNvPr id="17" name="TextBox 16" descr="" title="">
            <a:extLst>
              <a:ext uri="{FF2B5EF4-FFF2-40B4-BE49-F238E27FC236}">
                <a16:creationId xmlns:a16="http://schemas.microsoft.com/office/drawing/2014/main" id="{BD55EB7E-239C-A944-6688-AA0F73391BC5}"/>
              </a:ext>
            </a:extLst>
          </p:cNvPr>
          <p:cNvSpPr txBox="1"/>
          <p:nvPr/>
        </p:nvSpPr>
        <p:spPr>
          <a:xfrm>
            <a:off x="3287240" y="1999898"/>
            <a:ext cx="2502904" cy="369332"/>
          </a:xfrm>
          <a:prstGeom prst="rect">
            <a:avLst/>
          </a:prstGeom>
          <a:noFill/>
        </p:spPr>
        <p:txBody>
          <a:bodyPr wrap="square" rtlCol="0">
            <a:spAutoFit/>
          </a:bodyPr>
          <a:lstStyle/>
          <a:p>
            <a:r>
              <a:rPr lang="en-US" b="1" dirty="0"/>
              <a:t>Divisive Reorgs</a:t>
            </a:r>
          </a:p>
        </p:txBody>
      </p:sp>
      <p:sp>
        <p:nvSpPr>
          <p:cNvPr id="3" name="Slide Number Placeholder 2" descr="" title="">
            <a:extLst>
              <a:ext uri="{FF2B5EF4-FFF2-40B4-BE49-F238E27FC236}">
                <a16:creationId xmlns:a16="http://schemas.microsoft.com/office/drawing/2014/main" id="{0F5563F4-49BA-DD3B-C813-90395B4A951D}"/>
              </a:ext>
            </a:extLst>
          </p:cNvPr>
          <p:cNvSpPr>
            <a:spLocks noGrp="1"/>
          </p:cNvSpPr>
          <p:nvPr>
            <p:ph type="sldNum" sz="quarter" idx="12"/>
          </p:nvPr>
        </p:nvSpPr>
        <p:spPr/>
        <p:txBody>
          <a:bodyPr/>
          <a:lstStyle/>
          <a:p>
            <a:fld id="{F0A913F9-5119-4764-BE1F-1694933FD1BA}" type="slidenum">
              <a:rPr lang="en-US" smtClean="0"/>
              <a:t>39</a:t>
            </a:fld>
            <a:endParaRPr lang="en-US" dirty="0"/>
          </a:p>
        </p:txBody>
      </p:sp>
    </p:spTree>
    <p:extLst>
      <p:ext uri="{BB962C8B-B14F-4D97-AF65-F5344CB8AC3E}">
        <p14:creationId xmlns:p14="http://schemas.microsoft.com/office/powerpoint/2010/main" val="379274395"/>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Debt Allocation in a Spin-off</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2084832"/>
            <a:ext cx="9720071" cy="4224528"/>
          </a:xfrm>
        </p:spPr>
        <p:txBody>
          <a:bodyPr>
            <a:normAutofit/>
          </a:bodyPr>
          <a:lstStyle/>
          <a:p>
            <a:r>
              <a:rPr lang="en-US" sz="1800" dirty="0"/>
              <a:t>In recognition that Distributing will no longer own the Controlled value and earnings, Distributing typically allocates some of its obligations to Controlled. </a:t>
            </a:r>
          </a:p>
          <a:p>
            <a:r>
              <a:rPr lang="en-US" sz="1800" dirty="0"/>
              <a:t>Distributing’s obligations may include trade debt, bonds, term debt, contingent liabilities, pension obligations.</a:t>
            </a:r>
          </a:p>
          <a:p>
            <a:r>
              <a:rPr lang="en-US" sz="1800" dirty="0"/>
              <a:t>Some obligations may be assumed by Controlled by novation or by contract.</a:t>
            </a:r>
          </a:p>
          <a:p>
            <a:r>
              <a:rPr lang="en-US" sz="1800" dirty="0"/>
              <a:t>Generally, Controlled will borrow and distribute cash proceeds to Distributing to use to repay creditors, make distributions to shareholders, or repurchase Distributing stock (“leveraged distribution”). A tax-free leveraged distribution requires that the assets transferred to Controlled have sufficient net asset basis.</a:t>
            </a:r>
          </a:p>
          <a:p>
            <a:r>
              <a:rPr lang="en-US" sz="1800" dirty="0"/>
              <a:t>Controlled may issue “securities” to Distributing in the divisive reorganization and Distributing may use those securities to repay its creditors (“debt-for-debt exchange</a:t>
            </a:r>
            <a:r>
              <a:rPr lang="en-US" sz="1800" b="1" dirty="0"/>
              <a:t>”</a:t>
            </a:r>
            <a:r>
              <a:rPr lang="en-US" sz="1800" dirty="0"/>
              <a:t>) and/or Distributing may retain up to 20% of the Controlled equity to repay its creditors </a:t>
            </a:r>
            <a:r>
              <a:rPr lang="en-US" sz="1800" b="1" dirty="0"/>
              <a:t>(“</a:t>
            </a:r>
            <a:r>
              <a:rPr lang="en-US" sz="1800" dirty="0"/>
              <a:t>debt-for-equity exchange</a:t>
            </a:r>
            <a:r>
              <a:rPr lang="en-US" sz="1800" b="1" dirty="0"/>
              <a:t>”).</a:t>
            </a:r>
          </a:p>
          <a:p>
            <a:r>
              <a:rPr lang="en-US" sz="1800" dirty="0"/>
              <a:t>Cash proceeds from a leveraged distribution and stock and securities used in a debt-for-debt or debt-for-equity exchange are, together, “</a:t>
            </a:r>
            <a:r>
              <a:rPr lang="en-US" sz="1800" b="1" dirty="0"/>
              <a:t>Section 361 Consideration</a:t>
            </a:r>
            <a:r>
              <a:rPr lang="en-US" sz="1800" dirty="0"/>
              <a:t>”.</a:t>
            </a:r>
          </a:p>
        </p:txBody>
      </p:sp>
      <p:sp>
        <p:nvSpPr>
          <p:cNvPr id="4" name="Slide Number Placeholder 3" descr="" title="">
            <a:extLst>
              <a:ext uri="{FF2B5EF4-FFF2-40B4-BE49-F238E27FC236}">
                <a16:creationId xmlns:a16="http://schemas.microsoft.com/office/drawing/2014/main" id="{146A901E-3E2A-CA94-EBD4-2EC2B4A9AA2E}"/>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0A913F9-5119-4764-BE1F-1694933FD1BA}"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4011343235"/>
      </p:ext>
    </p:extLst>
  </p:cSld>
  <p:clrMapOvr>
    <a:masterClrMapping/>
  </p:clrMapOvr>
</p:sld>
</file>

<file path=ppt/slides/slide4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solidFill>
                  <a:schemeClr val="tx1"/>
                </a:solidFill>
              </a:rPr>
              <a:t>What guidance was there before the Rev. Proc.? </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fontScale="77500" lnSpcReduction="20000"/>
          </a:bodyPr>
          <a:lstStyle/>
          <a:p>
            <a:pPr>
              <a:lnSpc>
                <a:spcPct val="110000"/>
              </a:lnSpc>
            </a:pPr>
            <a:r>
              <a:rPr lang="en-US" sz="2900" spc="-25" dirty="0">
                <a:cs typeface="Times New Roman"/>
              </a:rPr>
              <a:t>Rev. Proc. 2018-53 (superseded by Rev. Proc. 2024-24) did not address the effects of section 357 and section 361 on contingent liabilities. </a:t>
            </a:r>
          </a:p>
          <a:p>
            <a:pPr>
              <a:lnSpc>
                <a:spcPct val="110000"/>
              </a:lnSpc>
            </a:pPr>
            <a:r>
              <a:rPr lang="en-US" sz="2900" dirty="0"/>
              <a:t>Prior to Rev. Proc. 2024-24, the same mechanisms to transfer fixed liabilities from Distributing to Controlled were available for contingent liabilities: </a:t>
            </a:r>
            <a:r>
              <a:rPr lang="en-US" sz="2900" spc="-25" dirty="0">
                <a:cs typeface="Times New Roman"/>
              </a:rPr>
              <a:t> </a:t>
            </a:r>
          </a:p>
          <a:p>
            <a:pPr lvl="1">
              <a:lnSpc>
                <a:spcPct val="110000"/>
              </a:lnSpc>
              <a:spcBef>
                <a:spcPts val="600"/>
              </a:spcBef>
              <a:spcAft>
                <a:spcPts val="200"/>
              </a:spcAft>
              <a:buFont typeface="Arial" panose="020B0604020202020204" pitchFamily="34" charset="0"/>
              <a:buChar char="•"/>
            </a:pPr>
            <a:r>
              <a:rPr lang="en-US" sz="2900" spc="-25" dirty="0">
                <a:cs typeface="Times New Roman"/>
              </a:rPr>
              <a:t>Controlled could assume the liability under section 357(a); or</a:t>
            </a:r>
          </a:p>
          <a:p>
            <a:pPr lvl="1">
              <a:lnSpc>
                <a:spcPct val="110000"/>
              </a:lnSpc>
              <a:spcBef>
                <a:spcPts val="600"/>
              </a:spcBef>
              <a:spcAft>
                <a:spcPts val="200"/>
              </a:spcAft>
              <a:buFont typeface="Arial" panose="020B0604020202020204" pitchFamily="34" charset="0"/>
              <a:buChar char="•"/>
            </a:pPr>
            <a:r>
              <a:rPr lang="en-US" sz="2900" spc="-25" dirty="0">
                <a:cs typeface="Times New Roman"/>
              </a:rPr>
              <a:t>Controlled could make payments to Distributing as boot and Distributing would use the cash to pay the liability in a boot purge. </a:t>
            </a:r>
          </a:p>
          <a:p>
            <a:pPr marL="128016" lvl="1" indent="0">
              <a:lnSpc>
                <a:spcPct val="110000"/>
              </a:lnSpc>
              <a:spcBef>
                <a:spcPts val="1200"/>
              </a:spcBef>
              <a:spcAft>
                <a:spcPts val="200"/>
              </a:spcAft>
              <a:buNone/>
            </a:pPr>
            <a:r>
              <a:rPr lang="en-US" sz="2900" spc="-25" dirty="0">
                <a:cs typeface="Times New Roman"/>
              </a:rPr>
              <a:t>Liabilities assumed must have been incurred in the ordinary course of business and must be associated with the Controlled assets and business.  </a:t>
            </a:r>
            <a:r>
              <a:rPr lang="en-US" sz="2900" i="1" spc="-25" dirty="0">
                <a:cs typeface="Times New Roman"/>
              </a:rPr>
              <a:t>See </a:t>
            </a:r>
            <a:r>
              <a:rPr lang="en-US" sz="2900" spc="-25" dirty="0">
                <a:cs typeface="Times New Roman"/>
              </a:rPr>
              <a:t>Rev. Proc. 2017-52. </a:t>
            </a:r>
          </a:p>
          <a:p>
            <a:pPr marL="128016" lvl="1" indent="0">
              <a:lnSpc>
                <a:spcPct val="110000"/>
              </a:lnSpc>
              <a:spcBef>
                <a:spcPts val="1200"/>
              </a:spcBef>
              <a:spcAft>
                <a:spcPts val="200"/>
              </a:spcAft>
              <a:buNone/>
            </a:pPr>
            <a:endParaRPr lang="en-US" sz="2900" spc="-25" dirty="0">
              <a:cs typeface="Times New Roman"/>
            </a:endParaRPr>
          </a:p>
          <a:p>
            <a:endParaRPr lang="en-US" spc="-25" dirty="0">
              <a:cs typeface="Times New Roman"/>
            </a:endParaRPr>
          </a:p>
          <a:p>
            <a:endParaRPr lang="en-US" spc="-25" dirty="0">
              <a:cs typeface="Times New Roman"/>
            </a:endParaRPr>
          </a:p>
          <a:p>
            <a:pPr marL="0" indent="0">
              <a:buNone/>
            </a:pPr>
            <a:endParaRPr lang="en-US" spc="-25" dirty="0">
              <a:cs typeface="Times New Roman"/>
            </a:endParaRPr>
          </a:p>
        </p:txBody>
      </p:sp>
      <p:sp>
        <p:nvSpPr>
          <p:cNvPr id="4" name="Slide Number Placeholder 3" descr="" title="">
            <a:extLst>
              <a:ext uri="{FF2B5EF4-FFF2-40B4-BE49-F238E27FC236}">
                <a16:creationId xmlns:a16="http://schemas.microsoft.com/office/drawing/2014/main" id="{15BCBE2B-2D2B-1271-9D3F-BDD48FD11D40}"/>
              </a:ext>
            </a:extLst>
          </p:cNvPr>
          <p:cNvSpPr>
            <a:spLocks noGrp="1"/>
          </p:cNvSpPr>
          <p:nvPr>
            <p:ph type="sldNum" sz="quarter" idx="12"/>
          </p:nvPr>
        </p:nvSpPr>
        <p:spPr/>
        <p:txBody>
          <a:bodyPr/>
          <a:lstStyle/>
          <a:p>
            <a:fld id="{F0A913F9-5119-4764-BE1F-1694933FD1BA}" type="slidenum">
              <a:rPr lang="en-US" smtClean="0">
                <a:solidFill>
                  <a:schemeClr val="tx1"/>
                </a:solidFill>
              </a:rPr>
              <a:t>40</a:t>
            </a:fld>
            <a:endParaRPr lang="en-US" dirty="0">
              <a:solidFill>
                <a:schemeClr val="tx1"/>
              </a:solidFill>
            </a:endParaRPr>
          </a:p>
        </p:txBody>
      </p:sp>
    </p:spTree>
    <p:extLst>
      <p:ext uri="{BB962C8B-B14F-4D97-AF65-F5344CB8AC3E}">
        <p14:creationId xmlns:p14="http://schemas.microsoft.com/office/powerpoint/2010/main" val="3826093065"/>
      </p:ext>
    </p:extLst>
  </p:cSld>
  <p:clrMapOvr>
    <a:masterClrMapping/>
  </p:clrMapOvr>
</p:sld>
</file>

<file path=ppt/slides/slide4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a:bodyPr>
          <a:lstStyle/>
          <a:p>
            <a:r>
              <a:rPr lang="en-US" dirty="0"/>
              <a:t>Rev. Rul. 95-74 and other issues</a:t>
            </a:r>
            <a:endParaRPr lang="en-US" dirty="0">
              <a:highlight>
                <a:srgbClr val="FFFF00"/>
              </a:highlight>
            </a:endParaRP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buNone/>
            </a:pPr>
            <a:r>
              <a:rPr lang="en-US" dirty="0"/>
              <a:t>Does Rev. Rul. 95-74 apply in a divisive reorganization?</a:t>
            </a:r>
          </a:p>
          <a:p>
            <a:pPr marL="0" indent="0">
              <a:buNone/>
            </a:pPr>
            <a:r>
              <a:rPr lang="en-US" dirty="0"/>
              <a:t>In CCA 201023056 (June 11, 2010), the IRS stated that Controlled may deduct payments made for assumed Deductible Liabilities under the same analysis as Rev. Rul. 95-74.  However, the exchange between Distributing and Controlled qualified both as a divisive reorganization and as a section 351 exchange. </a:t>
            </a:r>
          </a:p>
          <a:p>
            <a:pPr marL="0" indent="0">
              <a:buNone/>
            </a:pPr>
            <a:r>
              <a:rPr lang="en-US" dirty="0"/>
              <a:t>If Rev. Rul. 95-74 does not apply, who gets the deduction?  When? </a:t>
            </a:r>
          </a:p>
          <a:p>
            <a:pPr marL="0" indent="0">
              <a:buNone/>
            </a:pPr>
            <a:r>
              <a:rPr lang="en-US" dirty="0"/>
              <a:t>If the liability is not associated with the assets or business transferred (i.e., an “orphan” liability), does </a:t>
            </a:r>
            <a:r>
              <a:rPr lang="en-US" i="1" dirty="0"/>
              <a:t>Holdcroft </a:t>
            </a:r>
            <a:r>
              <a:rPr lang="en-US" dirty="0"/>
              <a:t>apply instead of Rev. Rul. 95-74?  Could section 357(b) apply? </a:t>
            </a:r>
          </a:p>
          <a:p>
            <a:endParaRPr lang="en-US" dirty="0"/>
          </a:p>
        </p:txBody>
      </p:sp>
      <p:sp>
        <p:nvSpPr>
          <p:cNvPr id="4" name="Slide Number Placeholder 3" descr="" title="">
            <a:extLst>
              <a:ext uri="{FF2B5EF4-FFF2-40B4-BE49-F238E27FC236}">
                <a16:creationId xmlns:a16="http://schemas.microsoft.com/office/drawing/2014/main" id="{A1079F39-4EB1-0FFF-207A-8328CF4BF346}"/>
              </a:ext>
            </a:extLst>
          </p:cNvPr>
          <p:cNvSpPr>
            <a:spLocks noGrp="1"/>
          </p:cNvSpPr>
          <p:nvPr>
            <p:ph type="sldNum" sz="quarter" idx="12"/>
          </p:nvPr>
        </p:nvSpPr>
        <p:spPr/>
        <p:txBody>
          <a:bodyPr/>
          <a:lstStyle/>
          <a:p>
            <a:fld id="{F0A913F9-5119-4764-BE1F-1694933FD1BA}" type="slidenum">
              <a:rPr lang="en-US" smtClean="0"/>
              <a:t>41</a:t>
            </a:fld>
            <a:endParaRPr lang="en-US" dirty="0"/>
          </a:p>
        </p:txBody>
      </p:sp>
    </p:spTree>
    <p:extLst>
      <p:ext uri="{BB962C8B-B14F-4D97-AF65-F5344CB8AC3E}">
        <p14:creationId xmlns:p14="http://schemas.microsoft.com/office/powerpoint/2010/main" val="2594690682"/>
      </p:ext>
    </p:extLst>
  </p:cSld>
  <p:clrMapOvr>
    <a:masterClrMapping/>
  </p:clrMapOvr>
</p:sld>
</file>

<file path=ppt/slides/slide4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Consequences if Rev. Rul. 95-74 Model Applies</a:t>
            </a:r>
            <a:endParaRPr lang="en-US" dirty="0">
              <a:highlight>
                <a:srgbClr val="FFFF00"/>
              </a:highlight>
            </a:endParaRP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lnSpc>
                <a:spcPct val="110000"/>
              </a:lnSpc>
              <a:buNone/>
            </a:pPr>
            <a:r>
              <a:rPr lang="en-US" b="1" spc="-25" dirty="0">
                <a:cs typeface="Times New Roman"/>
              </a:rPr>
              <a:t>Consequences to Distributing</a:t>
            </a:r>
            <a:r>
              <a:rPr lang="en-US" spc="-25" dirty="0">
                <a:cs typeface="Times New Roman"/>
              </a:rPr>
              <a:t>: </a:t>
            </a:r>
          </a:p>
          <a:p>
            <a:pPr lvl="1">
              <a:lnSpc>
                <a:spcPct val="110000"/>
              </a:lnSpc>
              <a:spcBef>
                <a:spcPts val="600"/>
              </a:spcBef>
              <a:buFont typeface="Arial" panose="020B0604020202020204" pitchFamily="34" charset="0"/>
              <a:buChar char="•"/>
            </a:pPr>
            <a:r>
              <a:rPr lang="en-US" sz="2200" spc="-25" dirty="0">
                <a:cs typeface="Times New Roman"/>
              </a:rPr>
              <a:t>No gain recognition to Distributing.</a:t>
            </a:r>
          </a:p>
          <a:p>
            <a:pPr lvl="1">
              <a:lnSpc>
                <a:spcPct val="110000"/>
              </a:lnSpc>
              <a:spcBef>
                <a:spcPts val="600"/>
              </a:spcBef>
              <a:buFont typeface="Arial" panose="020B0604020202020204" pitchFamily="34" charset="0"/>
              <a:buChar char="•"/>
            </a:pPr>
            <a:r>
              <a:rPr lang="en-US" sz="2200" spc="-25" dirty="0">
                <a:cs typeface="Times New Roman"/>
              </a:rPr>
              <a:t>No reduction in Distributing’s basis in the stock of Controlled. </a:t>
            </a:r>
          </a:p>
          <a:p>
            <a:pPr marL="0" indent="0">
              <a:lnSpc>
                <a:spcPct val="110000"/>
              </a:lnSpc>
              <a:spcBef>
                <a:spcPts val="600"/>
              </a:spcBef>
              <a:buNone/>
            </a:pPr>
            <a:r>
              <a:rPr lang="en-US" b="1" spc="-25" dirty="0">
                <a:cs typeface="Times New Roman"/>
              </a:rPr>
              <a:t>Consequences to Controlled</a:t>
            </a:r>
            <a:r>
              <a:rPr lang="en-US" spc="-25" dirty="0">
                <a:cs typeface="Times New Roman"/>
              </a:rPr>
              <a:t>: </a:t>
            </a:r>
          </a:p>
          <a:p>
            <a:pPr lvl="1">
              <a:lnSpc>
                <a:spcPct val="110000"/>
              </a:lnSpc>
              <a:spcBef>
                <a:spcPts val="600"/>
              </a:spcBef>
              <a:buFont typeface="Arial" panose="020B0604020202020204" pitchFamily="34" charset="0"/>
              <a:buChar char="•"/>
            </a:pPr>
            <a:r>
              <a:rPr lang="en-US" sz="2200" spc="-25" dirty="0">
                <a:cs typeface="Times New Roman"/>
              </a:rPr>
              <a:t>No increase in Controlled’s basis in transferred assets. </a:t>
            </a:r>
          </a:p>
          <a:p>
            <a:pPr lvl="1">
              <a:lnSpc>
                <a:spcPct val="110000"/>
              </a:lnSpc>
              <a:spcBef>
                <a:spcPts val="600"/>
              </a:spcBef>
              <a:buFont typeface="Arial" panose="020B0604020202020204" pitchFamily="34" charset="0"/>
              <a:buChar char="•"/>
            </a:pPr>
            <a:r>
              <a:rPr lang="en-US" sz="2200" spc="-25" dirty="0">
                <a:cs typeface="Times New Roman"/>
              </a:rPr>
              <a:t>Controlled deducts or capitalizes the cost of satisfying the liability when paid.</a:t>
            </a:r>
          </a:p>
          <a:p>
            <a:pPr>
              <a:lnSpc>
                <a:spcPct val="110000"/>
              </a:lnSpc>
            </a:pPr>
            <a:endParaRPr lang="en-US" spc="-25" dirty="0">
              <a:cs typeface="Times New Roman"/>
            </a:endParaRPr>
          </a:p>
          <a:p>
            <a:pPr>
              <a:lnSpc>
                <a:spcPct val="110000"/>
              </a:lnSpc>
            </a:pPr>
            <a:endParaRPr lang="en-US" spc="-25" dirty="0">
              <a:cs typeface="Times New Roman"/>
            </a:endParaRPr>
          </a:p>
          <a:p>
            <a:pPr>
              <a:lnSpc>
                <a:spcPct val="110000"/>
              </a:lnSpc>
            </a:pPr>
            <a:endParaRPr lang="en-US" b="1" spc="-25" dirty="0">
              <a:cs typeface="Times New Roman"/>
            </a:endParaRPr>
          </a:p>
          <a:p>
            <a:pPr>
              <a:lnSpc>
                <a:spcPct val="110000"/>
              </a:lnSpc>
            </a:pPr>
            <a:endParaRPr lang="en-US" spc="-25" dirty="0">
              <a:cs typeface="Times New Roman"/>
            </a:endParaRPr>
          </a:p>
          <a:p>
            <a:pPr>
              <a:lnSpc>
                <a:spcPct val="110000"/>
              </a:lnSpc>
            </a:pPr>
            <a:endParaRPr lang="en-US" spc="-25" dirty="0">
              <a:cs typeface="Times New Roman"/>
            </a:endParaRPr>
          </a:p>
          <a:p>
            <a:pPr marL="0" indent="0">
              <a:lnSpc>
                <a:spcPct val="110000"/>
              </a:lnSpc>
              <a:buNone/>
            </a:pPr>
            <a:endParaRPr lang="en-US" spc="-25" dirty="0">
              <a:cs typeface="Times New Roman"/>
            </a:endParaRPr>
          </a:p>
        </p:txBody>
      </p:sp>
      <p:sp>
        <p:nvSpPr>
          <p:cNvPr id="4" name="Slide Number Placeholder 3" descr="" title="">
            <a:extLst>
              <a:ext uri="{FF2B5EF4-FFF2-40B4-BE49-F238E27FC236}">
                <a16:creationId xmlns:a16="http://schemas.microsoft.com/office/drawing/2014/main" id="{253977C1-E0EF-A019-96AC-0A828396E52A}"/>
              </a:ext>
            </a:extLst>
          </p:cNvPr>
          <p:cNvSpPr>
            <a:spLocks noGrp="1"/>
          </p:cNvSpPr>
          <p:nvPr>
            <p:ph type="sldNum" sz="quarter" idx="12"/>
          </p:nvPr>
        </p:nvSpPr>
        <p:spPr/>
        <p:txBody>
          <a:bodyPr/>
          <a:lstStyle/>
          <a:p>
            <a:fld id="{F0A913F9-5119-4764-BE1F-1694933FD1BA}" type="slidenum">
              <a:rPr lang="en-US" smtClean="0"/>
              <a:t>42</a:t>
            </a:fld>
            <a:endParaRPr lang="en-US" dirty="0"/>
          </a:p>
        </p:txBody>
      </p:sp>
    </p:spTree>
    <p:extLst>
      <p:ext uri="{BB962C8B-B14F-4D97-AF65-F5344CB8AC3E}">
        <p14:creationId xmlns:p14="http://schemas.microsoft.com/office/powerpoint/2010/main" val="2761146276"/>
      </p:ext>
    </p:extLst>
  </p:cSld>
  <p:clrMapOvr>
    <a:masterClrMapping/>
  </p:clrMapOvr>
</p:sld>
</file>

<file path=ppt/slides/slide4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The Notice And Rev. Proc. And Greenbook</a:t>
            </a:r>
          </a:p>
        </p:txBody>
      </p:sp>
      <p:sp>
        <p:nvSpPr>
          <p:cNvPr id="3" name="Slide Number Placeholder 2" descr="" title="">
            <a:extLst>
              <a:ext uri="{FF2B5EF4-FFF2-40B4-BE49-F238E27FC236}">
                <a16:creationId xmlns:a16="http://schemas.microsoft.com/office/drawing/2014/main" id="{8E40AB6F-6634-9E16-538D-B2E1453835C1}"/>
              </a:ext>
            </a:extLst>
          </p:cNvPr>
          <p:cNvSpPr>
            <a:spLocks noGrp="1"/>
          </p:cNvSpPr>
          <p:nvPr>
            <p:ph type="sldNum" sz="quarter" idx="12"/>
          </p:nvPr>
        </p:nvSpPr>
        <p:spPr/>
        <p:txBody>
          <a:bodyPr/>
          <a:lstStyle/>
          <a:p>
            <a:fld id="{F0A913F9-5119-4764-BE1F-1694933FD1BA}" type="slidenum">
              <a:rPr lang="en-US" smtClean="0"/>
              <a:t>43</a:t>
            </a:fld>
            <a:endParaRPr lang="en-US" dirty="0"/>
          </a:p>
        </p:txBody>
      </p:sp>
    </p:spTree>
    <p:extLst>
      <p:ext uri="{BB962C8B-B14F-4D97-AF65-F5344CB8AC3E}">
        <p14:creationId xmlns:p14="http://schemas.microsoft.com/office/powerpoint/2010/main" val="1604038084"/>
      </p:ext>
    </p:extLst>
  </p:cSld>
  <p:clrMapOvr>
    <a:masterClrMapping/>
  </p:clrMapOvr>
</p:sld>
</file>

<file path=ppt/slides/slide4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Here’s what the government is saying</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dirty="0"/>
              <a:t>Notice 2024-38 states:</a:t>
            </a:r>
          </a:p>
          <a:p>
            <a:pPr marL="310896" lvl="2" indent="0">
              <a:buNone/>
            </a:pPr>
            <a:r>
              <a:rPr lang="en-US" sz="2200" dirty="0"/>
              <a:t>It is the understanding of the Treasury Department and the IRS that there is confusion and disagreement among some tax advisors regarding the interaction and separate operations of §§ 357 and 361 in situations, for example, in which Section 361 Consideration is used to satisfy Distributing Liabilities that do not qualify as Debt.  Some tax advisors mistakenly believe that, in such a situation, the Section 361 Consideration would qualify for nonrecognition treatment under §361.  It is the understanding of the Treasury Department and the IRS that </a:t>
            </a:r>
            <a:r>
              <a:rPr lang="en-US" sz="2200" b="1" i="1" dirty="0"/>
              <a:t>some tax advisors also incorrectly contend that Distributing would enjoy nonrecognition treatment under §361 through the use of Section 361 Consideration to satisfy Distributing Contingent Liabilities, which are not subject to an adjusted basis limitation under §357(c)(3) (and, therefore, would not be subject to an adjusted basis limitation under §361(b)(3)). </a:t>
            </a:r>
          </a:p>
        </p:txBody>
      </p:sp>
      <p:sp>
        <p:nvSpPr>
          <p:cNvPr id="4" name="Slide Number Placeholder 3" descr="" title="">
            <a:extLst>
              <a:ext uri="{FF2B5EF4-FFF2-40B4-BE49-F238E27FC236}">
                <a16:creationId xmlns:a16="http://schemas.microsoft.com/office/drawing/2014/main" id="{CCA05069-5729-9806-7194-A67963463E51}"/>
              </a:ext>
            </a:extLst>
          </p:cNvPr>
          <p:cNvSpPr>
            <a:spLocks noGrp="1"/>
          </p:cNvSpPr>
          <p:nvPr>
            <p:ph type="sldNum" sz="quarter" idx="12"/>
          </p:nvPr>
        </p:nvSpPr>
        <p:spPr/>
        <p:txBody>
          <a:bodyPr/>
          <a:lstStyle/>
          <a:p>
            <a:fld id="{F0A913F9-5119-4764-BE1F-1694933FD1BA}" type="slidenum">
              <a:rPr lang="en-US" smtClean="0"/>
              <a:t>44</a:t>
            </a:fld>
            <a:endParaRPr lang="en-US" dirty="0"/>
          </a:p>
        </p:txBody>
      </p:sp>
    </p:spTree>
    <p:extLst>
      <p:ext uri="{BB962C8B-B14F-4D97-AF65-F5344CB8AC3E}">
        <p14:creationId xmlns:p14="http://schemas.microsoft.com/office/powerpoint/2010/main" val="630826276"/>
      </p:ext>
    </p:extLst>
  </p:cSld>
  <p:clrMapOvr>
    <a:masterClrMapping/>
  </p:clrMapOvr>
</p:sld>
</file>

<file path=ppt/slides/slide4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Here’s what the government is doing</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sz="1800" dirty="0"/>
              <a:t>Rev. Proc. 2024-24 includes strict guidelines for transfers of Distributing’s contingent liabilities to controlled: </a:t>
            </a:r>
            <a:r>
              <a:rPr lang="en-US" sz="1800" spc="-25" dirty="0">
                <a:cs typeface="Times New Roman"/>
              </a:rPr>
              <a:t> </a:t>
            </a:r>
          </a:p>
          <a:p>
            <a:pPr lvl="1">
              <a:spcBef>
                <a:spcPts val="600"/>
              </a:spcBef>
              <a:spcAft>
                <a:spcPts val="200"/>
              </a:spcAft>
              <a:buFont typeface="Arial" panose="020B0604020202020204" pitchFamily="34" charset="0"/>
              <a:buChar char="•"/>
            </a:pPr>
            <a:r>
              <a:rPr lang="en-US" spc="-25" dirty="0">
                <a:cs typeface="Times New Roman"/>
              </a:rPr>
              <a:t>Claimant of a contingent liability does not qualify as a “creditor” for purposes of section 361(b)(3) and Distributing cannot use boot to satisfy a contingent liability tax-free. </a:t>
            </a:r>
          </a:p>
          <a:p>
            <a:pPr lvl="1">
              <a:spcBef>
                <a:spcPts val="600"/>
              </a:spcBef>
              <a:spcAft>
                <a:spcPts val="200"/>
              </a:spcAft>
              <a:buFont typeface="Arial" panose="020B0604020202020204" pitchFamily="34" charset="0"/>
              <a:buChar char="•"/>
            </a:pPr>
            <a:r>
              <a:rPr lang="en-US" spc="-25" dirty="0">
                <a:cs typeface="Times New Roman"/>
              </a:rPr>
              <a:t>Tax-free assumption by Controlled of Distributing’s contingent liability under section 357(a) is still available. </a:t>
            </a:r>
            <a:endParaRPr lang="en-US" b="1" i="1" dirty="0"/>
          </a:p>
          <a:p>
            <a:pPr marL="128016" lvl="1" indent="0">
              <a:spcBef>
                <a:spcPts val="1200"/>
              </a:spcBef>
              <a:spcAft>
                <a:spcPts val="200"/>
              </a:spcAft>
              <a:buNone/>
            </a:pPr>
            <a:r>
              <a:rPr lang="en-US" dirty="0"/>
              <a:t>However, Rev. Proc. 2024-24 does not treat an arrangement as an assumption under section 357(d) if Controlled makes any payment to, or within the control, of Distributing or a person related to Distributing.  Unless Controlled makes the payment directly to a Claimant, it must be made to a segregated fund with an independent trustee or custodian.</a:t>
            </a:r>
          </a:p>
          <a:p>
            <a:pPr marL="128016" lvl="1" indent="0">
              <a:spcBef>
                <a:spcPts val="1200"/>
              </a:spcBef>
              <a:spcAft>
                <a:spcPts val="200"/>
              </a:spcAft>
              <a:buNone/>
            </a:pPr>
            <a:r>
              <a:rPr lang="en-US" dirty="0"/>
              <a:t>This strict restriction is inconsistent with court decisions that interpret “assumption” broadly.  </a:t>
            </a:r>
            <a:r>
              <a:rPr lang="en-US" i="1" dirty="0"/>
              <a:t>See Jewell v. United States</a:t>
            </a:r>
            <a:r>
              <a:rPr lang="en-US" dirty="0"/>
              <a:t>, 330 F.2d 761 (9th Cir. 1964) (exchange of target debt for acquiror debt in an asset reorganization treated as an assumption); </a:t>
            </a:r>
            <a:r>
              <a:rPr lang="en-US" i="1" dirty="0"/>
              <a:t>Kniffen v. Comm’r</a:t>
            </a:r>
            <a:r>
              <a:rPr lang="en-US" dirty="0"/>
              <a:t>, 39 T.C. 553 (1962) (forgiveness of debt owed by transferor to transferee corporation in section 351 exchange treated as an assumption). </a:t>
            </a:r>
          </a:p>
        </p:txBody>
      </p:sp>
      <p:sp>
        <p:nvSpPr>
          <p:cNvPr id="4" name="Slide Number Placeholder 3" descr="" title="">
            <a:extLst>
              <a:ext uri="{FF2B5EF4-FFF2-40B4-BE49-F238E27FC236}">
                <a16:creationId xmlns:a16="http://schemas.microsoft.com/office/drawing/2014/main" id="{C0EFF63F-BFFA-BF89-FD90-1D50EA8DE8CE}"/>
              </a:ext>
            </a:extLst>
          </p:cNvPr>
          <p:cNvSpPr>
            <a:spLocks noGrp="1"/>
          </p:cNvSpPr>
          <p:nvPr>
            <p:ph type="sldNum" sz="quarter" idx="12"/>
          </p:nvPr>
        </p:nvSpPr>
        <p:spPr/>
        <p:txBody>
          <a:bodyPr/>
          <a:lstStyle/>
          <a:p>
            <a:fld id="{F0A913F9-5119-4764-BE1F-1694933FD1BA}" type="slidenum">
              <a:rPr lang="en-US" smtClean="0"/>
              <a:t>45</a:t>
            </a:fld>
            <a:endParaRPr lang="en-US" dirty="0"/>
          </a:p>
        </p:txBody>
      </p:sp>
    </p:spTree>
    <p:extLst>
      <p:ext uri="{BB962C8B-B14F-4D97-AF65-F5344CB8AC3E}">
        <p14:creationId xmlns:p14="http://schemas.microsoft.com/office/powerpoint/2010/main" val="4121187117"/>
      </p:ext>
    </p:extLst>
  </p:cSld>
  <p:clrMapOvr>
    <a:masterClrMapping/>
  </p:clrMapOvr>
</p:sld>
</file>

<file path=ppt/slides/slide4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No Boot Purge on Contingent Liabilities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buNone/>
            </a:pPr>
            <a:r>
              <a:rPr lang="en-US" sz="2000" dirty="0"/>
              <a:t>Sections 357 and 361 describe economically similar transactions</a:t>
            </a:r>
            <a:r>
              <a:rPr lang="en-US" sz="2000" u="dbl" dirty="0">
                <a:solidFill>
                  <a:srgbClr val="0000FF"/>
                </a:solidFill>
              </a:rPr>
              <a:t>,</a:t>
            </a:r>
            <a:r>
              <a:rPr lang="en-US" sz="2000" dirty="0"/>
              <a:t> and it may be difficult to tell whether a payment is reimbursement for an assumption by Controlled or boot to Distributing. </a:t>
            </a:r>
          </a:p>
          <a:p>
            <a:pPr marL="0" indent="0">
              <a:buNone/>
            </a:pPr>
            <a:r>
              <a:rPr lang="en-US" sz="2000" dirty="0"/>
              <a:t>However, Notice 2024-38 and Rev. Proc. 2024-24 define “creditor” in section 361(b)(3) to include only an obligee of indebtedness, precluding boot purges on Deductible Liabilities. </a:t>
            </a:r>
          </a:p>
          <a:p>
            <a:pPr marL="0" indent="0">
              <a:buNone/>
            </a:pPr>
            <a:r>
              <a:rPr lang="en-US" sz="2000" dirty="0"/>
              <a:t>Restrictive definition of “creditor” is based on Treasury and IRS’s interpretation of the section 361(b)(3) legislative history.  Both ABA and NYSBA comments effectively rebut this interpretation.</a:t>
            </a:r>
          </a:p>
          <a:p>
            <a:pPr marL="0" indent="0">
              <a:buNone/>
            </a:pPr>
            <a:r>
              <a:rPr lang="en-US" sz="2000" dirty="0"/>
              <a:t>Along with the restrictions on assumptions, this restriction is intended to prevent Distributing from having unrestricted possession or control of boot. </a:t>
            </a:r>
          </a:p>
        </p:txBody>
      </p:sp>
      <p:sp>
        <p:nvSpPr>
          <p:cNvPr id="4" name="Slide Number Placeholder 3" descr="" title="">
            <a:extLst>
              <a:ext uri="{FF2B5EF4-FFF2-40B4-BE49-F238E27FC236}">
                <a16:creationId xmlns:a16="http://schemas.microsoft.com/office/drawing/2014/main" id="{A1079F39-4EB1-0FFF-207A-8328CF4BF346}"/>
              </a:ext>
            </a:extLst>
          </p:cNvPr>
          <p:cNvSpPr>
            <a:spLocks noGrp="1"/>
          </p:cNvSpPr>
          <p:nvPr>
            <p:ph type="sldNum" sz="quarter" idx="12"/>
          </p:nvPr>
        </p:nvSpPr>
        <p:spPr/>
        <p:txBody>
          <a:bodyPr/>
          <a:lstStyle/>
          <a:p>
            <a:fld id="{F0A913F9-5119-4764-BE1F-1694933FD1BA}" type="slidenum">
              <a:rPr lang="en-US" smtClean="0">
                <a:solidFill>
                  <a:schemeClr val="tx1"/>
                </a:solidFill>
              </a:rPr>
              <a:t>46</a:t>
            </a:fld>
            <a:endParaRPr lang="en-US" dirty="0">
              <a:solidFill>
                <a:schemeClr val="tx1"/>
              </a:solidFill>
            </a:endParaRPr>
          </a:p>
        </p:txBody>
      </p:sp>
    </p:spTree>
    <p:extLst>
      <p:ext uri="{BB962C8B-B14F-4D97-AF65-F5344CB8AC3E}">
        <p14:creationId xmlns:p14="http://schemas.microsoft.com/office/powerpoint/2010/main" val="1250455004"/>
      </p:ext>
    </p:extLst>
  </p:cSld>
  <p:clrMapOvr>
    <a:masterClrMapping/>
  </p:clrMapOvr>
</p:sld>
</file>

<file path=ppt/slides/slide4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No Boot Purge on Contingent Liabilities (CONT.)</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spcBef>
                <a:spcPts val="600"/>
              </a:spcBef>
              <a:buNone/>
            </a:pPr>
            <a:r>
              <a:rPr lang="en-US" sz="2000" dirty="0"/>
              <a:t>Policy considerations:</a:t>
            </a:r>
          </a:p>
          <a:p>
            <a:pPr marL="231775" indent="-115888">
              <a:spcBef>
                <a:spcPts val="600"/>
              </a:spcBef>
              <a:buFont typeface="Arial" panose="020B0604020202020204" pitchFamily="34" charset="0"/>
              <a:buChar char="•"/>
            </a:pPr>
            <a:r>
              <a:rPr lang="en-US" sz="2000" dirty="0"/>
              <a:t>The market-based considerations that require Distributing to delay a boot purge to satisfy financial debt do not apply to contingent liabilities. </a:t>
            </a:r>
          </a:p>
          <a:p>
            <a:pPr marL="231775" indent="-115888">
              <a:spcBef>
                <a:spcPts val="600"/>
              </a:spcBef>
              <a:buFont typeface="Arial" panose="020B0604020202020204" pitchFamily="34" charset="0"/>
              <a:buChar char="•"/>
            </a:pPr>
            <a:r>
              <a:rPr lang="en-US" sz="2000" dirty="0"/>
              <a:t>A boot purge to satisfy a Deductible Liability is less likely to have the economics of a sale than a boot purge to satisfy a financial debt. </a:t>
            </a:r>
          </a:p>
          <a:p>
            <a:pPr marL="0" indent="0">
              <a:buNone/>
            </a:pPr>
            <a:r>
              <a:rPr lang="en-US" sz="2000" dirty="0"/>
              <a:t>In practice, how important is tax-free treatment under section 361(b)(3) for contingent liabilities?  Can assumptions (under section 357(d)) accomplish most real-world transactions? </a:t>
            </a:r>
          </a:p>
        </p:txBody>
      </p:sp>
      <p:sp>
        <p:nvSpPr>
          <p:cNvPr id="4" name="Slide Number Placeholder 3" descr="" title="">
            <a:extLst>
              <a:ext uri="{FF2B5EF4-FFF2-40B4-BE49-F238E27FC236}">
                <a16:creationId xmlns:a16="http://schemas.microsoft.com/office/drawing/2014/main" id="{A1079F39-4EB1-0FFF-207A-8328CF4BF346}"/>
              </a:ext>
            </a:extLst>
          </p:cNvPr>
          <p:cNvSpPr>
            <a:spLocks noGrp="1"/>
          </p:cNvSpPr>
          <p:nvPr>
            <p:ph type="sldNum" sz="quarter" idx="12"/>
          </p:nvPr>
        </p:nvSpPr>
        <p:spPr/>
        <p:txBody>
          <a:bodyPr/>
          <a:lstStyle/>
          <a:p>
            <a:fld id="{F0A913F9-5119-4764-BE1F-1694933FD1BA}" type="slidenum">
              <a:rPr lang="en-US" smtClean="0"/>
              <a:t>47</a:t>
            </a:fld>
            <a:endParaRPr lang="en-US" dirty="0"/>
          </a:p>
        </p:txBody>
      </p:sp>
    </p:spTree>
    <p:extLst>
      <p:ext uri="{BB962C8B-B14F-4D97-AF65-F5344CB8AC3E}">
        <p14:creationId xmlns:p14="http://schemas.microsoft.com/office/powerpoint/2010/main" val="4149562939"/>
      </p:ext>
    </p:extLst>
  </p:cSld>
  <p:clrMapOvr>
    <a:masterClrMapping/>
  </p:clrMapOvr>
</p:sld>
</file>

<file path=ppt/slides/slide4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Greenbook Proposals</a:t>
            </a:r>
            <a:endParaRPr lang="en-US" dirty="0">
              <a:highlight>
                <a:srgbClr val="FFFF00"/>
              </a:highlight>
            </a:endParaRP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sz="1900" dirty="0"/>
              <a:t>FY2024 and FY2025 Greenbook proposed “two additional requirements under section 355” to restrict Controlled’s assumption of contingent liabilities.  A spin-off would be taxable to Distributing, but not its shareholders, if the controlled corporation either </a:t>
            </a:r>
          </a:p>
          <a:p>
            <a:pPr lvl="1">
              <a:spcBef>
                <a:spcPts val="600"/>
              </a:spcBef>
              <a:spcAft>
                <a:spcPts val="200"/>
              </a:spcAft>
              <a:buFont typeface="Arial" panose="020B0604020202020204" pitchFamily="34" charset="0"/>
              <a:buChar char="•"/>
            </a:pPr>
            <a:r>
              <a:rPr lang="en-US" sz="1900" dirty="0"/>
              <a:t>Was not adequately capitalized as a result of the divisive reorganization; or </a:t>
            </a:r>
          </a:p>
          <a:p>
            <a:pPr lvl="1">
              <a:spcBef>
                <a:spcPts val="600"/>
              </a:spcBef>
              <a:spcAft>
                <a:spcPts val="200"/>
              </a:spcAft>
              <a:buFont typeface="Arial" panose="020B0604020202020204" pitchFamily="34" charset="0"/>
              <a:buChar char="•"/>
            </a:pPr>
            <a:r>
              <a:rPr lang="en-US" sz="1900" dirty="0"/>
              <a:t>Did not continue to be an “economically viable” entity after the completion of the reorganization.  </a:t>
            </a:r>
          </a:p>
          <a:p>
            <a:r>
              <a:rPr lang="en-US" sz="1900" dirty="0"/>
              <a:t>Both FY2024 and FY2025 Greenbooks identify two concerns animating the proposals: </a:t>
            </a:r>
          </a:p>
          <a:p>
            <a:pPr lvl="1">
              <a:spcBef>
                <a:spcPts val="600"/>
              </a:spcBef>
              <a:spcAft>
                <a:spcPts val="200"/>
              </a:spcAft>
              <a:buFont typeface="Arial" panose="020B0604020202020204" pitchFamily="34" charset="0"/>
              <a:buChar char="•"/>
            </a:pPr>
            <a:r>
              <a:rPr lang="en-US" sz="1900" dirty="0"/>
              <a:t>Distributing corporations may be able to circumvent basis limitations in several common monetization transactions by causing Controlled to assume contingent, rather than fixed, liabilities. </a:t>
            </a:r>
          </a:p>
          <a:p>
            <a:pPr lvl="1">
              <a:spcBef>
                <a:spcPts val="600"/>
              </a:spcBef>
              <a:spcAft>
                <a:spcPts val="200"/>
              </a:spcAft>
              <a:buFont typeface="Arial" panose="020B0604020202020204" pitchFamily="34" charset="0"/>
              <a:buChar char="•"/>
            </a:pPr>
            <a:r>
              <a:rPr lang="en-US" sz="1900" dirty="0"/>
              <a:t>The assumption of contingent liabilities burdens Controlled with “crippling liabilities and excessive leverage, jeopardizing its ability to continue as a viable going concern” in a manner inconstant with the purpose of the divisive reorganization provisions. </a:t>
            </a:r>
          </a:p>
        </p:txBody>
      </p:sp>
      <p:sp>
        <p:nvSpPr>
          <p:cNvPr id="4" name="Slide Number Placeholder 3" descr="" title="">
            <a:extLst>
              <a:ext uri="{FF2B5EF4-FFF2-40B4-BE49-F238E27FC236}">
                <a16:creationId xmlns:a16="http://schemas.microsoft.com/office/drawing/2014/main" id="{AC2666F5-F8E2-022A-E57E-E7EFAE38F83E}"/>
              </a:ext>
            </a:extLst>
          </p:cNvPr>
          <p:cNvSpPr>
            <a:spLocks noGrp="1"/>
          </p:cNvSpPr>
          <p:nvPr>
            <p:ph type="sldNum" sz="quarter" idx="12"/>
          </p:nvPr>
        </p:nvSpPr>
        <p:spPr/>
        <p:txBody>
          <a:bodyPr/>
          <a:lstStyle/>
          <a:p>
            <a:fld id="{F0A913F9-5119-4764-BE1F-1694933FD1BA}" type="slidenum">
              <a:rPr lang="en-US" smtClean="0"/>
              <a:t>48</a:t>
            </a:fld>
            <a:endParaRPr lang="en-US" dirty="0"/>
          </a:p>
        </p:txBody>
      </p:sp>
    </p:spTree>
    <p:extLst>
      <p:ext uri="{BB962C8B-B14F-4D97-AF65-F5344CB8AC3E}">
        <p14:creationId xmlns:p14="http://schemas.microsoft.com/office/powerpoint/2010/main" val="3931572215"/>
      </p:ext>
    </p:extLst>
  </p:cSld>
  <p:clrMapOvr>
    <a:masterClrMapping/>
  </p:clrMapOvr>
</p:sld>
</file>

<file path=ppt/slides/slide4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Greenbook Proposals</a:t>
            </a:r>
            <a:endParaRPr lang="en-US" dirty="0">
              <a:highlight>
                <a:srgbClr val="FFFF00"/>
              </a:highlight>
            </a:endParaRP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r>
              <a:rPr lang="en-US" dirty="0"/>
              <a:t>The proposals envision a facts and circumstances analysis to be developed by regulations.  Relevant factors include: </a:t>
            </a:r>
          </a:p>
          <a:p>
            <a:pPr lvl="1">
              <a:spcBef>
                <a:spcPts val="600"/>
              </a:spcBef>
              <a:buFont typeface="Arial" panose="020B0604020202020204" pitchFamily="34" charset="0"/>
              <a:buChar char="•"/>
            </a:pPr>
            <a:r>
              <a:rPr lang="en-US" sz="2200" dirty="0"/>
              <a:t>Projected as well as actual contingent liabilities assumed; and</a:t>
            </a:r>
          </a:p>
          <a:p>
            <a:pPr lvl="1">
              <a:spcBef>
                <a:spcPts val="600"/>
              </a:spcBef>
              <a:buFont typeface="Arial" panose="020B0604020202020204" pitchFamily="34" charset="0"/>
              <a:buChar char="•"/>
            </a:pPr>
            <a:r>
              <a:rPr lang="en-US" sz="2200" dirty="0"/>
              <a:t>Whether Controlled files for bankruptcy within five years of the divisive reorganization. </a:t>
            </a:r>
          </a:p>
          <a:p>
            <a:pPr marL="0" indent="0">
              <a:buNone/>
            </a:pPr>
            <a:r>
              <a:rPr lang="en-US" dirty="0"/>
              <a:t>The fact that one or more creditors would lend to Controlled to refinance Controlled’s liability would not be relevant. </a:t>
            </a:r>
          </a:p>
        </p:txBody>
      </p:sp>
      <p:sp>
        <p:nvSpPr>
          <p:cNvPr id="4" name="Slide Number Placeholder 3" descr="" title="">
            <a:extLst>
              <a:ext uri="{FF2B5EF4-FFF2-40B4-BE49-F238E27FC236}">
                <a16:creationId xmlns:a16="http://schemas.microsoft.com/office/drawing/2014/main" id="{A1079F39-4EB1-0FFF-207A-8328CF4BF346}"/>
              </a:ext>
            </a:extLst>
          </p:cNvPr>
          <p:cNvSpPr>
            <a:spLocks noGrp="1"/>
          </p:cNvSpPr>
          <p:nvPr>
            <p:ph type="sldNum" sz="quarter" idx="12"/>
          </p:nvPr>
        </p:nvSpPr>
        <p:spPr/>
        <p:txBody>
          <a:bodyPr/>
          <a:lstStyle/>
          <a:p>
            <a:fld id="{F0A913F9-5119-4764-BE1F-1694933FD1BA}" type="slidenum">
              <a:rPr lang="en-US" smtClean="0"/>
              <a:t>49</a:t>
            </a:fld>
            <a:endParaRPr lang="en-US" dirty="0"/>
          </a:p>
        </p:txBody>
      </p:sp>
    </p:spTree>
    <p:extLst>
      <p:ext uri="{BB962C8B-B14F-4D97-AF65-F5344CB8AC3E}">
        <p14:creationId xmlns:p14="http://schemas.microsoft.com/office/powerpoint/2010/main" val="32838064"/>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CEA7701-A6FF-02E9-B270-16F793B0575A}"/>
              </a:ext>
            </a:extLst>
          </p:cNvPr>
          <p:cNvSpPr>
            <a:spLocks noGrp="1"/>
          </p:cNvSpPr>
          <p:nvPr>
            <p:ph type="title"/>
          </p:nvPr>
        </p:nvSpPr>
        <p:spPr/>
        <p:txBody>
          <a:bodyPr/>
          <a:lstStyle/>
          <a:p>
            <a:r>
              <a:rPr lang="en-US" dirty="0"/>
              <a:t>Issue and Focus </a:t>
            </a:r>
          </a:p>
        </p:txBody>
      </p:sp>
      <p:sp>
        <p:nvSpPr>
          <p:cNvPr id="3" name="Content Placeholder 2" descr="" title="">
            <a:extLst>
              <a:ext uri="{FF2B5EF4-FFF2-40B4-BE49-F238E27FC236}">
                <a16:creationId xmlns:a16="http://schemas.microsoft.com/office/drawing/2014/main" id="{1F078BA3-36C2-EF57-5E51-60CF1128D2B8}"/>
              </a:ext>
            </a:extLst>
          </p:cNvPr>
          <p:cNvSpPr>
            <a:spLocks noGrp="1"/>
          </p:cNvSpPr>
          <p:nvPr>
            <p:ph idx="1"/>
          </p:nvPr>
        </p:nvSpPr>
        <p:spPr/>
        <p:txBody>
          <a:bodyPr>
            <a:normAutofit/>
          </a:bodyPr>
          <a:lstStyle/>
          <a:p>
            <a:r>
              <a:rPr lang="en-US" sz="2400" dirty="0"/>
              <a:t>Distributing often incurs contingent liabilities in the ordinary course of its business (e.g., for environmental reclamation, product defects or warranties, torts, qualified retirement plan underfunding, and contracts (including breaches)).</a:t>
            </a:r>
          </a:p>
          <a:p>
            <a:r>
              <a:rPr lang="en-US" sz="2400" dirty="0"/>
              <a:t>In divisive reorganizations, how should the allocation of contingent liabilities be treated: </a:t>
            </a:r>
          </a:p>
          <a:p>
            <a:pPr lvl="1">
              <a:spcBef>
                <a:spcPts val="600"/>
              </a:spcBef>
              <a:buFont typeface="Arial" panose="020B0604020202020204" pitchFamily="34" charset="0"/>
              <a:buChar char="•"/>
            </a:pPr>
            <a:r>
              <a:rPr lang="en-US" sz="2400" dirty="0"/>
              <a:t>Under current tax law? </a:t>
            </a:r>
          </a:p>
          <a:p>
            <a:pPr lvl="1">
              <a:spcBef>
                <a:spcPts val="600"/>
              </a:spcBef>
              <a:buFont typeface="Arial" panose="020B0604020202020204" pitchFamily="34" charset="0"/>
              <a:buChar char="•"/>
            </a:pPr>
            <a:r>
              <a:rPr lang="en-US" sz="2400" dirty="0"/>
              <a:t>As a matter of tax policy? </a:t>
            </a:r>
          </a:p>
          <a:p>
            <a:pPr lvl="1">
              <a:spcBef>
                <a:spcPts val="600"/>
              </a:spcBef>
              <a:buFont typeface="Arial" panose="020B0604020202020204" pitchFamily="34" charset="0"/>
              <a:buChar char="•"/>
            </a:pPr>
            <a:r>
              <a:rPr lang="en-US" sz="2400" dirty="0"/>
              <a:t>In the IRS’s ruling program? </a:t>
            </a:r>
          </a:p>
          <a:p>
            <a:pPr marL="128016" lvl="1" indent="0">
              <a:spcBef>
                <a:spcPts val="1200"/>
              </a:spcBef>
              <a:buNone/>
            </a:pPr>
            <a:r>
              <a:rPr lang="en-US" sz="2400" dirty="0"/>
              <a:t>Are changes to current law needed?</a:t>
            </a:r>
          </a:p>
        </p:txBody>
      </p:sp>
      <p:sp>
        <p:nvSpPr>
          <p:cNvPr id="4" name="Slide Number Placeholder 3" descr="" title="">
            <a:extLst>
              <a:ext uri="{FF2B5EF4-FFF2-40B4-BE49-F238E27FC236}">
                <a16:creationId xmlns:a16="http://schemas.microsoft.com/office/drawing/2014/main" id="{682AD37C-F44A-2E1A-8E24-EE9090CC5DEC}"/>
              </a:ext>
            </a:extLst>
          </p:cNvPr>
          <p:cNvSpPr>
            <a:spLocks noGrp="1"/>
          </p:cNvSpPr>
          <p:nvPr>
            <p:ph type="sldNum" sz="quarter" idx="12"/>
          </p:nvPr>
        </p:nvSpPr>
        <p:spPr/>
        <p:txBody>
          <a:bodyPr/>
          <a:lstStyle/>
          <a:p>
            <a:fld id="{F0A913F9-5119-4764-BE1F-1694933FD1BA}" type="slidenum">
              <a:rPr lang="en-US" smtClean="0"/>
              <a:t>5</a:t>
            </a:fld>
            <a:endParaRPr lang="en-US" dirty="0"/>
          </a:p>
        </p:txBody>
      </p:sp>
    </p:spTree>
    <p:extLst>
      <p:ext uri="{BB962C8B-B14F-4D97-AF65-F5344CB8AC3E}">
        <p14:creationId xmlns:p14="http://schemas.microsoft.com/office/powerpoint/2010/main" val="3509476015"/>
      </p:ext>
    </p:extLst>
  </p:cSld>
  <p:clrMapOvr>
    <a:masterClrMapping/>
  </p:clrMapOvr>
</p:sld>
</file>

<file path=ppt/slides/slide5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Rev. Proc. 2024-24 - Solvency &amp; Continued Viability</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a:buFont typeface="Arial" panose="020B0604020202020204" pitchFamily="34" charset="0"/>
              <a:buChar char="•"/>
            </a:pPr>
            <a:r>
              <a:rPr lang="en-US" sz="2000" dirty="0"/>
              <a:t>Rev. Proc. 2024-24 requires the following representations: </a:t>
            </a:r>
          </a:p>
          <a:p>
            <a:pPr lvl="1">
              <a:buFont typeface="Arial" panose="020B0604020202020204" pitchFamily="34" charset="0"/>
              <a:buChar char="•"/>
            </a:pPr>
            <a:r>
              <a:rPr lang="en-US" sz="2000" b="1" dirty="0"/>
              <a:t>Representation 8</a:t>
            </a:r>
            <a:r>
              <a:rPr lang="en-US" sz="2000" dirty="0"/>
              <a:t>: </a:t>
            </a:r>
            <a:r>
              <a:rPr lang="en-US" sz="2000" dirty="0">
                <a:latin typeface="+mn-lt"/>
              </a:rPr>
              <a:t>Immediately after the Control Distribution Date, the fair market value of the assets of Distributing and Controlled will, in each case, exceed the Amount of its Liabilities.</a:t>
            </a:r>
          </a:p>
          <a:p>
            <a:pPr lvl="1">
              <a:buFont typeface="Arial" panose="020B0604020202020204" pitchFamily="34" charset="0"/>
              <a:buChar char="•"/>
            </a:pPr>
            <a:r>
              <a:rPr lang="en-US" sz="2000" b="1" dirty="0"/>
              <a:t>Representation 9</a:t>
            </a:r>
            <a:r>
              <a:rPr lang="en-US" sz="2000" dirty="0"/>
              <a:t>: </a:t>
            </a:r>
            <a:r>
              <a:rPr lang="en-US" sz="2000" dirty="0">
                <a:latin typeface="+mn-lt"/>
              </a:rPr>
              <a:t>Immediately after the Control Distribution Date, Controlled will be adequately capitalized and, therefore, is expected to (A) have the means to satisfy all its Liabilities incurred as part of the Plan of Reorganization with regard to the Divisive Reorganization, including any securities and other Debt issued as Section 361 Consideration and any Distributing Liabilities that Controlled Assumes, and (B) continue as an economically viable entity, taking solely into account solely the Liabilities described in clause (A) (including, in the case of a pre-existing Controlled, any pre-existing Liabilities) as they come due.</a:t>
            </a:r>
            <a:endParaRPr lang="en-US" sz="2000" b="1" dirty="0"/>
          </a:p>
          <a:p>
            <a:pPr marL="128016" lvl="1" indent="0">
              <a:spcBef>
                <a:spcPts val="1200"/>
              </a:spcBef>
              <a:buNone/>
            </a:pPr>
            <a:r>
              <a:rPr lang="en-US" sz="2000" dirty="0"/>
              <a:t>Rev. Proc. 2024-24 requires information and analysis to support taxpayer’s ability to provide these representations. </a:t>
            </a:r>
          </a:p>
          <a:p>
            <a:endParaRPr lang="en-US" sz="2000" dirty="0"/>
          </a:p>
        </p:txBody>
      </p:sp>
      <p:sp>
        <p:nvSpPr>
          <p:cNvPr id="4" name="Slide Number Placeholder 3" descr="" title="">
            <a:extLst>
              <a:ext uri="{FF2B5EF4-FFF2-40B4-BE49-F238E27FC236}">
                <a16:creationId xmlns:a16="http://schemas.microsoft.com/office/drawing/2014/main" id="{EF3A9214-C36D-A760-2D0D-ED5EF28E166D}"/>
              </a:ext>
            </a:extLst>
          </p:cNvPr>
          <p:cNvSpPr>
            <a:spLocks noGrp="1"/>
          </p:cNvSpPr>
          <p:nvPr>
            <p:ph type="sldNum" sz="quarter" idx="12"/>
          </p:nvPr>
        </p:nvSpPr>
        <p:spPr/>
        <p:txBody>
          <a:bodyPr/>
          <a:lstStyle/>
          <a:p>
            <a:fld id="{F0A913F9-5119-4764-BE1F-1694933FD1BA}" type="slidenum">
              <a:rPr lang="en-US" smtClean="0"/>
              <a:t>50</a:t>
            </a:fld>
            <a:endParaRPr lang="en-US" dirty="0"/>
          </a:p>
        </p:txBody>
      </p:sp>
    </p:spTree>
    <p:extLst>
      <p:ext uri="{BB962C8B-B14F-4D97-AF65-F5344CB8AC3E}">
        <p14:creationId xmlns:p14="http://schemas.microsoft.com/office/powerpoint/2010/main" val="3649796651"/>
      </p:ext>
    </p:extLst>
  </p:cSld>
  <p:clrMapOvr>
    <a:masterClrMapping/>
  </p:clrMapOvr>
</p:sld>
</file>

<file path=ppt/slides/slide5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t>Rev. Proc. 2024-24 - Solvency &amp; Continued Viability (Cont.)</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r>
              <a:rPr lang="en-US" dirty="0"/>
              <a:t>These representations raise a number of questions. </a:t>
            </a:r>
          </a:p>
          <a:p>
            <a:pPr lvl="1">
              <a:spcBef>
                <a:spcPts val="600"/>
              </a:spcBef>
              <a:buFont typeface="Arial" panose="020B0604020202020204" pitchFamily="34" charset="0"/>
              <a:buChar char="•"/>
            </a:pPr>
            <a:r>
              <a:rPr lang="en-US" sz="2200" dirty="0"/>
              <a:t>If Controlled cannot meet this test, can Controlled assume a contingent liability? Section 357(d) requires Controlled to be “expected” to pay. </a:t>
            </a:r>
          </a:p>
          <a:p>
            <a:pPr lvl="1">
              <a:spcBef>
                <a:spcPts val="600"/>
              </a:spcBef>
              <a:buFont typeface="Arial" panose="020B0604020202020204" pitchFamily="34" charset="0"/>
              <a:buChar char="•"/>
            </a:pPr>
            <a:r>
              <a:rPr lang="en-US" sz="2200" dirty="0"/>
              <a:t>What is the treatment if it is not an assumption?  Boot?  Is Distributing treated as the obligor? </a:t>
            </a:r>
          </a:p>
          <a:p>
            <a:pPr lvl="1">
              <a:spcBef>
                <a:spcPts val="600"/>
              </a:spcBef>
              <a:buFont typeface="Arial" panose="020B0604020202020204" pitchFamily="34" charset="0"/>
              <a:buChar char="•"/>
            </a:pPr>
            <a:r>
              <a:rPr lang="en-US" sz="2200" dirty="0"/>
              <a:t>How robust must Controlled be?  Rev. Proc. 2024-24 requires the fair market value of the property transferred to Controlled exceeds Controlled’s liabilities. </a:t>
            </a:r>
          </a:p>
          <a:p>
            <a:pPr lvl="1">
              <a:spcBef>
                <a:spcPts val="600"/>
              </a:spcBef>
              <a:buFont typeface="Arial" panose="020B0604020202020204" pitchFamily="34" charset="0"/>
              <a:buChar char="•"/>
            </a:pPr>
            <a:r>
              <a:rPr lang="en-US" sz="2200" dirty="0"/>
              <a:t>For how long after the reorganization must Controlled continue to be economically viable? </a:t>
            </a:r>
          </a:p>
          <a:p>
            <a:endParaRPr lang="en-US" dirty="0"/>
          </a:p>
        </p:txBody>
      </p:sp>
      <p:sp>
        <p:nvSpPr>
          <p:cNvPr id="4" name="Slide Number Placeholder 3" descr="" title="">
            <a:extLst>
              <a:ext uri="{FF2B5EF4-FFF2-40B4-BE49-F238E27FC236}">
                <a16:creationId xmlns:a16="http://schemas.microsoft.com/office/drawing/2014/main" id="{A1079F39-4EB1-0FFF-207A-8328CF4BF346}"/>
              </a:ext>
            </a:extLst>
          </p:cNvPr>
          <p:cNvSpPr>
            <a:spLocks noGrp="1"/>
          </p:cNvSpPr>
          <p:nvPr>
            <p:ph type="sldNum" sz="quarter" idx="12"/>
          </p:nvPr>
        </p:nvSpPr>
        <p:spPr/>
        <p:txBody>
          <a:bodyPr/>
          <a:lstStyle/>
          <a:p>
            <a:fld id="{F0A913F9-5119-4764-BE1F-1694933FD1BA}" type="slidenum">
              <a:rPr lang="en-US" smtClean="0"/>
              <a:t>51</a:t>
            </a:fld>
            <a:endParaRPr lang="en-US" dirty="0"/>
          </a:p>
        </p:txBody>
      </p:sp>
    </p:spTree>
    <p:extLst>
      <p:ext uri="{BB962C8B-B14F-4D97-AF65-F5344CB8AC3E}">
        <p14:creationId xmlns:p14="http://schemas.microsoft.com/office/powerpoint/2010/main" val="3861718122"/>
      </p:ext>
    </p:extLst>
  </p:cSld>
  <p:clrMapOvr>
    <a:masterClrMapping/>
  </p:clrMapOvr>
</p:sld>
</file>

<file path=ppt/slides/slide5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Resolution?</a:t>
            </a:r>
          </a:p>
        </p:txBody>
      </p:sp>
      <p:sp>
        <p:nvSpPr>
          <p:cNvPr id="3" name="Slide Number Placeholder 2" descr="" title="">
            <a:extLst>
              <a:ext uri="{FF2B5EF4-FFF2-40B4-BE49-F238E27FC236}">
                <a16:creationId xmlns:a16="http://schemas.microsoft.com/office/drawing/2014/main" id="{AC628E31-BE78-481C-C103-A79DAD7AD6F6}"/>
              </a:ext>
            </a:extLst>
          </p:cNvPr>
          <p:cNvSpPr>
            <a:spLocks noGrp="1"/>
          </p:cNvSpPr>
          <p:nvPr>
            <p:ph type="sldNum" sz="quarter" idx="12"/>
          </p:nvPr>
        </p:nvSpPr>
        <p:spPr/>
        <p:txBody>
          <a:bodyPr/>
          <a:lstStyle/>
          <a:p>
            <a:fld id="{F0A913F9-5119-4764-BE1F-1694933FD1BA}" type="slidenum">
              <a:rPr lang="en-US" smtClean="0"/>
              <a:t>52</a:t>
            </a:fld>
            <a:endParaRPr lang="en-US" dirty="0"/>
          </a:p>
        </p:txBody>
      </p:sp>
    </p:spTree>
    <p:extLst>
      <p:ext uri="{BB962C8B-B14F-4D97-AF65-F5344CB8AC3E}">
        <p14:creationId xmlns:p14="http://schemas.microsoft.com/office/powerpoint/2010/main" val="3122307291"/>
      </p:ext>
    </p:extLst>
  </p:cSld>
  <p:clrMapOvr>
    <a:masterClrMapping/>
  </p:clrMapOvr>
</p:sld>
</file>

<file path=ppt/slides/slide5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Is there a need for change?</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r>
              <a:rPr lang="en-US" spc="-25" dirty="0">
                <a:cs typeface="Times New Roman"/>
              </a:rPr>
              <a:t>Is there a problem that needs to be solved?</a:t>
            </a:r>
          </a:p>
          <a:p>
            <a:r>
              <a:rPr lang="en-US" spc="-25" dirty="0">
                <a:cs typeface="Times New Roman"/>
              </a:rPr>
              <a:t>Should divisive reorganizations adopt a taxable sale model? </a:t>
            </a:r>
          </a:p>
          <a:p>
            <a:r>
              <a:rPr lang="en-US" spc="-25" dirty="0">
                <a:cs typeface="Times New Roman"/>
              </a:rPr>
              <a:t>Should a step in the shoes model apply?</a:t>
            </a:r>
          </a:p>
          <a:p>
            <a:r>
              <a:rPr lang="en-US" spc="-25" dirty="0">
                <a:cs typeface="Times New Roman"/>
              </a:rPr>
              <a:t>Should a different standard apply?</a:t>
            </a:r>
          </a:p>
          <a:p>
            <a:r>
              <a:rPr lang="en-US" spc="-25" dirty="0">
                <a:cs typeface="Times New Roman"/>
              </a:rPr>
              <a:t>Should the government reconsider their PLR standards to allow Section 361 Consideration to pay contingent liabilities?</a:t>
            </a:r>
          </a:p>
          <a:p>
            <a:r>
              <a:rPr lang="en-US" spc="-25" dirty="0">
                <a:cs typeface="Times New Roman"/>
              </a:rPr>
              <a:t>Should the government reconsider their proposal to monitor solvency in the PLR process and in the Greenbook proposal?</a:t>
            </a:r>
          </a:p>
          <a:p>
            <a:endParaRPr lang="en-US" spc="-25" dirty="0">
              <a:cs typeface="Times New Roman"/>
            </a:endParaRPr>
          </a:p>
          <a:p>
            <a:endParaRPr lang="en-US" spc="-25" dirty="0">
              <a:cs typeface="Times New Roman"/>
            </a:endParaRPr>
          </a:p>
          <a:p>
            <a:endParaRPr lang="en-US" spc="-25" dirty="0">
              <a:cs typeface="Times New Roman"/>
            </a:endParaRPr>
          </a:p>
          <a:p>
            <a:pPr marL="0" indent="0">
              <a:buNone/>
            </a:pPr>
            <a:endParaRPr lang="en-US" spc="-25" dirty="0">
              <a:cs typeface="Times New Roman"/>
            </a:endParaRPr>
          </a:p>
        </p:txBody>
      </p:sp>
      <p:sp>
        <p:nvSpPr>
          <p:cNvPr id="4" name="Slide Number Placeholder 3" descr="" title="">
            <a:extLst>
              <a:ext uri="{FF2B5EF4-FFF2-40B4-BE49-F238E27FC236}">
                <a16:creationId xmlns:a16="http://schemas.microsoft.com/office/drawing/2014/main" id="{35F39749-82E2-4898-5AB6-7FAAE4379C1B}"/>
              </a:ext>
            </a:extLst>
          </p:cNvPr>
          <p:cNvSpPr>
            <a:spLocks noGrp="1"/>
          </p:cNvSpPr>
          <p:nvPr>
            <p:ph type="sldNum" sz="quarter" idx="12"/>
          </p:nvPr>
        </p:nvSpPr>
        <p:spPr/>
        <p:txBody>
          <a:bodyPr/>
          <a:lstStyle/>
          <a:p>
            <a:fld id="{F0A913F9-5119-4764-BE1F-1694933FD1BA}" type="slidenum">
              <a:rPr lang="en-US" smtClean="0"/>
              <a:t>53</a:t>
            </a:fld>
            <a:endParaRPr lang="en-US" dirty="0"/>
          </a:p>
        </p:txBody>
      </p:sp>
    </p:spTree>
    <p:extLst>
      <p:ext uri="{BB962C8B-B14F-4D97-AF65-F5344CB8AC3E}">
        <p14:creationId xmlns:p14="http://schemas.microsoft.com/office/powerpoint/2010/main" val="1327547926"/>
      </p:ext>
    </p:extLst>
  </p:cSld>
  <p:clrMapOvr>
    <a:masterClrMapping/>
  </p:clrMapOvr>
</p:sld>
</file>

<file path=ppt/slides/slide5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fontScale="90000"/>
          </a:bodyPr>
          <a:lstStyle/>
          <a:p>
            <a:r>
              <a:rPr lang="en-US" dirty="0">
                <a:solidFill>
                  <a:schemeClr val="tx1"/>
                </a:solidFill>
              </a:rPr>
              <a:t>Bob’s Recommendations #1 – “requirements” for tax-free treatment</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spcBef>
                <a:spcPts val="600"/>
              </a:spcBef>
              <a:buNone/>
            </a:pPr>
            <a:r>
              <a:rPr lang="en-US" sz="1600" dirty="0"/>
              <a:t>For Deductible Liabilities, if the below requirements are met: </a:t>
            </a:r>
          </a:p>
          <a:p>
            <a:pPr>
              <a:spcBef>
                <a:spcPts val="600"/>
              </a:spcBef>
              <a:buFont typeface="Arial" panose="020B0604020202020204" pitchFamily="34" charset="0"/>
              <a:buChar char="•"/>
            </a:pPr>
            <a:r>
              <a:rPr lang="en-US" sz="1600" dirty="0"/>
              <a:t>No taxable gain should be recognized as a result of a boot purge or assumption of a Deductible Liability. </a:t>
            </a:r>
          </a:p>
          <a:p>
            <a:pPr>
              <a:spcBef>
                <a:spcPts val="600"/>
              </a:spcBef>
              <a:buFont typeface="Arial" panose="020B0604020202020204" pitchFamily="34" charset="0"/>
              <a:buChar char="•"/>
            </a:pPr>
            <a:r>
              <a:rPr lang="en-US" sz="1600" dirty="0"/>
              <a:t>The asset basis limitation in section 357(c)(1) and 361(b)(3) should not apply and should not reduce the amount of asset basis available to allow nonrecognition of gain for assumptions and boot purges of other liabilities. </a:t>
            </a:r>
          </a:p>
          <a:p>
            <a:pPr marL="0" indent="0">
              <a:spcBef>
                <a:spcPts val="600"/>
              </a:spcBef>
              <a:buNone/>
            </a:pPr>
            <a:r>
              <a:rPr lang="en-US" sz="1600" dirty="0"/>
              <a:t>Requirements: </a:t>
            </a:r>
          </a:p>
          <a:p>
            <a:pPr>
              <a:spcBef>
                <a:spcPts val="600"/>
              </a:spcBef>
              <a:buSzPts val="1600"/>
              <a:buFont typeface="Arial" panose="020B0604020202020204" pitchFamily="34" charset="0"/>
              <a:buChar char="•"/>
            </a:pPr>
            <a:r>
              <a:rPr lang="en-US" sz="1600" dirty="0"/>
              <a:t>The liability was incurred in the ordinary course and is associated with a business or asset transferred to Controlled.  </a:t>
            </a:r>
          </a:p>
          <a:p>
            <a:pPr>
              <a:spcBef>
                <a:spcPts val="600"/>
              </a:spcBef>
              <a:buFont typeface="Arial" panose="020B0604020202020204" pitchFamily="34" charset="0"/>
              <a:buChar char="•"/>
            </a:pPr>
            <a:r>
              <a:rPr lang="en-US" sz="1600" dirty="0"/>
              <a:t>If the liability is not associated with an active trade or business described in section 355(b), or an asset a part of such an active trade or business, a nontax business purpose for that business or asset being transferred to Controlled should be required. </a:t>
            </a:r>
          </a:p>
          <a:p>
            <a:pPr lvl="1">
              <a:spcBef>
                <a:spcPts val="600"/>
              </a:spcBef>
              <a:buSzPts val="1600"/>
              <a:buFont typeface="Arial" panose="020B0604020202020204" pitchFamily="34" charset="0"/>
              <a:buChar char="•"/>
            </a:pPr>
            <a:r>
              <a:rPr lang="en-US" sz="1600" dirty="0"/>
              <a:t>In connection with this requirement, consider the relevance of Distributing’s and Controlled’s capital structure and proper allocation of total leverage between them. </a:t>
            </a:r>
          </a:p>
          <a:p>
            <a:pPr>
              <a:spcBef>
                <a:spcPts val="600"/>
              </a:spcBef>
              <a:buFont typeface="Arial" panose="020B0604020202020204" pitchFamily="34" charset="0"/>
              <a:buChar char="•"/>
            </a:pPr>
            <a:r>
              <a:rPr lang="en-US" sz="1600" dirty="0"/>
              <a:t>If the debt allocation is an assumption, Distributing and Controlled follow Rev. Rul. 95-74, allowing deduction or capitalization of payment of the Deductible Liability to Controlled. </a:t>
            </a:r>
          </a:p>
          <a:p>
            <a:pPr>
              <a:spcBef>
                <a:spcPts val="600"/>
              </a:spcBef>
              <a:buFont typeface="Arial" panose="020B0604020202020204" pitchFamily="34" charset="0"/>
              <a:buChar char="•"/>
            </a:pPr>
            <a:r>
              <a:rPr lang="en-US" sz="1600" dirty="0"/>
              <a:t>If the debt allocation is a boot purge, consider whether Distributing, not Controlled, should be required to deduct or capitalize the liability. </a:t>
            </a:r>
          </a:p>
          <a:p>
            <a:pPr marL="0" indent="0">
              <a:buNone/>
            </a:pPr>
            <a:endParaRPr lang="en-US" sz="1600" dirty="0"/>
          </a:p>
          <a:p>
            <a:pPr lvl="1"/>
            <a:endParaRPr lang="en-US" sz="1600" dirty="0"/>
          </a:p>
          <a:p>
            <a:endParaRPr lang="en-US" sz="1600" dirty="0"/>
          </a:p>
        </p:txBody>
      </p:sp>
      <p:sp>
        <p:nvSpPr>
          <p:cNvPr id="4" name="Slide Number Placeholder 3" descr="" title="">
            <a:extLst>
              <a:ext uri="{FF2B5EF4-FFF2-40B4-BE49-F238E27FC236}">
                <a16:creationId xmlns:a16="http://schemas.microsoft.com/office/drawing/2014/main" id="{DA986E35-10A9-2C0C-919F-1673EA8BDE26}"/>
              </a:ext>
            </a:extLst>
          </p:cNvPr>
          <p:cNvSpPr>
            <a:spLocks noGrp="1"/>
          </p:cNvSpPr>
          <p:nvPr>
            <p:ph type="sldNum" sz="quarter" idx="12"/>
          </p:nvPr>
        </p:nvSpPr>
        <p:spPr/>
        <p:txBody>
          <a:bodyPr/>
          <a:lstStyle/>
          <a:p>
            <a:fld id="{F0A913F9-5119-4764-BE1F-1694933FD1BA}" type="slidenum">
              <a:rPr lang="en-US" smtClean="0">
                <a:solidFill>
                  <a:schemeClr val="tx1"/>
                </a:solidFill>
              </a:rPr>
              <a:t>54</a:t>
            </a:fld>
            <a:endParaRPr lang="en-US" dirty="0">
              <a:solidFill>
                <a:schemeClr val="tx1"/>
              </a:solidFill>
            </a:endParaRPr>
          </a:p>
        </p:txBody>
      </p:sp>
    </p:spTree>
    <p:extLst>
      <p:ext uri="{BB962C8B-B14F-4D97-AF65-F5344CB8AC3E}">
        <p14:creationId xmlns:p14="http://schemas.microsoft.com/office/powerpoint/2010/main" val="3626878237"/>
      </p:ext>
    </p:extLst>
  </p:cSld>
  <p:clrMapOvr>
    <a:masterClrMapping/>
  </p:clrMapOvr>
</p:sld>
</file>

<file path=ppt/slides/slide5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Bob’s recommendations #2</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buNone/>
            </a:pPr>
            <a:r>
              <a:rPr lang="en-US" i="1" dirty="0"/>
              <a:t>Boot purges to satisfy Deductible Liabilities</a:t>
            </a:r>
          </a:p>
          <a:p>
            <a:pPr lvl="1">
              <a:spcBef>
                <a:spcPts val="600"/>
              </a:spcBef>
              <a:buFont typeface="Arial" panose="020B0604020202020204" pitchFamily="34" charset="0"/>
              <a:buChar char="•"/>
            </a:pPr>
            <a:r>
              <a:rPr lang="en-US" sz="2200" dirty="0"/>
              <a:t>These boot purges should be allowed.</a:t>
            </a:r>
          </a:p>
          <a:p>
            <a:pPr lvl="1">
              <a:spcBef>
                <a:spcPts val="600"/>
              </a:spcBef>
              <a:buFont typeface="Arial" panose="020B0604020202020204" pitchFamily="34" charset="0"/>
              <a:buChar char="•"/>
            </a:pPr>
            <a:r>
              <a:rPr lang="en-US" sz="2200" dirty="0"/>
              <a:t>A time limit for delay between Controlled’s distribution to Distributing and Distributing’s payment of a contingent liability in a boot purge should be determined based on the business purpose for the delay and should generally be shorter than for a boot purge to pay financial debt. </a:t>
            </a:r>
          </a:p>
          <a:p>
            <a:pPr lvl="1">
              <a:spcBef>
                <a:spcPts val="600"/>
              </a:spcBef>
              <a:buFont typeface="Arial" panose="020B0604020202020204" pitchFamily="34" charset="0"/>
              <a:buChar char="•"/>
            </a:pPr>
            <a:r>
              <a:rPr lang="en-US" sz="2200" dirty="0"/>
              <a:t>A payment by Controlled shortly before the closing of the divisive reorganization and in connection with the plan should be allowed if a business purpose is shown. </a:t>
            </a:r>
          </a:p>
          <a:p>
            <a:pPr marL="0" indent="0">
              <a:buNone/>
            </a:pPr>
            <a:endParaRPr lang="en-US" dirty="0"/>
          </a:p>
          <a:p>
            <a:pPr marL="0" indent="0">
              <a:buNone/>
            </a:pPr>
            <a:endParaRPr lang="en-US" i="1" dirty="0"/>
          </a:p>
          <a:p>
            <a:pPr lvl="1"/>
            <a:endParaRPr lang="en-US" sz="2200" dirty="0"/>
          </a:p>
          <a:p>
            <a:endParaRPr lang="en-US"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55</a:t>
            </a:fld>
            <a:endParaRPr lang="en-US" dirty="0"/>
          </a:p>
        </p:txBody>
      </p:sp>
    </p:spTree>
    <p:extLst>
      <p:ext uri="{BB962C8B-B14F-4D97-AF65-F5344CB8AC3E}">
        <p14:creationId xmlns:p14="http://schemas.microsoft.com/office/powerpoint/2010/main" val="3477716628"/>
      </p:ext>
    </p:extLst>
  </p:cSld>
  <p:clrMapOvr>
    <a:masterClrMapping/>
  </p:clrMapOvr>
</p:sld>
</file>

<file path=ppt/slides/slide5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Bob’s recommendations #3</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buNone/>
            </a:pPr>
            <a:r>
              <a:rPr lang="en-US" i="1" dirty="0"/>
              <a:t>Assumptions of Deductible Liabilities</a:t>
            </a:r>
          </a:p>
          <a:p>
            <a:pPr lvl="1">
              <a:spcBef>
                <a:spcPts val="600"/>
              </a:spcBef>
              <a:buFont typeface="Arial" panose="020B0604020202020204" pitchFamily="34" charset="0"/>
              <a:buChar char="•"/>
            </a:pPr>
            <a:r>
              <a:rPr lang="en-US" sz="2200" dirty="0"/>
              <a:t>If Distributing receives cash from Controlled and has already paid the liability, Distributing should be allowed to retain the cash as reimbursement. </a:t>
            </a:r>
          </a:p>
          <a:p>
            <a:pPr lvl="1">
              <a:spcBef>
                <a:spcPts val="600"/>
              </a:spcBef>
              <a:buFont typeface="Arial" panose="020B0604020202020204" pitchFamily="34" charset="0"/>
              <a:buChar char="•"/>
            </a:pPr>
            <a:r>
              <a:rPr lang="en-US" sz="2200" dirty="0"/>
              <a:t>If the liability has not yet been paid, Distributing should be allowed to retain cash received from Controlled for a length of time determined based on the business purpose for the arrangement. </a:t>
            </a:r>
          </a:p>
          <a:p>
            <a:pPr lvl="1">
              <a:spcBef>
                <a:spcPts val="600"/>
              </a:spcBef>
              <a:buFont typeface="Arial" panose="020B0604020202020204" pitchFamily="34" charset="0"/>
              <a:buChar char="•"/>
            </a:pPr>
            <a:r>
              <a:rPr lang="en-US" sz="2200" dirty="0"/>
              <a:t>Segregation of the cash Distributing receives from Controlled should be a factor in favor of treating the arrangement as an assumption but should not be required for tax-free treatment.</a:t>
            </a:r>
          </a:p>
          <a:p>
            <a:pPr lvl="1">
              <a:spcBef>
                <a:spcPts val="600"/>
              </a:spcBef>
              <a:buFont typeface="Arial" panose="020B0604020202020204" pitchFamily="34" charset="0"/>
              <a:buChar char="•"/>
            </a:pPr>
            <a:r>
              <a:rPr lang="en-US" sz="2200" dirty="0"/>
              <a:t>A payment by Controlled in connection with the plan of reorganization may take place before the closing of the divisive reorganization, if a business purpose is shown. </a:t>
            </a:r>
          </a:p>
          <a:p>
            <a:pPr marL="0" indent="0">
              <a:buNone/>
            </a:pPr>
            <a:endParaRPr lang="en-US" dirty="0"/>
          </a:p>
          <a:p>
            <a:pPr marL="0" indent="0">
              <a:buNone/>
            </a:pPr>
            <a:endParaRPr lang="en-US" i="1" dirty="0"/>
          </a:p>
          <a:p>
            <a:pPr lvl="1"/>
            <a:endParaRPr lang="en-US" sz="2200" dirty="0"/>
          </a:p>
          <a:p>
            <a:endParaRPr lang="en-US"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56</a:t>
            </a:fld>
            <a:endParaRPr lang="en-US" dirty="0"/>
          </a:p>
        </p:txBody>
      </p:sp>
    </p:spTree>
    <p:extLst>
      <p:ext uri="{BB962C8B-B14F-4D97-AF65-F5344CB8AC3E}">
        <p14:creationId xmlns:p14="http://schemas.microsoft.com/office/powerpoint/2010/main" val="1980249890"/>
      </p:ext>
    </p:extLst>
  </p:cSld>
  <p:clrMapOvr>
    <a:masterClrMapping/>
  </p:clrMapOvr>
</p:sld>
</file>

<file path=ppt/slides/slide5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Bob’s Recommendations #4</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marR="0" indent="0">
              <a:spcBef>
                <a:spcPts val="600"/>
              </a:spcBef>
              <a:buNone/>
            </a:pPr>
            <a:r>
              <a:rPr lang="en-US" sz="2000" kern="100" dirty="0">
                <a:effectLst/>
                <a:ea typeface="Aptos" panose="020B0004020202020204" pitchFamily="34" charset="0"/>
                <a:cs typeface="Times New Roman" panose="02020603050405020304" pitchFamily="18" charset="0"/>
              </a:rPr>
              <a:t>Do not include in proposed regulations or other substantive guidance a separate requirement that Deductible Liabilities assumed by Controlled, or satisfied in a boot purge, be associated with Controlled’s business or other assets.</a:t>
            </a:r>
          </a:p>
          <a:p>
            <a:pPr marL="0" marR="0" indent="0">
              <a:buNone/>
            </a:pPr>
            <a:r>
              <a:rPr lang="en-US" sz="2000" kern="100" dirty="0">
                <a:effectLst/>
                <a:ea typeface="Aptos" panose="020B0004020202020204" pitchFamily="34" charset="0"/>
                <a:cs typeface="Times New Roman" panose="02020603050405020304" pitchFamily="18" charset="0"/>
              </a:rPr>
              <a:t>Retain representations on this subject in the PLR program in connection with section 357(b) and application of Rev. Rul. 95-74.</a:t>
            </a:r>
          </a:p>
          <a:p>
            <a:pPr lvl="1">
              <a:spcBef>
                <a:spcPts val="600"/>
              </a:spcBef>
              <a:buFont typeface="Arial" panose="020B0604020202020204" pitchFamily="34" charset="0"/>
              <a:buChar char="•"/>
            </a:pPr>
            <a:r>
              <a:rPr lang="en-US" sz="2000" kern="100" dirty="0">
                <a:effectLst/>
                <a:ea typeface="Aptos" panose="020B0004020202020204" pitchFamily="34" charset="0"/>
                <a:cs typeface="Times New Roman" panose="02020603050405020304" pitchFamily="18" charset="0"/>
              </a:rPr>
              <a:t>Clarify that the “associated with” representation relates to all of Controlled’s assets and businesses, not just to its active trade or business or assets of such a business, and that it includes assets and businesses owned by Controlled before the reorganization.</a:t>
            </a:r>
          </a:p>
          <a:p>
            <a:pPr lvl="1">
              <a:spcBef>
                <a:spcPts val="600"/>
              </a:spcBef>
              <a:buFont typeface="Arial" panose="020B0604020202020204" pitchFamily="34" charset="0"/>
              <a:buChar char="•"/>
            </a:pPr>
            <a:r>
              <a:rPr lang="en-US" sz="2000" kern="100" dirty="0">
                <a:effectLst/>
                <a:ea typeface="Aptos" panose="020B0004020202020204" pitchFamily="34" charset="0"/>
                <a:cs typeface="Times New Roman" panose="02020603050405020304" pitchFamily="18" charset="0"/>
              </a:rPr>
              <a:t>Establish reasonable guardrails for divisive reorganizations in which a Deductible Liability to be assumed or satisfied in a boot purge is associated with Controlled’s assets and business only for the purpose of balancing leverage between Distributing and Controlled and set up appropriate capital structure for each.</a:t>
            </a:r>
          </a:p>
          <a:p>
            <a:pPr marL="128016" lvl="1" indent="0">
              <a:spcBef>
                <a:spcPts val="600"/>
              </a:spcBef>
              <a:spcAft>
                <a:spcPts val="200"/>
              </a:spcAft>
              <a:buNone/>
            </a:pPr>
            <a:endParaRPr lang="en-US" sz="2000" dirty="0"/>
          </a:p>
          <a:p>
            <a:endParaRPr lang="en-US" sz="1800"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57</a:t>
            </a:fld>
            <a:endParaRPr lang="en-US" dirty="0"/>
          </a:p>
        </p:txBody>
      </p:sp>
    </p:spTree>
    <p:extLst>
      <p:ext uri="{BB962C8B-B14F-4D97-AF65-F5344CB8AC3E}">
        <p14:creationId xmlns:p14="http://schemas.microsoft.com/office/powerpoint/2010/main" val="3193778285"/>
      </p:ext>
    </p:extLst>
  </p:cSld>
  <p:clrMapOvr>
    <a:masterClrMapping/>
  </p:clrMapOvr>
</p:sld>
</file>

<file path=ppt/slides/slide5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Bob’s Recommendations #5</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spcBef>
                <a:spcPts val="600"/>
              </a:spcBef>
              <a:buNone/>
            </a:pPr>
            <a:r>
              <a:rPr lang="en-US" i="1" dirty="0"/>
              <a:t>“Regification” of Rev. Rul. 95-74 should clarify: </a:t>
            </a:r>
          </a:p>
          <a:p>
            <a:pPr lvl="1">
              <a:spcBef>
                <a:spcPts val="600"/>
              </a:spcBef>
              <a:buFont typeface="Arial" panose="020B0604020202020204" pitchFamily="34" charset="0"/>
              <a:buChar char="•"/>
            </a:pPr>
            <a:r>
              <a:rPr lang="en-US" sz="2200" dirty="0"/>
              <a:t>Rev. Rul. 95-74 applies to divisive reorganizations as well as section 351 exchanges, including application to payment of a Deductible Liability pursuant to an indemnity or boot purge. </a:t>
            </a:r>
          </a:p>
          <a:p>
            <a:pPr lvl="1">
              <a:spcBef>
                <a:spcPts val="600"/>
              </a:spcBef>
              <a:buFont typeface="Arial" panose="020B0604020202020204" pitchFamily="34" charset="0"/>
              <a:buChar char="•"/>
            </a:pPr>
            <a:r>
              <a:rPr lang="en-US" sz="2200" dirty="0"/>
              <a:t>Upon economic performance by Controlled, Controlled is entitled to deduct or capitalize into asset basis, not Distributing. </a:t>
            </a:r>
          </a:p>
          <a:p>
            <a:pPr lvl="1">
              <a:spcBef>
                <a:spcPts val="600"/>
              </a:spcBef>
              <a:buFont typeface="Arial" panose="020B0604020202020204" pitchFamily="34" charset="0"/>
              <a:buChar char="•"/>
            </a:pPr>
            <a:r>
              <a:rPr lang="en-US" sz="2200" dirty="0"/>
              <a:t>The nature of the relationship that is required between the Deductible Liability assumed (or paid in a boot purge) and Controlled’s assets or businesses.  One issue that should be addressed is whether developing appropriate capital structures for Distributing and Controlled is sufficient, or at least a favorable factor in this regard. </a:t>
            </a:r>
          </a:p>
          <a:p>
            <a:pPr marL="128016" lvl="1" indent="0">
              <a:buNone/>
            </a:pPr>
            <a:endParaRPr lang="en-US" sz="2200" dirty="0"/>
          </a:p>
          <a:p>
            <a:endParaRPr lang="en-US"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58</a:t>
            </a:fld>
            <a:endParaRPr lang="en-US" dirty="0"/>
          </a:p>
        </p:txBody>
      </p:sp>
    </p:spTree>
    <p:extLst>
      <p:ext uri="{BB962C8B-B14F-4D97-AF65-F5344CB8AC3E}">
        <p14:creationId xmlns:p14="http://schemas.microsoft.com/office/powerpoint/2010/main" val="2304157529"/>
      </p:ext>
    </p:extLst>
  </p:cSld>
  <p:clrMapOvr>
    <a:masterClrMapping/>
  </p:clrMapOvr>
</p:sld>
</file>

<file path=ppt/slides/slide5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a:bodyPr>
          <a:lstStyle/>
          <a:p>
            <a:r>
              <a:rPr lang="en-US" dirty="0"/>
              <a:t>Bob’s Recommendations #6</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buNone/>
            </a:pPr>
            <a:r>
              <a:rPr lang="en-US" i="1" dirty="0"/>
              <a:t>Solvency, adequate capitalization, and economic viability</a:t>
            </a:r>
          </a:p>
          <a:p>
            <a:pPr lvl="1">
              <a:spcBef>
                <a:spcPts val="600"/>
              </a:spcBef>
              <a:buFont typeface="Arial" panose="020B0604020202020204" pitchFamily="34" charset="0"/>
              <a:buChar char="•"/>
            </a:pPr>
            <a:r>
              <a:rPr lang="en-US" sz="2200" dirty="0"/>
              <a:t>Guidance should not include a separate requirement for adequate capitalization or economic viability. </a:t>
            </a:r>
          </a:p>
          <a:p>
            <a:pPr lvl="1">
              <a:spcBef>
                <a:spcPts val="600"/>
              </a:spcBef>
              <a:buFont typeface="Arial" panose="020B0604020202020204" pitchFamily="34" charset="0"/>
              <a:buChar char="•"/>
            </a:pPr>
            <a:r>
              <a:rPr lang="en-US" sz="2200" dirty="0"/>
              <a:t>If retained, the requirement should apply to both Distributing and Controlled.  </a:t>
            </a:r>
          </a:p>
          <a:p>
            <a:pPr lvl="1">
              <a:spcBef>
                <a:spcPts val="600"/>
              </a:spcBef>
              <a:buFont typeface="Arial" panose="020B0604020202020204" pitchFamily="34" charset="0"/>
              <a:buChar char="•"/>
            </a:pPr>
            <a:r>
              <a:rPr lang="en-US" sz="2200" dirty="0"/>
              <a:t>Related representations should be retained in the PLR program in connection with existing requirements, such as business purpose, active trade or business, and continuity of interest requirements. </a:t>
            </a:r>
          </a:p>
          <a:p>
            <a:pPr lvl="1">
              <a:spcBef>
                <a:spcPts val="600"/>
              </a:spcBef>
              <a:buFont typeface="Arial" panose="020B0604020202020204" pitchFamily="34" charset="0"/>
              <a:buChar char="•"/>
            </a:pPr>
            <a:r>
              <a:rPr lang="en-US" sz="2200" dirty="0"/>
              <a:t>Representations in Rev. Proc. 2024-24 should specify the time period for the requirement (e.g., two years after the divisive reorganization). </a:t>
            </a:r>
          </a:p>
          <a:p>
            <a:pPr lvl="1"/>
            <a:endParaRPr lang="en-US" sz="2200" dirty="0"/>
          </a:p>
          <a:p>
            <a:endParaRPr lang="en-US"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59</a:t>
            </a:fld>
            <a:endParaRPr lang="en-US" dirty="0"/>
          </a:p>
        </p:txBody>
      </p:sp>
    </p:spTree>
    <p:extLst>
      <p:ext uri="{BB962C8B-B14F-4D97-AF65-F5344CB8AC3E}">
        <p14:creationId xmlns:p14="http://schemas.microsoft.com/office/powerpoint/2010/main" val="2551543252"/>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F6E48637-F147-44ED-A161-D9CD64CA82FC}"/>
              </a:ext>
            </a:extLst>
          </p:cNvPr>
          <p:cNvSpPr>
            <a:spLocks noGrp="1"/>
          </p:cNvSpPr>
          <p:nvPr>
            <p:ph type="title"/>
          </p:nvPr>
        </p:nvSpPr>
        <p:spPr/>
        <p:txBody>
          <a:bodyPr/>
          <a:lstStyle/>
          <a:p>
            <a:r>
              <a:rPr lang="en-US" dirty="0"/>
              <a:t>Recent Events</a:t>
            </a:r>
          </a:p>
        </p:txBody>
      </p:sp>
      <p:sp>
        <p:nvSpPr>
          <p:cNvPr id="3" name="Slide Number Placeholder 2" descr="" title="">
            <a:extLst>
              <a:ext uri="{FF2B5EF4-FFF2-40B4-BE49-F238E27FC236}">
                <a16:creationId xmlns:a16="http://schemas.microsoft.com/office/drawing/2014/main" id="{22620CD0-688C-C6B9-167E-6F4F187C0D36}"/>
              </a:ext>
            </a:extLst>
          </p:cNvPr>
          <p:cNvSpPr>
            <a:spLocks noGrp="1"/>
          </p:cNvSpPr>
          <p:nvPr>
            <p:ph type="sldNum" sz="quarter" idx="12"/>
          </p:nvPr>
        </p:nvSpPr>
        <p:spPr/>
        <p:txBody>
          <a:bodyPr/>
          <a:lstStyle/>
          <a:p>
            <a:fld id="{F0A913F9-5119-4764-BE1F-1694933FD1BA}" type="slidenum">
              <a:rPr lang="en-US" smtClean="0"/>
              <a:t>6</a:t>
            </a:fld>
            <a:endParaRPr lang="en-US" dirty="0"/>
          </a:p>
        </p:txBody>
      </p:sp>
    </p:spTree>
    <p:extLst>
      <p:ext uri="{BB962C8B-B14F-4D97-AF65-F5344CB8AC3E}">
        <p14:creationId xmlns:p14="http://schemas.microsoft.com/office/powerpoint/2010/main" val="2197030683"/>
      </p:ext>
    </p:extLst>
  </p:cSld>
  <p:clrMapOvr>
    <a:masterClrMapping/>
  </p:clrMapOvr>
</p:sld>
</file>

<file path=ppt/slides/slide6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normAutofit/>
          </a:bodyPr>
          <a:lstStyle/>
          <a:p>
            <a:r>
              <a:rPr lang="en-US" dirty="0"/>
              <a:t>Bob’s Recommendations #7</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spcBef>
                <a:spcPts val="600"/>
              </a:spcBef>
              <a:buNone/>
            </a:pPr>
            <a:r>
              <a:rPr lang="en-US" i="1" dirty="0"/>
              <a:t>Post-distribution payments and delayed payments by Controlled</a:t>
            </a:r>
          </a:p>
          <a:p>
            <a:pPr lvl="1">
              <a:spcBef>
                <a:spcPts val="600"/>
              </a:spcBef>
              <a:buFont typeface="Arial" panose="020B0604020202020204" pitchFamily="34" charset="0"/>
              <a:buChar char="•"/>
            </a:pPr>
            <a:r>
              <a:rPr lang="en-US" sz="2200" dirty="0"/>
              <a:t>Establish criteria that post-distribution payments from Controlled to Distributing or to a claimant of a contingent liability is in pursuance of the plan of reorganization. </a:t>
            </a:r>
          </a:p>
          <a:p>
            <a:pPr lvl="1">
              <a:spcBef>
                <a:spcPts val="600"/>
              </a:spcBef>
              <a:buFont typeface="Arial" panose="020B0604020202020204" pitchFamily="34" charset="0"/>
              <a:buChar char="•"/>
            </a:pPr>
            <a:r>
              <a:rPr lang="en-US" sz="2200" dirty="0"/>
              <a:t>Clarify no inference should be drawn from Rev. Proc. 2024-24 or Notice 2024-38 in determining whether a Deductible Liability paid by Controlled was a liability of Controlled itself. </a:t>
            </a:r>
          </a:p>
          <a:p>
            <a:pPr lvl="1">
              <a:spcBef>
                <a:spcPts val="600"/>
              </a:spcBef>
              <a:spcAft>
                <a:spcPts val="200"/>
              </a:spcAft>
            </a:pPr>
            <a:endParaRPr lang="en-US" sz="2200" dirty="0"/>
          </a:p>
          <a:p>
            <a:pPr>
              <a:spcBef>
                <a:spcPts val="600"/>
              </a:spcBef>
            </a:pPr>
            <a:endParaRPr lang="en-US"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60</a:t>
            </a:fld>
            <a:endParaRPr lang="en-US" dirty="0"/>
          </a:p>
        </p:txBody>
      </p:sp>
    </p:spTree>
    <p:extLst>
      <p:ext uri="{BB962C8B-B14F-4D97-AF65-F5344CB8AC3E}">
        <p14:creationId xmlns:p14="http://schemas.microsoft.com/office/powerpoint/2010/main" val="2511672443"/>
      </p:ext>
    </p:extLst>
  </p:cSld>
  <p:clrMapOvr>
    <a:masterClrMapping/>
  </p:clrMapOvr>
</p:sld>
</file>

<file path=ppt/slides/slide6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Bob’s recommendations #8</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Autofit/>
          </a:bodyPr>
          <a:lstStyle/>
          <a:p>
            <a:pPr marL="0" indent="0">
              <a:buNone/>
            </a:pPr>
            <a:r>
              <a:rPr lang="en-US" i="1" dirty="0"/>
              <a:t>Section 357(c)(3)</a:t>
            </a:r>
          </a:p>
          <a:p>
            <a:pPr lvl="1">
              <a:spcBef>
                <a:spcPts val="600"/>
              </a:spcBef>
              <a:buFont typeface="Arial" panose="020B0604020202020204" pitchFamily="34" charset="0"/>
              <a:buChar char="•"/>
            </a:pPr>
            <a:r>
              <a:rPr lang="en-US" sz="2200" dirty="0"/>
              <a:t>Scope of nonrecognition under section 357(c)(3) should be clarified. </a:t>
            </a:r>
          </a:p>
          <a:p>
            <a:pPr lvl="1">
              <a:spcBef>
                <a:spcPts val="600"/>
              </a:spcBef>
              <a:buFont typeface="Arial" panose="020B0604020202020204" pitchFamily="34" charset="0"/>
              <a:buChar char="•"/>
            </a:pPr>
            <a:r>
              <a:rPr lang="en-US" sz="2200" dirty="0"/>
              <a:t>Legislative history makes clear that a Deductible Liability that has resulted in a deduction to the transferor (i.e., Distributing) was not intended to receive relief.  </a:t>
            </a:r>
          </a:p>
          <a:p>
            <a:pPr lvl="2">
              <a:spcBef>
                <a:spcPts val="600"/>
              </a:spcBef>
              <a:buFont typeface="Arial" panose="020B0604020202020204" pitchFamily="34" charset="0"/>
              <a:buChar char="•"/>
            </a:pPr>
            <a:r>
              <a:rPr lang="en-US" sz="2200" dirty="0"/>
              <a:t>“A liability would not be excluded under this provision to the extent the liability has already been deducted by the transferor”.  S. Rep. No. 96-498 at 62, 1980-3 C.B. 517 at 546.</a:t>
            </a:r>
          </a:p>
          <a:p>
            <a:pPr lvl="1">
              <a:spcBef>
                <a:spcPts val="600"/>
              </a:spcBef>
              <a:buFont typeface="Arial" panose="020B0604020202020204" pitchFamily="34" charset="0"/>
              <a:buChar char="•"/>
            </a:pPr>
            <a:r>
              <a:rPr lang="en-US" sz="2200" dirty="0"/>
              <a:t>Whether the Deductible Liability could have been capitalized in asset basis, treated as a non-deductible, non-capital expenditure, or deferred (e.g., under section 267) should not cause the liability to be outside the scope of section 357(c)(3). </a:t>
            </a:r>
          </a:p>
          <a:p>
            <a:pPr marL="0" indent="0">
              <a:buNone/>
            </a:pPr>
            <a:endParaRPr lang="en-US" dirty="0"/>
          </a:p>
          <a:p>
            <a:pPr marL="0" indent="0">
              <a:buNone/>
            </a:pPr>
            <a:endParaRPr lang="en-US" i="1" dirty="0"/>
          </a:p>
          <a:p>
            <a:pPr lvl="1"/>
            <a:endParaRPr lang="en-US" sz="2200" dirty="0"/>
          </a:p>
          <a:p>
            <a:endParaRPr lang="en-US" dirty="0"/>
          </a:p>
        </p:txBody>
      </p:sp>
      <p:sp>
        <p:nvSpPr>
          <p:cNvPr id="4" name="Slide Number Placeholder 3" descr="" title="">
            <a:extLst>
              <a:ext uri="{FF2B5EF4-FFF2-40B4-BE49-F238E27FC236}">
                <a16:creationId xmlns:a16="http://schemas.microsoft.com/office/drawing/2014/main" id="{969748EF-FD3E-45A7-D888-87E35F791B04}"/>
              </a:ext>
            </a:extLst>
          </p:cNvPr>
          <p:cNvSpPr>
            <a:spLocks noGrp="1"/>
          </p:cNvSpPr>
          <p:nvPr>
            <p:ph type="sldNum" sz="quarter" idx="12"/>
          </p:nvPr>
        </p:nvSpPr>
        <p:spPr/>
        <p:txBody>
          <a:bodyPr/>
          <a:lstStyle/>
          <a:p>
            <a:fld id="{F0A913F9-5119-4764-BE1F-1694933FD1BA}" type="slidenum">
              <a:rPr lang="en-US" smtClean="0"/>
              <a:t>61</a:t>
            </a:fld>
            <a:endParaRPr lang="en-US" dirty="0"/>
          </a:p>
        </p:txBody>
      </p:sp>
    </p:spTree>
    <p:extLst>
      <p:ext uri="{BB962C8B-B14F-4D97-AF65-F5344CB8AC3E}">
        <p14:creationId xmlns:p14="http://schemas.microsoft.com/office/powerpoint/2010/main" val="1365402619"/>
      </p:ext>
    </p:extLst>
  </p:cSld>
  <p:clrMapOvr>
    <a:masterClrMapping/>
  </p:clrMapOvr>
</p:sld>
</file>

<file path=ppt/slides/slide6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Another Proposal</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1697598"/>
            <a:ext cx="10075893" cy="5160402"/>
          </a:xfrm>
        </p:spPr>
        <p:txBody>
          <a:bodyPr>
            <a:normAutofit/>
          </a:bodyPr>
          <a:lstStyle/>
          <a:p>
            <a:pPr>
              <a:spcBef>
                <a:spcPts val="600"/>
              </a:spcBef>
            </a:pPr>
            <a:r>
              <a:rPr lang="en-US" dirty="0"/>
              <a:t>Divisive Reorganizations are neither taxable sales nor like typical section 351 exchanges.  They are divisions of a single corporation (described as “mitosis” principle).</a:t>
            </a:r>
          </a:p>
          <a:p>
            <a:pPr>
              <a:spcBef>
                <a:spcPts val="600"/>
              </a:spcBef>
            </a:pPr>
            <a:endParaRPr lang="en-US" dirty="0"/>
          </a:p>
          <a:p>
            <a:pPr>
              <a:spcBef>
                <a:spcPts val="600"/>
              </a:spcBef>
            </a:pPr>
            <a:endParaRPr lang="en-US" dirty="0"/>
          </a:p>
          <a:p>
            <a:pPr>
              <a:spcBef>
                <a:spcPts val="600"/>
              </a:spcBef>
            </a:pPr>
            <a:endParaRPr lang="en-US" dirty="0"/>
          </a:p>
          <a:p>
            <a:pPr>
              <a:spcBef>
                <a:spcPts val="600"/>
              </a:spcBef>
            </a:pPr>
            <a:endParaRPr lang="en-US" dirty="0"/>
          </a:p>
          <a:p>
            <a:pPr>
              <a:spcBef>
                <a:spcPts val="600"/>
              </a:spcBef>
            </a:pPr>
            <a:r>
              <a:rPr lang="en-US" dirty="0"/>
              <a:t>As such, Distributing should be able to decide which asset/liabilities should be associated with which businesses, and the right capital structure for each company.</a:t>
            </a:r>
          </a:p>
          <a:p>
            <a:pPr lvl="1">
              <a:spcBef>
                <a:spcPts val="600"/>
              </a:spcBef>
            </a:pPr>
            <a:r>
              <a:rPr lang="en-US" dirty="0"/>
              <a:t>There are many guardrails in place that ensure the transaction should appropriately be awarded tax-free treatment (e.g., business purpose, device limitation, ATB, corporate law requirements). </a:t>
            </a:r>
          </a:p>
          <a:p>
            <a:pPr lvl="1">
              <a:spcBef>
                <a:spcPts val="600"/>
              </a:spcBef>
            </a:pPr>
            <a:r>
              <a:rPr lang="en-US" dirty="0"/>
              <a:t>There are also appropriate basis limitations in place that recapture any benefit Distributing received from incurring liabilities that are allocated to Controlled.</a:t>
            </a:r>
          </a:p>
          <a:p>
            <a:pPr lvl="1">
              <a:spcBef>
                <a:spcPts val="600"/>
              </a:spcBef>
            </a:pPr>
            <a:r>
              <a:rPr lang="en-US" dirty="0"/>
              <a:t>The IRS/Treasury should not need to be involved in these business decisions.</a:t>
            </a:r>
          </a:p>
          <a:p>
            <a:pPr lvl="1">
              <a:spcBef>
                <a:spcPts val="600"/>
              </a:spcBef>
            </a:pPr>
            <a:r>
              <a:rPr lang="en-US" dirty="0"/>
              <a:t>Nor is there a need for a special investigation into financial viability by the IRS.</a:t>
            </a:r>
          </a:p>
          <a:p>
            <a:pPr marL="0" indent="0">
              <a:spcBef>
                <a:spcPts val="600"/>
              </a:spcBef>
              <a:buNone/>
            </a:pPr>
            <a:endParaRPr lang="en-US" sz="2000" dirty="0"/>
          </a:p>
        </p:txBody>
      </p:sp>
      <p:grpSp>
        <p:nvGrpSpPr>
          <p:cNvPr id="24" name="Group 23" descr="" title="">
            <a:extLst>
              <a:ext uri="{FF2B5EF4-FFF2-40B4-BE49-F238E27FC236}">
                <a16:creationId xmlns:a16="http://schemas.microsoft.com/office/drawing/2014/main" id="{399E9742-EA1B-7BDD-BC6F-E6A9643FA851}"/>
              </a:ext>
            </a:extLst>
          </p:cNvPr>
          <p:cNvGrpSpPr/>
          <p:nvPr/>
        </p:nvGrpSpPr>
        <p:grpSpPr>
          <a:xfrm>
            <a:off x="1156400" y="2749016"/>
            <a:ext cx="10057706" cy="966889"/>
            <a:chOff x="1156400" y="2613849"/>
            <a:chExt cx="10057706" cy="966889"/>
          </a:xfrm>
        </p:grpSpPr>
        <p:sp>
          <p:nvSpPr>
            <p:cNvPr id="5" name="Rectangle 4" descr="" title="">
              <a:extLst>
                <a:ext uri="{FF2B5EF4-FFF2-40B4-BE49-F238E27FC236}">
                  <a16:creationId xmlns:a16="http://schemas.microsoft.com/office/drawing/2014/main" id="{2F66722E-EEFB-946F-A379-EDE976DC7D8A}"/>
                </a:ext>
              </a:extLst>
            </p:cNvPr>
            <p:cNvSpPr/>
            <p:nvPr/>
          </p:nvSpPr>
          <p:spPr>
            <a:xfrm>
              <a:off x="7424226" y="2808560"/>
              <a:ext cx="1642821" cy="759417"/>
            </a:xfrm>
            <a:prstGeom prst="rect">
              <a:avLst/>
            </a:prstGeom>
            <a:solidFill>
              <a:schemeClr val="tx1">
                <a:lumMod val="10000"/>
                <a:lumOff val="9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       C</a:t>
              </a:r>
            </a:p>
          </p:txBody>
        </p:sp>
        <p:sp>
          <p:nvSpPr>
            <p:cNvPr id="6" name="Rectangle 5" descr="" title="">
              <a:extLst>
                <a:ext uri="{FF2B5EF4-FFF2-40B4-BE49-F238E27FC236}">
                  <a16:creationId xmlns:a16="http://schemas.microsoft.com/office/drawing/2014/main" id="{BBEBEE66-F68A-A50F-C815-544E7992F28A}"/>
                </a:ext>
              </a:extLst>
            </p:cNvPr>
            <p:cNvSpPr/>
            <p:nvPr/>
          </p:nvSpPr>
          <p:spPr>
            <a:xfrm>
              <a:off x="3247328" y="2821321"/>
              <a:ext cx="1642821" cy="759417"/>
            </a:xfrm>
            <a:prstGeom prst="rect">
              <a:avLst/>
            </a:prstGeom>
            <a:solidFill>
              <a:schemeClr val="tx1">
                <a:lumMod val="10000"/>
                <a:lumOff val="9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7" name="Rectangle 6" descr="" title="">
              <a:extLst>
                <a:ext uri="{FF2B5EF4-FFF2-40B4-BE49-F238E27FC236}">
                  <a16:creationId xmlns:a16="http://schemas.microsoft.com/office/drawing/2014/main" id="{28DF178A-C41B-E058-7A18-BD57CD6CC17B}"/>
                </a:ext>
              </a:extLst>
            </p:cNvPr>
            <p:cNvSpPr/>
            <p:nvPr/>
          </p:nvSpPr>
          <p:spPr>
            <a:xfrm>
              <a:off x="5338256" y="2817240"/>
              <a:ext cx="1642821" cy="759417"/>
            </a:xfrm>
            <a:prstGeom prst="rect">
              <a:avLst/>
            </a:prstGeom>
            <a:solidFill>
              <a:schemeClr val="tx1">
                <a:lumMod val="10000"/>
                <a:lumOff val="9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   </a:t>
              </a:r>
              <a:r>
                <a:rPr lang="en-US" dirty="0">
                  <a:solidFill>
                    <a:schemeClr val="bg1">
                      <a:lumMod val="65000"/>
                    </a:schemeClr>
                  </a:solidFill>
                </a:rPr>
                <a:t>C</a:t>
              </a:r>
            </a:p>
          </p:txBody>
        </p:sp>
        <p:sp>
          <p:nvSpPr>
            <p:cNvPr id="8" name="Isosceles Triangle 7" descr="" title="">
              <a:extLst>
                <a:ext uri="{FF2B5EF4-FFF2-40B4-BE49-F238E27FC236}">
                  <a16:creationId xmlns:a16="http://schemas.microsoft.com/office/drawing/2014/main" id="{C7CF60DC-C604-DCB2-9F1B-F45E44BEA8A4}"/>
                </a:ext>
              </a:extLst>
            </p:cNvPr>
            <p:cNvSpPr/>
            <p:nvPr/>
          </p:nvSpPr>
          <p:spPr>
            <a:xfrm flipV="1">
              <a:off x="6067245" y="2818738"/>
              <a:ext cx="192024" cy="219456"/>
            </a:xfrm>
            <a:prstGeom prst="triangl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descr="" title="">
              <a:extLst>
                <a:ext uri="{FF2B5EF4-FFF2-40B4-BE49-F238E27FC236}">
                  <a16:creationId xmlns:a16="http://schemas.microsoft.com/office/drawing/2014/main" id="{3323DB18-B7A8-35D0-FB50-0D1ED026908E}"/>
                </a:ext>
              </a:extLst>
            </p:cNvPr>
            <p:cNvSpPr/>
            <p:nvPr/>
          </p:nvSpPr>
          <p:spPr>
            <a:xfrm>
              <a:off x="6064197" y="3360502"/>
              <a:ext cx="192024" cy="219456"/>
            </a:xfrm>
            <a:prstGeom prst="triangl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Isosceles Triangle 9" descr="" title="">
              <a:extLst>
                <a:ext uri="{FF2B5EF4-FFF2-40B4-BE49-F238E27FC236}">
                  <a16:creationId xmlns:a16="http://schemas.microsoft.com/office/drawing/2014/main" id="{FF3D9BF7-B9A5-3D02-5DC4-6FF2F198F1F0}"/>
                </a:ext>
              </a:extLst>
            </p:cNvPr>
            <p:cNvSpPr/>
            <p:nvPr/>
          </p:nvSpPr>
          <p:spPr>
            <a:xfrm>
              <a:off x="8153995" y="3252018"/>
              <a:ext cx="192024" cy="313944"/>
            </a:xfrm>
            <a:prstGeom prst="triangl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descr="" title="">
              <a:extLst>
                <a:ext uri="{FF2B5EF4-FFF2-40B4-BE49-F238E27FC236}">
                  <a16:creationId xmlns:a16="http://schemas.microsoft.com/office/drawing/2014/main" id="{CE3AD273-055D-0A42-4E81-8622ADFEEC1A}"/>
                </a:ext>
              </a:extLst>
            </p:cNvPr>
            <p:cNvSpPr/>
            <p:nvPr/>
          </p:nvSpPr>
          <p:spPr>
            <a:xfrm flipV="1">
              <a:off x="8156263" y="2804742"/>
              <a:ext cx="192024" cy="313944"/>
            </a:xfrm>
            <a:prstGeom prst="triangl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descr="" title="">
              <a:extLst>
                <a:ext uri="{FF2B5EF4-FFF2-40B4-BE49-F238E27FC236}">
                  <a16:creationId xmlns:a16="http://schemas.microsoft.com/office/drawing/2014/main" id="{739A8388-5402-B5F6-EAD5-36F9ADB7C5E5}"/>
                </a:ext>
              </a:extLst>
            </p:cNvPr>
            <p:cNvCxnSpPr>
              <a:cxnSpLocks/>
              <a:stCxn id="11" idx="0"/>
              <a:endCxn id="10" idx="0"/>
            </p:cNvCxnSpPr>
            <p:nvPr/>
          </p:nvCxnSpPr>
          <p:spPr>
            <a:xfrm flipH="1">
              <a:off x="8250007" y="3118686"/>
              <a:ext cx="2268" cy="13333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descr="" title="">
              <a:extLst>
                <a:ext uri="{FF2B5EF4-FFF2-40B4-BE49-F238E27FC236}">
                  <a16:creationId xmlns:a16="http://schemas.microsoft.com/office/drawing/2014/main" id="{7DD051EA-8439-E46C-1A57-93EDAF7A36EE}"/>
                </a:ext>
              </a:extLst>
            </p:cNvPr>
            <p:cNvCxnSpPr>
              <a:stCxn id="9" idx="0"/>
              <a:endCxn id="8" idx="0"/>
            </p:cNvCxnSpPr>
            <p:nvPr/>
          </p:nvCxnSpPr>
          <p:spPr>
            <a:xfrm flipV="1">
              <a:off x="6160209" y="3038194"/>
              <a:ext cx="3048" cy="32230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Rectangle 13" descr="" title="">
              <a:extLst>
                <a:ext uri="{FF2B5EF4-FFF2-40B4-BE49-F238E27FC236}">
                  <a16:creationId xmlns:a16="http://schemas.microsoft.com/office/drawing/2014/main" id="{3B64EDAE-0114-3333-5251-080BED4601F5}"/>
                </a:ext>
              </a:extLst>
            </p:cNvPr>
            <p:cNvSpPr/>
            <p:nvPr/>
          </p:nvSpPr>
          <p:spPr>
            <a:xfrm>
              <a:off x="9526521" y="2818273"/>
              <a:ext cx="821953" cy="756369"/>
            </a:xfrm>
            <a:prstGeom prst="rect">
              <a:avLst/>
            </a:prstGeom>
            <a:solidFill>
              <a:schemeClr val="tx1">
                <a:lumMod val="10000"/>
                <a:lumOff val="9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sp>
          <p:nvSpPr>
            <p:cNvPr id="15" name="Rectangle 14" descr="" title="">
              <a:extLst>
                <a:ext uri="{FF2B5EF4-FFF2-40B4-BE49-F238E27FC236}">
                  <a16:creationId xmlns:a16="http://schemas.microsoft.com/office/drawing/2014/main" id="{2B74FAE2-D728-25D6-ED3B-4E9FB0EAC6CD}"/>
                </a:ext>
              </a:extLst>
            </p:cNvPr>
            <p:cNvSpPr/>
            <p:nvPr/>
          </p:nvSpPr>
          <p:spPr>
            <a:xfrm>
              <a:off x="10392153" y="2815225"/>
              <a:ext cx="821953" cy="759417"/>
            </a:xfrm>
            <a:prstGeom prst="rect">
              <a:avLst/>
            </a:prstGeom>
            <a:solidFill>
              <a:schemeClr val="tx1">
                <a:lumMod val="10000"/>
                <a:lumOff val="9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sp>
          <p:nvSpPr>
            <p:cNvPr id="16" name="Rectangle 15" descr="" title="">
              <a:extLst>
                <a:ext uri="{FF2B5EF4-FFF2-40B4-BE49-F238E27FC236}">
                  <a16:creationId xmlns:a16="http://schemas.microsoft.com/office/drawing/2014/main" id="{C2048A86-A168-A09D-1E1A-64D644670F53}"/>
                </a:ext>
              </a:extLst>
            </p:cNvPr>
            <p:cNvSpPr/>
            <p:nvPr/>
          </p:nvSpPr>
          <p:spPr>
            <a:xfrm>
              <a:off x="1156400" y="2812641"/>
              <a:ext cx="1642821" cy="759417"/>
            </a:xfrm>
            <a:prstGeom prst="rect">
              <a:avLst/>
            </a:prstGeom>
            <a:solidFill>
              <a:schemeClr val="tx1">
                <a:lumMod val="10000"/>
                <a:lumOff val="90000"/>
              </a:schemeClr>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a:t>
              </a:r>
            </a:p>
          </p:txBody>
        </p:sp>
        <p:cxnSp>
          <p:nvCxnSpPr>
            <p:cNvPr id="17" name="Straight Arrow Connector 16" descr="" title="">
              <a:extLst>
                <a:ext uri="{FF2B5EF4-FFF2-40B4-BE49-F238E27FC236}">
                  <a16:creationId xmlns:a16="http://schemas.microsoft.com/office/drawing/2014/main" id="{3D1D69F7-CFD7-8E12-FC07-00C58D73A492}"/>
                </a:ext>
              </a:extLst>
            </p:cNvPr>
            <p:cNvCxnSpPr>
              <a:cxnSpLocks/>
            </p:cNvCxnSpPr>
            <p:nvPr/>
          </p:nvCxnSpPr>
          <p:spPr>
            <a:xfrm>
              <a:off x="3665217" y="3004434"/>
              <a:ext cx="821953" cy="0"/>
            </a:xfrm>
            <a:prstGeom prst="straightConnector1">
              <a:avLst/>
            </a:prstGeom>
            <a:ln>
              <a:solidFill>
                <a:schemeClr val="tx1"/>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descr="" title="">
              <a:extLst>
                <a:ext uri="{FF2B5EF4-FFF2-40B4-BE49-F238E27FC236}">
                  <a16:creationId xmlns:a16="http://schemas.microsoft.com/office/drawing/2014/main" id="{33685CC2-C395-B72D-D443-2D4FD100F358}"/>
                </a:ext>
              </a:extLst>
            </p:cNvPr>
            <p:cNvCxnSpPr>
              <a:cxnSpLocks/>
            </p:cNvCxnSpPr>
            <p:nvPr/>
          </p:nvCxnSpPr>
          <p:spPr>
            <a:xfrm flipH="1">
              <a:off x="3662169" y="3376290"/>
              <a:ext cx="821953" cy="0"/>
            </a:xfrm>
            <a:prstGeom prst="straightConnector1">
              <a:avLst/>
            </a:prstGeom>
            <a:ln>
              <a:solidFill>
                <a:schemeClr val="tx1"/>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Connector 18" descr="" title="">
              <a:extLst>
                <a:ext uri="{FF2B5EF4-FFF2-40B4-BE49-F238E27FC236}">
                  <a16:creationId xmlns:a16="http://schemas.microsoft.com/office/drawing/2014/main" id="{BB4AC004-4CA1-34B8-F60C-AB7C604F150F}"/>
                </a:ext>
              </a:extLst>
            </p:cNvPr>
            <p:cNvCxnSpPr>
              <a:stCxn id="8" idx="2"/>
              <a:endCxn id="8" idx="4"/>
            </p:cNvCxnSpPr>
            <p:nvPr/>
          </p:nvCxnSpPr>
          <p:spPr>
            <a:xfrm>
              <a:off x="6067245" y="2818738"/>
              <a:ext cx="1920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descr="" title="">
              <a:extLst>
                <a:ext uri="{FF2B5EF4-FFF2-40B4-BE49-F238E27FC236}">
                  <a16:creationId xmlns:a16="http://schemas.microsoft.com/office/drawing/2014/main" id="{24C42D81-A631-960C-D844-5B1558987960}"/>
                </a:ext>
              </a:extLst>
            </p:cNvPr>
            <p:cNvCxnSpPr>
              <a:cxnSpLocks/>
              <a:stCxn id="9" idx="2"/>
              <a:endCxn id="9" idx="4"/>
            </p:cNvCxnSpPr>
            <p:nvPr/>
          </p:nvCxnSpPr>
          <p:spPr>
            <a:xfrm>
              <a:off x="6064197" y="3579958"/>
              <a:ext cx="1920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descr="" title="">
              <a:extLst>
                <a:ext uri="{FF2B5EF4-FFF2-40B4-BE49-F238E27FC236}">
                  <a16:creationId xmlns:a16="http://schemas.microsoft.com/office/drawing/2014/main" id="{EA84601F-81A4-7CB2-7789-16EE327CEE49}"/>
                </a:ext>
              </a:extLst>
            </p:cNvPr>
            <p:cNvCxnSpPr>
              <a:cxnSpLocks/>
              <a:stCxn id="11" idx="2"/>
              <a:endCxn id="11" idx="4"/>
            </p:cNvCxnSpPr>
            <p:nvPr/>
          </p:nvCxnSpPr>
          <p:spPr>
            <a:xfrm>
              <a:off x="8156263" y="2804742"/>
              <a:ext cx="1920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descr="" title="">
              <a:extLst>
                <a:ext uri="{FF2B5EF4-FFF2-40B4-BE49-F238E27FC236}">
                  <a16:creationId xmlns:a16="http://schemas.microsoft.com/office/drawing/2014/main" id="{2189BFC8-A121-C93D-1E1E-F4D6F83B430F}"/>
                </a:ext>
              </a:extLst>
            </p:cNvPr>
            <p:cNvCxnSpPr>
              <a:cxnSpLocks/>
              <a:stCxn id="10" idx="2"/>
              <a:endCxn id="10" idx="4"/>
            </p:cNvCxnSpPr>
            <p:nvPr/>
          </p:nvCxnSpPr>
          <p:spPr>
            <a:xfrm>
              <a:off x="8153995" y="3565962"/>
              <a:ext cx="1920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descr="" title="">
              <a:extLst>
                <a:ext uri="{FF2B5EF4-FFF2-40B4-BE49-F238E27FC236}">
                  <a16:creationId xmlns:a16="http://schemas.microsoft.com/office/drawing/2014/main" id="{B60F59D1-542E-95A6-A660-0CDFAE0D9790}"/>
                </a:ext>
              </a:extLst>
            </p:cNvPr>
            <p:cNvCxnSpPr>
              <a:cxnSpLocks/>
            </p:cNvCxnSpPr>
            <p:nvPr/>
          </p:nvCxnSpPr>
          <p:spPr>
            <a:xfrm>
              <a:off x="1826738" y="2613849"/>
              <a:ext cx="8825319" cy="2584"/>
            </a:xfrm>
            <a:prstGeom prst="straightConnector1">
              <a:avLst/>
            </a:prstGeom>
            <a:ln w="60325" cmpd="tri">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4136080"/>
      </p:ext>
    </p:extLst>
  </p:cSld>
  <p:clrMapOvr>
    <a:masterClrMapping/>
  </p:clrMapOvr>
</p:sld>
</file>

<file path=ppt/slides/slide6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Another Proposal</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1893455"/>
            <a:ext cx="9720071" cy="4415905"/>
          </a:xfrm>
        </p:spPr>
        <p:txBody>
          <a:bodyPr>
            <a:normAutofit/>
          </a:bodyPr>
          <a:lstStyle/>
          <a:p>
            <a:pPr>
              <a:spcBef>
                <a:spcPts val="600"/>
              </a:spcBef>
            </a:pPr>
            <a:r>
              <a:rPr lang="en-US" dirty="0"/>
              <a:t>Section 357(d) (already) clearly applies.  </a:t>
            </a:r>
          </a:p>
          <a:p>
            <a:pPr lvl="1">
              <a:spcBef>
                <a:spcPts val="600"/>
              </a:spcBef>
              <a:buFont typeface="Arial" panose="020B0604020202020204" pitchFamily="34" charset="0"/>
              <a:buChar char="•"/>
            </a:pPr>
            <a:r>
              <a:rPr lang="en-US" dirty="0"/>
              <a:t>If it is decided that Controlled should be responsible for a Deductible Liability, Controlled should be treated as having assumed the liability under section 357(d).  No basis reduction in the stock of Controlled, or reduction to the section 361(b)(3) basis limitation, should result.</a:t>
            </a:r>
          </a:p>
          <a:p>
            <a:pPr lvl="2">
              <a:spcBef>
                <a:spcPts val="600"/>
              </a:spcBef>
              <a:buFont typeface="Arial" panose="020B0604020202020204" pitchFamily="34" charset="0"/>
              <a:buChar char="•"/>
            </a:pPr>
            <a:r>
              <a:rPr lang="en-US" dirty="0"/>
              <a:t>Under section 357(d), this should be the case regardless of whether economic responsibility results from an assumption by indemnity or otherwise.</a:t>
            </a:r>
          </a:p>
          <a:p>
            <a:pPr lvl="1">
              <a:spcBef>
                <a:spcPts val="600"/>
              </a:spcBef>
              <a:buFont typeface="Arial" panose="020B0604020202020204" pitchFamily="34" charset="0"/>
              <a:buChar char="•"/>
            </a:pPr>
            <a:r>
              <a:rPr lang="en-US" dirty="0"/>
              <a:t>If it is decided that Distributing should retain discretion to use the boot cash in the manner it determines is appropriate and should not enter into an indemnity contract for Controlled to be responsible for the Deductible Liability.</a:t>
            </a:r>
          </a:p>
          <a:p>
            <a:pPr marL="0" indent="0">
              <a:spcBef>
                <a:spcPts val="600"/>
              </a:spcBef>
              <a:buNone/>
            </a:pPr>
            <a:r>
              <a:rPr lang="en-US" dirty="0"/>
              <a:t>Whichever party is economically responsible for the Deductible Liability and actually pays the liability, that company should be entitled to the deduction when paid, just like Distributing would have if no spin occurred.  This is so regardless of which business generated the liability (i.e., Rev. Rul. 95-74 has no role) because Controlled is essentially a “mitosis” successor/continuation of Distributing.</a:t>
            </a:r>
            <a:endParaRPr lang="en-US" sz="2000" dirty="0"/>
          </a:p>
          <a:p>
            <a:pPr marL="128016" lvl="1" indent="0">
              <a:buNone/>
            </a:pPr>
            <a:endParaRPr lang="en-US" sz="2000" dirty="0"/>
          </a:p>
          <a:p>
            <a:endParaRPr lang="en-US" sz="2000" dirty="0"/>
          </a:p>
        </p:txBody>
      </p:sp>
    </p:spTree>
    <p:extLst>
      <p:ext uri="{BB962C8B-B14F-4D97-AF65-F5344CB8AC3E}">
        <p14:creationId xmlns:p14="http://schemas.microsoft.com/office/powerpoint/2010/main" val="3933946087"/>
      </p:ext>
    </p:extLst>
  </p:cSld>
  <p:clrMapOvr>
    <a:masterClrMapping/>
  </p:clrMapOvr>
</p:sld>
</file>

<file path=ppt/slides/slide6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Another Proposal</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a:xfrm>
            <a:off x="1024128" y="1893455"/>
            <a:ext cx="9720071" cy="4415905"/>
          </a:xfrm>
        </p:spPr>
        <p:txBody>
          <a:bodyPr>
            <a:normAutofit/>
          </a:bodyPr>
          <a:lstStyle/>
          <a:p>
            <a:pPr>
              <a:spcBef>
                <a:spcPts val="600"/>
              </a:spcBef>
            </a:pPr>
            <a:r>
              <a:rPr lang="en-US" dirty="0"/>
              <a:t>Section 357(b) can’t apply to an assumption of a Deductible Liability.  </a:t>
            </a:r>
          </a:p>
          <a:p>
            <a:pPr lvl="1">
              <a:spcBef>
                <a:spcPts val="600"/>
              </a:spcBef>
            </a:pPr>
            <a:r>
              <a:rPr lang="en-US" dirty="0"/>
              <a:t>No money/property has been received with respect to such liability, so the assumption can’t be disguised boot.</a:t>
            </a:r>
          </a:p>
          <a:p>
            <a:pPr lvl="1">
              <a:spcBef>
                <a:spcPts val="600"/>
              </a:spcBef>
            </a:pPr>
            <a:r>
              <a:rPr lang="en-US" dirty="0"/>
              <a:t>No tax benefit (e.g., basis or prior deduction) has been received yet, so there can’t be </a:t>
            </a:r>
            <a:r>
              <a:rPr lang="en-US" i="1" dirty="0"/>
              <a:t>any</a:t>
            </a:r>
            <a:r>
              <a:rPr lang="en-US" dirty="0"/>
              <a:t> principal purpose of tax avoidance (there is nothing to “recapture”).</a:t>
            </a:r>
          </a:p>
          <a:p>
            <a:pPr lvl="1">
              <a:spcBef>
                <a:spcPts val="600"/>
              </a:spcBef>
            </a:pPr>
            <a:r>
              <a:rPr lang="en-US" dirty="0"/>
              <a:t>A business determination of having Controlled be responsible for the Deductible Liability is certainly bona fide.</a:t>
            </a:r>
          </a:p>
          <a:p>
            <a:pPr>
              <a:spcBef>
                <a:spcPts val="600"/>
              </a:spcBef>
            </a:pPr>
            <a:r>
              <a:rPr lang="en-US" dirty="0"/>
              <a:t>The IRS ruling standards of Rev. Proc. 2024-24 are literally unworkable and inconsistent with section 357(d).  These standards should be rethought.</a:t>
            </a:r>
          </a:p>
          <a:p>
            <a:pPr lvl="1">
              <a:spcBef>
                <a:spcPts val="600"/>
              </a:spcBef>
            </a:pPr>
            <a:r>
              <a:rPr lang="en-US" dirty="0"/>
              <a:t>Under the RP, if you have an assumption by contractual indemnity, Distributing can’t receive the money.</a:t>
            </a:r>
          </a:p>
          <a:p>
            <a:pPr lvl="1">
              <a:spcBef>
                <a:spcPts val="600"/>
              </a:spcBef>
            </a:pPr>
            <a:r>
              <a:rPr lang="en-US" dirty="0"/>
              <a:t>Under the RP, if you receive boot, Distributing can’t pay a contingent liability. </a:t>
            </a:r>
            <a:endParaRPr lang="en-US" sz="2000" dirty="0">
              <a:solidFill>
                <a:srgbClr val="FF0000"/>
              </a:solidFill>
            </a:endParaRPr>
          </a:p>
          <a:p>
            <a:pPr lvl="1"/>
            <a:endParaRPr lang="en-US" sz="2000" dirty="0"/>
          </a:p>
          <a:p>
            <a:endParaRPr lang="en-US" sz="2000" dirty="0"/>
          </a:p>
        </p:txBody>
      </p:sp>
    </p:spTree>
    <p:extLst>
      <p:ext uri="{BB962C8B-B14F-4D97-AF65-F5344CB8AC3E}">
        <p14:creationId xmlns:p14="http://schemas.microsoft.com/office/powerpoint/2010/main" val="3245249418"/>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Rev. Proc. 2024-24 and Notice 2024-38</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lnSpcReduction="10000"/>
          </a:bodyPr>
          <a:lstStyle/>
          <a:p>
            <a:r>
              <a:rPr lang="en-US" dirty="0"/>
              <a:t>On May 2, 2024, Treasury and the IRS issued Rev. Proc. 2024-24 and Notice 2024-38.</a:t>
            </a:r>
          </a:p>
          <a:p>
            <a:pPr>
              <a:spcBef>
                <a:spcPts val="600"/>
              </a:spcBef>
            </a:pPr>
            <a:r>
              <a:rPr lang="en-US" dirty="0"/>
              <a:t>Rev. Proc. 2024-24:</a:t>
            </a:r>
          </a:p>
          <a:p>
            <a:pPr lvl="1">
              <a:spcBef>
                <a:spcPts val="600"/>
              </a:spcBef>
              <a:spcAft>
                <a:spcPts val="200"/>
              </a:spcAft>
              <a:buFont typeface="Arial" panose="020B0604020202020204" pitchFamily="34" charset="0"/>
              <a:buChar char="•"/>
            </a:pPr>
            <a:r>
              <a:rPr lang="en-US" sz="2200" dirty="0"/>
              <a:t>Provides updated procedures for taxpayers requesting private letter rulings regarding spin-offs.</a:t>
            </a:r>
          </a:p>
          <a:p>
            <a:pPr lvl="1">
              <a:spcBef>
                <a:spcPts val="600"/>
              </a:spcBef>
              <a:spcAft>
                <a:spcPts val="200"/>
              </a:spcAft>
              <a:buFont typeface="Arial" panose="020B0604020202020204" pitchFamily="34" charset="0"/>
              <a:buChar char="•"/>
            </a:pPr>
            <a:r>
              <a:rPr lang="en-US" sz="2200" dirty="0"/>
              <a:t>Substantially modifies Rev. Proc. 2017-52.</a:t>
            </a:r>
          </a:p>
          <a:p>
            <a:pPr lvl="1">
              <a:spcBef>
                <a:spcPts val="600"/>
              </a:spcBef>
              <a:spcAft>
                <a:spcPts val="200"/>
              </a:spcAft>
              <a:buFont typeface="Arial" panose="020B0604020202020204" pitchFamily="34" charset="0"/>
              <a:buChar char="•"/>
            </a:pPr>
            <a:r>
              <a:rPr lang="en-US" sz="2200" dirty="0"/>
              <a:t>Supersedes Rev. Proc. 2018-53.</a:t>
            </a:r>
          </a:p>
          <a:p>
            <a:r>
              <a:rPr lang="en-US" dirty="0"/>
              <a:t>Notice 2024-38:</a:t>
            </a:r>
          </a:p>
          <a:p>
            <a:pPr lvl="1">
              <a:spcBef>
                <a:spcPts val="600"/>
              </a:spcBef>
              <a:spcAft>
                <a:spcPts val="200"/>
              </a:spcAft>
              <a:buFont typeface="Arial" panose="020B0604020202020204" pitchFamily="34" charset="0"/>
              <a:buChar char="•"/>
            </a:pPr>
            <a:r>
              <a:rPr lang="en-US" sz="2200" dirty="0"/>
              <a:t>Expresses views and concerns of Treasury and the IRS relating to matters addressed in Rev. Proc. 2024-24.</a:t>
            </a:r>
          </a:p>
          <a:p>
            <a:pPr lvl="1">
              <a:spcBef>
                <a:spcPts val="600"/>
              </a:spcBef>
              <a:spcAft>
                <a:spcPts val="200"/>
              </a:spcAft>
              <a:buFont typeface="Arial" panose="020B0604020202020204" pitchFamily="34" charset="0"/>
              <a:buChar char="•"/>
            </a:pPr>
            <a:r>
              <a:rPr lang="en-US" sz="2200" dirty="0"/>
              <a:t>Matters being considered for purposes of providing substantive guidance on the issues. </a:t>
            </a:r>
          </a:p>
          <a:p>
            <a:endParaRPr lang="en-US" dirty="0"/>
          </a:p>
        </p:txBody>
      </p:sp>
      <p:sp>
        <p:nvSpPr>
          <p:cNvPr id="4" name="Slide Number Placeholder 3" descr="" title="">
            <a:extLst>
              <a:ext uri="{FF2B5EF4-FFF2-40B4-BE49-F238E27FC236}">
                <a16:creationId xmlns:a16="http://schemas.microsoft.com/office/drawing/2014/main" id="{34E7542F-7D1C-38BE-BCE1-2494C8426DD9}"/>
              </a:ext>
            </a:extLst>
          </p:cNvPr>
          <p:cNvSpPr>
            <a:spLocks noGrp="1"/>
          </p:cNvSpPr>
          <p:nvPr>
            <p:ph type="sldNum" sz="quarter" idx="12"/>
          </p:nvPr>
        </p:nvSpPr>
        <p:spPr/>
        <p:txBody>
          <a:bodyPr/>
          <a:lstStyle/>
          <a:p>
            <a:fld id="{F0A913F9-5119-4764-BE1F-1694933FD1BA}" type="slidenum">
              <a:rPr lang="en-US" smtClean="0"/>
              <a:t>7</a:t>
            </a:fld>
            <a:endParaRPr lang="en-US" dirty="0"/>
          </a:p>
        </p:txBody>
      </p:sp>
    </p:spTree>
    <p:extLst>
      <p:ext uri="{BB962C8B-B14F-4D97-AF65-F5344CB8AC3E}">
        <p14:creationId xmlns:p14="http://schemas.microsoft.com/office/powerpoint/2010/main" val="3703673997"/>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Rev. Proc. 2024-24 – Key Changes</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buNone/>
            </a:pPr>
            <a:r>
              <a:rPr lang="en-US" sz="2000" dirty="0"/>
              <a:t>Imposes stricter limitations on Distributing’s ability to allocate debt to Controlled. </a:t>
            </a:r>
          </a:p>
          <a:p>
            <a:pPr lvl="1">
              <a:spcBef>
                <a:spcPts val="600"/>
              </a:spcBef>
              <a:spcAft>
                <a:spcPts val="200"/>
              </a:spcAft>
              <a:buFont typeface="Arial" panose="020B0604020202020204" pitchFamily="34" charset="0"/>
              <a:buChar char="•"/>
            </a:pPr>
            <a:r>
              <a:rPr lang="en-US" sz="2000" dirty="0"/>
              <a:t>Narrower scope of liabilities that may be repaid with Section 361 Consideration.</a:t>
            </a:r>
          </a:p>
          <a:p>
            <a:pPr lvl="1">
              <a:spcBef>
                <a:spcPts val="600"/>
              </a:spcBef>
              <a:spcAft>
                <a:spcPts val="200"/>
              </a:spcAft>
              <a:buFont typeface="Arial" panose="020B0604020202020204" pitchFamily="34" charset="0"/>
              <a:buChar char="•"/>
            </a:pPr>
            <a:r>
              <a:rPr lang="en-US" sz="2000" b="1" dirty="0"/>
              <a:t>Contingent liabilities not included in the type of liabilities that may be repaid with Section 361 Consideration.</a:t>
            </a:r>
          </a:p>
          <a:p>
            <a:pPr lvl="1">
              <a:spcBef>
                <a:spcPts val="600"/>
              </a:spcBef>
              <a:spcAft>
                <a:spcPts val="200"/>
              </a:spcAft>
              <a:buFont typeface="Arial" panose="020B0604020202020204" pitchFamily="34" charset="0"/>
              <a:buChar char="•"/>
            </a:pPr>
            <a:r>
              <a:rPr lang="en-US" sz="2000" dirty="0"/>
              <a:t>No refinancing debt.</a:t>
            </a:r>
          </a:p>
          <a:p>
            <a:pPr marL="0" indent="0">
              <a:buNone/>
            </a:pPr>
            <a:r>
              <a:rPr lang="en-US" sz="2000" dirty="0"/>
              <a:t>Direct issuances are generally prohibited. </a:t>
            </a:r>
          </a:p>
          <a:p>
            <a:pPr marL="0" indent="0">
              <a:buNone/>
            </a:pPr>
            <a:r>
              <a:rPr lang="en-US" sz="2000" dirty="0"/>
              <a:t>New representations and information related to Controlled’s ability to repay its liabilities and its solvency required.</a:t>
            </a:r>
          </a:p>
          <a:p>
            <a:pPr marL="0" indent="0">
              <a:buNone/>
            </a:pPr>
            <a:r>
              <a:rPr lang="en-US" sz="2000" dirty="0"/>
              <a:t>Increased scrutiny on plan of reorganization.</a:t>
            </a:r>
          </a:p>
          <a:p>
            <a:pPr marL="0" indent="0">
              <a:buNone/>
            </a:pPr>
            <a:r>
              <a:rPr lang="en-US" sz="2000" dirty="0"/>
              <a:t>New standards for retained equity. </a:t>
            </a:r>
          </a:p>
        </p:txBody>
      </p:sp>
      <p:sp>
        <p:nvSpPr>
          <p:cNvPr id="4" name="Slide Number Placeholder 3" descr="" title="">
            <a:extLst>
              <a:ext uri="{FF2B5EF4-FFF2-40B4-BE49-F238E27FC236}">
                <a16:creationId xmlns:a16="http://schemas.microsoft.com/office/drawing/2014/main" id="{D0BEB2F4-F941-9387-DB4E-40A238C95F8F}"/>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0A913F9-5119-4764-BE1F-1694933FD1BA}"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108511917"/>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6943F95-A23D-76AA-B34A-A3A014C3E479}"/>
              </a:ext>
            </a:extLst>
          </p:cNvPr>
          <p:cNvSpPr>
            <a:spLocks noGrp="1"/>
          </p:cNvSpPr>
          <p:nvPr>
            <p:ph type="title"/>
          </p:nvPr>
        </p:nvSpPr>
        <p:spPr/>
        <p:txBody>
          <a:bodyPr/>
          <a:lstStyle/>
          <a:p>
            <a:r>
              <a:rPr lang="en-US" dirty="0"/>
              <a:t>Notice 2024-38 </a:t>
            </a:r>
          </a:p>
        </p:txBody>
      </p:sp>
      <p:sp>
        <p:nvSpPr>
          <p:cNvPr id="3" name="Content Placeholder 2" descr="" title="">
            <a:extLst>
              <a:ext uri="{FF2B5EF4-FFF2-40B4-BE49-F238E27FC236}">
                <a16:creationId xmlns:a16="http://schemas.microsoft.com/office/drawing/2014/main" id="{6E3A5C66-4CC3-99CA-F3E2-E97D3E6E5136}"/>
              </a:ext>
            </a:extLst>
          </p:cNvPr>
          <p:cNvSpPr>
            <a:spLocks noGrp="1"/>
          </p:cNvSpPr>
          <p:nvPr>
            <p:ph idx="1"/>
          </p:nvPr>
        </p:nvSpPr>
        <p:spPr/>
        <p:txBody>
          <a:bodyPr>
            <a:normAutofit/>
          </a:bodyPr>
          <a:lstStyle/>
          <a:p>
            <a:pPr marL="0" indent="0">
              <a:spcBef>
                <a:spcPts val="600"/>
              </a:spcBef>
              <a:buNone/>
            </a:pPr>
            <a:r>
              <a:rPr lang="en-US" sz="2000" dirty="0"/>
              <a:t>Notice 2024-38 focuses on nine key areas: </a:t>
            </a:r>
          </a:p>
          <a:p>
            <a:pPr>
              <a:spcBef>
                <a:spcPts val="600"/>
              </a:spcBef>
              <a:buFont typeface="Arial" panose="020B0604020202020204" pitchFamily="34" charset="0"/>
              <a:buChar char="•"/>
            </a:pPr>
            <a:r>
              <a:rPr lang="en-US" sz="2000" dirty="0"/>
              <a:t> Distinction between Delayed Distributions of Controlled stock and securities and Retentions</a:t>
            </a:r>
          </a:p>
          <a:p>
            <a:pPr>
              <a:spcBef>
                <a:spcPts val="600"/>
              </a:spcBef>
              <a:buFont typeface="Arial" panose="020B0604020202020204" pitchFamily="34" charset="0"/>
              <a:buChar char="•"/>
            </a:pPr>
            <a:r>
              <a:rPr lang="en-US" sz="2000" dirty="0"/>
              <a:t> Degree of connection between Distributing and Controlled that prevents genuine separations</a:t>
            </a:r>
          </a:p>
          <a:p>
            <a:pPr>
              <a:spcBef>
                <a:spcPts val="600"/>
              </a:spcBef>
              <a:buFont typeface="Arial" panose="020B0604020202020204" pitchFamily="34" charset="0"/>
              <a:buChar char="•"/>
            </a:pPr>
            <a:r>
              <a:rPr lang="en-US" sz="2000" b="1" dirty="0"/>
              <a:t> Solvency and continued viability of Distributing and Controlled</a:t>
            </a:r>
          </a:p>
          <a:p>
            <a:pPr>
              <a:spcBef>
                <a:spcPts val="600"/>
              </a:spcBef>
              <a:buFont typeface="Arial" panose="020B0604020202020204" pitchFamily="34" charset="0"/>
              <a:buChar char="•"/>
            </a:pPr>
            <a:r>
              <a:rPr lang="en-US" sz="2000" dirty="0"/>
              <a:t> Plan of Reorganization requirements for Divisive Reorganizations</a:t>
            </a:r>
          </a:p>
          <a:p>
            <a:pPr>
              <a:spcBef>
                <a:spcPts val="600"/>
              </a:spcBef>
              <a:buFont typeface="Arial" panose="020B0604020202020204" pitchFamily="34" charset="0"/>
              <a:buChar char="•"/>
            </a:pPr>
            <a:r>
              <a:rPr lang="en-US" sz="2000" dirty="0"/>
              <a:t> Application of substance over form, agency, and other relevant theories to intermediated exchanges and direct issuance transactions</a:t>
            </a:r>
          </a:p>
          <a:p>
            <a:pPr>
              <a:spcBef>
                <a:spcPts val="600"/>
              </a:spcBef>
              <a:buFont typeface="Arial" panose="020B0604020202020204" pitchFamily="34" charset="0"/>
              <a:buChar char="•"/>
            </a:pPr>
            <a:r>
              <a:rPr lang="en-US" sz="2000" dirty="0"/>
              <a:t> Federal income tax treatment and consequences of Post-Distribution Payments </a:t>
            </a:r>
          </a:p>
          <a:p>
            <a:pPr>
              <a:spcBef>
                <a:spcPts val="600"/>
              </a:spcBef>
              <a:buFont typeface="Arial" panose="020B0604020202020204" pitchFamily="34" charset="0"/>
              <a:buChar char="•"/>
            </a:pPr>
            <a:r>
              <a:rPr lang="en-US" sz="2000" dirty="0"/>
              <a:t> Effect of transaction related to Divisive Reorganization on Controlled securities </a:t>
            </a:r>
          </a:p>
          <a:p>
            <a:pPr>
              <a:spcBef>
                <a:spcPts val="600"/>
              </a:spcBef>
              <a:buFont typeface="Arial" panose="020B0604020202020204" pitchFamily="34" charset="0"/>
              <a:buChar char="•"/>
            </a:pPr>
            <a:r>
              <a:rPr lang="en-US" sz="2000" dirty="0"/>
              <a:t> Replacement of Distributing Debt </a:t>
            </a:r>
          </a:p>
          <a:p>
            <a:pPr>
              <a:spcBef>
                <a:spcPts val="600"/>
              </a:spcBef>
              <a:buFont typeface="Arial" panose="020B0604020202020204" pitchFamily="34" charset="0"/>
              <a:buChar char="•"/>
            </a:pPr>
            <a:r>
              <a:rPr lang="en-US" sz="2000" dirty="0"/>
              <a:t> </a:t>
            </a:r>
            <a:r>
              <a:rPr lang="en-US" sz="2000" b="1" dirty="0"/>
              <a:t>Separate and distinct relevance and application of sections 357 and 361</a:t>
            </a:r>
          </a:p>
        </p:txBody>
      </p:sp>
      <p:sp>
        <p:nvSpPr>
          <p:cNvPr id="4" name="Slide Number Placeholder 3" descr="" title="">
            <a:extLst>
              <a:ext uri="{FF2B5EF4-FFF2-40B4-BE49-F238E27FC236}">
                <a16:creationId xmlns:a16="http://schemas.microsoft.com/office/drawing/2014/main" id="{2C536A84-56B0-A2B0-FB59-EEEDC22170F8}"/>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0A913F9-5119-4764-BE1F-1694933FD1BA}" type="slidenum">
              <a:rPr kumimoji="0" lang="en-US" sz="1000" b="0" i="0" u="none" strike="noStrike" kern="1200" cap="none" spc="0" normalizeH="0" baseline="0" noProof="0" smtClean="0">
                <a:ln>
                  <a:noFill/>
                </a:ln>
                <a:solidFill>
                  <a:srgbClr val="2E2B21">
                    <a:lumMod val="90000"/>
                    <a:lumOff val="10000"/>
                  </a:srgb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srgbClr val="2E2B21">
                  <a:lumMod val="90000"/>
                  <a:lumOff val="10000"/>
                </a:srgbClr>
              </a:solidFill>
              <a:effectLst/>
              <a:uLnTx/>
              <a:uFillTx/>
              <a:latin typeface="Tw Cen MT Condensed" panose="020B0606020104020203"/>
              <a:ea typeface="+mn-ea"/>
              <a:cs typeface="+mn-cs"/>
            </a:endParaRPr>
          </a:p>
        </p:txBody>
      </p:sp>
    </p:spTree>
    <p:extLst>
      <p:ext uri="{BB962C8B-B14F-4D97-AF65-F5344CB8AC3E}">
        <p14:creationId xmlns:p14="http://schemas.microsoft.com/office/powerpoint/2010/main" val="191600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E98E737D-44BE-4522-8053-D6703B7F2E00}">
  <we:reference id="c3b3159f-c9fe-4860-a4cb-a5d5f254c545" version="9.5.6.7" store="EXCatalog" storeType="EXCatalog"/>
  <we:alternateReferences/>
  <we:properties/>
  <we:bindings/>
  <we:snapshot xmlns:r="http://schemas.openxmlformats.org/officeDocument/2006/relationships"/>
</we:webextension>
</file>

<file path=docProps/app.xml><?xml version="1.0" encoding="utf-8"?>
<ap:Properties xmlns:vt="http://schemas.openxmlformats.org/officeDocument/2006/docPropsVTypes" xmlns:ap="http://schemas.openxmlformats.org/officeDocument/2006/extended-properties">
  <ap:Template>Office 2013 - 2022 Theme</ap:Template>
</ap:Properties>
</file>

<file path=docProps/core.xml><?xml version="1.0" encoding="utf-8"?>
<coreProperties xmlns:dc="http://purl.org/dc/elements/1.1/" xmlns:dcterms="http://purl.org/dc/terms/" xmlns:xsi="http://www.w3.org/2001/XMLSchema-instance" xmlns="http://schemas.openxmlformats.org/package/2006/metadata/core-properties">
  <lastPrinted>1899-12-31T23:00:00.0000000Z</lastPrinted>
  <dcterms:created xsi:type="dcterms:W3CDTF">1899-12-31T23:00:00.0000000Z</dcterms:created>
  <dcterms:modified xsi:type="dcterms:W3CDTF">2024-11-07T21:41:58.0000000Z</dcterms:modified>
</coreProperties>
</file>

<file path=docProps/custom.xml><?xml version="1.0" encoding="utf-8"?>
<op:Properties xmlns:vt="http://schemas.openxmlformats.org/officeDocument/2006/docPropsVTypes" xmlns:op="http://schemas.openxmlformats.org/officeDocument/2006/custom-properties"/>
</file>