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723" r:id="rId5"/>
  </p:sldMasterIdLst>
  <p:notesMasterIdLst>
    <p:notesMasterId r:id="rId81"/>
  </p:notesMasterIdLst>
  <p:sldIdLst>
    <p:sldId id="597" r:id="rId6"/>
    <p:sldId id="2147469659" r:id="rId7"/>
    <p:sldId id="599" r:id="rId8"/>
    <p:sldId id="2147469662" r:id="rId9"/>
    <p:sldId id="2147469668" r:id="rId10"/>
    <p:sldId id="2147469669" r:id="rId11"/>
    <p:sldId id="2147469625" r:id="rId12"/>
    <p:sldId id="2147469617" r:id="rId13"/>
    <p:sldId id="2147469684" r:id="rId14"/>
    <p:sldId id="2147469685" r:id="rId15"/>
    <p:sldId id="2147469663" r:id="rId16"/>
    <p:sldId id="2147469534" r:id="rId17"/>
    <p:sldId id="2147469572" r:id="rId18"/>
    <p:sldId id="2147469667" r:id="rId19"/>
    <p:sldId id="2147469599" r:id="rId20"/>
    <p:sldId id="2147469586" r:id="rId21"/>
    <p:sldId id="2147469670" r:id="rId22"/>
    <p:sldId id="2147469660" r:id="rId23"/>
    <p:sldId id="2147469673" r:id="rId24"/>
    <p:sldId id="2147469674" r:id="rId25"/>
    <p:sldId id="2147469671" r:id="rId26"/>
    <p:sldId id="2147469565" r:id="rId27"/>
    <p:sldId id="2147469521" r:id="rId28"/>
    <p:sldId id="2147469576" r:id="rId29"/>
    <p:sldId id="2147469522" r:id="rId30"/>
    <p:sldId id="2147469523" r:id="rId31"/>
    <p:sldId id="2147469665" r:id="rId32"/>
    <p:sldId id="2147469664" r:id="rId33"/>
    <p:sldId id="2147469675" r:id="rId34"/>
    <p:sldId id="2147469618" r:id="rId35"/>
    <p:sldId id="2147469707" r:id="rId36"/>
    <p:sldId id="2147469627" r:id="rId37"/>
    <p:sldId id="2147469579" r:id="rId38"/>
    <p:sldId id="2147469582" r:id="rId39"/>
    <p:sldId id="2147469678" r:id="rId40"/>
    <p:sldId id="2147469583" r:id="rId41"/>
    <p:sldId id="2147469619" r:id="rId42"/>
    <p:sldId id="2147469580" r:id="rId43"/>
    <p:sldId id="2147469682" r:id="rId44"/>
    <p:sldId id="2147469681" r:id="rId45"/>
    <p:sldId id="2147469564" r:id="rId46"/>
    <p:sldId id="2147469687" r:id="rId47"/>
    <p:sldId id="2147469656" r:id="rId48"/>
    <p:sldId id="2147469623" r:id="rId49"/>
    <p:sldId id="2147469635" r:id="rId50"/>
    <p:sldId id="2147469686" r:id="rId51"/>
    <p:sldId id="2147469626" r:id="rId52"/>
    <p:sldId id="2147469612" r:id="rId53"/>
    <p:sldId id="2147469614" r:id="rId54"/>
    <p:sldId id="2147469711" r:id="rId55"/>
    <p:sldId id="2147469653" r:id="rId56"/>
    <p:sldId id="2147469615" r:id="rId57"/>
    <p:sldId id="2147469616" r:id="rId58"/>
    <p:sldId id="2147469622" r:id="rId59"/>
    <p:sldId id="2147469624" r:id="rId60"/>
    <p:sldId id="2147469601" r:id="rId61"/>
    <p:sldId id="2147469676" r:id="rId62"/>
    <p:sldId id="2147469677" r:id="rId63"/>
    <p:sldId id="2147469692" r:id="rId64"/>
    <p:sldId id="2147469703" r:id="rId65"/>
    <p:sldId id="2147469694" r:id="rId66"/>
    <p:sldId id="2147469699" r:id="rId67"/>
    <p:sldId id="2147469700" r:id="rId68"/>
    <p:sldId id="2147469712" r:id="rId69"/>
    <p:sldId id="2147469708" r:id="rId70"/>
    <p:sldId id="2147469713" r:id="rId71"/>
    <p:sldId id="2147469714" r:id="rId72"/>
    <p:sldId id="2147469705" r:id="rId73"/>
    <p:sldId id="2147469701" r:id="rId74"/>
    <p:sldId id="2147469702" r:id="rId75"/>
    <p:sldId id="2147469640" r:id="rId76"/>
    <p:sldId id="2147469651" r:id="rId77"/>
    <p:sldId id="2147469650" r:id="rId78"/>
    <p:sldId id="2147469698" r:id="rId79"/>
    <p:sldId id="2147469716" r:id="rId80"/>
  </p:sldIdLst>
  <p:sldSz cx="12192000"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j, Elena M" initials="MEM" lastIdx="18" clrIdx="0">
    <p:extLst>
      <p:ext uri="{19B8F6BF-5375-455C-9EA6-DF929625EA0E}">
        <p15:presenceInfo xmlns:p15="http://schemas.microsoft.com/office/powerpoint/2012/main" userId="S::emadaj@kpmg.com::b3a801f8-8f40-488a-90a8-ef0c674de021" providerId="AD"/>
      </p:ext>
    </p:extLst>
  </p:cmAuthor>
  <p:cmAuthor id="2" name="Scanlon, Gary R" initials="SGR" lastIdx="60" clrIdx="1">
    <p:extLst>
      <p:ext uri="{19B8F6BF-5375-455C-9EA6-DF929625EA0E}">
        <p15:presenceInfo xmlns:p15="http://schemas.microsoft.com/office/powerpoint/2012/main" userId="S::gscanlon@kpmg.com::e3ce99d6-dbb2-4fcb-acd9-857c9adbe0e6" providerId="AD"/>
      </p:ext>
    </p:extLst>
  </p:cmAuthor>
  <p:cmAuthor id="3" name="Massed, Stephen M" initials="MM" lastIdx="62" clrIdx="2">
    <p:extLst>
      <p:ext uri="{19B8F6BF-5375-455C-9EA6-DF929625EA0E}">
        <p15:presenceInfo xmlns:p15="http://schemas.microsoft.com/office/powerpoint/2012/main" userId="S::smassed@kpmg.com::59a58ac8-d684-47c5-9749-2550897300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A3A1"/>
    <a:srgbClr val="BC204B"/>
    <a:srgbClr val="923099"/>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7" name="Slide Number Placeholder 6"/>
          <p:cNvSpPr>
            <a:spLocks noGrp="1"/>
          </p:cNvSpPr>
          <p:nvPr>
            <p:ph type="sldNum" sz="quarter" idx="5"/>
          </p:nvPr>
        </p:nvSpPr>
        <p:spPr>
          <a:xfrm>
            <a:off x="3884613" y="8743890"/>
            <a:ext cx="2971800" cy="384721"/>
          </a:xfrm>
          <a:prstGeom prst="rect">
            <a:avLst/>
          </a:prstGeom>
        </p:spPr>
        <p:txBody>
          <a:bodyPr vert="horz" lIns="0" tIns="0" rIns="228600" bIns="228600" rtlCol="0" anchor="ctr">
            <a:spAutoFit/>
          </a:bodyPr>
          <a:lstStyle>
            <a:lvl1pPr algn="r">
              <a:defRPr sz="1000">
                <a:solidFill>
                  <a:srgbClr val="00338D"/>
                </a:solidFill>
                <a:latin typeface="Arial" panose="020B0604020202020204" pitchFamily="34" charset="0"/>
              </a:defRPr>
            </a:lvl1pPr>
          </a:lstStyle>
          <a:p>
            <a:fld id="{86CB4B4D-7CA3-9044-876B-883B54F8677D}" type="slidenum">
              <a:rPr lang="en-US" smtClean="0">
                <a:latin typeface="Arial"/>
                <a:ea typeface="Arial"/>
                <a:cs typeface="Arial" panose="020B0604020202020204" pitchFamily="34" charset="0"/>
              </a:rPr>
              <a:pPr/>
              <a:t>‹#›</a:t>
            </a:fld>
            <a:endParaRPr lang="en-US"/>
          </a:p>
        </p:txBody>
      </p:sp>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4364504"/>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Arial" panose="020B0604020202020204" pitchFamily="34" charset="0"/>
        <a:ea typeface="+mn-ea"/>
        <a:cs typeface="Arial" panose="020B0604020202020204" pitchFamily="34" charset="0"/>
      </a:defRPr>
    </a:lvl1pPr>
    <a:lvl2pPr marL="234950" marR="0"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2pPr>
    <a:lvl3pPr marL="457200" marR="0"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692150" marR="0"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914400" marR="0"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077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440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537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775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689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311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002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CB4B4D-7CA3-9044-876B-883B54F8677D}" type="slidenum">
              <a:rPr lang="en-US" smtClean="0">
                <a:latin typeface="Arial"/>
                <a:ea typeface="Arial"/>
                <a:cs typeface="Arial" panose="020B0604020202020204" pitchFamily="34" charset="0"/>
              </a:rPr>
              <a:pPr/>
              <a:t>69</a:t>
            </a:fld>
            <a:endParaRPr lang="en-US"/>
          </a:p>
        </p:txBody>
      </p:sp>
    </p:spTree>
    <p:extLst>
      <p:ext uri="{BB962C8B-B14F-4D97-AF65-F5344CB8AC3E}">
        <p14:creationId xmlns:p14="http://schemas.microsoft.com/office/powerpoint/2010/main" val="419031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445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CB4B4D-7CA3-9044-876B-883B54F8677D}" type="slidenum">
              <a:rPr lang="en-US" smtClean="0">
                <a:latin typeface="Arial"/>
                <a:ea typeface="Arial"/>
                <a:cs typeface="Arial" panose="020B0604020202020204" pitchFamily="34" charset="0"/>
              </a:rPr>
              <a:pPr/>
              <a:t>75</a:t>
            </a:fld>
            <a:endParaRPr lang="en-US"/>
          </a:p>
        </p:txBody>
      </p:sp>
    </p:spTree>
    <p:extLst>
      <p:ext uri="{BB962C8B-B14F-4D97-AF65-F5344CB8AC3E}">
        <p14:creationId xmlns:p14="http://schemas.microsoft.com/office/powerpoint/2010/main" val="368706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199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274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420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061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840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347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56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572" y="4548457"/>
            <a:ext cx="5524566" cy="3721466"/>
          </a:xfrm>
          <a:prstGeom prst="rect">
            <a:avLst/>
          </a:prstGeom>
        </p:spPr>
        <p:txBody>
          <a:bodyPr lIns="93177" tIns="46589" rIns="93177" bIns="46589"/>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8785F-2760-4AFA-B8A1-2BCD1DE6AABE}" type="slidenum">
              <a:rPr kumimoji="0" lang="en-GB"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4149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2 - Right light vertical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48000" y="-1"/>
            <a:ext cx="9144000" cy="6866467"/>
          </a:xfrm>
          <a:prstGeom prst="rect">
            <a:avLst/>
          </a:prstGeom>
        </p:spPr>
      </p:pic>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r="28028"/>
          <a:stretch/>
        </p:blipFill>
        <p:spPr>
          <a:xfrm>
            <a:off x="0" y="-1"/>
            <a:ext cx="9629117" cy="6866467"/>
          </a:xfrm>
          <a:prstGeom prst="rect">
            <a:avLst/>
          </a:prstGeom>
        </p:spPr>
      </p:pic>
      <p:sp>
        <p:nvSpPr>
          <p:cNvPr id="10" name="Freeform 19"/>
          <p:cNvSpPr>
            <a:spLocks noEditPoints="1"/>
          </p:cNvSpPr>
          <p:nvPr userDrawn="1"/>
        </p:nvSpPr>
        <p:spPr bwMode="auto">
          <a:xfrm>
            <a:off x="998460" y="524433"/>
            <a:ext cx="1080816"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Title 1"/>
          <p:cNvSpPr>
            <a:spLocks noGrp="1"/>
          </p:cNvSpPr>
          <p:nvPr>
            <p:ph type="ctrTitle" hasCustomPrompt="1"/>
          </p:nvPr>
        </p:nvSpPr>
        <p:spPr>
          <a:xfrm>
            <a:off x="998460" y="1343857"/>
            <a:ext cx="6581117" cy="2000922"/>
          </a:xfrm>
        </p:spPr>
        <p:txBody>
          <a:bodyPr anchor="t" anchorCtr="0"/>
          <a:lstStyle>
            <a:lvl1pPr algn="l">
              <a:lnSpc>
                <a:spcPct val="85000"/>
              </a:lnSpc>
              <a:defRPr sz="6000" baseline="0">
                <a:solidFill>
                  <a:schemeClr val="tx2"/>
                </a:solidFill>
                <a:latin typeface="+mn-lt"/>
              </a:defRPr>
            </a:lvl1pPr>
          </a:lstStyle>
          <a:p>
            <a:r>
              <a:rPr lang="en-US" noProof="0"/>
              <a:t>Title slide 2- light right vertical image</a:t>
            </a:r>
          </a:p>
        </p:txBody>
      </p:sp>
      <p:sp>
        <p:nvSpPr>
          <p:cNvPr id="6" name="Text Placeholder 3"/>
          <p:cNvSpPr>
            <a:spLocks noGrp="1"/>
          </p:cNvSpPr>
          <p:nvPr>
            <p:ph type="body" sz="quarter" idx="11" hasCustomPrompt="1"/>
          </p:nvPr>
        </p:nvSpPr>
        <p:spPr>
          <a:xfrm>
            <a:off x="998460" y="3651129"/>
            <a:ext cx="654151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t>Subtitle here</a:t>
            </a:r>
          </a:p>
        </p:txBody>
      </p:sp>
      <p:sp>
        <p:nvSpPr>
          <p:cNvPr id="7" name="Text Placeholder 4"/>
          <p:cNvSpPr>
            <a:spLocks noGrp="1"/>
          </p:cNvSpPr>
          <p:nvPr>
            <p:ph type="body" sz="quarter" idx="12" hasCustomPrompt="1"/>
          </p:nvPr>
        </p:nvSpPr>
        <p:spPr>
          <a:xfrm>
            <a:off x="998460" y="4083779"/>
            <a:ext cx="1889125" cy="487363"/>
          </a:xfrm>
        </p:spPr>
        <p:txBody>
          <a:bodyPr/>
          <a:lstStyle>
            <a:lvl1pPr>
              <a:defRPr sz="1100" b="0">
                <a:solidFill>
                  <a:srgbClr val="00338D"/>
                </a:solidFill>
              </a:defRPr>
            </a:lvl1pPr>
          </a:lstStyle>
          <a:p>
            <a:pPr lvl="0"/>
            <a:r>
              <a:rPr lang="en-US"/>
              <a:t>Date here</a:t>
            </a:r>
          </a:p>
        </p:txBody>
      </p:sp>
    </p:spTree>
    <p:extLst>
      <p:ext uri="{BB962C8B-B14F-4D97-AF65-F5344CB8AC3E}">
        <p14:creationId xmlns:p14="http://schemas.microsoft.com/office/powerpoint/2010/main" val="21322190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noProof="0"/>
              <a:t>Click icon to add chart</a:t>
            </a:r>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noProof="0"/>
              <a:t>Click icon to add chart</a:t>
            </a:r>
          </a:p>
        </p:txBody>
      </p:sp>
    </p:spTree>
    <p:extLst>
      <p:ext uri="{BB962C8B-B14F-4D97-AF65-F5344CB8AC3E}">
        <p14:creationId xmlns:p14="http://schemas.microsoft.com/office/powerpoint/2010/main" val="22908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3742126"/>
            <a:ext cx="10195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noProof="0"/>
              <a:t>Click icon to add chart</a:t>
            </a:r>
          </a:p>
        </p:txBody>
      </p:sp>
    </p:spTree>
    <p:extLst>
      <p:ext uri="{BB962C8B-B14F-4D97-AF65-F5344CB8AC3E}">
        <p14:creationId xmlns:p14="http://schemas.microsoft.com/office/powerpoint/2010/main" val="7786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noProof="0"/>
              <a:t>Click icon to add chart</a:t>
            </a:r>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noProof="0"/>
              <a:t>Click icon to add chart</a:t>
            </a:r>
          </a:p>
        </p:txBody>
      </p:sp>
      <p:sp>
        <p:nvSpPr>
          <p:cNvPr id="7" name="Text Placeholder 8"/>
          <p:cNvSpPr>
            <a:spLocks noGrp="1"/>
          </p:cNvSpPr>
          <p:nvPr>
            <p:ph type="body" sz="quarter" idx="10"/>
          </p:nvPr>
        </p:nvSpPr>
        <p:spPr>
          <a:xfrm>
            <a:off x="1003200" y="3742126"/>
            <a:ext cx="3187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noProof="0"/>
              <a:t>Click icon to add chart</a:t>
            </a:r>
          </a:p>
        </p:txBody>
      </p:sp>
      <p:sp>
        <p:nvSpPr>
          <p:cNvPr id="9" name="Text Placeholder 8"/>
          <p:cNvSpPr>
            <a:spLocks noGrp="1"/>
          </p:cNvSpPr>
          <p:nvPr>
            <p:ph type="body" sz="quarter" idx="14"/>
          </p:nvPr>
        </p:nvSpPr>
        <p:spPr>
          <a:xfrm>
            <a:off x="4502400" y="3742126"/>
            <a:ext cx="3187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5"/>
          </p:nvPr>
        </p:nvSpPr>
        <p:spPr>
          <a:xfrm>
            <a:off x="8001600" y="3742126"/>
            <a:ext cx="3187200" cy="2134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4133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759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add text</a:t>
            </a:r>
          </a:p>
        </p:txBody>
      </p:sp>
    </p:spTree>
    <p:extLst>
      <p:ext uri="{BB962C8B-B14F-4D97-AF65-F5344CB8AC3E}">
        <p14:creationId xmlns:p14="http://schemas.microsoft.com/office/powerpoint/2010/main" val="268386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29163" y="1368796"/>
            <a:ext cx="8489950" cy="3510000"/>
          </a:xfrm>
        </p:spPr>
        <p:txBody>
          <a:bodyPr anchor="t" anchorCtr="0"/>
          <a:lstStyle>
            <a:lvl1pPr algn="l">
              <a:lnSpc>
                <a:spcPct val="85000"/>
              </a:lnSpc>
              <a:defRPr sz="6000" baseline="0">
                <a:solidFill>
                  <a:schemeClr val="bg1"/>
                </a:solidFill>
                <a:latin typeface="+mn-lt"/>
              </a:defRPr>
            </a:lvl1pPr>
          </a:lstStyle>
          <a:p>
            <a:r>
              <a:rPr lang="en-US" noProof="0"/>
              <a:t>Click to edit Master title style</a:t>
            </a:r>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latin typeface="Arial" panose="020B0604020202020204" pitchFamily="34" charset="0"/>
            </a:endParaRPr>
          </a:p>
        </p:txBody>
      </p:sp>
      <p:sp>
        <p:nvSpPr>
          <p:cNvPr id="6" name="Text Placeholder 3"/>
          <p:cNvSpPr>
            <a:spLocks noGrp="1"/>
          </p:cNvSpPr>
          <p:nvPr>
            <p:ph type="body" sz="quarter" idx="11"/>
          </p:nvPr>
        </p:nvSpPr>
        <p:spPr>
          <a:xfrm>
            <a:off x="2729163" y="5324396"/>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29163" y="1377109"/>
            <a:ext cx="8489950" cy="3510000"/>
          </a:xfrm>
        </p:spPr>
        <p:txBody>
          <a:bodyPr anchor="t" anchorCtr="0"/>
          <a:lstStyle>
            <a:lvl1pPr algn="l">
              <a:lnSpc>
                <a:spcPct val="85000"/>
              </a:lnSpc>
              <a:defRPr sz="6000" baseline="0">
                <a:solidFill>
                  <a:schemeClr val="bg1"/>
                </a:solidFill>
                <a:latin typeface="+mn-lt"/>
              </a:defRPr>
            </a:lvl1pPr>
          </a:lstStyle>
          <a:p>
            <a:r>
              <a:rPr lang="en-US" noProof="0"/>
              <a:t>Click to edit Master title style</a:t>
            </a:r>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a:latin typeface="Arial" panose="020B0604020202020204" pitchFamily="34" charset="0"/>
            </a:endParaRPr>
          </a:p>
        </p:txBody>
      </p:sp>
      <p:sp>
        <p:nvSpPr>
          <p:cNvPr id="6" name="Text Placeholder 3"/>
          <p:cNvSpPr>
            <a:spLocks noGrp="1"/>
          </p:cNvSpPr>
          <p:nvPr>
            <p:ph type="body" sz="quarter" idx="11"/>
          </p:nvPr>
        </p:nvSpPr>
        <p:spPr>
          <a:xfrm>
            <a:off x="2729163" y="5332709"/>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4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latin typeface="Arial" panose="020B0604020202020204" pitchFamily="34" charset="0"/>
            </a:endParaRPr>
          </a:p>
        </p:txBody>
      </p:sp>
      <p:sp>
        <p:nvSpPr>
          <p:cNvPr id="8" name="Title 1"/>
          <p:cNvSpPr>
            <a:spLocks noGrp="1"/>
          </p:cNvSpPr>
          <p:nvPr>
            <p:ph type="ctrTitle" hasCustomPrompt="1"/>
          </p:nvPr>
        </p:nvSpPr>
        <p:spPr>
          <a:xfrm>
            <a:off x="2424363" y="1360483"/>
            <a:ext cx="8489950" cy="3510000"/>
          </a:xfrm>
        </p:spPr>
        <p:txBody>
          <a:bodyPr anchor="t" anchorCtr="0"/>
          <a:lstStyle>
            <a:lvl1pPr algn="l">
              <a:lnSpc>
                <a:spcPct val="85000"/>
              </a:lnSpc>
              <a:defRPr sz="6000" baseline="0">
                <a:solidFill>
                  <a:schemeClr val="bg1"/>
                </a:solidFill>
                <a:latin typeface="+mn-lt"/>
              </a:defRPr>
            </a:lvl1pPr>
          </a:lstStyle>
          <a:p>
            <a:r>
              <a:rPr lang="en-US" noProof="0"/>
              <a:t>Title Slide 4 – </a:t>
            </a:r>
            <a:br>
              <a:rPr lang="en-US" noProof="0"/>
            </a:br>
            <a:r>
              <a:rPr lang="en-US" noProof="0"/>
              <a:t>no image</a:t>
            </a:r>
          </a:p>
        </p:txBody>
      </p:sp>
      <p:sp>
        <p:nvSpPr>
          <p:cNvPr id="10" name="Freeform 19"/>
          <p:cNvSpPr>
            <a:spLocks noChangeAspect="1" noEditPoints="1"/>
          </p:cNvSpPr>
          <p:nvPr userDrawn="1"/>
        </p:nvSpPr>
        <p:spPr bwMode="auto">
          <a:xfrm>
            <a:off x="24243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 name="Text Placeholder 3"/>
          <p:cNvSpPr>
            <a:spLocks noGrp="1"/>
          </p:cNvSpPr>
          <p:nvPr>
            <p:ph type="body" sz="quarter" idx="11" hasCustomPrompt="1"/>
          </p:nvPr>
        </p:nvSpPr>
        <p:spPr>
          <a:xfrm>
            <a:off x="2424363" y="5316083"/>
            <a:ext cx="845035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t>Subtitle here</a:t>
            </a:r>
          </a:p>
        </p:txBody>
      </p:sp>
      <p:sp>
        <p:nvSpPr>
          <p:cNvPr id="9" name="Text Placeholder 4"/>
          <p:cNvSpPr>
            <a:spLocks noGrp="1"/>
          </p:cNvSpPr>
          <p:nvPr>
            <p:ph type="body" sz="quarter" idx="12" hasCustomPrompt="1"/>
          </p:nvPr>
        </p:nvSpPr>
        <p:spPr>
          <a:xfrm>
            <a:off x="2424363" y="5748733"/>
            <a:ext cx="1889125" cy="487363"/>
          </a:xfrm>
        </p:spPr>
        <p:txBody>
          <a:bodyPr/>
          <a:lstStyle>
            <a:lvl1pPr>
              <a:defRPr sz="1100" b="0">
                <a:solidFill>
                  <a:schemeClr val="bg1"/>
                </a:solidFill>
              </a:defRPr>
            </a:lvl1pPr>
          </a:lstStyle>
          <a:p>
            <a:pPr lvl="0"/>
            <a:r>
              <a:rPr lang="en-US"/>
              <a:t>Date here</a:t>
            </a:r>
          </a:p>
        </p:txBody>
      </p:sp>
    </p:spTree>
    <p:extLst>
      <p:ext uri="{BB962C8B-B14F-4D97-AF65-F5344CB8AC3E}">
        <p14:creationId xmlns:p14="http://schemas.microsoft.com/office/powerpoint/2010/main" val="448723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5" name="Text Placeholder 2"/>
          <p:cNvSpPr>
            <a:spLocks noGrp="1"/>
          </p:cNvSpPr>
          <p:nvPr>
            <p:ph type="body" sz="quarter" idx="13"/>
          </p:nvPr>
        </p:nvSpPr>
        <p:spPr>
          <a:xfrm>
            <a:off x="2729163" y="3831757"/>
            <a:ext cx="7851751" cy="2066535"/>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23" name="Text Placeholder 2"/>
          <p:cNvSpPr>
            <a:spLocks noGrp="1"/>
          </p:cNvSpPr>
          <p:nvPr>
            <p:ph type="body" sz="quarter" idx="14"/>
          </p:nvPr>
        </p:nvSpPr>
        <p:spPr>
          <a:xfrm>
            <a:off x="2729163" y="34800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grpSp>
        <p:nvGrpSpPr>
          <p:cNvPr id="17" name="Group 16"/>
          <p:cNvGrpSpPr/>
          <p:nvPr userDrawn="1"/>
        </p:nvGrpSpPr>
        <p:grpSpPr>
          <a:xfrm>
            <a:off x="2729163" y="2974450"/>
            <a:ext cx="2094546" cy="384049"/>
            <a:chOff x="1584001" y="2682350"/>
            <a:chExt cx="2094546" cy="384049"/>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r="24335"/>
            <a:stretch/>
          </p:blipFill>
          <p:spPr>
            <a:xfrm>
              <a:off x="1584001" y="2682350"/>
              <a:ext cx="1273500" cy="384049"/>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76023" y="2682350"/>
              <a:ext cx="402524" cy="384049"/>
            </a:xfrm>
            <a:prstGeom prst="rect">
              <a:avLst/>
            </a:prstGeom>
          </p:spPr>
        </p:pic>
        <p:grpSp>
          <p:nvGrpSpPr>
            <p:cNvPr id="20" name="Group 19"/>
            <p:cNvGrpSpPr/>
            <p:nvPr userDrawn="1"/>
          </p:nvGrpSpPr>
          <p:grpSpPr>
            <a:xfrm>
              <a:off x="2867305" y="2682351"/>
              <a:ext cx="383774" cy="383774"/>
              <a:chOff x="3296507" y="2682351"/>
              <a:chExt cx="383774" cy="383774"/>
            </a:xfrm>
          </p:grpSpPr>
          <p:sp>
            <p:nvSpPr>
              <p:cNvPr id="21" name="Freeform 5"/>
              <p:cNvSpPr>
                <a:spLocks noEditPoints="1"/>
              </p:cNvSpPr>
              <p:nvPr userDrawn="1"/>
            </p:nvSpPr>
            <p:spPr bwMode="auto">
              <a:xfrm>
                <a:off x="3296507" y="2682351"/>
                <a:ext cx="383774" cy="3837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noEditPoints="1"/>
              </p:cNvSpPr>
              <p:nvPr userDrawn="1"/>
            </p:nvSpPr>
            <p:spPr bwMode="auto">
              <a:xfrm>
                <a:off x="3389916" y="2775760"/>
                <a:ext cx="196875" cy="196875"/>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7"/>
              <p:cNvSpPr>
                <a:spLocks noChangeArrowheads="1"/>
              </p:cNvSpPr>
              <p:nvPr userDrawn="1"/>
            </p:nvSpPr>
            <p:spPr bwMode="auto">
              <a:xfrm>
                <a:off x="3567723" y="2748727"/>
                <a:ext cx="46101" cy="46101"/>
              </a:xfrm>
              <a:prstGeom prst="ellipse">
                <a:avLst/>
              </a:pr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26727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ONE COLUMN TEXT">
    <p:spTree>
      <p:nvGrpSpPr>
        <p:cNvPr id="1" name=""/>
        <p:cNvGrpSpPr/>
        <p:nvPr/>
      </p:nvGrpSpPr>
      <p:grpSpPr>
        <a:xfrm>
          <a:off x="0" y="0"/>
          <a:ext cx="0" cy="0"/>
          <a:chOff x="0" y="0"/>
          <a:chExt cx="0" cy="0"/>
        </a:xfrm>
      </p:grpSpPr>
      <p:sp>
        <p:nvSpPr>
          <p:cNvPr id="6" name="Rectangle 5"/>
          <p:cNvSpPr/>
          <p:nvPr userDrawn="1"/>
        </p:nvSpPr>
        <p:spPr>
          <a:xfrm>
            <a:off x="994834" y="2"/>
            <a:ext cx="11197167" cy="685799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a:solidFill>
                <a:schemeClr val="bg1"/>
              </a:solidFill>
            </a:endParaRPr>
          </a:p>
        </p:txBody>
      </p:sp>
      <p:sp>
        <p:nvSpPr>
          <p:cNvPr id="2" name="Title 1"/>
          <p:cNvSpPr>
            <a:spLocks noGrp="1"/>
          </p:cNvSpPr>
          <p:nvPr>
            <p:ph type="title"/>
          </p:nvPr>
        </p:nvSpPr>
        <p:spPr>
          <a:xfrm>
            <a:off x="1367140" y="432000"/>
            <a:ext cx="9778395" cy="518400"/>
          </a:xfrm>
        </p:spPr>
        <p:txBody>
          <a:bodyPr/>
          <a:lstStyle>
            <a:lvl1pPr>
              <a:defRPr>
                <a:solidFill>
                  <a:schemeClr val="bg1"/>
                </a:solidFill>
              </a:defRPr>
            </a:lvl1pPr>
          </a:lstStyle>
          <a:p>
            <a:r>
              <a:rPr lang="en-US" noProof="0"/>
              <a:t>Click to edit Master title style</a:t>
            </a:r>
          </a:p>
        </p:txBody>
      </p:sp>
      <p:sp>
        <p:nvSpPr>
          <p:cNvPr id="9" name="Text Placeholder 8"/>
          <p:cNvSpPr>
            <a:spLocks noGrp="1"/>
          </p:cNvSpPr>
          <p:nvPr>
            <p:ph type="body" sz="quarter" idx="10"/>
          </p:nvPr>
        </p:nvSpPr>
        <p:spPr>
          <a:xfrm>
            <a:off x="1367140" y="1209601"/>
            <a:ext cx="9778395" cy="4594225"/>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4"/>
          <p:cNvSpPr/>
          <p:nvPr userDrawn="1"/>
        </p:nvSpPr>
        <p:spPr>
          <a:xfrm>
            <a:off x="-1" y="1"/>
            <a:ext cx="1128889" cy="6857999"/>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a:solidFill>
                <a:schemeClr val="bg1"/>
              </a:solidFill>
            </a:endParaRPr>
          </a:p>
        </p:txBody>
      </p:sp>
      <p:sp>
        <p:nvSpPr>
          <p:cNvPr id="7" name="Freeform 19"/>
          <p:cNvSpPr>
            <a:spLocks noEditPoints="1"/>
          </p:cNvSpPr>
          <p:nvPr userDrawn="1"/>
        </p:nvSpPr>
        <p:spPr bwMode="auto">
          <a:xfrm>
            <a:off x="1367140"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536085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Rectangle 2"/>
          <p:cNvSpPr/>
          <p:nvPr userDrawn="1"/>
        </p:nvSpPr>
        <p:spPr>
          <a:xfrm>
            <a:off x="1964267" y="6062133"/>
            <a:ext cx="839893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5" name="TextBox 4"/>
          <p:cNvSpPr txBox="1"/>
          <p:nvPr userDrawn="1"/>
        </p:nvSpPr>
        <p:spPr>
          <a:xfrm>
            <a:off x="2308801" y="6320118"/>
            <a:ext cx="5965956"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2019 KPMG LLP, a Delaware limited liability partnership and the U.S. member firm of the KPMG network of independent member firms affiliated with KPMG International Cooperative (“KPMG International”), a Swiss entity. All rights reserved. NDPPS 816386</a:t>
            </a:r>
          </a:p>
        </p:txBody>
      </p:sp>
    </p:spTree>
    <p:extLst>
      <p:ext uri="{BB962C8B-B14F-4D97-AF65-F5344CB8AC3E}">
        <p14:creationId xmlns:p14="http://schemas.microsoft.com/office/powerpoint/2010/main" val="3173630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ONE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479056" y="432000"/>
            <a:ext cx="5709744" cy="518400"/>
          </a:xfrm>
        </p:spPr>
        <p:txBody>
          <a:bodyPr/>
          <a:lstStyle/>
          <a:p>
            <a:r>
              <a:rPr lang="en-US" noProof="0"/>
              <a:t>Click to edit Master title style</a:t>
            </a:r>
          </a:p>
        </p:txBody>
      </p:sp>
      <p:sp>
        <p:nvSpPr>
          <p:cNvPr id="9" name="Text Placeholder 8"/>
          <p:cNvSpPr>
            <a:spLocks noGrp="1"/>
          </p:cNvSpPr>
          <p:nvPr>
            <p:ph type="body" sz="quarter" idx="10"/>
          </p:nvPr>
        </p:nvSpPr>
        <p:spPr>
          <a:xfrm>
            <a:off x="5479056" y="1209601"/>
            <a:ext cx="5709744"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Rectangle 2"/>
          <p:cNvSpPr/>
          <p:nvPr userDrawn="1"/>
        </p:nvSpPr>
        <p:spPr>
          <a:xfrm>
            <a:off x="837281" y="6180463"/>
            <a:ext cx="4759288" cy="58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5" name="TextBox 4"/>
          <p:cNvSpPr txBox="1"/>
          <p:nvPr userDrawn="1"/>
        </p:nvSpPr>
        <p:spPr>
          <a:xfrm>
            <a:off x="5261321" y="6320118"/>
            <a:ext cx="5358940" cy="370800"/>
          </a:xfrm>
          <a:prstGeom prst="rect">
            <a:avLst/>
          </a:prstGeom>
          <a:solidFill>
            <a:schemeClr val="bg1"/>
          </a:solidFill>
        </p:spPr>
        <p:txBody>
          <a:bodyPr wrap="square" lIns="18288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2019 KPMG LLP, a Delaware limited liability partnership and the U.S. member firm of the KPMG network of independent member firms affiliated with KPMG International Cooperative (“KPMG International”), a Swiss entity. </a:t>
            </a:r>
            <a:br>
              <a:rPr lang="en-US" sz="600" kern="1200" noProof="0">
                <a:solidFill>
                  <a:schemeClr val="bg1">
                    <a:lumMod val="65000"/>
                  </a:schemeClr>
                </a:solidFill>
                <a:latin typeface="+mn-lt"/>
                <a:ea typeface="+mn-ea"/>
                <a:cs typeface="+mn-cs"/>
              </a:rPr>
            </a:br>
            <a:r>
              <a:rPr lang="en-US" sz="600" kern="1200" noProof="0">
                <a:solidFill>
                  <a:schemeClr val="bg1">
                    <a:lumMod val="65000"/>
                  </a:schemeClr>
                </a:solidFill>
                <a:latin typeface="+mn-lt"/>
                <a:ea typeface="+mn-ea"/>
                <a:cs typeface="+mn-cs"/>
              </a:rPr>
              <a:t>All rights reserved. NDPPS 816386</a:t>
            </a:r>
          </a:p>
        </p:txBody>
      </p:sp>
    </p:spTree>
    <p:extLst>
      <p:ext uri="{BB962C8B-B14F-4D97-AF65-F5344CB8AC3E}">
        <p14:creationId xmlns:p14="http://schemas.microsoft.com/office/powerpoint/2010/main" val="2776009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DIVIDER 1">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1" y="-121920"/>
            <a:ext cx="12192001" cy="6979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1706" b="-277"/>
          <a:stretch/>
        </p:blipFill>
        <p:spPr>
          <a:xfrm>
            <a:off x="10510" y="-121919"/>
            <a:ext cx="12181489" cy="6998970"/>
          </a:xfrm>
          <a:prstGeom prst="rect">
            <a:avLst/>
          </a:prstGeom>
          <a:ln>
            <a:noFill/>
          </a:ln>
        </p:spPr>
      </p:pic>
      <p:sp>
        <p:nvSpPr>
          <p:cNvPr id="8" name="Rectangle 7"/>
          <p:cNvSpPr/>
          <p:nvPr userDrawn="1"/>
        </p:nvSpPr>
        <p:spPr>
          <a:xfrm rot="16200000" flipV="1">
            <a:off x="-264962" y="164068"/>
            <a:ext cx="6971911" cy="6441991"/>
          </a:xfrm>
          <a:prstGeom prst="rect">
            <a:avLst/>
          </a:prstGeom>
          <a:gradFill>
            <a:gsLst>
              <a:gs pos="79000">
                <a:schemeClr val="accent1">
                  <a:lumMod val="5000"/>
                  <a:lumOff val="95000"/>
                  <a:alpha val="50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2" name="Title 1"/>
          <p:cNvSpPr>
            <a:spLocks noGrp="1"/>
          </p:cNvSpPr>
          <p:nvPr>
            <p:ph type="ctrTitle" hasCustomPrompt="1"/>
          </p:nvPr>
        </p:nvSpPr>
        <p:spPr>
          <a:xfrm>
            <a:off x="994833" y="1412904"/>
            <a:ext cx="8256000" cy="3510000"/>
          </a:xfrm>
        </p:spPr>
        <p:txBody>
          <a:bodyPr anchor="t" anchorCtr="0"/>
          <a:lstStyle>
            <a:lvl1pPr algn="l">
              <a:lnSpc>
                <a:spcPct val="85000"/>
              </a:lnSpc>
              <a:defRPr sz="6000">
                <a:solidFill>
                  <a:schemeClr val="tx2"/>
                </a:solidFill>
                <a:latin typeface="+mn-lt"/>
              </a:defRPr>
            </a:lvl1pPr>
          </a:lstStyle>
          <a:p>
            <a:r>
              <a:rPr lang="en-US" noProof="0"/>
              <a:t>Section divider one title style</a:t>
            </a:r>
          </a:p>
        </p:txBody>
      </p:sp>
      <p:sp>
        <p:nvSpPr>
          <p:cNvPr id="6" name="Freeform 19"/>
          <p:cNvSpPr>
            <a:spLocks noEditPoints="1"/>
          </p:cNvSpPr>
          <p:nvPr userDrawn="1"/>
        </p:nvSpPr>
        <p:spPr bwMode="auto">
          <a:xfrm>
            <a:off x="9948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noProof="0"/>
          </a:p>
        </p:txBody>
      </p:sp>
      <p:sp>
        <p:nvSpPr>
          <p:cNvPr id="7" name="Text Placeholder 3"/>
          <p:cNvSpPr>
            <a:spLocks noGrp="1"/>
          </p:cNvSpPr>
          <p:nvPr>
            <p:ph type="body" sz="quarter" idx="11" hasCustomPrompt="1"/>
          </p:nvPr>
        </p:nvSpPr>
        <p:spPr>
          <a:xfrm>
            <a:off x="994833" y="5102904"/>
            <a:ext cx="8230267" cy="216000"/>
          </a:xfrm>
        </p:spPr>
        <p:txBody>
          <a:bodyPr/>
          <a:lstStyle>
            <a:lvl1pPr>
              <a:defRPr sz="1100" baseline="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Subtitle here</a:t>
            </a:r>
          </a:p>
        </p:txBody>
      </p:sp>
    </p:spTree>
    <p:extLst>
      <p:ext uri="{BB962C8B-B14F-4D97-AF65-F5344CB8AC3E}">
        <p14:creationId xmlns:p14="http://schemas.microsoft.com/office/powerpoint/2010/main" val="78930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ONE COLUMN TEX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4001" y="-9525"/>
            <a:ext cx="11937999" cy="6867525"/>
          </a:xfrm>
          <a:prstGeom prst="rect">
            <a:avLst/>
          </a:prstGeom>
        </p:spPr>
      </p:pic>
      <p:sp>
        <p:nvSpPr>
          <p:cNvPr id="7" name="Rectangle 6"/>
          <p:cNvSpPr/>
          <p:nvPr userDrawn="1"/>
        </p:nvSpPr>
        <p:spPr>
          <a:xfrm>
            <a:off x="254000" y="-9525"/>
            <a:ext cx="11938000" cy="6858001"/>
          </a:xfrm>
          <a:prstGeom prst="rect">
            <a:avLst/>
          </a:prstGeom>
          <a:gradFill flip="none" rotWithShape="1">
            <a:gsLst>
              <a:gs pos="0">
                <a:srgbClr val="FFFFFF">
                  <a:alpha val="0"/>
                </a:srgbClr>
              </a:gs>
              <a:gs pos="26000">
                <a:srgbClr val="F9F9F7">
                  <a:alpha val="70000"/>
                </a:srgbClr>
              </a:gs>
              <a:gs pos="100000">
                <a:srgbClr val="EBF1E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2" name="Title 1"/>
          <p:cNvSpPr>
            <a:spLocks noGrp="1"/>
          </p:cNvSpPr>
          <p:nvPr>
            <p:ph type="title"/>
          </p:nvPr>
        </p:nvSpPr>
        <p:spPr/>
        <p:txBody>
          <a:bodyPr/>
          <a:lstStyle/>
          <a:p>
            <a:r>
              <a:rPr lang="en-US" noProof="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reeform 19"/>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 name="TextBox 7"/>
          <p:cNvSpPr txBox="1"/>
          <p:nvPr userDrawn="1"/>
        </p:nvSpPr>
        <p:spPr>
          <a:xfrm>
            <a:off x="2308800" y="6320118"/>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50000"/>
                  </a:schemeClr>
                </a:solidFill>
                <a:latin typeface="+mn-lt"/>
                <a:ea typeface="+mn-ea"/>
                <a:cs typeface="+mn-cs"/>
              </a:rPr>
              <a:t>© 2021 KPMG LLP, a Delaware limited liability partnership and a member firm of the KPMG global organization of independent member firms affiliated with KPMG International Limited, a private English company limited by guarantee. All rights reserved. NDP161585-1A</a:t>
            </a:r>
          </a:p>
        </p:txBody>
      </p:sp>
    </p:spTree>
    <p:extLst>
      <p:ext uri="{BB962C8B-B14F-4D97-AF65-F5344CB8AC3E}">
        <p14:creationId xmlns:p14="http://schemas.microsoft.com/office/powerpoint/2010/main" val="708234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ONE COLUMN TEX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4001" y="-1832940"/>
            <a:ext cx="11937999" cy="6867525"/>
          </a:xfrm>
          <a:prstGeom prst="rect">
            <a:avLst/>
          </a:prstGeom>
        </p:spPr>
      </p:pic>
      <p:sp>
        <p:nvSpPr>
          <p:cNvPr id="7" name="Rectangle 6"/>
          <p:cNvSpPr/>
          <p:nvPr userDrawn="1"/>
        </p:nvSpPr>
        <p:spPr>
          <a:xfrm>
            <a:off x="254000" y="2677458"/>
            <a:ext cx="11938000" cy="6858001"/>
          </a:xfrm>
          <a:prstGeom prst="rect">
            <a:avLst/>
          </a:prstGeom>
          <a:gradFill flip="none" rotWithShape="1">
            <a:gsLst>
              <a:gs pos="0">
                <a:srgbClr val="FFFFFF">
                  <a:alpha val="0"/>
                </a:srgbClr>
              </a:gs>
              <a:gs pos="26000">
                <a:srgbClr val="F9F9F7">
                  <a:alpha val="70000"/>
                </a:srgbClr>
              </a:gs>
              <a:gs pos="100000">
                <a:srgbClr val="EBF1E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2" name="Title 1"/>
          <p:cNvSpPr>
            <a:spLocks noGrp="1"/>
          </p:cNvSpPr>
          <p:nvPr>
            <p:ph type="title"/>
          </p:nvPr>
        </p:nvSpPr>
        <p:spPr/>
        <p:txBody>
          <a:bodyPr/>
          <a:lstStyle/>
          <a:p>
            <a:r>
              <a:rPr lang="en-US" noProof="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reeform 19"/>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 name="TextBox 7"/>
          <p:cNvSpPr txBox="1"/>
          <p:nvPr userDrawn="1"/>
        </p:nvSpPr>
        <p:spPr>
          <a:xfrm>
            <a:off x="2308800" y="6320118"/>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50000"/>
                  </a:schemeClr>
                </a:solidFill>
                <a:latin typeface="+mn-lt"/>
                <a:ea typeface="+mn-ea"/>
                <a:cs typeface="+mn-cs"/>
              </a:rPr>
              <a:t>© 2021 KPMG LLP, a Delaware limited liability partnership and a member firm of the KPMG global organization of independent member firms affiliated with KPMG International Limited, a private English company limited by guarantee. All rights reserved. NDP161585-1A</a:t>
            </a:r>
          </a:p>
        </p:txBody>
      </p:sp>
    </p:spTree>
    <p:extLst>
      <p:ext uri="{BB962C8B-B14F-4D97-AF65-F5344CB8AC3E}">
        <p14:creationId xmlns:p14="http://schemas.microsoft.com/office/powerpoint/2010/main" val="563610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9295F9-0139-4528-964D-894650575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62" b="34570"/>
          <a:stretch/>
        </p:blipFill>
        <p:spPr>
          <a:xfrm>
            <a:off x="0" y="0"/>
            <a:ext cx="12192000" cy="6858000"/>
          </a:xfrm>
          <a:prstGeom prst="rect">
            <a:avLst/>
          </a:prstGeom>
        </p:spPr>
      </p:pic>
      <p:sp>
        <p:nvSpPr>
          <p:cNvPr id="2" name="Title 1"/>
          <p:cNvSpPr>
            <a:spLocks noGrp="1"/>
          </p:cNvSpPr>
          <p:nvPr>
            <p:ph type="ctrTitle" hasCustomPrompt="1"/>
          </p:nvPr>
        </p:nvSpPr>
        <p:spPr>
          <a:xfrm>
            <a:off x="1080175" y="1346400"/>
            <a:ext cx="8256000" cy="3510000"/>
          </a:xfrm>
        </p:spPr>
        <p:txBody>
          <a:bodyPr anchor="t" anchorCtr="0"/>
          <a:lstStyle>
            <a:lvl1pPr algn="l">
              <a:lnSpc>
                <a:spcPct val="85000"/>
              </a:lnSpc>
              <a:defRPr sz="6000">
                <a:solidFill>
                  <a:schemeClr val="bg1"/>
                </a:solidFill>
              </a:defRPr>
            </a:lvl1pPr>
          </a:lstStyle>
          <a:p>
            <a:r>
              <a:rPr lang="en-US" noProof="0"/>
              <a:t>Title slide 3</a:t>
            </a:r>
            <a:br>
              <a:rPr lang="en-US" noProof="0"/>
            </a:br>
            <a:r>
              <a:rPr lang="en-US" noProof="0"/>
              <a:t>dark singular </a:t>
            </a:r>
            <a:br>
              <a:rPr lang="en-US" noProof="0"/>
            </a:br>
            <a:r>
              <a:rPr lang="en-US" noProof="0"/>
              <a:t>image</a:t>
            </a:r>
          </a:p>
        </p:txBody>
      </p:sp>
      <p:sp>
        <p:nvSpPr>
          <p:cNvPr id="6" name="Freeform 19"/>
          <p:cNvSpPr>
            <a:spLocks noEditPoints="1"/>
          </p:cNvSpPr>
          <p:nvPr userDrawn="1"/>
        </p:nvSpPr>
        <p:spPr bwMode="auto">
          <a:xfrm>
            <a:off x="1080175"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noProof="0"/>
          </a:p>
        </p:txBody>
      </p:sp>
      <p:sp>
        <p:nvSpPr>
          <p:cNvPr id="7" name="Text Placeholder 3"/>
          <p:cNvSpPr>
            <a:spLocks noGrp="1"/>
          </p:cNvSpPr>
          <p:nvPr>
            <p:ph type="body" sz="quarter" idx="11"/>
          </p:nvPr>
        </p:nvSpPr>
        <p:spPr>
          <a:xfrm>
            <a:off x="1080175"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Edit Master text styles</a:t>
            </a:r>
          </a:p>
        </p:txBody>
      </p:sp>
      <p:sp>
        <p:nvSpPr>
          <p:cNvPr id="8" name="Text Placeholder 3"/>
          <p:cNvSpPr>
            <a:spLocks noGrp="1"/>
          </p:cNvSpPr>
          <p:nvPr>
            <p:ph type="body" sz="quarter" idx="12"/>
          </p:nvPr>
        </p:nvSpPr>
        <p:spPr>
          <a:xfrm>
            <a:off x="1080175" y="5382987"/>
            <a:ext cx="8217600" cy="216000"/>
          </a:xfrm>
        </p:spPr>
        <p:txBody>
          <a:bodyPr/>
          <a:lstStyle>
            <a:lvl1pPr>
              <a:defRPr sz="11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455681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93315-EA3B-4F55-83CB-9711AAD8B5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21266"/>
            <a:ext cx="12224593"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5" name="Freeform 19">
            <a:extLst>
              <a:ext uri="{FF2B5EF4-FFF2-40B4-BE49-F238E27FC236}">
                <a16:creationId xmlns:a16="http://schemas.microsoft.com/office/drawing/2014/main" id="{21CC14E0-FE7A-41F5-8FBB-67B200CA1048}"/>
              </a:ext>
            </a:extLst>
          </p:cNvPr>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6" name="Shape 8">
            <a:extLst>
              <a:ext uri="{FF2B5EF4-FFF2-40B4-BE49-F238E27FC236}">
                <a16:creationId xmlns:a16="http://schemas.microsoft.com/office/drawing/2014/main" id="{6DCC86E5-35B2-4AB1-9162-D7E66554026F}"/>
              </a:ext>
            </a:extLst>
          </p:cNvPr>
          <p:cNvSpPr txBox="1">
            <a:spLocks/>
          </p:cNvSpPr>
          <p:nvPr userDrawn="1"/>
        </p:nvSpPr>
        <p:spPr>
          <a:xfrm>
            <a:off x="9587480" y="6320118"/>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bg1"/>
                </a:solidFill>
                <a:latin typeface="+mn-lt"/>
                <a:ea typeface="Arial"/>
                <a:cs typeface="Arial" panose="020B0604020202020204" pitchFamily="34" charset="0"/>
              </a:rPr>
              <a:pPr algn="r"/>
              <a:t>‹#›</a:t>
            </a:fld>
            <a:endParaRPr lang="en-US" sz="100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91385E32-B1A5-41FD-B00B-284BF0D52C2D}"/>
              </a:ext>
            </a:extLst>
          </p:cNvPr>
          <p:cNvSpPr txBox="1"/>
          <p:nvPr userDrawn="1">
            <p:custDataLst>
              <p:tags r:id="rId1"/>
            </p:custDataLst>
          </p:nvPr>
        </p:nvSpPr>
        <p:spPr>
          <a:xfrm>
            <a:off x="2308800" y="6320118"/>
            <a:ext cx="8270709"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2022 KPMG LLP, a Delaware limited liability partnership and a member firm of the KPMG global organization of independent member firms affiliated with KPMG International Limited, a private English company limited by guarantee. All rights reserved. NDP130705-1A</a:t>
            </a:r>
            <a:endParaRPr lang="en-GB" sz="600" kern="1200" noProof="0">
              <a:solidFill>
                <a:schemeClr val="bg1"/>
              </a:solidFill>
              <a:latin typeface="+mn-lt"/>
              <a:ea typeface="+mn-ea"/>
              <a:cs typeface="+mn-cs"/>
            </a:endParaRPr>
          </a:p>
        </p:txBody>
      </p:sp>
    </p:spTree>
    <p:extLst>
      <p:ext uri="{BB962C8B-B14F-4D97-AF65-F5344CB8AC3E}">
        <p14:creationId xmlns:p14="http://schemas.microsoft.com/office/powerpoint/2010/main" val="2206394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75456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086707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6317" y="579144"/>
            <a:ext cx="10185600" cy="518400"/>
          </a:xfrm>
        </p:spPr>
        <p:txBody>
          <a:bodyPr/>
          <a:lstStyle/>
          <a:p>
            <a:r>
              <a:rPr lang="en-US" noProof="0"/>
              <a:t>Click to edit Master title style</a:t>
            </a:r>
          </a:p>
        </p:txBody>
      </p:sp>
    </p:spTree>
    <p:extLst>
      <p:ext uri="{BB962C8B-B14F-4D97-AF65-F5344CB8AC3E}">
        <p14:creationId xmlns:p14="http://schemas.microsoft.com/office/powerpoint/2010/main" val="3547629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60309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0A68"/>
                </a:solidFill>
              </a:defRPr>
            </a:lvl1pPr>
          </a:lstStyle>
          <a:p>
            <a:r>
              <a:rPr lang="en-US" noProof="0"/>
              <a:t>Click to edit Master title style</a:t>
            </a:r>
          </a:p>
        </p:txBody>
      </p:sp>
    </p:spTree>
    <p:extLst>
      <p:ext uri="{BB962C8B-B14F-4D97-AF65-F5344CB8AC3E}">
        <p14:creationId xmlns:p14="http://schemas.microsoft.com/office/powerpoint/2010/main" val="286371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6317" y="579144"/>
            <a:ext cx="10185600" cy="518400"/>
          </a:xfrm>
        </p:spPr>
        <p:txBody>
          <a:bodyPr/>
          <a:lstStyle>
            <a:lvl1pPr>
              <a:defRPr>
                <a:solidFill>
                  <a:srgbClr val="470A68"/>
                </a:solidFill>
              </a:defRPr>
            </a:lvl1pPr>
          </a:lstStyle>
          <a:p>
            <a:r>
              <a:rPr lang="en-US" noProof="0"/>
              <a:t>Click to edit Master title style</a:t>
            </a:r>
          </a:p>
        </p:txBody>
      </p:sp>
    </p:spTree>
    <p:extLst>
      <p:ext uri="{BB962C8B-B14F-4D97-AF65-F5344CB8AC3E}">
        <p14:creationId xmlns:p14="http://schemas.microsoft.com/office/powerpoint/2010/main" val="3685077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0A68"/>
                </a:solidFill>
              </a:defRPr>
            </a:lvl1pPr>
          </a:lstStyle>
          <a:p>
            <a:r>
              <a:rPr lang="en-US" noProof="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lvl1pPr>
              <a:defRPr>
                <a:solidFill>
                  <a:srgbClr val="470A68"/>
                </a:solidFill>
              </a:defRPr>
            </a:lvl1pPr>
            <a:lvl3pPr>
              <a:buClr>
                <a:srgbClr val="470A68"/>
              </a:buClr>
              <a:defRPr/>
            </a:lvl3pPr>
            <a:lvl4pPr>
              <a:buClr>
                <a:srgbClr val="470A68"/>
              </a:buClr>
              <a:defRPr/>
            </a:lvl4pPr>
            <a:lvl5pPr>
              <a:buClr>
                <a:srgbClr val="470A68"/>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94809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1209601"/>
            <a:ext cx="4968000" cy="45942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1"/>
          </p:nvPr>
        </p:nvSpPr>
        <p:spPr>
          <a:xfrm>
            <a:off x="6220800" y="1209601"/>
            <a:ext cx="4968000" cy="45942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30944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323246-158B-4579-B9AE-C5834124D6D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2726400" y="1412904"/>
            <a:ext cx="8256000" cy="3510000"/>
          </a:xfrm>
        </p:spPr>
        <p:txBody>
          <a:bodyPr anchor="t" anchorCtr="0"/>
          <a:lstStyle>
            <a:lvl1pPr algn="l">
              <a:lnSpc>
                <a:spcPct val="85000"/>
              </a:lnSpc>
              <a:defRPr sz="6000">
                <a:solidFill>
                  <a:schemeClr val="bg1"/>
                </a:solidFill>
                <a:latin typeface="+mn-lt"/>
              </a:defRPr>
            </a:lvl1pPr>
          </a:lstStyle>
          <a:p>
            <a:r>
              <a:rPr lang="en-US" noProof="0"/>
              <a:t>Section divider one title style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3"/>
          </a:solidFill>
        </p:spPr>
        <p:txBody>
          <a:bodyPr wrap="square" lIns="0" tIns="0" rIns="0" bIns="0" rtlCol="0">
            <a:noAutofit/>
          </a:bodyPr>
          <a:lstStyle/>
          <a:p>
            <a:endParaRPr sz="1800">
              <a:latin typeface="Arial" panose="020B0604020202020204" pitchFamily="34" charset="0"/>
            </a:endParaRPr>
          </a:p>
        </p:txBody>
      </p:sp>
      <p:sp>
        <p:nvSpPr>
          <p:cNvPr id="6" name="Freeform 19"/>
          <p:cNvSpPr>
            <a:spLocks noEditPoints="1"/>
          </p:cNvSpPr>
          <p:nvPr userDrawn="1"/>
        </p:nvSpPr>
        <p:spPr bwMode="auto">
          <a:xfrm>
            <a:off x="27264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noProof="0"/>
          </a:p>
        </p:txBody>
      </p:sp>
      <p:sp>
        <p:nvSpPr>
          <p:cNvPr id="7" name="Text Placeholder 3"/>
          <p:cNvSpPr>
            <a:spLocks noGrp="1"/>
          </p:cNvSpPr>
          <p:nvPr>
            <p:ph type="body" sz="quarter" idx="11" hasCustomPrompt="1"/>
          </p:nvPr>
        </p:nvSpPr>
        <p:spPr>
          <a:xfrm>
            <a:off x="2726400" y="5102904"/>
            <a:ext cx="8230267"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Subtitle here</a:t>
            </a:r>
          </a:p>
        </p:txBody>
      </p:sp>
    </p:spTree>
    <p:extLst>
      <p:ext uri="{BB962C8B-B14F-4D97-AF65-F5344CB8AC3E}">
        <p14:creationId xmlns:p14="http://schemas.microsoft.com/office/powerpoint/2010/main" val="514752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9969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2112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Text Placeholder 2"/>
          <p:cNvSpPr>
            <a:spLocks noGrp="1"/>
          </p:cNvSpPr>
          <p:nvPr>
            <p:ph type="body" sz="quarter" idx="14"/>
          </p:nvPr>
        </p:nvSpPr>
        <p:spPr>
          <a:xfrm>
            <a:off x="2112000" y="3187907"/>
            <a:ext cx="3215651"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Edit Master text styles</a:t>
            </a:r>
          </a:p>
        </p:txBody>
      </p:sp>
      <p:grpSp>
        <p:nvGrpSpPr>
          <p:cNvPr id="4" name="Group 3"/>
          <p:cNvGrpSpPr/>
          <p:nvPr userDrawn="1"/>
        </p:nvGrpSpPr>
        <p:grpSpPr>
          <a:xfrm>
            <a:off x="2112001" y="2682351"/>
            <a:ext cx="2792728" cy="384049"/>
            <a:chOff x="1584001" y="2682350"/>
            <a:chExt cx="2094546" cy="384049"/>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24335"/>
            <a:stretch/>
          </p:blipFill>
          <p:spPr>
            <a:xfrm>
              <a:off x="1584001" y="2682350"/>
              <a:ext cx="1273500" cy="384049"/>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76023" y="2682350"/>
              <a:ext cx="402524" cy="384049"/>
            </a:xfrm>
            <a:prstGeom prst="rect">
              <a:avLst/>
            </a:prstGeom>
          </p:spPr>
        </p:pic>
        <p:grpSp>
          <p:nvGrpSpPr>
            <p:cNvPr id="2" name="Group 1"/>
            <p:cNvGrpSpPr/>
            <p:nvPr userDrawn="1"/>
          </p:nvGrpSpPr>
          <p:grpSpPr>
            <a:xfrm>
              <a:off x="2867305" y="2682351"/>
              <a:ext cx="383774" cy="383774"/>
              <a:chOff x="3296507" y="2682351"/>
              <a:chExt cx="383774" cy="383774"/>
            </a:xfrm>
          </p:grpSpPr>
          <p:sp>
            <p:nvSpPr>
              <p:cNvPr id="19" name="Freeform 5"/>
              <p:cNvSpPr>
                <a:spLocks noEditPoints="1"/>
              </p:cNvSpPr>
              <p:nvPr userDrawn="1"/>
            </p:nvSpPr>
            <p:spPr bwMode="auto">
              <a:xfrm>
                <a:off x="3296507" y="2682351"/>
                <a:ext cx="383774" cy="3837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6"/>
              <p:cNvSpPr>
                <a:spLocks noEditPoints="1"/>
              </p:cNvSpPr>
              <p:nvPr userDrawn="1"/>
            </p:nvSpPr>
            <p:spPr bwMode="auto">
              <a:xfrm>
                <a:off x="3389916" y="2775760"/>
                <a:ext cx="196875" cy="196875"/>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Oval 7"/>
              <p:cNvSpPr>
                <a:spLocks noChangeArrowheads="1"/>
              </p:cNvSpPr>
              <p:nvPr userDrawn="1"/>
            </p:nvSpPr>
            <p:spPr bwMode="auto">
              <a:xfrm>
                <a:off x="3567723" y="2748727"/>
                <a:ext cx="46101" cy="46101"/>
              </a:xfrm>
              <a:prstGeom prst="ellipse">
                <a:avLst/>
              </a:pr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sp>
        <p:nvSpPr>
          <p:cNvPr id="13" name="Text Placeholder 2"/>
          <p:cNvSpPr>
            <a:spLocks noGrp="1"/>
          </p:cNvSpPr>
          <p:nvPr>
            <p:ph type="body" sz="quarter" idx="13"/>
          </p:nvPr>
        </p:nvSpPr>
        <p:spPr>
          <a:xfrm>
            <a:off x="2112002" y="3676818"/>
            <a:ext cx="7652484" cy="666582"/>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Edit Master text styles</a:t>
            </a:r>
          </a:p>
          <a:p>
            <a:pPr lvl="1"/>
            <a:r>
              <a:rPr lang="en-US" noProof="0"/>
              <a:t>Second level</a:t>
            </a:r>
          </a:p>
        </p:txBody>
      </p:sp>
      <p:sp>
        <p:nvSpPr>
          <p:cNvPr id="17" name="Text Placeholder 2"/>
          <p:cNvSpPr>
            <a:spLocks noGrp="1"/>
          </p:cNvSpPr>
          <p:nvPr>
            <p:ph type="body" sz="quarter" idx="15"/>
          </p:nvPr>
        </p:nvSpPr>
        <p:spPr>
          <a:xfrm>
            <a:off x="2112002" y="4438819"/>
            <a:ext cx="7652484" cy="392261"/>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Edit Master text styles</a:t>
            </a:r>
          </a:p>
          <a:p>
            <a:pPr lvl="1"/>
            <a:r>
              <a:rPr lang="en-US" noProof="0"/>
              <a:t>Second level</a:t>
            </a:r>
          </a:p>
        </p:txBody>
      </p:sp>
      <p:sp>
        <p:nvSpPr>
          <p:cNvPr id="18" name="Text Placeholder 2"/>
          <p:cNvSpPr>
            <a:spLocks noGrp="1"/>
          </p:cNvSpPr>
          <p:nvPr>
            <p:ph type="body" sz="quarter" idx="16"/>
          </p:nvPr>
        </p:nvSpPr>
        <p:spPr>
          <a:xfrm>
            <a:off x="2112002" y="4926499"/>
            <a:ext cx="7652484" cy="392261"/>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238992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4025"/>
            <a:ext cx="10972800" cy="640080"/>
          </a:xfrm>
        </p:spPr>
        <p:txBody>
          <a:bodyPr/>
          <a:lstStyle/>
          <a:p>
            <a:r>
              <a:rPr lang="en-US"/>
              <a:t>Click to edit Master title style</a:t>
            </a:r>
          </a:p>
        </p:txBody>
      </p:sp>
      <p:sp>
        <p:nvSpPr>
          <p:cNvPr id="4" name="Content Placeholder 3"/>
          <p:cNvSpPr>
            <a:spLocks noGrp="1"/>
          </p:cNvSpPr>
          <p:nvPr>
            <p:ph sz="quarter" idx="10"/>
          </p:nvPr>
        </p:nvSpPr>
        <p:spPr>
          <a:xfrm>
            <a:off x="609601" y="1276351"/>
            <a:ext cx="10987431"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29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9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Super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p>
        </p:txBody>
      </p:sp>
      <p:sp>
        <p:nvSpPr>
          <p:cNvPr id="4" name="Text Placeholder 4"/>
          <p:cNvSpPr>
            <a:spLocks noGrp="1"/>
          </p:cNvSpPr>
          <p:nvPr>
            <p:ph type="body" sz="quarter" idx="12" hasCustomPrompt="1"/>
          </p:nvPr>
        </p:nvSpPr>
        <p:spPr>
          <a:xfrm>
            <a:off x="998400" y="227993"/>
            <a:ext cx="10195200" cy="173736"/>
          </a:xfrm>
        </p:spPr>
        <p:txBody>
          <a:bodyPr anchor="b"/>
          <a:lstStyle>
            <a:lvl1pPr>
              <a:spcAft>
                <a:spcPts val="0"/>
              </a:spcAft>
              <a:defRPr sz="1200"/>
            </a:lvl1pPr>
          </a:lstStyle>
          <a:p>
            <a:pPr lvl="0"/>
            <a:r>
              <a:rPr lang="en-US"/>
              <a:t>Super title here</a:t>
            </a:r>
          </a:p>
        </p:txBody>
      </p:sp>
    </p:spTree>
    <p:extLst>
      <p:ext uri="{BB962C8B-B14F-4D97-AF65-F5344CB8AC3E}">
        <p14:creationId xmlns:p14="http://schemas.microsoft.com/office/powerpoint/2010/main" val="2465892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8_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4" y="1422400"/>
            <a:ext cx="5382339" cy="460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ext Placeholder 8"/>
          <p:cNvSpPr>
            <a:spLocks noGrp="1"/>
          </p:cNvSpPr>
          <p:nvPr>
            <p:ph type="body" sz="quarter" idx="11"/>
          </p:nvPr>
        </p:nvSpPr>
        <p:spPr>
          <a:xfrm>
            <a:off x="6207877" y="1422400"/>
            <a:ext cx="4968000" cy="460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Title 2"/>
          <p:cNvSpPr>
            <a:spLocks noGrp="1"/>
          </p:cNvSpPr>
          <p:nvPr>
            <p:ph type="title"/>
          </p:nvPr>
        </p:nvSpPr>
        <p:spPr>
          <a:xfrm>
            <a:off x="601786" y="451575"/>
            <a:ext cx="10574092" cy="723600"/>
          </a:xfrm>
        </p:spPr>
        <p:txBody>
          <a:bodyPr/>
          <a:lstStyle/>
          <a:p>
            <a:r>
              <a:rPr lang="it-IT"/>
              <a:t>Fare clic per modificare lo stile del titolo</a:t>
            </a:r>
            <a:endParaRPr lang="en-GB"/>
          </a:p>
        </p:txBody>
      </p:sp>
      <p:sp>
        <p:nvSpPr>
          <p:cNvPr id="5" name="Text Placeholder 4"/>
          <p:cNvSpPr>
            <a:spLocks noGrp="1"/>
          </p:cNvSpPr>
          <p:nvPr>
            <p:ph type="body" sz="quarter" idx="12" hasCustomPrompt="1"/>
          </p:nvPr>
        </p:nvSpPr>
        <p:spPr>
          <a:xfrm>
            <a:off x="601786" y="203863"/>
            <a:ext cx="10574092" cy="169200"/>
          </a:xfrm>
        </p:spPr>
        <p:txBody>
          <a:bodyPr anchor="b"/>
          <a:lstStyle>
            <a:lvl1pPr>
              <a:spcAft>
                <a:spcPts val="0"/>
              </a:spcAft>
              <a:defRPr sz="1108"/>
            </a:lvl1pPr>
          </a:lstStyle>
          <a:p>
            <a:pPr lvl="0"/>
            <a:r>
              <a:rPr lang="en-US"/>
              <a:t>Super title here</a:t>
            </a:r>
          </a:p>
        </p:txBody>
      </p:sp>
    </p:spTree>
    <p:extLst>
      <p:ext uri="{BB962C8B-B14F-4D97-AF65-F5344CB8AC3E}">
        <p14:creationId xmlns:p14="http://schemas.microsoft.com/office/powerpoint/2010/main" val="1418458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1209601"/>
            <a:ext cx="4968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hart Placeholder 4"/>
          <p:cNvSpPr>
            <a:spLocks noGrp="1"/>
          </p:cNvSpPr>
          <p:nvPr>
            <p:ph type="chart" sz="quarter" idx="13"/>
          </p:nvPr>
        </p:nvSpPr>
        <p:spPr>
          <a:xfrm>
            <a:off x="6220800" y="1209600"/>
            <a:ext cx="4968000" cy="4593600"/>
          </a:xfrm>
        </p:spPr>
        <p:txBody>
          <a:bodyPr anchor="ctr"/>
          <a:lstStyle>
            <a:lvl1pPr algn="ctr">
              <a:defRPr/>
            </a:lvl1pPr>
          </a:lstStyle>
          <a:p>
            <a:r>
              <a:rPr lang="en-US" noProof="0"/>
              <a:t>Click icon to add chart</a:t>
            </a:r>
          </a:p>
        </p:txBody>
      </p:sp>
    </p:spTree>
    <p:extLst>
      <p:ext uri="{BB962C8B-B14F-4D97-AF65-F5344CB8AC3E}">
        <p14:creationId xmlns:p14="http://schemas.microsoft.com/office/powerpoint/2010/main" val="149023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00338D"/>
                </a:solidFill>
              </a:defRPr>
            </a:lvl1pPr>
          </a:lstStyle>
          <a:p>
            <a:r>
              <a:rPr lang="en-US"/>
              <a:t>Click to edit Master title style</a:t>
            </a:r>
          </a:p>
        </p:txBody>
      </p:sp>
      <p:sp>
        <p:nvSpPr>
          <p:cNvPr id="3" name="Content Placeholder 2"/>
          <p:cNvSpPr>
            <a:spLocks noGrp="1"/>
          </p:cNvSpPr>
          <p:nvPr>
            <p:ph idx="1"/>
          </p:nvPr>
        </p:nvSpPr>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21718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60435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0629" y="0"/>
            <a:ext cx="12061371" cy="6867525"/>
          </a:xfrm>
          <a:prstGeom prst="rect">
            <a:avLst/>
          </a:prstGeom>
        </p:spPr>
      </p:pic>
      <p:sp>
        <p:nvSpPr>
          <p:cNvPr id="12" name="Rectangle 11"/>
          <p:cNvSpPr/>
          <p:nvPr userDrawn="1"/>
        </p:nvSpPr>
        <p:spPr>
          <a:xfrm>
            <a:off x="161925" y="0"/>
            <a:ext cx="12030075" cy="6858001"/>
          </a:xfrm>
          <a:prstGeom prst="rect">
            <a:avLst/>
          </a:prstGeom>
          <a:gradFill flip="none" rotWithShape="1">
            <a:gsLst>
              <a:gs pos="0">
                <a:srgbClr val="FFFFFF">
                  <a:alpha val="0"/>
                </a:srgbClr>
              </a:gs>
              <a:gs pos="26000">
                <a:srgbClr val="F9F9F7">
                  <a:alpha val="70000"/>
                </a:srgbClr>
              </a:gs>
              <a:gs pos="100000">
                <a:srgbClr val="EBF1E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9" name="Text Placeholder 8"/>
          <p:cNvSpPr>
            <a:spLocks noGrp="1"/>
          </p:cNvSpPr>
          <p:nvPr>
            <p:ph type="body" sz="quarter" idx="10"/>
          </p:nvPr>
        </p:nvSpPr>
        <p:spPr>
          <a:xfrm>
            <a:off x="998400" y="1330126"/>
            <a:ext cx="101952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p:cNvSpPr>
            <a:spLocks noGrp="1"/>
          </p:cNvSpPr>
          <p:nvPr>
            <p:ph type="title"/>
          </p:nvPr>
        </p:nvSpPr>
        <p:spPr/>
        <p:txBody>
          <a:bodyPr/>
          <a:lstStyle/>
          <a:p>
            <a:r>
              <a:rPr lang="en-US" noProof="0"/>
              <a:t>Click to edit Master title style</a:t>
            </a:r>
          </a:p>
        </p:txBody>
      </p:sp>
      <p:sp>
        <p:nvSpPr>
          <p:cNvPr id="6" name="Rectangle 5"/>
          <p:cNvSpPr/>
          <p:nvPr userDrawn="1"/>
        </p:nvSpPr>
        <p:spPr>
          <a:xfrm>
            <a:off x="0" y="0"/>
            <a:ext cx="161925"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8"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a:solidFill>
                <a:schemeClr val="tx2"/>
              </a:solidFill>
              <a:latin typeface="+mn-lt"/>
              <a:ea typeface="Arial"/>
              <a:cs typeface="Arial" panose="020B0604020202020204" pitchFamily="34" charset="0"/>
            </a:endParaRPr>
          </a:p>
        </p:txBody>
      </p:sp>
      <p:sp>
        <p:nvSpPr>
          <p:cNvPr id="10" name="TextBox 9"/>
          <p:cNvSpPr txBox="1"/>
          <p:nvPr userDrawn="1"/>
        </p:nvSpPr>
        <p:spPr>
          <a:xfrm>
            <a:off x="2234935" y="6266997"/>
            <a:ext cx="5843663"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2021 KPMG LLP, a Delaware limited liability partnership and a member firm of the KPMG global organization of independent member firms affiliated with KPMG International Limited, a private English company limited by guarantee. All rights reserved. NDP161585-1A</a:t>
            </a:r>
          </a:p>
        </p:txBody>
      </p:sp>
      <p:sp>
        <p:nvSpPr>
          <p:cNvPr id="11" name="Freeform 19"/>
          <p:cNvSpPr>
            <a:spLocks noEditPoints="1"/>
          </p:cNvSpPr>
          <p:nvPr userDrawn="1"/>
        </p:nvSpPr>
        <p:spPr bwMode="auto">
          <a:xfrm>
            <a:off x="998400"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403335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with Supertitl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p:cNvSpPr>
            <a:spLocks noGrp="1"/>
          </p:cNvSpPr>
          <p:nvPr>
            <p:ph type="title"/>
          </p:nvPr>
        </p:nvSpPr>
        <p:spPr/>
        <p:txBody>
          <a:bodyPr/>
          <a:lstStyle/>
          <a:p>
            <a:r>
              <a:rPr lang="en-US" noProof="0"/>
              <a:t>Click to edit Master title style</a:t>
            </a:r>
          </a:p>
        </p:txBody>
      </p:sp>
      <p:sp>
        <p:nvSpPr>
          <p:cNvPr id="4" name="Text Placeholder 4"/>
          <p:cNvSpPr>
            <a:spLocks noGrp="1"/>
          </p:cNvSpPr>
          <p:nvPr>
            <p:ph type="body" sz="quarter" idx="12" hasCustomPrompt="1"/>
          </p:nvPr>
        </p:nvSpPr>
        <p:spPr>
          <a:xfrm>
            <a:off x="998400" y="227993"/>
            <a:ext cx="10195200" cy="173736"/>
          </a:xfrm>
        </p:spPr>
        <p:txBody>
          <a:bodyPr anchor="b"/>
          <a:lstStyle>
            <a:lvl1pPr>
              <a:spcAft>
                <a:spcPts val="0"/>
              </a:spcAft>
              <a:defRPr sz="1200"/>
            </a:lvl1pPr>
          </a:lstStyle>
          <a:p>
            <a:pPr lvl="0"/>
            <a:r>
              <a:rPr lang="en-US"/>
              <a:t>Super title here</a:t>
            </a:r>
          </a:p>
        </p:txBody>
      </p:sp>
    </p:spTree>
    <p:extLst>
      <p:ext uri="{BB962C8B-B14F-4D97-AF65-F5344CB8AC3E}">
        <p14:creationId xmlns:p14="http://schemas.microsoft.com/office/powerpoint/2010/main" val="25435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1"/>
          </p:nvPr>
        </p:nvSpPr>
        <p:spPr>
          <a:xfrm>
            <a:off x="6220800" y="1330126"/>
            <a:ext cx="4968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609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noProof="0"/>
              <a:t>Click icon to add chart</a:t>
            </a:r>
          </a:p>
        </p:txBody>
      </p:sp>
    </p:spTree>
    <p:extLst>
      <p:ext uri="{BB962C8B-B14F-4D97-AF65-F5344CB8AC3E}">
        <p14:creationId xmlns:p14="http://schemas.microsoft.com/office/powerpoint/2010/main" val="146885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ags" Target="../tags/tag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998400" y="1331360"/>
            <a:ext cx="10194470" cy="454556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a:solidFill>
                <a:schemeClr val="tx2"/>
              </a:solidFill>
              <a:latin typeface="+mn-lt"/>
              <a:ea typeface="Arial"/>
              <a:cs typeface="Arial" panose="020B0604020202020204" pitchFamily="34" charset="0"/>
            </a:endParaRPr>
          </a:p>
        </p:txBody>
      </p:sp>
      <p:sp>
        <p:nvSpPr>
          <p:cNvPr id="30" name="TextBox 29"/>
          <p:cNvSpPr txBox="1"/>
          <p:nvPr userDrawn="1"/>
        </p:nvSpPr>
        <p:spPr>
          <a:xfrm>
            <a:off x="2234935" y="6266997"/>
            <a:ext cx="5843663"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2022 KPMG LLP, a Delaware limited liability partnership and a member firm of the KPMG global organization of independent member firms affiliated with KPMG International Limited, a private English company limited by guarantee. All rights reserved. NDP161585-1A</a:t>
            </a:r>
          </a:p>
        </p:txBody>
      </p:sp>
      <p:sp>
        <p:nvSpPr>
          <p:cNvPr id="26" name="Freeform 19"/>
          <p:cNvSpPr>
            <a:spLocks noEditPoints="1"/>
          </p:cNvSpPr>
          <p:nvPr userDrawn="1"/>
        </p:nvSpPr>
        <p:spPr bwMode="auto">
          <a:xfrm>
            <a:off x="998400"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 name="Rectangle 3"/>
          <p:cNvSpPr/>
          <p:nvPr userDrawn="1"/>
        </p:nvSpPr>
        <p:spPr>
          <a:xfrm>
            <a:off x="0" y="0"/>
            <a:ext cx="161925"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20" r:id="rId1"/>
    <p:sldLayoutId id="2147483680" r:id="rId2"/>
    <p:sldLayoutId id="2147483666" r:id="rId3"/>
    <p:sldLayoutId id="2147483712" r:id="rId4"/>
    <p:sldLayoutId id="2147483664" r:id="rId5"/>
    <p:sldLayoutId id="2147483721" r:id="rId6"/>
    <p:sldLayoutId id="2147483713" r:id="rId7"/>
    <p:sldLayoutId id="2147483689" r:id="rId8"/>
    <p:sldLayoutId id="2147483690" r:id="rId9"/>
    <p:sldLayoutId id="2147483691" r:id="rId10"/>
    <p:sldLayoutId id="2147483692" r:id="rId11"/>
    <p:sldLayoutId id="2147483693" r:id="rId12"/>
    <p:sldLayoutId id="2147483701" r:id="rId13"/>
    <p:sldLayoutId id="2147483697" r:id="rId14"/>
    <p:sldLayoutId id="2147483698" r:id="rId15"/>
    <p:sldLayoutId id="2147483699" r:id="rId16"/>
    <p:sldLayoutId id="2147483700" r:id="rId17"/>
    <p:sldLayoutId id="2147483682" r:id="rId18"/>
    <p:sldLayoutId id="2147483684" r:id="rId19"/>
    <p:sldLayoutId id="2147483667" r:id="rId20"/>
    <p:sldLayoutId id="2147483714" r:id="rId21"/>
    <p:sldLayoutId id="2147483715" r:id="rId22"/>
    <p:sldLayoutId id="2147483716" r:id="rId23"/>
    <p:sldLayoutId id="2147483717" r:id="rId24"/>
    <p:sldLayoutId id="2147483718" r:id="rId25"/>
    <p:sldLayoutId id="2147483722" r:id="rId26"/>
  </p:sldLayoutIdLst>
  <p:txStyles>
    <p:titleStyle>
      <a:lvl1pPr algn="l" defTabSz="914400" rtl="0" eaLnBrk="1" latinLnBrk="0" hangingPunct="1">
        <a:lnSpc>
          <a:spcPct val="90000"/>
        </a:lnSpc>
        <a:spcBef>
          <a:spcPct val="0"/>
        </a:spcBef>
        <a:buNone/>
        <a:defRPr sz="3200" kern="120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6317" y="432000"/>
            <a:ext cx="10185600" cy="5184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996317" y="1209600"/>
            <a:ext cx="10185600" cy="4582800"/>
          </a:xfrm>
          <a:prstGeom prst="rect">
            <a:avLst/>
          </a:prstGeom>
        </p:spPr>
        <p:txBody>
          <a:bodyPr vert="horz" lIns="0" tIns="0" rIns="0" bIns="0" rtlCol="0" anchor="t" anchorCtr="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Freeform 19"/>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9" name="Shape 8"/>
          <p:cNvSpPr txBox="1">
            <a:spLocks/>
          </p:cNvSpPr>
          <p:nvPr userDrawn="1"/>
        </p:nvSpPr>
        <p:spPr>
          <a:xfrm>
            <a:off x="9587480" y="6320118"/>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a:solidFill>
                <a:schemeClr val="tx2"/>
              </a:solidFill>
              <a:latin typeface="+mn-lt"/>
              <a:ea typeface="Arial"/>
              <a:cs typeface="Arial" panose="020B0604020202020204" pitchFamily="34" charset="0"/>
            </a:endParaRPr>
          </a:p>
        </p:txBody>
      </p:sp>
      <p:sp>
        <p:nvSpPr>
          <p:cNvPr id="7" name="TextBox 6"/>
          <p:cNvSpPr txBox="1"/>
          <p:nvPr userDrawn="1">
            <p:custDataLst>
              <p:tags r:id="rId18"/>
            </p:custDataLst>
          </p:nvPr>
        </p:nvSpPr>
        <p:spPr>
          <a:xfrm>
            <a:off x="2308800" y="6320118"/>
            <a:ext cx="8270709"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2022 KPMG LLP, a Delaware limited liability partnership and a member firm of the KPMG global organization of independent member firms affiliated with KPMG International Limited, a private English company limited by guarantee. All rights reserved. NDP130705-1A</a:t>
            </a:r>
            <a:endParaRPr lang="en-GB" sz="600" kern="1200" noProof="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9410442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914400" rtl="0" eaLnBrk="1" latinLnBrk="0" hangingPunct="1">
        <a:lnSpc>
          <a:spcPct val="90000"/>
        </a:lnSpc>
        <a:spcBef>
          <a:spcPct val="0"/>
        </a:spcBef>
        <a:buNone/>
        <a:defRPr sz="2700" kern="120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kern="1200">
          <a:solidFill>
            <a:schemeClr val="tx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2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2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34131" y="1447998"/>
            <a:ext cx="6817890" cy="3510000"/>
          </a:xfrm>
        </p:spPr>
        <p:txBody>
          <a:bodyPr/>
          <a:lstStyle/>
          <a:p>
            <a:r>
              <a:rPr lang="en-US" dirty="0"/>
              <a:t>Section 367(b): Where Do We Go From Here? </a:t>
            </a:r>
          </a:p>
        </p:txBody>
      </p:sp>
      <p:sp>
        <p:nvSpPr>
          <p:cNvPr id="6" name="Text Placeholder 5"/>
          <p:cNvSpPr>
            <a:spLocks noGrp="1"/>
          </p:cNvSpPr>
          <p:nvPr>
            <p:ph type="body" sz="quarter" idx="11"/>
          </p:nvPr>
        </p:nvSpPr>
        <p:spPr>
          <a:xfrm>
            <a:off x="1080175" y="5036399"/>
            <a:ext cx="8230267" cy="798343"/>
          </a:xfrm>
        </p:spPr>
        <p:txBody>
          <a:bodyPr/>
          <a:lstStyle/>
          <a:p>
            <a:r>
              <a:rPr lang="en-US" sz="1600" dirty="0"/>
              <a:t>Gary Scanlon | KPMG</a:t>
            </a:r>
          </a:p>
          <a:p>
            <a:r>
              <a:rPr lang="en-US" sz="1600" dirty="0"/>
              <a:t>University of Chicago | Federal Tax Conference </a:t>
            </a:r>
          </a:p>
          <a:p>
            <a:r>
              <a:rPr lang="en-US" sz="1600" dirty="0"/>
              <a:t>November 5, 2022</a:t>
            </a:r>
          </a:p>
          <a:p>
            <a:endParaRPr lang="en-US" sz="1600" dirty="0"/>
          </a:p>
          <a:p>
            <a:endParaRPr lang="en-US" dirty="0"/>
          </a:p>
        </p:txBody>
      </p:sp>
    </p:spTree>
    <p:extLst>
      <p:ext uri="{BB962C8B-B14F-4D97-AF65-F5344CB8AC3E}">
        <p14:creationId xmlns:p14="http://schemas.microsoft.com/office/powerpoint/2010/main" val="74712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lvl="1" indent="-285750">
              <a:buFont typeface="Arial" panose="020B0604020202020204" pitchFamily="34" charset="0"/>
              <a:buChar char="•"/>
            </a:pPr>
            <a:r>
              <a:rPr lang="en-US" sz="1500" b="1" dirty="0"/>
              <a:t>all E&amp;P amount (AEPA) </a:t>
            </a:r>
            <a:r>
              <a:rPr lang="en-US" sz="1500" dirty="0"/>
              <a:t>– with respect to the stock of a foreign corporation held by a US person, the net positive §1248 E&amp;P (if any) attributable to the stock of the foreign corporation applying the attribution principles of §1248 and §§1.1248-2 and 1.1248-3, except—</a:t>
            </a:r>
          </a:p>
          <a:p>
            <a:pPr marL="569595" lvl="2" indent="-285750">
              <a:buFont typeface="Arial" panose="020B0604020202020204" pitchFamily="34" charset="0"/>
              <a:buChar char="•"/>
            </a:pPr>
            <a:r>
              <a:rPr lang="en-US" sz="1500" dirty="0"/>
              <a:t>including pre-1962 E&amp;P;</a:t>
            </a:r>
            <a:endParaRPr lang="en-US" sz="1500" dirty="0">
              <a:cs typeface="Arial"/>
            </a:endParaRPr>
          </a:p>
          <a:p>
            <a:pPr marL="569595" lvl="2" indent="-285750">
              <a:buFont typeface="Arial" panose="020B0604020202020204" pitchFamily="34" charset="0"/>
              <a:buChar char="•"/>
            </a:pPr>
            <a:r>
              <a:rPr lang="en-US" sz="1500" dirty="0"/>
              <a:t>excluding E&amp;P of subsidiaries of the foreign corporation under §1248(c)(2), and </a:t>
            </a:r>
            <a:endParaRPr lang="en-US" sz="1500" dirty="0">
              <a:cs typeface="Arial"/>
            </a:endParaRPr>
          </a:p>
          <a:p>
            <a:pPr marL="569595" lvl="2" indent="-285750">
              <a:spcAft>
                <a:spcPts val="1200"/>
              </a:spcAft>
              <a:buFont typeface="Arial" panose="020B0604020202020204" pitchFamily="34" charset="0"/>
              <a:buChar char="•"/>
            </a:pPr>
            <a:r>
              <a:rPr lang="en-US" sz="1500" dirty="0"/>
              <a:t>for the final regulations, applying such attribution principles without regard to the requirements of §1248 that are not relevant to the determination of the shareholder's pro rata portion of E&amp;P, such as whether the foreign corporation is a CFC or the US person shareholder owned 10% or more of the stock of the foreign corporation (</a:t>
            </a:r>
            <a:r>
              <a:rPr lang="en-US" sz="1500" i="1" dirty="0"/>
              <a:t>see</a:t>
            </a:r>
            <a:r>
              <a:rPr lang="en-US" sz="1500" dirty="0"/>
              <a:t> §§7.367(b)-2T(f) and 1.367(b)-2(d)(1) and (3))</a:t>
            </a:r>
            <a:endParaRPr lang="en-US" sz="1500" dirty="0">
              <a:cs typeface="Arial"/>
            </a:endParaRPr>
          </a:p>
          <a:p>
            <a:pPr marL="285750" lvl="1" indent="-285750">
              <a:spcAft>
                <a:spcPts val="1200"/>
              </a:spcAft>
              <a:buFont typeface="Arial" panose="020B0604020202020204" pitchFamily="34" charset="0"/>
              <a:buChar char="•"/>
            </a:pPr>
            <a:r>
              <a:rPr lang="en-US" sz="1500" b="1" dirty="0"/>
              <a:t>corporate §1248 shareholder </a:t>
            </a:r>
            <a:r>
              <a:rPr lang="en-US" sz="1500" dirty="0"/>
              <a:t>– a §1248 shareholder that is a domestic corporation</a:t>
            </a:r>
            <a:endParaRPr lang="en-US" sz="1500" dirty="0">
              <a:cs typeface="Arial"/>
            </a:endParaRPr>
          </a:p>
          <a:p>
            <a:pPr marL="285750" lvl="1" indent="-285750">
              <a:spcAft>
                <a:spcPts val="1200"/>
              </a:spcAft>
              <a:buFont typeface="Arial" panose="020B0604020202020204" pitchFamily="34" charset="0"/>
              <a:buChar char="•"/>
            </a:pPr>
            <a:r>
              <a:rPr lang="en-US" sz="1500" b="1" dirty="0"/>
              <a:t>foreign corporate shareholder </a:t>
            </a:r>
            <a:r>
              <a:rPr lang="en-US" sz="1500" dirty="0"/>
              <a:t>– a foreign corporation that owns stock in another foreign corporation if the first foreign corporation has a §1248 shareholder that is also a §1248 shareholder of the second foreign corporation (</a:t>
            </a:r>
            <a:r>
              <a:rPr lang="en-US" sz="1500" i="1" dirty="0"/>
              <a:t>see </a:t>
            </a:r>
            <a:r>
              <a:rPr lang="en-US" sz="1500" dirty="0"/>
              <a:t>§1.1248-8(b)(1)(viii))</a:t>
            </a:r>
            <a:endParaRPr lang="en-US" sz="1500" dirty="0">
              <a:cs typeface="Arial"/>
            </a:endParaRPr>
          </a:p>
          <a:p>
            <a:pPr marL="285750" lvl="1" indent="-285750">
              <a:spcAft>
                <a:spcPts val="1200"/>
              </a:spcAft>
              <a:buFont typeface="Arial" panose="020B0604020202020204" pitchFamily="34" charset="0"/>
              <a:buChar char="•"/>
            </a:pPr>
            <a:r>
              <a:rPr lang="en-US" sz="1500" b="1" dirty="0"/>
              <a:t>non-corporate §1248 shareholder</a:t>
            </a:r>
            <a:r>
              <a:rPr lang="en-US" sz="1500" dirty="0"/>
              <a:t> – a §1248 shareholder that is not a domestic corporation</a:t>
            </a:r>
            <a:endParaRPr lang="en-US" sz="1700" dirty="0"/>
          </a:p>
          <a:p>
            <a:pPr marL="285750" lvl="1" indent="-285750">
              <a:spcAft>
                <a:spcPts val="1200"/>
              </a:spcAft>
              <a:buFont typeface="Arial" panose="020B0604020202020204" pitchFamily="34" charset="0"/>
              <a:buChar char="•"/>
            </a:pPr>
            <a:r>
              <a:rPr lang="en-US" sz="1500" b="1" dirty="0"/>
              <a:t>small shareholder </a:t>
            </a:r>
            <a:r>
              <a:rPr lang="en-US" sz="1500" dirty="0"/>
              <a:t>– a US person that is neither a US shareholder nor a §1248 shareholder</a:t>
            </a:r>
            <a:endParaRPr lang="en-US" sz="1500" dirty="0">
              <a:cs typeface="Arial"/>
            </a:endParaRPr>
          </a:p>
          <a:p>
            <a:pPr marL="283845" lvl="2" indent="0">
              <a:spcAft>
                <a:spcPts val="1200"/>
              </a:spcAft>
              <a:buNone/>
            </a:pPr>
            <a:endParaRPr lang="en-US" sz="1800" b="0" dirty="0">
              <a:cs typeface="Arial"/>
            </a:endParaRPr>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a:t>Section 1248 glossary (cont.)</a:t>
            </a:r>
            <a:endParaRPr lang="en-US" baseline="30000"/>
          </a:p>
        </p:txBody>
      </p:sp>
    </p:spTree>
    <p:extLst>
      <p:ext uri="{BB962C8B-B14F-4D97-AF65-F5344CB8AC3E}">
        <p14:creationId xmlns:p14="http://schemas.microsoft.com/office/powerpoint/2010/main" val="61276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guidelines</a:t>
            </a:r>
            <a:endParaRPr lang="en-US">
              <a:solidFill>
                <a:srgbClr val="FF0000"/>
              </a:solidFill>
            </a:endParaRPr>
          </a:p>
        </p:txBody>
      </p:sp>
    </p:spTree>
    <p:extLst>
      <p:ext uri="{BB962C8B-B14F-4D97-AF65-F5344CB8AC3E}">
        <p14:creationId xmlns:p14="http://schemas.microsoft.com/office/powerpoint/2010/main" val="107883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indent="-285750">
              <a:spcAft>
                <a:spcPts val="1200"/>
              </a:spcAft>
              <a:buFont typeface="Wingdings" panose="05000000000000000000" pitchFamily="2" charset="2"/>
              <a:buChar char="Ø"/>
            </a:pPr>
            <a:r>
              <a:rPr lang="en-US" sz="1700" b="0" dirty="0"/>
              <a:t>Before the enactment of §367(b), §367 provided that, in determining the extent to which gain is recognized in any exchange described in §§332, 351, 354, 355, 356, or 361, “a foreign corporation shall not be considered a corporation unless, before such exchange, it has been established to the satisfaction of the Secretary or his delegate that such exchange is not in pursuance of a plan having as one of its principal purposes the avoidance of Federal income taxes”</a:t>
            </a:r>
          </a:p>
          <a:p>
            <a:pPr marL="285750" indent="-285750">
              <a:spcAft>
                <a:spcPts val="1200"/>
              </a:spcAft>
              <a:buFont typeface="Wingdings" panose="05000000000000000000" pitchFamily="2" charset="2"/>
              <a:buChar char="Ø"/>
            </a:pPr>
            <a:r>
              <a:rPr lang="en-US" sz="1700" b="0" dirty="0"/>
              <a:t>Rev. Proc. 68-23 set forth guidelines for taxpayers in connection with requesting an advanced ruling under §367 to establish a non-avoidance purpose (the </a:t>
            </a:r>
            <a:r>
              <a:rPr lang="en-US" sz="1700" dirty="0"/>
              <a:t>guidelines</a:t>
            </a:r>
            <a:r>
              <a:rPr lang="en-US" sz="1700" b="0" dirty="0"/>
              <a:t>)</a:t>
            </a:r>
            <a:endParaRPr lang="en-US" sz="1700" b="0" dirty="0">
              <a:cs typeface="Arial"/>
            </a:endParaRPr>
          </a:p>
          <a:p>
            <a:pPr marL="285750" indent="-285750">
              <a:spcAft>
                <a:spcPts val="1200"/>
              </a:spcAft>
              <a:buFont typeface="Wingdings" panose="05000000000000000000" pitchFamily="2" charset="2"/>
              <a:buChar char="Ø"/>
            </a:pPr>
            <a:r>
              <a:rPr lang="en-US" sz="1700" b="0" dirty="0"/>
              <a:t>The guidelines did not provide rules that were binding on either the IRS or the taxpayer, but merely the conditions under which the IRS would “ordinarily” or “generally” issue a favorable ruling</a:t>
            </a:r>
            <a:endParaRPr lang="en-US" sz="1700" b="0" dirty="0">
              <a:cs typeface="Arial"/>
            </a:endParaRPr>
          </a:p>
          <a:p>
            <a:pPr marL="569595" lvl="2" indent="-285750">
              <a:spcAft>
                <a:spcPts val="1200"/>
              </a:spcAft>
              <a:buFont typeface="Arial" panose="020B0604020202020204" pitchFamily="34" charset="0"/>
              <a:buChar char="•"/>
            </a:pPr>
            <a:r>
              <a:rPr lang="en-US" sz="1500" b="0" dirty="0"/>
              <a:t>A shareholder could effectively elect gain recognition in lieu of </a:t>
            </a:r>
            <a:r>
              <a:rPr lang="en-US" sz="1500" dirty="0"/>
              <a:t>paying the prescribed toll charge merely by </a:t>
            </a:r>
            <a:r>
              <a:rPr lang="en-US" sz="1500" b="0" dirty="0"/>
              <a:t>failing to </a:t>
            </a:r>
            <a:r>
              <a:rPr lang="en-US" sz="1500" dirty="0"/>
              <a:t>obtain a favorable ruling</a:t>
            </a:r>
            <a:endParaRPr lang="en-US" sz="1500" b="0" dirty="0">
              <a:cs typeface="Arial"/>
            </a:endParaRPr>
          </a:p>
          <a:p>
            <a:pPr marL="569595" lvl="2" indent="-285750">
              <a:spcAft>
                <a:spcPts val="1200"/>
              </a:spcAft>
              <a:buFont typeface="Arial" panose="020B0604020202020204" pitchFamily="34" charset="0"/>
              <a:buChar char="•"/>
            </a:pPr>
            <a:r>
              <a:rPr lang="en-US" sz="1500" dirty="0"/>
              <a:t>Except in the case of certain shareholders of foreign investment companies described in §1246, small shareholders </a:t>
            </a:r>
            <a:r>
              <a:rPr lang="en-US" sz="1500" b="0" dirty="0"/>
              <a:t>were generally afforded nonrecognition</a:t>
            </a:r>
            <a:r>
              <a:rPr lang="en-US" sz="1500" dirty="0"/>
              <a:t>, assuming that an advance ruling request was obtained</a:t>
            </a:r>
            <a:endParaRPr lang="en-US" sz="1800" b="0" dirty="0">
              <a:cs typeface="Arial"/>
            </a:endParaRPr>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sz="2800"/>
              <a:t>The guidelines</a:t>
            </a:r>
          </a:p>
        </p:txBody>
      </p:sp>
    </p:spTree>
    <p:extLst>
      <p:ext uri="{BB962C8B-B14F-4D97-AF65-F5344CB8AC3E}">
        <p14:creationId xmlns:p14="http://schemas.microsoft.com/office/powerpoint/2010/main" val="148033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indent="-285750">
              <a:spcAft>
                <a:spcPts val="1200"/>
              </a:spcAft>
              <a:buFont typeface="Wingdings" panose="05000000000000000000" pitchFamily="2" charset="2"/>
              <a:buChar char="Ø"/>
            </a:pPr>
            <a:r>
              <a:rPr lang="en-US" sz="1700" b="0" dirty="0"/>
              <a:t>Under the guidelines, a favorable ruling would be provided if—</a:t>
            </a:r>
          </a:p>
          <a:p>
            <a:pPr marL="566928" lvl="2" indent="-283464">
              <a:spcAft>
                <a:spcPts val="1200"/>
              </a:spcAft>
              <a:buFont typeface="Arial" panose="020B0604020202020204" pitchFamily="34" charset="0"/>
              <a:buChar char="•"/>
            </a:pPr>
            <a:r>
              <a:rPr lang="en-US" sz="1500" b="1" dirty="0"/>
              <a:t>Inbound liquidations</a:t>
            </a:r>
            <a:r>
              <a:rPr lang="en-US" sz="1500" dirty="0"/>
              <a:t>: A domestic corporation acquires the assets of a foreign corporation in a complete liquidation under §332 and the domestic corporation agrees to include in its gross income as a dividend the AEPA with respect to its stock of the foreign corporation (§3.01(1))</a:t>
            </a:r>
          </a:p>
          <a:p>
            <a:pPr marL="566928" lvl="2" indent="-283464">
              <a:spcAft>
                <a:spcPts val="1200"/>
              </a:spcAft>
              <a:buFont typeface="Arial" panose="020B0604020202020204" pitchFamily="34" charset="0"/>
              <a:buChar char="•"/>
            </a:pPr>
            <a:r>
              <a:rPr lang="en-US" sz="1500" b="1" dirty="0"/>
              <a:t>Inbound asset reorganizations</a:t>
            </a:r>
            <a:r>
              <a:rPr lang="en-US" sz="1500" dirty="0"/>
              <a:t>: A domestic corporation acquires the assets of a foreign corporation in a reorganization under §368, and (a) §1248 shareholders of the foreign corporation agree to include as a dividend the §1248 amount with respect to their stock, except without regard to the E&amp;P of subsidiaries under §1248(c)(2), </a:t>
            </a:r>
            <a:r>
              <a:rPr lang="en-US" sz="1500" b="0" dirty="0"/>
              <a:t>and (b) domestic </a:t>
            </a:r>
            <a:r>
              <a:rPr lang="en-US" sz="1500" dirty="0"/>
              <a:t>corporate shareholders </a:t>
            </a:r>
            <a:r>
              <a:rPr lang="en-US" sz="1500" b="0" dirty="0"/>
              <a:t>that own 20% or more of the</a:t>
            </a:r>
            <a:r>
              <a:rPr lang="en-US" sz="1500" dirty="0"/>
              <a:t> foreign corporation </a:t>
            </a:r>
            <a:r>
              <a:rPr lang="en-US" sz="1500" b="0" dirty="0"/>
              <a:t>agree to include as a dividend </a:t>
            </a:r>
            <a:r>
              <a:rPr lang="en-US" sz="1500" dirty="0"/>
              <a:t>the AEPA with respect to their stock of the foreign corporation (§3.03(1)(b))</a:t>
            </a:r>
          </a:p>
          <a:p>
            <a:pPr marL="566928" lvl="2" indent="-283464">
              <a:spcAft>
                <a:spcPts val="1200"/>
              </a:spcAft>
              <a:buFont typeface="Arial" panose="020B0604020202020204" pitchFamily="34" charset="0"/>
              <a:buChar char="•"/>
            </a:pPr>
            <a:r>
              <a:rPr lang="en-US" sz="1500" b="1" dirty="0"/>
              <a:t>Inbound stock reorganizations</a:t>
            </a:r>
            <a:r>
              <a:rPr lang="en-US" sz="1500" dirty="0"/>
              <a:t>: A domestic corporation acquires the stock of a foreign corporation in a reorganization under §368 (§3.03(1)(e))</a:t>
            </a:r>
          </a:p>
          <a:p>
            <a:pPr marL="566928" lvl="2" indent="-283464">
              <a:spcAft>
                <a:spcPts val="1200"/>
              </a:spcAft>
              <a:buFont typeface="Arial" panose="020B0604020202020204" pitchFamily="34" charset="0"/>
              <a:buChar char="•"/>
            </a:pPr>
            <a:r>
              <a:rPr lang="en-US" sz="1500" b="1" dirty="0"/>
              <a:t>Foreign-to-foreign asset reorganizations</a:t>
            </a:r>
            <a:r>
              <a:rPr lang="en-US" sz="1500" dirty="0"/>
              <a:t>: A foreign corporation transfers property to another foreign corporation in a reorganization under §368 and the §1248 shareholders of the foreign acquired corporation agree to include as a dividend the §1248 amount with respect to their stock of such corporation (§3.03(1)(c))</a:t>
            </a:r>
          </a:p>
          <a:p>
            <a:pPr marL="566928" lvl="2" indent="-283464">
              <a:spcAft>
                <a:spcPts val="1200"/>
              </a:spcAft>
              <a:buFont typeface="Arial" panose="020B0604020202020204" pitchFamily="34" charset="0"/>
              <a:buChar char="•"/>
            </a:pPr>
            <a:r>
              <a:rPr lang="en-US" sz="1500" b="1" dirty="0"/>
              <a:t>Foreign-to-foreign stock reorganizations</a:t>
            </a:r>
            <a:r>
              <a:rPr lang="en-US" sz="1500" dirty="0"/>
              <a:t>: A foreign corporation that is not a CFC acquires the stock of a foreign corporation in a reorganization under §368, and the §1248 shareholders of the foreign acquired corporation agree to include as a dividend the §1248 amount with respect to their stock of such corporation (§3.03(1)(f) and (g))</a:t>
            </a:r>
          </a:p>
          <a:p>
            <a:pPr marL="627300" lvl="2" indent="-342900">
              <a:spcAft>
                <a:spcPts val="1200"/>
              </a:spcAft>
              <a:buFont typeface="Arial" panose="020B0604020202020204" pitchFamily="34" charset="0"/>
              <a:buChar char="•"/>
            </a:pPr>
            <a:endParaRPr lang="en-US" sz="1800" b="0" dirty="0"/>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sz="2800"/>
              <a:t>The guidelines (cont.)</a:t>
            </a:r>
          </a:p>
        </p:txBody>
      </p:sp>
    </p:spTree>
    <p:extLst>
      <p:ext uri="{BB962C8B-B14F-4D97-AF65-F5344CB8AC3E}">
        <p14:creationId xmlns:p14="http://schemas.microsoft.com/office/powerpoint/2010/main" val="297982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enactment of §367(b)</a:t>
            </a:r>
            <a:endParaRPr lang="en-US">
              <a:solidFill>
                <a:srgbClr val="FF0000"/>
              </a:solidFill>
            </a:endParaRPr>
          </a:p>
        </p:txBody>
      </p:sp>
    </p:spTree>
    <p:extLst>
      <p:ext uri="{BB962C8B-B14F-4D97-AF65-F5344CB8AC3E}">
        <p14:creationId xmlns:p14="http://schemas.microsoft.com/office/powerpoint/2010/main" val="132859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522318-E072-4127-93BB-0DF2EB0D6134}"/>
              </a:ext>
            </a:extLst>
          </p:cNvPr>
          <p:cNvSpPr>
            <a:spLocks noGrp="1"/>
          </p:cNvSpPr>
          <p:nvPr>
            <p:ph type="body" sz="quarter" idx="10"/>
          </p:nvPr>
        </p:nvSpPr>
        <p:spPr>
          <a:xfrm>
            <a:off x="1005840" y="1097280"/>
            <a:ext cx="10195200" cy="4546800"/>
          </a:xfrm>
        </p:spPr>
        <p:txBody>
          <a:bodyPr/>
          <a:lstStyle/>
          <a:p>
            <a:pPr marL="342900" indent="-342900">
              <a:spcAft>
                <a:spcPts val="1200"/>
              </a:spcAft>
              <a:buFont typeface="Wingdings" panose="05000000000000000000" pitchFamily="2" charset="2"/>
              <a:buChar char="Ø"/>
            </a:pPr>
            <a:r>
              <a:rPr lang="en-US" sz="1700" b="0" dirty="0"/>
              <a:t>Congress “generally approve[d] the standard applied by the IRS” in the guidelines. However, Congress had several administrative and compliance concerns, e.g., the advance ruling requirement could cause undue delay and taxpayers could fail to obtain a ruling notwithstanding that their transaction would otherwise satisfy the conditions of the guidelines</a:t>
            </a:r>
          </a:p>
          <a:p>
            <a:pPr marL="342900" indent="-342900">
              <a:spcAft>
                <a:spcPts val="1200"/>
              </a:spcAft>
              <a:buFont typeface="Wingdings" panose="05000000000000000000" pitchFamily="2" charset="2"/>
              <a:buChar char="Ø"/>
            </a:pPr>
            <a:r>
              <a:rPr lang="en-US" sz="1700" b="0" dirty="0"/>
              <a:t>Section 367(b) was enacted to replace the advance ruling requirement with “clear and certain regulations.” Congress intended that regulations would “preserve the taxation of accumulated profits of controlled foreign corporations” after nonrecognition transactions without creating “unnecessary barriers to justifiable and legitimate business transactions”</a:t>
            </a:r>
            <a:endParaRPr lang="en-US" sz="1700" b="0" dirty="0">
              <a:cs typeface="Arial"/>
            </a:endParaRPr>
          </a:p>
          <a:p>
            <a:pPr marL="342900" indent="-342900">
              <a:spcAft>
                <a:spcPts val="1200"/>
              </a:spcAft>
              <a:buFont typeface="Wingdings" panose="05000000000000000000" pitchFamily="2" charset="2"/>
              <a:buChar char="Ø"/>
            </a:pPr>
            <a:r>
              <a:rPr lang="en-US" sz="1700" b="0" dirty="0"/>
              <a:t>It was anticipated that Treasury would issue regulations that would impose US tax on:</a:t>
            </a:r>
            <a:endParaRPr lang="en-US" sz="1700" b="0" dirty="0">
              <a:cs typeface="Arial"/>
            </a:endParaRPr>
          </a:p>
          <a:p>
            <a:pPr marL="566420" lvl="2" indent="-283210">
              <a:spcAft>
                <a:spcPts val="1200"/>
              </a:spcAft>
              <a:buFont typeface="Arial" panose="020B0604020202020204" pitchFamily="34" charset="0"/>
              <a:buChar char="•"/>
            </a:pPr>
            <a:r>
              <a:rPr lang="en-US" b="0" dirty="0"/>
              <a:t>the repatriation of accumulated earnings of foreign corporations; and</a:t>
            </a:r>
            <a:endParaRPr lang="en-US" b="0" dirty="0">
              <a:cs typeface="Arial"/>
            </a:endParaRPr>
          </a:p>
          <a:p>
            <a:pPr marL="575945" lvl="3" indent="-229870">
              <a:spcAft>
                <a:spcPts val="1200"/>
              </a:spcAft>
              <a:buFont typeface="Arial" panose="020B0604020202020204" pitchFamily="34" charset="0"/>
              <a:buChar char="•"/>
            </a:pPr>
            <a:r>
              <a:rPr lang="en-US" dirty="0"/>
              <a:t>exchanges after which §1248 could no longer apply to treat the gain as a dividend to the extent of accumulated earnings</a:t>
            </a:r>
            <a:endParaRPr lang="en-US" dirty="0">
              <a:cs typeface="Arial"/>
            </a:endParaRPr>
          </a:p>
          <a:p>
            <a:pPr marL="283845" lvl="2" indent="-283845">
              <a:spcAft>
                <a:spcPts val="1200"/>
              </a:spcAft>
              <a:buFont typeface="Wingdings" panose="05000000000000000000" pitchFamily="2" charset="2"/>
              <a:buChar char="Ø"/>
            </a:pPr>
            <a:r>
              <a:rPr lang="en-US" sz="1700" dirty="0">
                <a:solidFill>
                  <a:srgbClr val="00338D"/>
                </a:solidFill>
              </a:rPr>
              <a:t>However, it was also expected that the regulations would not levy a “toll charge” in cases where the ability of the United States to tax the accumulated profits of CFCs could be preserved, including by reason of adjustments to basis and E&amp;P</a:t>
            </a:r>
            <a:endParaRPr lang="en-US" sz="1700" dirty="0">
              <a:solidFill>
                <a:srgbClr val="00338D"/>
              </a:solidFill>
              <a:cs typeface="Arial"/>
            </a:endParaRPr>
          </a:p>
          <a:p>
            <a:pPr marL="575945" lvl="3" indent="-229870">
              <a:buFont typeface="Arial" panose="020B0604020202020204" pitchFamily="34" charset="0"/>
              <a:buChar char="•"/>
            </a:pPr>
            <a:endParaRPr lang="en-US" sz="1700" dirty="0">
              <a:cs typeface="Arial"/>
            </a:endParaRPr>
          </a:p>
          <a:p>
            <a:pPr marL="575945" lvl="3" indent="-229870">
              <a:buFont typeface="Arial" panose="020B0604020202020204" pitchFamily="34" charset="0"/>
              <a:buChar char="•"/>
            </a:pPr>
            <a:endParaRPr lang="en-US" sz="1800" b="0" dirty="0">
              <a:cs typeface="Arial"/>
            </a:endParaRPr>
          </a:p>
        </p:txBody>
      </p:sp>
      <p:sp>
        <p:nvSpPr>
          <p:cNvPr id="2" name="Title 1">
            <a:extLst>
              <a:ext uri="{FF2B5EF4-FFF2-40B4-BE49-F238E27FC236}">
                <a16:creationId xmlns:a16="http://schemas.microsoft.com/office/drawing/2014/main" id="{9FC8C057-5810-45FB-8C2B-F95C0994BAF6}"/>
              </a:ext>
            </a:extLst>
          </p:cNvPr>
          <p:cNvSpPr>
            <a:spLocks noGrp="1"/>
          </p:cNvSpPr>
          <p:nvPr>
            <p:ph type="title"/>
          </p:nvPr>
        </p:nvSpPr>
        <p:spPr/>
        <p:txBody>
          <a:bodyPr/>
          <a:lstStyle/>
          <a:p>
            <a:r>
              <a:rPr lang="en-US" sz="2800" dirty="0"/>
              <a:t>Reasons for change</a:t>
            </a:r>
          </a:p>
        </p:txBody>
      </p:sp>
    </p:spTree>
    <p:extLst>
      <p:ext uri="{BB962C8B-B14F-4D97-AF65-F5344CB8AC3E}">
        <p14:creationId xmlns:p14="http://schemas.microsoft.com/office/powerpoint/2010/main" val="318419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097280"/>
            <a:ext cx="10195200" cy="4546800"/>
          </a:xfrm>
        </p:spPr>
        <p:txBody>
          <a:bodyPr/>
          <a:lstStyle/>
          <a:p>
            <a:pPr marL="285750" lvl="1" indent="-285750">
              <a:spcAft>
                <a:spcPts val="1200"/>
              </a:spcAft>
              <a:buFont typeface="Wingdings" panose="05000000000000000000" pitchFamily="2" charset="2"/>
              <a:buChar char="Ø"/>
            </a:pPr>
            <a:r>
              <a:rPr lang="en-US" sz="1700"/>
              <a:t>(1) Effect of section to be determined under regulations. In the case of any exchange described in section 332, 351, 354, 355, 356, or 361 in connection with which there is no transfer of property described in subsection (a)(1), a foreign corporation shall be considered to be a corporation except to the extent provided in regulations prescribed by the Secretary which are necessary or appropriate to prevent the avoidance of Federal income taxes</a:t>
            </a:r>
          </a:p>
          <a:p>
            <a:pPr marL="285750" lvl="1" indent="-285750">
              <a:spcAft>
                <a:spcPts val="1200"/>
              </a:spcAft>
              <a:buFont typeface="Wingdings" panose="05000000000000000000" pitchFamily="2" charset="2"/>
              <a:buChar char="Ø"/>
            </a:pPr>
            <a:r>
              <a:rPr lang="en-US" sz="1700"/>
              <a:t>(2) Regulations relating to sale or exchange of stock in foreign corporations. The regulations prescribed pursuant to paragraph (1) shall include (but shall not be limited to) regulations dealing with the sale or exchange of stock or securities in a foreign corporation by a United States person, including regulations providing—</a:t>
            </a:r>
          </a:p>
          <a:p>
            <a:pPr marL="570150" lvl="2" indent="-285750">
              <a:spcAft>
                <a:spcPts val="1200"/>
              </a:spcAft>
              <a:buFont typeface="Arial" panose="020B0604020202020204" pitchFamily="34" charset="0"/>
              <a:buChar char="•"/>
            </a:pPr>
            <a:r>
              <a:rPr lang="en-US"/>
              <a:t>(A) the circumstances under which—</a:t>
            </a:r>
          </a:p>
          <a:p>
            <a:pPr marL="861750" lvl="3" indent="-285750">
              <a:spcAft>
                <a:spcPts val="1200"/>
              </a:spcAft>
              <a:buFont typeface="Arial" panose="020B0604020202020204" pitchFamily="34" charset="0"/>
              <a:buChar char="•"/>
            </a:pPr>
            <a:r>
              <a:rPr lang="en-US"/>
              <a:t>(i) gain shall be recognized currently, or amounts included in gross income currently as a dividend, or both, or</a:t>
            </a:r>
          </a:p>
          <a:p>
            <a:pPr marL="861750" lvl="3" indent="-285750">
              <a:spcAft>
                <a:spcPts val="1200"/>
              </a:spcAft>
              <a:buFont typeface="Arial" panose="020B0604020202020204" pitchFamily="34" charset="0"/>
              <a:buChar char="•"/>
            </a:pPr>
            <a:r>
              <a:rPr lang="en-US"/>
              <a:t>(ii) gain or other amounts may be deferred for inclusion in the gross income of a shareholder (or his successor in interest) at a later date, and</a:t>
            </a:r>
          </a:p>
          <a:p>
            <a:pPr marL="570150" lvl="2" indent="-285750">
              <a:spcAft>
                <a:spcPts val="1200"/>
              </a:spcAft>
              <a:buFont typeface="Arial" panose="020B0604020202020204" pitchFamily="34" charset="0"/>
              <a:buChar char="•"/>
            </a:pPr>
            <a:r>
              <a:rPr lang="en-US"/>
              <a:t>(B) the extent to which adjustments shall be made to earnings and profits, basis of stock or securities, and basis of assets</a:t>
            </a:r>
          </a:p>
          <a:p>
            <a:endParaRPr lang="en-US"/>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800"/>
              <a:t>“Other transfers”</a:t>
            </a:r>
          </a:p>
        </p:txBody>
      </p:sp>
    </p:spTree>
    <p:extLst>
      <p:ext uri="{BB962C8B-B14F-4D97-AF65-F5344CB8AC3E}">
        <p14:creationId xmlns:p14="http://schemas.microsoft.com/office/powerpoint/2010/main" val="409277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temporary regulations</a:t>
            </a:r>
            <a:endParaRPr lang="en-US">
              <a:solidFill>
                <a:srgbClr val="FF0000"/>
              </a:solidFill>
            </a:endParaRPr>
          </a:p>
        </p:txBody>
      </p:sp>
    </p:spTree>
    <p:extLst>
      <p:ext uri="{BB962C8B-B14F-4D97-AF65-F5344CB8AC3E}">
        <p14:creationId xmlns:p14="http://schemas.microsoft.com/office/powerpoint/2010/main" val="152723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indent="-285750">
              <a:spcAft>
                <a:spcPts val="1200"/>
              </a:spcAft>
              <a:buFont typeface="Wingdings" panose="05000000000000000000" pitchFamily="2" charset="2"/>
              <a:buChar char="Ø"/>
            </a:pPr>
            <a:r>
              <a:rPr lang="en-US" sz="1700" b="0" dirty="0"/>
              <a:t>In 1977, Treasury issued temporary regulations under §367(b) (the </a:t>
            </a:r>
            <a:r>
              <a:rPr lang="en-US" sz="1700" dirty="0"/>
              <a:t>temporary regulations</a:t>
            </a:r>
            <a:r>
              <a:rPr lang="en-US" sz="1700" b="0" dirty="0"/>
              <a:t>)</a:t>
            </a:r>
          </a:p>
          <a:p>
            <a:pPr marL="285750" indent="-285750">
              <a:spcAft>
                <a:spcPts val="1200"/>
              </a:spcAft>
              <a:buFont typeface="Wingdings" panose="05000000000000000000" pitchFamily="2" charset="2"/>
              <a:buChar char="Ø"/>
            </a:pPr>
            <a:r>
              <a:rPr lang="en-US" sz="1700" b="0" dirty="0"/>
              <a:t>The temporary regulations provide a complex set of rules which generally required either—</a:t>
            </a:r>
            <a:endParaRPr lang="en-US" sz="1700" b="0" dirty="0">
              <a:cs typeface="Arial"/>
            </a:endParaRPr>
          </a:p>
          <a:p>
            <a:pPr marL="569595" lvl="2" indent="-285750">
              <a:spcAft>
                <a:spcPts val="1200"/>
              </a:spcAft>
              <a:buFont typeface="Arial" panose="020B0604020202020204" pitchFamily="34" charset="0"/>
              <a:buChar char="•"/>
            </a:pPr>
            <a:r>
              <a:rPr lang="en-US" b="0" dirty="0"/>
              <a:t>an immediate US tax upon the repatriation of undistributed foreign earnings or where the application of §1248 could not be preserved, or</a:t>
            </a:r>
            <a:endParaRPr lang="en-US" b="0" dirty="0">
              <a:cs typeface="Arial"/>
            </a:endParaRPr>
          </a:p>
          <a:p>
            <a:pPr marL="569595" lvl="2" indent="-285750">
              <a:spcAft>
                <a:spcPts val="1200"/>
              </a:spcAft>
              <a:buFont typeface="Arial" panose="020B0604020202020204" pitchFamily="34" charset="0"/>
              <a:buChar char="•"/>
            </a:pPr>
            <a:r>
              <a:rPr lang="en-US" b="0" dirty="0"/>
              <a:t>in cases that the application of §1248 could be preserved, attribution of various amounts (e.g., the “§1248 amount</a:t>
            </a:r>
            <a:r>
              <a:rPr lang="en-US" dirty="0"/>
              <a:t>, “§1248(c)(2) amount,” or AEPA)</a:t>
            </a:r>
            <a:r>
              <a:rPr lang="en-US" b="0" dirty="0"/>
              <a:t> from the stock surrendered to stock received</a:t>
            </a:r>
            <a:r>
              <a:rPr lang="en-US" dirty="0"/>
              <a:t> </a:t>
            </a:r>
            <a:endParaRPr lang="en-US" b="0" dirty="0">
              <a:cs typeface="Arial"/>
            </a:endParaRPr>
          </a:p>
          <a:p>
            <a:pPr marL="285750" lvl="1" indent="-285750">
              <a:spcAft>
                <a:spcPts val="1200"/>
              </a:spcAft>
              <a:buFont typeface="Wingdings" panose="05000000000000000000" pitchFamily="2" charset="2"/>
              <a:buChar char="Ø"/>
            </a:pPr>
            <a:r>
              <a:rPr lang="en-US" sz="1700" dirty="0"/>
              <a:t>The temporary regulations, like the guidelines, required income recognition solely for §1248 shareholders</a:t>
            </a:r>
            <a:endParaRPr lang="en-US" sz="1700" dirty="0">
              <a:cs typeface="Arial"/>
            </a:endParaRPr>
          </a:p>
          <a:p>
            <a:pPr marL="569595" lvl="2" indent="-285750">
              <a:spcAft>
                <a:spcPts val="1200"/>
              </a:spcAft>
              <a:buFont typeface="Arial" panose="020B0604020202020204" pitchFamily="34" charset="0"/>
              <a:buChar char="•"/>
            </a:pPr>
            <a:r>
              <a:rPr lang="en-US" dirty="0"/>
              <a:t>Though at least one contemporaneous commentator believed that the rule requiring an all E&amp;P inclusion in an inbound asset reorganizations was intended to apply to all domestic corporate shareholders, not just corporate §1248 shareholders (</a:t>
            </a:r>
            <a:r>
              <a:rPr lang="en-US" i="1" dirty="0"/>
              <a:t>see </a:t>
            </a:r>
            <a:r>
              <a:rPr lang="en-US" dirty="0"/>
              <a:t>Kingson, The Theory and Practice of Section 367, 37 NYU Inst. on Fed. Tax’n, ¶ 22.03[7][c] n.53 (1979))</a:t>
            </a:r>
          </a:p>
          <a:p>
            <a:pPr marL="569595" lvl="2" indent="-285750">
              <a:spcAft>
                <a:spcPts val="1200"/>
              </a:spcAft>
              <a:buFont typeface="Arial" panose="020B0604020202020204" pitchFamily="34" charset="0"/>
              <a:buChar char="•"/>
            </a:pPr>
            <a:r>
              <a:rPr lang="en-US" dirty="0"/>
              <a:t>Unlike the guidelines, non-§1248 shareholders were afforded nonrecognition without regard to whether a favorable ruling was obtained</a:t>
            </a:r>
            <a:endParaRPr lang="en-US" sz="1300" dirty="0">
              <a:cs typeface="Arial"/>
            </a:endParaRPr>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sz="2800"/>
              <a:t>Temporary regulations</a:t>
            </a:r>
          </a:p>
        </p:txBody>
      </p:sp>
    </p:spTree>
    <p:extLst>
      <p:ext uri="{BB962C8B-B14F-4D97-AF65-F5344CB8AC3E}">
        <p14:creationId xmlns:p14="http://schemas.microsoft.com/office/powerpoint/2010/main" val="172736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lvl="1" indent="-285750">
              <a:spcAft>
                <a:spcPts val="1200"/>
              </a:spcAft>
              <a:buFont typeface="Wingdings" panose="05000000000000000000" pitchFamily="2" charset="2"/>
              <a:buChar char="Ø"/>
            </a:pPr>
            <a:r>
              <a:rPr lang="en-US" sz="1700"/>
              <a:t>The following is a summary of the relevant provisions of the temporary regulations:</a:t>
            </a:r>
          </a:p>
          <a:p>
            <a:pPr marL="570150" lvl="2" indent="-285750">
              <a:spcAft>
                <a:spcPts val="1200"/>
              </a:spcAft>
              <a:buFont typeface="Arial" panose="020B0604020202020204" pitchFamily="34" charset="0"/>
              <a:buChar char="•"/>
            </a:pPr>
            <a:r>
              <a:rPr lang="en-US" b="1"/>
              <a:t>Inbound liquidations: </a:t>
            </a:r>
            <a:r>
              <a:rPr lang="en-US" sz="1500"/>
              <a:t>If a domestic corporation acquires the assets of a foreign corporation in a complete liquidation under §332</a:t>
            </a:r>
            <a:r>
              <a:rPr lang="en-US"/>
              <a:t>, the domestic corporation either (1) includes as a deemed dividend the AEPA with respect to its stock of the foreign corporation or (2) recognize gain with respect to its stock of the foreign corporation (§7.367(b)-5T(b))</a:t>
            </a:r>
          </a:p>
          <a:p>
            <a:pPr marL="570150" lvl="2" indent="-285750">
              <a:spcAft>
                <a:spcPts val="1200"/>
              </a:spcAft>
              <a:buFont typeface="Arial" panose="020B0604020202020204" pitchFamily="34" charset="0"/>
              <a:buChar char="•"/>
            </a:pPr>
            <a:r>
              <a:rPr lang="en-US" b="1"/>
              <a:t>Inbound asset reorganization: </a:t>
            </a:r>
            <a:r>
              <a:rPr lang="en-US" sz="1500"/>
              <a:t>If a domestic corporation acquires the assets of a foreign corporation in a reorganization under §368—</a:t>
            </a:r>
            <a:endParaRPr lang="en-US"/>
          </a:p>
          <a:p>
            <a:pPr marL="861750" lvl="3" indent="-285750">
              <a:spcAft>
                <a:spcPts val="1200"/>
              </a:spcAft>
              <a:buFont typeface="Arial" panose="020B0604020202020204" pitchFamily="34" charset="0"/>
              <a:buChar char="•"/>
            </a:pPr>
            <a:r>
              <a:rPr lang="en-US"/>
              <a:t>A non-corporate §1248 shareholder includes in gross income as a deemed dividend the §1248 amount with respect to its stock of the foreign corporation (§7.367(b)-7T(c)(1)(i)),</a:t>
            </a:r>
          </a:p>
          <a:p>
            <a:pPr marL="861750" lvl="3" indent="-285750">
              <a:spcAft>
                <a:spcPts val="1200"/>
              </a:spcAft>
              <a:buFont typeface="Arial" panose="020B0604020202020204" pitchFamily="34" charset="0"/>
              <a:buChar char="•"/>
            </a:pPr>
            <a:r>
              <a:rPr lang="en-US"/>
              <a:t>A corporate §1248 shareholder either (1) includes in gross income as a deemed dividend the AEPA with respect to its stock of the foreign corporation or (2) recognizes gain with respect to its stock of the foreign corporation (§7.367(b)-7T(c)(2)),</a:t>
            </a:r>
          </a:p>
          <a:p>
            <a:pPr marL="861750" lvl="3" indent="-285750">
              <a:spcAft>
                <a:spcPts val="1200"/>
              </a:spcAft>
              <a:buFont typeface="Arial" panose="020B0604020202020204" pitchFamily="34" charset="0"/>
              <a:buChar char="•"/>
            </a:pPr>
            <a:r>
              <a:rPr lang="en-US"/>
              <a:t>A foreign corporate shareholder adds to its E&amp;P or deficit the E&amp;P of the foreign corporation attributable to its §1248 shareholders (</a:t>
            </a:r>
            <a:r>
              <a:rPr lang="en-US" b="1"/>
              <a:t>§1248(c)(2) amount</a:t>
            </a:r>
            <a:r>
              <a:rPr lang="en-US"/>
              <a:t>) (§7.367(b)-7T(c)(1)(ii))</a:t>
            </a:r>
          </a:p>
          <a:p>
            <a:pPr lvl="2" indent="0">
              <a:spcAft>
                <a:spcPts val="1200"/>
              </a:spcAft>
              <a:buNone/>
            </a:pPr>
            <a:endParaRPr lang="en-US" sz="1800" b="0"/>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sz="2800"/>
              <a:t>Temporary regulations</a:t>
            </a:r>
          </a:p>
        </p:txBody>
      </p:sp>
    </p:spTree>
    <p:extLst>
      <p:ext uri="{BB962C8B-B14F-4D97-AF65-F5344CB8AC3E}">
        <p14:creationId xmlns:p14="http://schemas.microsoft.com/office/powerpoint/2010/main" val="392724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b="1">
                <a:solidFill>
                  <a:srgbClr val="00338D"/>
                </a:solidFill>
              </a:rPr>
              <a:t>How did we get here?</a:t>
            </a:r>
          </a:p>
          <a:p>
            <a:pPr marL="285750" lvl="1" indent="-285750">
              <a:spcAft>
                <a:spcPts val="1200"/>
              </a:spcAft>
              <a:buFont typeface="Wingdings" panose="05000000000000000000" pitchFamily="2" charset="2"/>
              <a:buChar char="Ø"/>
            </a:pPr>
            <a:r>
              <a:rPr lang="en-US" sz="1600" b="1">
                <a:solidFill>
                  <a:srgbClr val="00338D"/>
                </a:solidFill>
              </a:rPr>
              <a:t>Where is here? </a:t>
            </a:r>
          </a:p>
          <a:p>
            <a:pPr marL="285750" lvl="1" indent="-285750">
              <a:spcAft>
                <a:spcPts val="1200"/>
              </a:spcAft>
              <a:buFont typeface="Wingdings" panose="05000000000000000000" pitchFamily="2" charset="2"/>
              <a:buChar char="Ø"/>
            </a:pPr>
            <a:r>
              <a:rPr lang="en-US" sz="1600" b="1">
                <a:solidFill>
                  <a:srgbClr val="00338D"/>
                </a:solidFill>
              </a:rPr>
              <a:t>Where do we go from here?  </a:t>
            </a:r>
          </a:p>
          <a:p>
            <a:pPr marL="570150" lvl="2" indent="-285750">
              <a:spcAft>
                <a:spcPts val="1200"/>
              </a:spcAft>
              <a:buFont typeface="Arial" panose="020B0604020202020204" pitchFamily="34" charset="0"/>
              <a:buChar char="•"/>
            </a:pPr>
            <a:endParaRPr lang="en-US" sz="1600" b="1"/>
          </a:p>
          <a:p>
            <a:pPr marL="285750" lvl="1" indent="-285750">
              <a:spcAft>
                <a:spcPts val="1200"/>
              </a:spcAft>
              <a:buFont typeface="Arial" panose="020B0604020202020204" pitchFamily="34" charset="0"/>
              <a:buChar char="•"/>
            </a:pPr>
            <a:endParaRPr lang="en-US" sz="1600" b="1"/>
          </a:p>
          <a:p>
            <a:pPr marL="570150" lvl="2" indent="-285750">
              <a:spcAft>
                <a:spcPts val="1200"/>
              </a:spcAft>
              <a:buFont typeface="Arial" panose="020B0604020202020204" pitchFamily="34" charset="0"/>
              <a:buChar char="•"/>
            </a:pPr>
            <a:endParaRPr lang="en-US" sz="1600" b="1"/>
          </a:p>
          <a:p>
            <a:pPr marL="570150" lvl="2" indent="-285750">
              <a:spcAft>
                <a:spcPts val="1200"/>
              </a:spcAft>
              <a:buFont typeface="Arial" panose="020B0604020202020204" pitchFamily="34" charset="0"/>
              <a:buChar char="•"/>
            </a:pPr>
            <a:endParaRPr lang="en-US" sz="1600"/>
          </a:p>
          <a:p>
            <a:endParaRPr lang="en-US"/>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a:t>A roadmap</a:t>
            </a:r>
          </a:p>
        </p:txBody>
      </p:sp>
    </p:spTree>
    <p:extLst>
      <p:ext uri="{BB962C8B-B14F-4D97-AF65-F5344CB8AC3E}">
        <p14:creationId xmlns:p14="http://schemas.microsoft.com/office/powerpoint/2010/main" val="171089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lvl="1" indent="-285750">
              <a:spcAft>
                <a:spcPts val="1200"/>
              </a:spcAft>
              <a:buFont typeface="Wingdings" panose="05000000000000000000" pitchFamily="2" charset="2"/>
              <a:buChar char="Ø"/>
            </a:pPr>
            <a:r>
              <a:rPr lang="en-US" sz="1700" dirty="0"/>
              <a:t>Summary of the relevant provisions of the temporary regulations (cont.):</a:t>
            </a:r>
          </a:p>
          <a:p>
            <a:pPr marL="570150" lvl="2" indent="-285750">
              <a:spcAft>
                <a:spcPts val="1200"/>
              </a:spcAft>
              <a:buFont typeface="Arial" panose="020B0604020202020204" pitchFamily="34" charset="0"/>
              <a:buChar char="•"/>
            </a:pPr>
            <a:r>
              <a:rPr lang="en-US" b="1" dirty="0"/>
              <a:t>Inbound stock reorganizations:</a:t>
            </a:r>
            <a:r>
              <a:rPr lang="en-US" dirty="0"/>
              <a:t> If a domestic corporation acquires the stock of a foreign corporation in a reorganization under §368—</a:t>
            </a:r>
          </a:p>
          <a:p>
            <a:pPr marL="861750" lvl="3" indent="-285750">
              <a:spcAft>
                <a:spcPts val="1200"/>
              </a:spcAft>
              <a:buFont typeface="Arial" panose="020B0604020202020204" pitchFamily="34" charset="0"/>
              <a:buChar char="•"/>
            </a:pPr>
            <a:r>
              <a:rPr lang="en-US" dirty="0"/>
              <a:t>A §1248 shareholder includes in gross income as a deemed dividend the §1248 amount with respect to its stock of the foreign corporation (§7.367(b)-7T(c)(1)(i))</a:t>
            </a:r>
          </a:p>
          <a:p>
            <a:pPr marL="861750" lvl="3" indent="-285750">
              <a:spcAft>
                <a:spcPts val="1200"/>
              </a:spcAft>
              <a:buFont typeface="Arial" panose="020B0604020202020204" pitchFamily="34" charset="0"/>
              <a:buChar char="•"/>
            </a:pPr>
            <a:r>
              <a:rPr lang="en-US" dirty="0"/>
              <a:t>A foreign corporate shareholder adds to its E&amp;P or deficit the §1248(c)(2) amount of the foreign corporation (§§7.367(b)-7T(c)(1)(ii))</a:t>
            </a:r>
          </a:p>
          <a:p>
            <a:pPr marL="570150" lvl="2" indent="-285750">
              <a:spcAft>
                <a:spcPts val="1200"/>
              </a:spcAft>
              <a:buFont typeface="Arial" panose="020B0604020202020204" pitchFamily="34" charset="0"/>
              <a:buChar char="•"/>
            </a:pPr>
            <a:r>
              <a:rPr lang="en-US" b="1" dirty="0"/>
              <a:t>Foreign-to-foreign reorganizations: </a:t>
            </a:r>
            <a:r>
              <a:rPr lang="en-US" dirty="0"/>
              <a:t>If a foreign corporation acquires the assets or stock of a foreign corporation in a reorganization under §368—</a:t>
            </a:r>
          </a:p>
          <a:p>
            <a:pPr marL="861750" lvl="3" indent="-285750">
              <a:spcAft>
                <a:spcPts val="1200"/>
              </a:spcAft>
              <a:buFont typeface="Arial" panose="020B0604020202020204" pitchFamily="34" charset="0"/>
              <a:buChar char="•"/>
            </a:pPr>
            <a:r>
              <a:rPr lang="en-US" dirty="0"/>
              <a:t>A §1248 shareholder that receives stock of a foreign corporation which is not a CFC or stock of a CFC as to which the §1248 shareholder is not a §1248 shareholder includes in gross income as a deemed dividend the §1248 amount with respect to its stock of the foreign acquired corporation (§7.367(b)-7T(c)(1)(i))</a:t>
            </a:r>
          </a:p>
          <a:p>
            <a:pPr marL="861750" lvl="3" indent="-285750">
              <a:spcAft>
                <a:spcPts val="1200"/>
              </a:spcAft>
              <a:buFont typeface="Arial" panose="020B0604020202020204" pitchFamily="34" charset="0"/>
              <a:buChar char="•"/>
            </a:pPr>
            <a:r>
              <a:rPr lang="en-US" dirty="0"/>
              <a:t>A foreign corporate shareholder that receives stock of a foreign corporation which is not a CFC or stock of a CFC with respect to which a §1248 shareholder of the foreign corporate shareholder is not a §1248 shareholder must add to its E&amp;P or deficit the §1248(c)(2) amount of the foreign acquired corporation (§7.367(b)-7T(c)(1)(ii))</a:t>
            </a:r>
          </a:p>
          <a:p>
            <a:pPr lvl="2" indent="0">
              <a:spcAft>
                <a:spcPts val="1200"/>
              </a:spcAft>
              <a:buNone/>
            </a:pPr>
            <a:endParaRPr lang="en-US" sz="1800" b="0" dirty="0"/>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sz="2800"/>
              <a:t>Temporary regulations</a:t>
            </a:r>
          </a:p>
        </p:txBody>
      </p:sp>
    </p:spTree>
    <p:extLst>
      <p:ext uri="{BB962C8B-B14F-4D97-AF65-F5344CB8AC3E}">
        <p14:creationId xmlns:p14="http://schemas.microsoft.com/office/powerpoint/2010/main" val="23376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principles</a:t>
            </a:r>
            <a:endParaRPr lang="en-US">
              <a:solidFill>
                <a:srgbClr val="FF0000"/>
              </a:solidFill>
            </a:endParaRPr>
          </a:p>
        </p:txBody>
      </p:sp>
    </p:spTree>
    <p:extLst>
      <p:ext uri="{BB962C8B-B14F-4D97-AF65-F5344CB8AC3E}">
        <p14:creationId xmlns:p14="http://schemas.microsoft.com/office/powerpoint/2010/main" val="357402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C057-5810-45FB-8C2B-F95C0994BAF6}"/>
              </a:ext>
            </a:extLst>
          </p:cNvPr>
          <p:cNvSpPr>
            <a:spLocks noGrp="1"/>
          </p:cNvSpPr>
          <p:nvPr>
            <p:ph type="title"/>
          </p:nvPr>
        </p:nvSpPr>
        <p:spPr/>
        <p:txBody>
          <a:bodyPr/>
          <a:lstStyle/>
          <a:p>
            <a:r>
              <a:rPr lang="en-US" sz="2800"/>
              <a:t>The principles of the regulations</a:t>
            </a:r>
          </a:p>
        </p:txBody>
      </p:sp>
      <p:sp>
        <p:nvSpPr>
          <p:cNvPr id="6" name="Text Placeholder 3">
            <a:extLst>
              <a:ext uri="{FF2B5EF4-FFF2-40B4-BE49-F238E27FC236}">
                <a16:creationId xmlns:a16="http://schemas.microsoft.com/office/drawing/2014/main" id="{3F7F0686-3DCC-4864-81D8-45E0A828140E}"/>
              </a:ext>
            </a:extLst>
          </p:cNvPr>
          <p:cNvSpPr>
            <a:spLocks noGrp="1"/>
          </p:cNvSpPr>
          <p:nvPr>
            <p:ph type="body" sz="quarter" idx="10"/>
          </p:nvPr>
        </p:nvSpPr>
        <p:spPr>
          <a:xfrm>
            <a:off x="1005840" y="1097280"/>
            <a:ext cx="10195200" cy="4546800"/>
          </a:xfrm>
        </p:spPr>
        <p:txBody>
          <a:bodyPr/>
          <a:lstStyle/>
          <a:p>
            <a:pPr marL="342900" indent="-342900">
              <a:spcAft>
                <a:spcPts val="1200"/>
              </a:spcAft>
              <a:buFont typeface="Wingdings" panose="05000000000000000000" pitchFamily="2" charset="2"/>
              <a:buChar char="Ø"/>
            </a:pPr>
            <a:r>
              <a:rPr lang="en-US" sz="1700" b="0" dirty="0"/>
              <a:t>In 1991, Treasury and the IRS issued proposed regulations under §367(b), which proposed to make significant changes to the temporary regulations (the </a:t>
            </a:r>
            <a:r>
              <a:rPr lang="en-US" sz="1700" dirty="0"/>
              <a:t>proposed regulations</a:t>
            </a:r>
            <a:r>
              <a:rPr lang="en-US" sz="1700" b="0" dirty="0"/>
              <a:t>)</a:t>
            </a:r>
          </a:p>
          <a:p>
            <a:pPr marL="342900" indent="-342900">
              <a:spcAft>
                <a:spcPts val="1200"/>
              </a:spcAft>
              <a:buFont typeface="Wingdings" panose="05000000000000000000" pitchFamily="2" charset="2"/>
              <a:buChar char="Ø"/>
            </a:pPr>
            <a:r>
              <a:rPr lang="en-US" sz="1700" b="0" dirty="0"/>
              <a:t>The proposed regulations articulated the four principles taken into account in developing the regulations under §367(b):</a:t>
            </a:r>
            <a:endParaRPr lang="en-US" sz="1700" b="0" dirty="0">
              <a:cs typeface="Arial"/>
            </a:endParaRPr>
          </a:p>
          <a:p>
            <a:pPr marL="566420" lvl="2" indent="-283210">
              <a:spcAft>
                <a:spcPts val="1200"/>
              </a:spcAft>
              <a:buFont typeface="+mj-lt"/>
              <a:buAutoNum type="arabicPeriod"/>
            </a:pPr>
            <a:r>
              <a:rPr lang="en-US" b="0" dirty="0"/>
              <a:t>Prevention of the repatriation of earnings or basis without tax</a:t>
            </a:r>
            <a:r>
              <a:rPr lang="en-US" dirty="0"/>
              <a:t> (the </a:t>
            </a:r>
            <a:r>
              <a:rPr lang="en-US" b="1" dirty="0"/>
              <a:t>repatriation principle</a:t>
            </a:r>
            <a:r>
              <a:rPr lang="en-US" dirty="0"/>
              <a:t>)</a:t>
            </a:r>
          </a:p>
          <a:p>
            <a:pPr marL="566928" lvl="2" indent="-283464">
              <a:spcAft>
                <a:spcPts val="1200"/>
              </a:spcAft>
              <a:buFont typeface="+mj-lt"/>
              <a:buAutoNum type="arabicPeriod"/>
            </a:pPr>
            <a:r>
              <a:rPr lang="en-US" b="0" dirty="0"/>
              <a:t>Prevention of material distortion in income</a:t>
            </a:r>
            <a:r>
              <a:rPr lang="en-US" dirty="0"/>
              <a:t> (the </a:t>
            </a:r>
            <a:r>
              <a:rPr lang="en-US" b="1" dirty="0"/>
              <a:t>distortion principle</a:t>
            </a:r>
            <a:r>
              <a:rPr lang="en-US" dirty="0"/>
              <a:t>)</a:t>
            </a:r>
            <a:endParaRPr lang="en-US" b="0" dirty="0">
              <a:cs typeface="Arial"/>
            </a:endParaRPr>
          </a:p>
          <a:p>
            <a:pPr marL="566420" lvl="2" indent="-283210">
              <a:spcAft>
                <a:spcPts val="1200"/>
              </a:spcAft>
              <a:buFont typeface="+mj-lt"/>
              <a:buAutoNum type="arabicPeriod"/>
            </a:pPr>
            <a:r>
              <a:rPr lang="en-US" b="0" dirty="0"/>
              <a:t>Minimization of complexity </a:t>
            </a:r>
            <a:r>
              <a:rPr lang="en-US" dirty="0"/>
              <a:t>(the </a:t>
            </a:r>
            <a:r>
              <a:rPr lang="en-US" b="1" dirty="0"/>
              <a:t>complexity principle</a:t>
            </a:r>
            <a:r>
              <a:rPr lang="en-US" dirty="0"/>
              <a:t>)</a:t>
            </a:r>
            <a:endParaRPr lang="en-US" b="0" dirty="0">
              <a:cs typeface="Arial"/>
            </a:endParaRPr>
          </a:p>
          <a:p>
            <a:pPr marL="566420" lvl="2" indent="-283210">
              <a:spcAft>
                <a:spcPts val="1200"/>
              </a:spcAft>
              <a:buFont typeface="+mj-lt"/>
              <a:buAutoNum type="arabicPeriod"/>
            </a:pPr>
            <a:r>
              <a:rPr lang="en-US" b="0" dirty="0"/>
              <a:t>Permissibility of deferral </a:t>
            </a:r>
            <a:r>
              <a:rPr lang="en-US" dirty="0"/>
              <a:t>(the </a:t>
            </a:r>
            <a:r>
              <a:rPr lang="en-US" b="1" dirty="0"/>
              <a:t>deferral principle</a:t>
            </a:r>
            <a:r>
              <a:rPr lang="en-US" dirty="0"/>
              <a:t>)</a:t>
            </a:r>
            <a:endParaRPr lang="en-US" b="0" dirty="0">
              <a:cs typeface="Arial"/>
            </a:endParaRPr>
          </a:p>
          <a:p>
            <a:pPr marL="342900" lvl="1" indent="-342900">
              <a:spcAft>
                <a:spcPts val="1200"/>
              </a:spcAft>
              <a:buFont typeface="Wingdings" panose="05000000000000000000" pitchFamily="2" charset="2"/>
              <a:buChar char="Ø"/>
            </a:pPr>
            <a:r>
              <a:rPr lang="en-US" sz="1700" dirty="0"/>
              <a:t>Treasury and IRS substantially finalized these regulations in 2000 (the </a:t>
            </a:r>
            <a:r>
              <a:rPr lang="en-US" sz="1700" b="1" dirty="0"/>
              <a:t>2000 final regulations</a:t>
            </a:r>
            <a:r>
              <a:rPr lang="en-US" sz="1700" dirty="0"/>
              <a:t>) and issued additional final regulations in 2006 (the </a:t>
            </a:r>
            <a:r>
              <a:rPr lang="en-US" sz="1700" b="1" dirty="0"/>
              <a:t>2006 final regulations</a:t>
            </a:r>
            <a:r>
              <a:rPr lang="en-US" sz="1700" dirty="0"/>
              <a:t>), further elaborating on these principles in the preambles accompanying each set of regulations</a:t>
            </a:r>
            <a:endParaRPr lang="en-US" sz="2000" dirty="0"/>
          </a:p>
          <a:p>
            <a:pPr marL="626745" lvl="2" indent="-342900">
              <a:spcAft>
                <a:spcPts val="1200"/>
              </a:spcAft>
              <a:buFont typeface="+mj-lt"/>
              <a:buAutoNum type="arabicPeriod"/>
            </a:pPr>
            <a:endParaRPr lang="en-US" sz="2000" b="0" dirty="0">
              <a:solidFill>
                <a:schemeClr val="tx1"/>
              </a:solidFill>
              <a:cs typeface="Arial"/>
            </a:endParaRPr>
          </a:p>
          <a:p>
            <a:pPr marL="342900" indent="-342900">
              <a:buFont typeface="+mj-lt"/>
              <a:buAutoNum type="arabicPeriod"/>
            </a:pPr>
            <a:endParaRPr lang="en-US" sz="2000" b="0" dirty="0">
              <a:solidFill>
                <a:schemeClr val="tx1"/>
              </a:solidFill>
            </a:endParaRPr>
          </a:p>
          <a:p>
            <a:endParaRPr lang="en-US" sz="2400" b="0" dirty="0">
              <a:solidFill>
                <a:schemeClr val="tx1"/>
              </a:solidFill>
            </a:endParaRPr>
          </a:p>
        </p:txBody>
      </p:sp>
    </p:spTree>
    <p:extLst>
      <p:ext uri="{BB962C8B-B14F-4D97-AF65-F5344CB8AC3E}">
        <p14:creationId xmlns:p14="http://schemas.microsoft.com/office/powerpoint/2010/main" val="6043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522318-E072-4127-93BB-0DF2EB0D6134}"/>
              </a:ext>
            </a:extLst>
          </p:cNvPr>
          <p:cNvSpPr>
            <a:spLocks noGrp="1"/>
          </p:cNvSpPr>
          <p:nvPr>
            <p:ph type="body" sz="quarter" idx="10"/>
          </p:nvPr>
        </p:nvSpPr>
        <p:spPr>
          <a:xfrm>
            <a:off x="1005840" y="1097280"/>
            <a:ext cx="10195200" cy="4546800"/>
          </a:xfrm>
        </p:spPr>
        <p:txBody>
          <a:bodyPr/>
          <a:lstStyle/>
          <a:p>
            <a:pPr marL="342900" indent="-342900">
              <a:buFont typeface="Wingdings" panose="05000000000000000000" pitchFamily="2" charset="2"/>
              <a:buChar char="Ø"/>
            </a:pPr>
            <a:r>
              <a:rPr lang="en-US" sz="1700" b="0"/>
              <a:t>Preamble to the proposed regulations: </a:t>
            </a:r>
          </a:p>
          <a:p>
            <a:pPr marL="566420" lvl="3" indent="-285750">
              <a:spcAft>
                <a:spcPts val="1200"/>
              </a:spcAft>
              <a:buFont typeface="Arial" panose="020B0604020202020204" pitchFamily="34" charset="0"/>
              <a:buChar char="•"/>
            </a:pPr>
            <a:r>
              <a:rPr lang="en-US" b="0"/>
              <a:t>“One of the principles of the proposed regulations under section 367(b) is that the repatriation of a United States person’s share of earnings and profits of a foreign corporation through what would otherwise be a nonrecognition transaction…should generally cause recognition of income by the foreign corporation’s shareholders. </a:t>
            </a:r>
            <a:r>
              <a:rPr lang="en-US" b="0">
                <a:highlight>
                  <a:srgbClr val="FFFF00"/>
                </a:highlight>
              </a:rPr>
              <a:t>A domestic acquirer of the foreign corporation’s assets should not succeed to the basis or other tax attributes of the foreign corporation except to the extent that the United States tax jurisdiction has taken account of the United States person’s share of the earnings and profits that gave rise to those tax attributes</a:t>
            </a:r>
            <a:r>
              <a:rPr lang="en-US" b="0"/>
              <a:t>.”</a:t>
            </a:r>
            <a:endParaRPr lang="en-US" b="0">
              <a:cs typeface="Arial"/>
            </a:endParaRPr>
          </a:p>
          <a:p>
            <a:pPr marL="342900" indent="-342900">
              <a:buFont typeface="Wingdings" panose="05000000000000000000" pitchFamily="2" charset="2"/>
              <a:buChar char="Ø"/>
            </a:pPr>
            <a:r>
              <a:rPr lang="en-US" sz="1700" b="0"/>
              <a:t>Preamble to the 2000 final regulations: </a:t>
            </a:r>
            <a:endParaRPr lang="en-US" sz="1700" b="0">
              <a:cs typeface="Arial"/>
            </a:endParaRPr>
          </a:p>
          <a:p>
            <a:pPr marL="575945" lvl="3" indent="-229870">
              <a:buFont typeface="Arial" panose="020B0604020202020204" pitchFamily="34" charset="0"/>
              <a:buChar char="•"/>
            </a:pPr>
            <a:r>
              <a:rPr lang="en-US" b="0"/>
              <a:t>“The principal policy consideration of section 367(b) with respect to inbound nonrecognition transactions is the appropriate carryover of attributes from foreign to domestic corporations. </a:t>
            </a:r>
            <a:r>
              <a:rPr lang="en-US" b="0">
                <a:highlight>
                  <a:srgbClr val="FFFF00"/>
                </a:highlight>
              </a:rPr>
              <a:t>This consideration has interrelated shareholder-level and corporate-level components</a:t>
            </a:r>
            <a:r>
              <a:rPr lang="en-US" b="0"/>
              <a:t>. At the shareholder level, the section 367(b) regulations are concerned with the proper taxation of previously deferred earnings and profits. At the corporate level, the section 367(b) regulations are concerned with both the extent and manner in which tax attributes carry over in light of the variations between the Code’s taxation of foreign and domestic corporations</a:t>
            </a:r>
            <a:r>
              <a:rPr lang="en-US"/>
              <a:t>."</a:t>
            </a:r>
            <a:endParaRPr lang="en-US" b="0">
              <a:cs typeface="Arial"/>
            </a:endParaRPr>
          </a:p>
          <a:p>
            <a:pPr marL="566420" lvl="3" indent="-285750">
              <a:buFont typeface="Arial" panose="020B0604020202020204" pitchFamily="34" charset="0"/>
              <a:buChar char="•"/>
            </a:pPr>
            <a:endParaRPr lang="en-US" b="0">
              <a:cs typeface="Arial"/>
            </a:endParaRPr>
          </a:p>
          <a:p>
            <a:pPr marL="566420" lvl="3" indent="-285750">
              <a:buFont typeface="Arial" panose="020B0604020202020204" pitchFamily="34" charset="0"/>
              <a:buChar char="•"/>
            </a:pPr>
            <a:endParaRPr lang="en-US" b="0">
              <a:cs typeface="Arial"/>
            </a:endParaRPr>
          </a:p>
        </p:txBody>
      </p:sp>
      <p:sp>
        <p:nvSpPr>
          <p:cNvPr id="2" name="Title 1">
            <a:extLst>
              <a:ext uri="{FF2B5EF4-FFF2-40B4-BE49-F238E27FC236}">
                <a16:creationId xmlns:a16="http://schemas.microsoft.com/office/drawing/2014/main" id="{9FC8C057-5810-45FB-8C2B-F95C0994BAF6}"/>
              </a:ext>
            </a:extLst>
          </p:cNvPr>
          <p:cNvSpPr>
            <a:spLocks noGrp="1"/>
          </p:cNvSpPr>
          <p:nvPr>
            <p:ph type="title"/>
          </p:nvPr>
        </p:nvSpPr>
        <p:spPr/>
        <p:txBody>
          <a:bodyPr/>
          <a:lstStyle/>
          <a:p>
            <a:r>
              <a:rPr lang="en-US" sz="2800" dirty="0"/>
              <a:t>Principle 1: The repatriation principle</a:t>
            </a:r>
          </a:p>
        </p:txBody>
      </p:sp>
    </p:spTree>
    <p:extLst>
      <p:ext uri="{BB962C8B-B14F-4D97-AF65-F5344CB8AC3E}">
        <p14:creationId xmlns:p14="http://schemas.microsoft.com/office/powerpoint/2010/main" val="7074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522318-E072-4127-93BB-0DF2EB0D6134}"/>
              </a:ext>
            </a:extLst>
          </p:cNvPr>
          <p:cNvSpPr>
            <a:spLocks noGrp="1"/>
          </p:cNvSpPr>
          <p:nvPr>
            <p:ph type="body" sz="quarter" idx="10"/>
          </p:nvPr>
        </p:nvSpPr>
        <p:spPr>
          <a:xfrm>
            <a:off x="1005840" y="1097280"/>
            <a:ext cx="10195200" cy="4546800"/>
          </a:xfrm>
        </p:spPr>
        <p:txBody>
          <a:bodyPr/>
          <a:lstStyle/>
          <a:p>
            <a:pPr marL="342900" indent="-342900">
              <a:buFont typeface="Wingdings" panose="05000000000000000000" pitchFamily="2" charset="2"/>
              <a:buChar char="Ø"/>
            </a:pPr>
            <a:r>
              <a:rPr lang="en-US" sz="1700" b="0"/>
              <a:t>Preamble to the 2000 final regulations (cont.): </a:t>
            </a:r>
          </a:p>
          <a:p>
            <a:pPr marL="575945" lvl="3" indent="-229870">
              <a:buFont typeface="Arial" panose="020B0604020202020204" pitchFamily="34" charset="0"/>
              <a:buChar char="•"/>
            </a:pPr>
            <a:r>
              <a:rPr lang="en-US"/>
              <a:t>"</a:t>
            </a:r>
            <a:r>
              <a:rPr lang="en-US" b="0"/>
              <a:t>The section 367(b) regulations have historically focused on the carryover of earnings and profits and bases of assets, simultaneously addressing the shareholder and corporate level concerns by accounting for any necessary adjustments through an income inclusion by the U.S. shareholders of the foreign acquired corporation (and without limiting the extent to which the domestic acquiring corporation succeeds to the attributes)…</a:t>
            </a:r>
            <a:r>
              <a:rPr lang="en-US" b="0">
                <a:highlight>
                  <a:srgbClr val="FFFF00"/>
                </a:highlight>
              </a:rPr>
              <a:t>This income inclusion prevents the conversion of a deferral of tax into a forgiveness of tax and generally ensures that the section 381 carryover basis reflects an after-tax amount</a:t>
            </a:r>
            <a:r>
              <a:rPr lang="en-US" b="0"/>
              <a:t>.”</a:t>
            </a:r>
            <a:endParaRPr lang="en-US" b="0">
              <a:cs typeface="Arial"/>
            </a:endParaRPr>
          </a:p>
          <a:p>
            <a:pPr marL="575945" lvl="3" indent="-229870">
              <a:spcAft>
                <a:spcPts val="1200"/>
              </a:spcAft>
              <a:buFont typeface="Arial" panose="020B0604020202020204" pitchFamily="34" charset="0"/>
              <a:buChar char="•"/>
            </a:pPr>
            <a:r>
              <a:rPr lang="en-US" b="0"/>
              <a:t>“In finalizing these </a:t>
            </a:r>
            <a:r>
              <a:rPr lang="en-US"/>
              <a:t>regulations, the IRS and Treasury considered whether future section 367(b) </a:t>
            </a:r>
            <a:r>
              <a:rPr lang="en-US" b="0"/>
              <a:t>regulations should limit the extent to which tax attributes carry over from foreign to domestic corporations. </a:t>
            </a:r>
            <a:r>
              <a:rPr lang="en-US" b="0">
                <a:highlight>
                  <a:srgbClr val="FFFF00"/>
                </a:highlight>
              </a:rPr>
              <a:t>Such a limitation would more directly implement the section 367(b) policy related to the carryover of attributes and, as a result, reduce the class of U.S. persons required to have an income inclusion in connection with an inbound nonrecognition transaction</a:t>
            </a:r>
            <a:r>
              <a:rPr lang="en-US" b="0"/>
              <a:t>. Such a limitation would also enable the section 367(b) regulations to address the carryover of attributes attributable to a non-U.S. person’s holding period. The IRS and Treasury request comments as to the merits of an attribute carryover limitation</a:t>
            </a:r>
            <a:r>
              <a:rPr lang="en-US"/>
              <a:t>..</a:t>
            </a:r>
            <a:r>
              <a:rPr lang="en-US" b="0"/>
              <a:t>.”</a:t>
            </a:r>
            <a:endParaRPr lang="en-US" b="0">
              <a:cs typeface="Arial"/>
            </a:endParaRPr>
          </a:p>
          <a:p>
            <a:pPr marL="342900" indent="-342900">
              <a:buFont typeface="Wingdings" panose="05000000000000000000" pitchFamily="2" charset="2"/>
              <a:buChar char="Ø"/>
            </a:pPr>
            <a:r>
              <a:rPr lang="en-US" sz="1700" b="0"/>
              <a:t>Preamble to the 2006 final regulations: </a:t>
            </a:r>
            <a:endParaRPr lang="en-US" sz="1700" b="0">
              <a:cs typeface="Arial"/>
            </a:endParaRPr>
          </a:p>
          <a:p>
            <a:pPr marL="575945" lvl="3" indent="-229870">
              <a:buFont typeface="Arial" panose="020B0604020202020204" pitchFamily="34" charset="0"/>
              <a:buChar char="•"/>
            </a:pPr>
            <a:r>
              <a:rPr lang="en-US" b="0"/>
              <a:t>“As a general policy matter, the importation of various tax attributes in inbound transactions is carefully scrutinized</a:t>
            </a:r>
            <a:r>
              <a:rPr lang="en-US"/>
              <a:t>. </a:t>
            </a:r>
            <a:r>
              <a:rPr lang="en-US" b="0"/>
              <a:t>In fact, inbound importation issues have been the subject of recent legislative reforms (see section 362(e)).”</a:t>
            </a:r>
            <a:endParaRPr lang="en-US" b="0">
              <a:cs typeface="Arial"/>
            </a:endParaRPr>
          </a:p>
          <a:p>
            <a:pPr marL="345440" lvl="3" indent="0">
              <a:buNone/>
            </a:pPr>
            <a:endParaRPr lang="en-US">
              <a:cs typeface="Arial"/>
            </a:endParaRPr>
          </a:p>
        </p:txBody>
      </p:sp>
      <p:sp>
        <p:nvSpPr>
          <p:cNvPr id="2" name="Title 1">
            <a:extLst>
              <a:ext uri="{FF2B5EF4-FFF2-40B4-BE49-F238E27FC236}">
                <a16:creationId xmlns:a16="http://schemas.microsoft.com/office/drawing/2014/main" id="{9FC8C057-5810-45FB-8C2B-F95C0994BAF6}"/>
              </a:ext>
            </a:extLst>
          </p:cNvPr>
          <p:cNvSpPr>
            <a:spLocks noGrp="1"/>
          </p:cNvSpPr>
          <p:nvPr>
            <p:ph type="title"/>
          </p:nvPr>
        </p:nvSpPr>
        <p:spPr/>
        <p:txBody>
          <a:bodyPr/>
          <a:lstStyle/>
          <a:p>
            <a:r>
              <a:rPr lang="en-US" sz="2800" dirty="0"/>
              <a:t>Principle 1: The repatriation principle (cont.)</a:t>
            </a:r>
          </a:p>
        </p:txBody>
      </p:sp>
    </p:spTree>
    <p:extLst>
      <p:ext uri="{BB962C8B-B14F-4D97-AF65-F5344CB8AC3E}">
        <p14:creationId xmlns:p14="http://schemas.microsoft.com/office/powerpoint/2010/main" val="122645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522318-E072-4127-93BB-0DF2EB0D6134}"/>
              </a:ext>
            </a:extLst>
          </p:cNvPr>
          <p:cNvSpPr>
            <a:spLocks noGrp="1"/>
          </p:cNvSpPr>
          <p:nvPr>
            <p:ph type="body" sz="quarter" idx="10"/>
          </p:nvPr>
        </p:nvSpPr>
        <p:spPr>
          <a:xfrm>
            <a:off x="1005840" y="1097280"/>
            <a:ext cx="10195200" cy="4546800"/>
          </a:xfrm>
        </p:spPr>
        <p:txBody>
          <a:bodyPr/>
          <a:lstStyle/>
          <a:p>
            <a:pPr marL="342900" indent="-342900">
              <a:buFont typeface="Wingdings" panose="05000000000000000000" pitchFamily="2" charset="2"/>
              <a:buChar char="Ø"/>
            </a:pPr>
            <a:r>
              <a:rPr lang="en-US" sz="1700" b="0"/>
              <a:t>Preamble to the proposed regulations: </a:t>
            </a:r>
          </a:p>
          <a:p>
            <a:pPr marL="627300" lvl="2" indent="-342900">
              <a:spcAft>
                <a:spcPts val="1200"/>
              </a:spcAft>
              <a:buFont typeface="Arial" panose="020B0604020202020204" pitchFamily="34" charset="0"/>
              <a:buChar char="•"/>
            </a:pPr>
            <a:r>
              <a:rPr lang="en-US" b="0">
                <a:solidFill>
                  <a:schemeClr val="tx1"/>
                </a:solidFill>
              </a:rPr>
              <a:t>“Another objective of the regulations under section 367(b) is to prevent the occurrence of a material distortion in income. For this purpose, </a:t>
            </a:r>
            <a:r>
              <a:rPr lang="en-US" b="0">
                <a:solidFill>
                  <a:schemeClr val="tx1"/>
                </a:solidFill>
                <a:highlight>
                  <a:srgbClr val="FFFF00"/>
                </a:highlight>
              </a:rPr>
              <a:t>a material distortion in income includes a distortion relating to the source, character, amount or timing of any item</a:t>
            </a:r>
            <a:r>
              <a:rPr lang="en-US" b="0">
                <a:solidFill>
                  <a:schemeClr val="tx1"/>
                </a:solidFill>
              </a:rPr>
              <a:t>, if such distortion may materially affect the United States tax liability of any person for any year. Thus, for example, the regulations generally operate to prevent the avoidance of provisions such as section 1248 (which requires inclusion of certain gain on the disposition of stock as a dividend). For this purpose, the concept of ‘avoidance’ includes a transaction that results in a material distortion in income even if such distortion was not a purpose of the transaction.”</a:t>
            </a:r>
          </a:p>
          <a:p>
            <a:pPr marL="342900" indent="-342900">
              <a:buFont typeface="Wingdings" panose="05000000000000000000" pitchFamily="2" charset="2"/>
              <a:buChar char="Ø"/>
            </a:pPr>
            <a:r>
              <a:rPr lang="en-US" sz="1700" b="0"/>
              <a:t>Preamble to the 2000 final regulations: </a:t>
            </a:r>
          </a:p>
          <a:p>
            <a:pPr marL="627300" lvl="2" indent="-342900">
              <a:buFont typeface="Arial" panose="020B0604020202020204" pitchFamily="34" charset="0"/>
              <a:buChar char="•"/>
            </a:pPr>
            <a:r>
              <a:rPr lang="en-US" b="0">
                <a:solidFill>
                  <a:schemeClr val="tx1"/>
                </a:solidFill>
              </a:rPr>
              <a:t>“The Subchapter C provisions generally have been drafted to apply to domestic corporations and U.S. shareholders, and thus do not fully take into account the cross-border aspects of U.S. taxation </a:t>
            </a:r>
            <a:r>
              <a:rPr lang="en-US">
                <a:solidFill>
                  <a:schemeClr val="tx1"/>
                </a:solidFill>
              </a:rPr>
              <a:t>(such as deferral, foreign tax credits, and section 1248)</a:t>
            </a:r>
            <a:r>
              <a:rPr lang="en-US" b="0">
                <a:solidFill>
                  <a:schemeClr val="tx1"/>
                </a:solidFill>
              </a:rPr>
              <a:t>. Accordingly, as the preamble to the 1991 proposed regulations stated, the section 367(b) regulations require adjustments or inclusions in order to prevent the </a:t>
            </a:r>
            <a:r>
              <a:rPr lang="en-US">
                <a:solidFill>
                  <a:schemeClr val="tx1"/>
                </a:solidFill>
              </a:rPr>
              <a:t>material</a:t>
            </a:r>
            <a:r>
              <a:rPr lang="en-US" b="0">
                <a:solidFill>
                  <a:schemeClr val="tx1"/>
                </a:solidFill>
              </a:rPr>
              <a:t> distortion of income that can occur when the Subchapter C provisions apply to an exchange involving a foreign corporation.”</a:t>
            </a:r>
          </a:p>
          <a:p>
            <a:pPr marL="627300" lvl="2" indent="-342900">
              <a:buFont typeface="Arial" panose="020B0604020202020204" pitchFamily="34" charset="0"/>
              <a:buChar char="•"/>
            </a:pPr>
            <a:endParaRPr lang="en-US" b="0">
              <a:solidFill>
                <a:schemeClr val="tx1"/>
              </a:solidFill>
            </a:endParaRPr>
          </a:p>
        </p:txBody>
      </p:sp>
      <p:sp>
        <p:nvSpPr>
          <p:cNvPr id="2" name="Title 1">
            <a:extLst>
              <a:ext uri="{FF2B5EF4-FFF2-40B4-BE49-F238E27FC236}">
                <a16:creationId xmlns:a16="http://schemas.microsoft.com/office/drawing/2014/main" id="{9FC8C057-5810-45FB-8C2B-F95C0994BAF6}"/>
              </a:ext>
            </a:extLst>
          </p:cNvPr>
          <p:cNvSpPr>
            <a:spLocks noGrp="1"/>
          </p:cNvSpPr>
          <p:nvPr>
            <p:ph type="title"/>
          </p:nvPr>
        </p:nvSpPr>
        <p:spPr/>
        <p:txBody>
          <a:bodyPr/>
          <a:lstStyle/>
          <a:p>
            <a:r>
              <a:rPr lang="en-US" sz="2800" dirty="0"/>
              <a:t>Principle 2: The distortion principle</a:t>
            </a:r>
          </a:p>
        </p:txBody>
      </p:sp>
    </p:spTree>
    <p:extLst>
      <p:ext uri="{BB962C8B-B14F-4D97-AF65-F5344CB8AC3E}">
        <p14:creationId xmlns:p14="http://schemas.microsoft.com/office/powerpoint/2010/main" val="4506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522318-E072-4127-93BB-0DF2EB0D6134}"/>
              </a:ext>
            </a:extLst>
          </p:cNvPr>
          <p:cNvSpPr>
            <a:spLocks noGrp="1"/>
          </p:cNvSpPr>
          <p:nvPr>
            <p:ph type="body" sz="quarter" idx="10"/>
          </p:nvPr>
        </p:nvSpPr>
        <p:spPr>
          <a:xfrm>
            <a:off x="1005840" y="1097280"/>
            <a:ext cx="10195200" cy="4546800"/>
          </a:xfrm>
        </p:spPr>
        <p:txBody>
          <a:bodyPr/>
          <a:lstStyle/>
          <a:p>
            <a:pPr marL="342900" indent="-342900">
              <a:buFont typeface="Wingdings" panose="05000000000000000000" pitchFamily="2" charset="2"/>
              <a:buChar char="Ø"/>
            </a:pPr>
            <a:r>
              <a:rPr lang="en-US" sz="1700" b="0" dirty="0"/>
              <a:t>Preamble to the proposed regulations on the complexity principle: </a:t>
            </a:r>
          </a:p>
          <a:p>
            <a:pPr marL="627300" lvl="2" indent="-342900">
              <a:spcAft>
                <a:spcPts val="1200"/>
              </a:spcAft>
              <a:buFont typeface="Arial" panose="020B0604020202020204" pitchFamily="34" charset="0"/>
              <a:buChar char="•"/>
            </a:pPr>
            <a:r>
              <a:rPr lang="en-US" b="0" dirty="0">
                <a:solidFill>
                  <a:schemeClr val="tx1"/>
                </a:solidFill>
              </a:rPr>
              <a:t>“The regulations under section 367(b) also generally attempt to minimize complexity to the extent not inconsistent with principles (1) and (2), in order to reduce taxpayer compliance burdens and the Treasury’s administrative costs, and to improve enforcement of the tax laws. In addition, in some cases the regulations adopt a rule that has the effect of minimizing complexity even though the rule is to some extent a departure from principles (1) and (2). In those instances in which minimizing complexity results in a departure from principles (1) and (2), the taxpayer is sometimes treated more favorably and sometimes less favorably than if the regulations had not taken complexity into account.”</a:t>
            </a:r>
          </a:p>
          <a:p>
            <a:pPr marL="342900" indent="-342900">
              <a:buFont typeface="Wingdings" panose="05000000000000000000" pitchFamily="2" charset="2"/>
              <a:buChar char="Ø"/>
            </a:pPr>
            <a:r>
              <a:rPr lang="en-US" sz="1700" b="0" dirty="0"/>
              <a:t>Preamble to the proposed regulations on the deferral principle: </a:t>
            </a:r>
          </a:p>
          <a:p>
            <a:pPr marL="627300" lvl="2" indent="-342900">
              <a:buFont typeface="Arial" panose="020B0604020202020204" pitchFamily="34" charset="0"/>
              <a:buChar char="•"/>
            </a:pPr>
            <a:r>
              <a:rPr lang="en-US" b="0" dirty="0">
                <a:solidFill>
                  <a:schemeClr val="tx1"/>
                </a:solidFill>
              </a:rPr>
              <a:t>“To the extent not inconsistent with principles (1), (2), and (3), the regulations under section 367(b) generally do not operate to accelerate the recognition of income that is realized but which would not otherwise be recognized by reason of a nonrecognition provision of the Internal Revenue Code.”</a:t>
            </a:r>
          </a:p>
          <a:p>
            <a:pPr marL="627300" lvl="2" indent="-342900">
              <a:buFont typeface="Arial" panose="020B0604020202020204" pitchFamily="34" charset="0"/>
              <a:buChar char="•"/>
            </a:pPr>
            <a:endParaRPr lang="en-US" b="0" dirty="0">
              <a:solidFill>
                <a:schemeClr val="tx1"/>
              </a:solidFill>
            </a:endParaRPr>
          </a:p>
        </p:txBody>
      </p:sp>
      <p:sp>
        <p:nvSpPr>
          <p:cNvPr id="2" name="Title 1">
            <a:extLst>
              <a:ext uri="{FF2B5EF4-FFF2-40B4-BE49-F238E27FC236}">
                <a16:creationId xmlns:a16="http://schemas.microsoft.com/office/drawing/2014/main" id="{9FC8C057-5810-45FB-8C2B-F95C0994BAF6}"/>
              </a:ext>
            </a:extLst>
          </p:cNvPr>
          <p:cNvSpPr>
            <a:spLocks noGrp="1"/>
          </p:cNvSpPr>
          <p:nvPr>
            <p:ph type="title"/>
          </p:nvPr>
        </p:nvSpPr>
        <p:spPr/>
        <p:txBody>
          <a:bodyPr/>
          <a:lstStyle/>
          <a:p>
            <a:r>
              <a:rPr lang="en-US" sz="2800" dirty="0"/>
              <a:t>Principles 3 and 4: The complexity and deferral principles</a:t>
            </a:r>
          </a:p>
        </p:txBody>
      </p:sp>
    </p:spTree>
    <p:extLst>
      <p:ext uri="{BB962C8B-B14F-4D97-AF65-F5344CB8AC3E}">
        <p14:creationId xmlns:p14="http://schemas.microsoft.com/office/powerpoint/2010/main" val="205753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Where is here?</a:t>
            </a:r>
            <a:endParaRPr lang="en-US">
              <a:solidFill>
                <a:srgbClr val="FF0000"/>
              </a:solidFill>
            </a:endParaRPr>
          </a:p>
        </p:txBody>
      </p:sp>
    </p:spTree>
    <p:extLst>
      <p:ext uri="{BB962C8B-B14F-4D97-AF65-F5344CB8AC3E}">
        <p14:creationId xmlns:p14="http://schemas.microsoft.com/office/powerpoint/2010/main" val="286038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600" b="1">
                <a:solidFill>
                  <a:srgbClr val="00338D"/>
                </a:solidFill>
              </a:rPr>
              <a:t>The current regulations</a:t>
            </a:r>
          </a:p>
          <a:p>
            <a:pPr marL="285750" lvl="1" indent="-285750">
              <a:spcAft>
                <a:spcPts val="1200"/>
              </a:spcAft>
              <a:buFont typeface="Wingdings" panose="05000000000000000000" pitchFamily="2" charset="2"/>
              <a:buChar char="Ø"/>
            </a:pPr>
            <a:r>
              <a:rPr lang="en-US" sz="1600" b="1">
                <a:solidFill>
                  <a:srgbClr val="00338D"/>
                </a:solidFill>
              </a:rPr>
              <a:t>Developments since enactment of §367(b)</a:t>
            </a:r>
          </a:p>
          <a:p>
            <a:pPr marL="285750" lvl="1" indent="-285750">
              <a:spcAft>
                <a:spcPts val="1200"/>
              </a:spcAft>
              <a:buFont typeface="Wingdings" panose="05000000000000000000" pitchFamily="2" charset="2"/>
              <a:buChar char="Ø"/>
            </a:pPr>
            <a:r>
              <a:rPr lang="en-US" sz="1600" b="1">
                <a:solidFill>
                  <a:srgbClr val="00338D"/>
                </a:solidFill>
              </a:rPr>
              <a:t>B3 and B4: what are they good for?</a:t>
            </a:r>
          </a:p>
          <a:p>
            <a:endParaRPr lang="en-US"/>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a:t>Where is here?</a:t>
            </a:r>
          </a:p>
        </p:txBody>
      </p:sp>
    </p:spTree>
    <p:extLst>
      <p:ext uri="{BB962C8B-B14F-4D97-AF65-F5344CB8AC3E}">
        <p14:creationId xmlns:p14="http://schemas.microsoft.com/office/powerpoint/2010/main" val="249719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current regulations</a:t>
            </a:r>
            <a:endParaRPr lang="en-US">
              <a:solidFill>
                <a:srgbClr val="FF0000"/>
              </a:solidFill>
            </a:endParaRPr>
          </a:p>
        </p:txBody>
      </p:sp>
    </p:spTree>
    <p:extLst>
      <p:ext uri="{BB962C8B-B14F-4D97-AF65-F5344CB8AC3E}">
        <p14:creationId xmlns:p14="http://schemas.microsoft.com/office/powerpoint/2010/main" val="48937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did we get here?  </a:t>
            </a:r>
            <a:endParaRPr lang="en-US">
              <a:solidFill>
                <a:srgbClr val="FF0000"/>
              </a:solidFill>
            </a:endParaRPr>
          </a:p>
        </p:txBody>
      </p:sp>
    </p:spTree>
    <p:extLst>
      <p:ext uri="{BB962C8B-B14F-4D97-AF65-F5344CB8AC3E}">
        <p14:creationId xmlns:p14="http://schemas.microsoft.com/office/powerpoint/2010/main" val="2124266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Reg. §1.367(b)-3 (</a:t>
            </a:r>
            <a:r>
              <a:rPr lang="en-US" sz="1700"/>
              <a:t>B3</a:t>
            </a:r>
            <a:r>
              <a:rPr lang="en-US" sz="1700" b="0"/>
              <a:t>) applies to an acquisition by a domestic corporation (</a:t>
            </a:r>
            <a:r>
              <a:rPr lang="en-US" sz="1700"/>
              <a:t>domestic acquiring corporation</a:t>
            </a:r>
            <a:r>
              <a:rPr lang="en-US" sz="1700" b="0"/>
              <a:t>) of the assets of a foreign corporation (</a:t>
            </a:r>
            <a:r>
              <a:rPr lang="en-US" sz="1700"/>
              <a:t>foreign acquired corporation</a:t>
            </a:r>
            <a:r>
              <a:rPr lang="en-US" sz="1700" b="0"/>
              <a:t>) in a liquidation described in §332 or an asset acquisition described in §368 (</a:t>
            </a:r>
            <a:r>
              <a:rPr lang="en-US" sz="1700"/>
              <a:t>inbound nonrecognition transaction</a:t>
            </a:r>
            <a:r>
              <a:rPr lang="en-US" sz="1700" b="0"/>
              <a:t>) (§1.367(b)-3(a))</a:t>
            </a:r>
          </a:p>
          <a:p>
            <a:pPr marL="570150" lvl="2" indent="-285750">
              <a:spcAft>
                <a:spcPts val="1200"/>
              </a:spcAft>
              <a:buFont typeface="Arial" panose="020B0604020202020204" pitchFamily="34" charset="0"/>
              <a:buChar char="•"/>
            </a:pPr>
            <a:r>
              <a:rPr lang="en-US" sz="1500" b="0">
                <a:cs typeface="Arial"/>
              </a:rPr>
              <a:t>The domestic acquiring corporation does not inherit NOLs, capital loss carryovers, or E&amp;P, except to the extent attributable to ECI (§1.367(b)-3(e) and (f)(1))</a:t>
            </a:r>
            <a:endParaRPr lang="en-US" sz="1500" b="0"/>
          </a:p>
          <a:p>
            <a:pPr marL="285750" indent="-285750">
              <a:spcAft>
                <a:spcPts val="1200"/>
              </a:spcAft>
              <a:buFont typeface="Wingdings" panose="05000000000000000000" pitchFamily="2" charset="2"/>
              <a:buChar char="Ø"/>
            </a:pPr>
            <a:r>
              <a:rPr lang="en-US" sz="1700" b="0"/>
              <a:t>The treatment of a shareholder that exchanges stock in an inbound nonrecognition transaction under B3 depends on whether the shareholder is a US shareholder (or a foreign corporation with a US shareholder) or is not a US shareholder</a:t>
            </a:r>
          </a:p>
          <a:p>
            <a:pPr marL="570150" lvl="2" indent="-285750">
              <a:spcAft>
                <a:spcPts val="1200"/>
              </a:spcAft>
              <a:buFont typeface="Arial" panose="020B0604020202020204" pitchFamily="34" charset="0"/>
              <a:buChar char="•"/>
            </a:pPr>
            <a:r>
              <a:rPr lang="en-US" sz="1500" b="0">
                <a:cs typeface="Arial"/>
              </a:rPr>
              <a:t>There is no co</a:t>
            </a:r>
            <a:r>
              <a:rPr lang="en-US" sz="1500">
                <a:cs typeface="Arial"/>
              </a:rPr>
              <a:t>nsequence under B3 (or B4) to, or with respect to E&amp;P and basis attributable to, foreign shareholders other than foreign corporations with a US shareholder</a:t>
            </a:r>
            <a:endParaRPr lang="en-US" sz="1500" b="0">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Inbound nonrecognition transactions</a:t>
            </a:r>
          </a:p>
        </p:txBody>
      </p:sp>
    </p:spTree>
    <p:extLst>
      <p:ext uri="{BB962C8B-B14F-4D97-AF65-F5344CB8AC3E}">
        <p14:creationId xmlns:p14="http://schemas.microsoft.com/office/powerpoint/2010/main" val="327166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dirty="0"/>
              <a:t>An exchanging shareholder that is either a US shareholder of the foreign acquired corporation or a foreign corporation with one or more US shareholders must include in income as a deemed dividend the AEPA with respect to its stock in the foreign acquired corporation (§1.367(b)-3(b))</a:t>
            </a:r>
            <a:endParaRPr lang="en-US" sz="1700" b="0" dirty="0">
              <a:cs typeface="Arial"/>
            </a:endParaRPr>
          </a:p>
          <a:p>
            <a:pPr marL="566420" lvl="3" indent="-285750">
              <a:spcAft>
                <a:spcPts val="1200"/>
              </a:spcAft>
              <a:buFont typeface="Arial" panose="020B0604020202020204" pitchFamily="34" charset="0"/>
              <a:buChar char="•"/>
            </a:pPr>
            <a:r>
              <a:rPr lang="en-US" sz="1500" dirty="0"/>
              <a:t>A deemed dividend under the §367(b) regulations is treated as a dividend for all purposes of the Code (§1.367(b)-2(e)(2)). Thus, a deemed dividend of the AEPA under B3 by an individual US shareholder can qualify for a §245A DRD under §245A or as qualified dividend income under §1(h)(11)</a:t>
            </a:r>
          </a:p>
          <a:p>
            <a:pPr marL="566420" lvl="3" indent="-285750">
              <a:spcAft>
                <a:spcPts val="1200"/>
              </a:spcAft>
              <a:buFont typeface="Arial" panose="020B0604020202020204" pitchFamily="34" charset="0"/>
              <a:buChar char="•"/>
            </a:pPr>
            <a:r>
              <a:rPr lang="en-US" sz="1500" dirty="0"/>
              <a:t>However, a deemed dividend of the AEPA received by a foreign shareholder does not qualify for the same country exception or look-through exception to FPHCI (§1.367(b)-3(c)(3)(i). If the exchanging shareholder is a foreign corporation, the foreign shareholder's holding period in the stock of the foreign acquired corporation is determined by reference to the period that the foreign shareholder’s US shareholders held (directly or indirectly) an interest in the foreign acquired corporation (§1.367(b)-2(d)(3)(i)(B))</a:t>
            </a:r>
          </a:p>
          <a:p>
            <a:pPr marL="566420" lvl="3" indent="-285750">
              <a:spcAft>
                <a:spcPts val="1200"/>
              </a:spcAft>
              <a:buFont typeface="Arial" panose="020B0604020202020204" pitchFamily="34" charset="0"/>
              <a:buChar char="•"/>
            </a:pPr>
            <a:r>
              <a:rPr lang="en-US" sz="1500" dirty="0"/>
              <a:t>In the case of an inbound reorganization, the exchanging shareholder’s basis in the domestic acquiring corporation is increased by the amount of the AEPA included in gross income (§1.367(b)-2(e)(3)(ii))</a:t>
            </a:r>
          </a:p>
          <a:p>
            <a:pPr marL="566420" lvl="3" indent="-285750">
              <a:spcAft>
                <a:spcPts val="1200"/>
              </a:spcAft>
              <a:buFont typeface="Arial" panose="020B0604020202020204" pitchFamily="34" charset="0"/>
              <a:buChar char="•"/>
            </a:pPr>
            <a:r>
              <a:rPr lang="en-US" sz="1500" dirty="0">
                <a:cs typeface="Arial"/>
              </a:rPr>
              <a:t>Similar to the temporary regulations, the proposed regulations would have allowed US shareholders to elect to recognize gain with respect to the stock in the foreign acquired corporation in lieu of including the AEPA in income as a deemed dividend in exchange for a reduction to attributes to the extent the AEPA exceeded the gain recognized (Prop. §1.367(b)-3(b)(2)(iii)). This taxable exchange election was not adopted in the final regulations because it was deemed inconsistent with the policies of §367(b), overly complex, and potentially unfair to the unelecting taxpayer, who bore some of the cost of the resulting attribution reduction</a:t>
            </a:r>
          </a:p>
          <a:p>
            <a:pPr marL="861695" lvl="3" indent="-285750">
              <a:spcAft>
                <a:spcPts val="1200"/>
              </a:spcAft>
              <a:buFont typeface="Wingdings" panose="05000000000000000000" pitchFamily="2" charset="2"/>
              <a:buChar char="Ø"/>
            </a:pPr>
            <a:endParaRPr lang="en-US" sz="1600" b="0" dirty="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Inbound nonrecognition transactions – US shareholders</a:t>
            </a:r>
          </a:p>
        </p:txBody>
      </p:sp>
    </p:spTree>
    <p:extLst>
      <p:ext uri="{BB962C8B-B14F-4D97-AF65-F5344CB8AC3E}">
        <p14:creationId xmlns:p14="http://schemas.microsoft.com/office/powerpoint/2010/main" val="2142669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74955" lvl="2" indent="-285750">
              <a:spcAft>
                <a:spcPts val="1200"/>
              </a:spcAft>
              <a:buFont typeface="Wingdings" panose="05000000000000000000" pitchFamily="2" charset="2"/>
              <a:buChar char="Ø"/>
            </a:pPr>
            <a:r>
              <a:rPr lang="en-US" sz="1700" dirty="0">
                <a:solidFill>
                  <a:srgbClr val="00338D"/>
                </a:solidFill>
              </a:rPr>
              <a:t>Subject to the de minimis exception, a small shareholder recognizes gain (but not loss) with respect to the stock of the foreign acquired corporation or, alternatively, the exchanging shareholder may elect to include in income as a deemed dividend the AEPA with respect to its stock in the foreign acquired corporation (such election, the </a:t>
            </a:r>
            <a:r>
              <a:rPr lang="en-US" sz="1700" b="1" dirty="0">
                <a:solidFill>
                  <a:srgbClr val="00338D"/>
                </a:solidFill>
              </a:rPr>
              <a:t>AEPA election</a:t>
            </a:r>
            <a:r>
              <a:rPr lang="en-US" sz="1700" dirty="0">
                <a:solidFill>
                  <a:srgbClr val="00338D"/>
                </a:solidFill>
              </a:rPr>
              <a:t>) (§1.367(b)-3(c)(2) and (3))</a:t>
            </a:r>
          </a:p>
          <a:p>
            <a:pPr marL="566555" lvl="3" indent="-285750">
              <a:spcAft>
                <a:spcPts val="1200"/>
              </a:spcAft>
              <a:buFont typeface="Arial" panose="020B0604020202020204" pitchFamily="34" charset="0"/>
              <a:buChar char="•"/>
            </a:pPr>
            <a:r>
              <a:rPr kumimoji="0" lang="en-US" sz="1500" b="0" i="0" u="none" strike="noStrike" kern="1200" cap="none" spc="0" normalizeH="0" baseline="0" noProof="0" dirty="0">
                <a:ln>
                  <a:noFill/>
                </a:ln>
                <a:solidFill>
                  <a:srgbClr val="000000"/>
                </a:solidFill>
                <a:effectLst/>
                <a:uLnTx/>
                <a:uFillTx/>
                <a:latin typeface="Arial"/>
                <a:ea typeface="+mn-ea"/>
                <a:cs typeface="+mn-cs"/>
              </a:rPr>
              <a:t>The AEPA election may only be made if the foreign acquired corporation has provided the shareholder information to substantiate </a:t>
            </a:r>
            <a:r>
              <a:rPr lang="en-US" sz="1500" dirty="0">
                <a:solidFill>
                  <a:srgbClr val="000000"/>
                </a:solidFill>
                <a:latin typeface="Arial"/>
              </a:rPr>
              <a:t>its AEPA and the shareholder complies with the §367(b) notice </a:t>
            </a:r>
            <a:r>
              <a:rPr kumimoji="0" lang="en-US" sz="1500" b="0" i="0" u="none" strike="noStrike" kern="1200" cap="none" spc="0" normalizeH="0" baseline="0" noProof="0" dirty="0">
                <a:ln>
                  <a:noFill/>
                </a:ln>
                <a:solidFill>
                  <a:srgbClr val="000000"/>
                </a:solidFill>
                <a:effectLst/>
                <a:uLnTx/>
                <a:uFillTx/>
                <a:latin typeface="Arial"/>
                <a:ea typeface="+mn-ea"/>
                <a:cs typeface="+mn-cs"/>
              </a:rPr>
              <a:t>requirements (§1.367(b)-3(c)(3))</a:t>
            </a:r>
          </a:p>
          <a:p>
            <a:pPr marL="566555" lvl="3" indent="-285750">
              <a:spcAft>
                <a:spcPts val="1200"/>
              </a:spcAft>
              <a:buFont typeface="Arial" panose="020B0604020202020204" pitchFamily="34" charset="0"/>
              <a:buChar char="•"/>
            </a:pPr>
            <a:r>
              <a:rPr lang="en-US" sz="1500" dirty="0">
                <a:solidFill>
                  <a:srgbClr val="000000"/>
                </a:solidFill>
              </a:rPr>
              <a:t>Under the proposed regulations, all small shareholders would have recognized gain. This rule was included based on administrative concerns, namely that the small shareholders would lack the information to compute its AEPA and the foreign acquired corporation would lack information about its shareholders’ inclusions to adjusts its E&amp;P. </a:t>
            </a:r>
            <a:r>
              <a:rPr lang="en-US" sz="1500" dirty="0">
                <a:solidFill>
                  <a:srgbClr val="000000"/>
                </a:solidFill>
                <a:latin typeface="Arial"/>
              </a:rPr>
              <a:t>The AEPA election was added in the 2000 final regulations in response to comments</a:t>
            </a:r>
          </a:p>
          <a:p>
            <a:pPr marL="566555" lvl="3" indent="-285750">
              <a:spcAft>
                <a:spcPts val="1200"/>
              </a:spcAft>
              <a:buFont typeface="Arial" panose="020B0604020202020204" pitchFamily="34" charset="0"/>
              <a:buChar char="•"/>
            </a:pPr>
            <a:r>
              <a:rPr lang="en-US" sz="1500" dirty="0">
                <a:solidFill>
                  <a:srgbClr val="000000"/>
                </a:solidFill>
              </a:rPr>
              <a:t>The preamble to the 2000 final regulations </a:t>
            </a:r>
            <a:r>
              <a:rPr kumimoji="0" lang="en-US" sz="1500" b="0" i="0" u="none" strike="noStrike" kern="1200" cap="none" spc="0" normalizeH="0" baseline="0" noProof="0" dirty="0">
                <a:ln>
                  <a:noFill/>
                </a:ln>
                <a:solidFill>
                  <a:srgbClr val="000000"/>
                </a:solidFill>
                <a:effectLst/>
                <a:uLnTx/>
                <a:uFillTx/>
                <a:latin typeface="Arial"/>
                <a:ea typeface="+mn-ea"/>
                <a:cs typeface="+mn-cs"/>
              </a:rPr>
              <a:t>rejected recommendations to permit a domestic acquiring corporation to include in their own income the AEPA </a:t>
            </a:r>
            <a:r>
              <a:rPr lang="en-US" sz="1500" dirty="0">
                <a:solidFill>
                  <a:srgbClr val="000000"/>
                </a:solidFill>
                <a:latin typeface="Arial"/>
              </a:rPr>
              <a:t>of small shareholders, citing “substantial administrative difficulties, namely being able to determine each small shareholder’s holding period</a:t>
            </a:r>
          </a:p>
          <a:p>
            <a:pPr marL="275328" lvl="2" indent="-285750">
              <a:spcAft>
                <a:spcPts val="1200"/>
              </a:spcAft>
              <a:buFont typeface="Wingdings" panose="05000000000000000000" pitchFamily="2" charset="2"/>
              <a:buChar char="Ø"/>
            </a:pPr>
            <a:r>
              <a:rPr lang="en-US" sz="1700" dirty="0">
                <a:solidFill>
                  <a:srgbClr val="00338D"/>
                </a:solidFill>
              </a:rPr>
              <a:t>A small shareholder that owns less than $50,000 of stock in the foreign acquired corporation recognizes no gain or loss (the </a:t>
            </a:r>
            <a:r>
              <a:rPr lang="en-US" sz="1700" b="1" i="1" dirty="0">
                <a:solidFill>
                  <a:srgbClr val="00338D"/>
                </a:solidFill>
              </a:rPr>
              <a:t>de minimis </a:t>
            </a:r>
            <a:r>
              <a:rPr lang="en-US" sz="1700" b="1" dirty="0">
                <a:solidFill>
                  <a:srgbClr val="00338D"/>
                </a:solidFill>
              </a:rPr>
              <a:t>exception</a:t>
            </a:r>
            <a:r>
              <a:rPr lang="en-US" sz="1700" dirty="0">
                <a:solidFill>
                  <a:srgbClr val="00338D"/>
                </a:solidFill>
              </a:rPr>
              <a:t>) (§1.367(b)-3(c)(4)) </a:t>
            </a:r>
            <a:endParaRPr lang="en-US" sz="1700" dirty="0">
              <a:solidFill>
                <a:srgbClr val="00338D"/>
              </a:solidFill>
              <a:cs typeface="Arial"/>
            </a:endParaRPr>
          </a:p>
          <a:p>
            <a:pPr marL="566420" marR="0" lvl="3" indent="-285750" algn="l" defTabSz="914400" rtl="0" eaLnBrk="1" fontAlgn="auto" latinLnBrk="0" hangingPunct="1">
              <a:lnSpc>
                <a:spcPct val="100000"/>
              </a:lnSpc>
              <a:spcBef>
                <a:spcPts val="0"/>
              </a:spcBef>
              <a:spcAft>
                <a:spcPts val="1200"/>
              </a:spcAft>
              <a:buClr>
                <a:srgbClr val="00338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The </a:t>
            </a:r>
            <a:r>
              <a:rPr kumimoji="0" lang="en-US" sz="1500" b="0" i="1" u="none" strike="noStrike" kern="1200" cap="none" spc="0" normalizeH="0" baseline="0" noProof="0" dirty="0">
                <a:ln>
                  <a:noFill/>
                </a:ln>
                <a:solidFill>
                  <a:srgbClr val="000000"/>
                </a:solidFill>
                <a:effectLst/>
                <a:uLnTx/>
                <a:uFillTx/>
                <a:latin typeface="Arial"/>
                <a:ea typeface="+mn-ea"/>
                <a:cs typeface="+mn-cs"/>
              </a:rPr>
              <a:t>de minimis </a:t>
            </a:r>
            <a:r>
              <a:rPr kumimoji="0" lang="en-US" sz="1500" b="0" i="0" u="none" strike="noStrike" kern="1200" cap="none" spc="0" normalizeH="0" baseline="0" noProof="0" dirty="0">
                <a:ln>
                  <a:noFill/>
                </a:ln>
                <a:solidFill>
                  <a:srgbClr val="000000"/>
                </a:solidFill>
                <a:effectLst/>
                <a:uLnTx/>
                <a:uFillTx/>
                <a:latin typeface="Arial"/>
                <a:ea typeface="+mn-ea"/>
                <a:cs typeface="+mn-cs"/>
              </a:rPr>
              <a:t>exception were added in the 2000 final regulations without explanation</a:t>
            </a:r>
            <a:endParaRPr lang="en-US" sz="1500" b="0" i="0" u="none" strike="noStrike" kern="1200" cap="none" spc="0" normalizeH="0" baseline="0" noProof="0" dirty="0">
              <a:ln>
                <a:noFill/>
              </a:ln>
              <a:solidFill>
                <a:srgbClr val="00338D"/>
              </a:solidFill>
              <a:effectLst/>
              <a:uLnTx/>
              <a:uFillTx/>
              <a:latin typeface="Arial"/>
              <a:cs typeface="Arial"/>
            </a:endParaRPr>
          </a:p>
          <a:p>
            <a:pPr marL="274955" lvl="2" indent="-285750">
              <a:spcAft>
                <a:spcPts val="1200"/>
              </a:spcAft>
              <a:buFont typeface="Wingdings" panose="05000000000000000000" pitchFamily="2" charset="2"/>
              <a:buChar char="Ø"/>
            </a:pPr>
            <a:endParaRPr lang="en-US" sz="1700" dirty="0">
              <a:solidFill>
                <a:srgbClr val="00338D"/>
              </a:solidFill>
              <a:cs typeface="Arial"/>
            </a:endParaRPr>
          </a:p>
          <a:p>
            <a:pPr marL="569595" lvl="2" indent="-285750">
              <a:spcAft>
                <a:spcPts val="1200"/>
              </a:spcAft>
              <a:buFont typeface="Arial" panose="020B0604020202020204" pitchFamily="34" charset="0"/>
              <a:buChar char="•"/>
            </a:pPr>
            <a:endParaRPr lang="en-US" sz="1600" dirty="0">
              <a:cs typeface="Arial"/>
            </a:endParaRPr>
          </a:p>
          <a:p>
            <a:pPr marL="861695" lvl="3" indent="-285750">
              <a:spcAft>
                <a:spcPts val="1200"/>
              </a:spcAft>
              <a:buFont typeface="Arial" panose="020B0604020202020204" pitchFamily="34" charset="0"/>
              <a:buChar char="•"/>
            </a:pPr>
            <a:endParaRPr lang="en-US" dirty="0">
              <a:cs typeface="Arial"/>
            </a:endParaRPr>
          </a:p>
          <a:p>
            <a:pPr marL="861695" lvl="3" indent="-285750">
              <a:spcAft>
                <a:spcPts val="1200"/>
              </a:spcAft>
              <a:buFont typeface="Wingdings" panose="05000000000000000000" pitchFamily="2" charset="2"/>
              <a:buChar char="Ø"/>
            </a:pPr>
            <a:endParaRPr lang="en-US" sz="1600" b="0" dirty="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Inbound nonrecognition transactions – small shareholders</a:t>
            </a:r>
          </a:p>
        </p:txBody>
      </p:sp>
    </p:spTree>
    <p:extLst>
      <p:ext uri="{BB962C8B-B14F-4D97-AF65-F5344CB8AC3E}">
        <p14:creationId xmlns:p14="http://schemas.microsoft.com/office/powerpoint/2010/main" val="1257611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02975-A189-4A6C-9A1D-4EE4A41A5AD4}"/>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sz="1500"/>
              <a:t>Guidelines</a:t>
            </a:r>
          </a:p>
          <a:p>
            <a:pPr marL="570150" lvl="2" indent="-285750">
              <a:spcAft>
                <a:spcPts val="1200"/>
              </a:spcAft>
              <a:buFont typeface="Arial" panose="020B0604020202020204" pitchFamily="34" charset="0"/>
              <a:buChar char="•"/>
            </a:pPr>
            <a:r>
              <a:rPr lang="en-US" sz="1300"/>
              <a:t>USP includes its AEPA with respect to FT or recognizes gain (§3.01(1))</a:t>
            </a:r>
          </a:p>
          <a:p>
            <a:pPr marL="285750" indent="-285750">
              <a:buFont typeface="Wingdings" panose="05000000000000000000" pitchFamily="2" charset="2"/>
              <a:buChar char="Ø"/>
            </a:pPr>
            <a:r>
              <a:rPr lang="en-US" sz="1500"/>
              <a:t>Temporary regulations</a:t>
            </a:r>
          </a:p>
          <a:p>
            <a:pPr marL="570150" lvl="2" indent="-285750">
              <a:spcAft>
                <a:spcPts val="1200"/>
              </a:spcAft>
              <a:buFont typeface="Arial" panose="020B0604020202020204" pitchFamily="34" charset="0"/>
              <a:buChar char="•"/>
            </a:pPr>
            <a:r>
              <a:rPr lang="en-US" sz="1300"/>
              <a:t>USP includes its AEPA with respect to FT or recognizes gain (§7.367(b)-5T(b))</a:t>
            </a:r>
          </a:p>
          <a:p>
            <a:pPr marL="285750" indent="-285750">
              <a:buFont typeface="Wingdings" panose="05000000000000000000" pitchFamily="2" charset="2"/>
              <a:buChar char="Ø"/>
            </a:pPr>
            <a:r>
              <a:rPr lang="en-US" sz="1500"/>
              <a:t>Current regulations</a:t>
            </a:r>
          </a:p>
          <a:p>
            <a:pPr marL="570150" lvl="2" indent="-285750">
              <a:buFont typeface="Arial" panose="020B0604020202020204" pitchFamily="34" charset="0"/>
              <a:buChar char="•"/>
            </a:pPr>
            <a:r>
              <a:rPr lang="en-US" sz="1300"/>
              <a:t>USP includes its AEPA with respect to FT (§1.367(b)-3(b)(3))</a:t>
            </a:r>
          </a:p>
          <a:p>
            <a:pPr marL="570150" lvl="2" indent="-28575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a:t>Inbound liquidations</a:t>
            </a:r>
          </a:p>
        </p:txBody>
      </p:sp>
      <p:sp>
        <p:nvSpPr>
          <p:cNvPr id="4" name="Rectangle 3">
            <a:extLst>
              <a:ext uri="{FF2B5EF4-FFF2-40B4-BE49-F238E27FC236}">
                <a16:creationId xmlns:a16="http://schemas.microsoft.com/office/drawing/2014/main" id="{DE30D97B-A336-4BCE-8F80-92E7137CCD34}"/>
              </a:ext>
            </a:extLst>
          </p:cNvPr>
          <p:cNvSpPr/>
          <p:nvPr/>
        </p:nvSpPr>
        <p:spPr>
          <a:xfrm>
            <a:off x="2006087" y="1794825"/>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cxnSp>
        <p:nvCxnSpPr>
          <p:cNvPr id="5" name="Straight Connector 4">
            <a:extLst>
              <a:ext uri="{FF2B5EF4-FFF2-40B4-BE49-F238E27FC236}">
                <a16:creationId xmlns:a16="http://schemas.microsoft.com/office/drawing/2014/main" id="{888F9ED0-E8F0-4816-B66E-1FF7D1BC8E41}"/>
              </a:ext>
            </a:extLst>
          </p:cNvPr>
          <p:cNvCxnSpPr>
            <a:cxnSpLocks/>
            <a:stCxn id="4" idx="2"/>
            <a:endCxn id="6" idx="0"/>
          </p:cNvCxnSpPr>
          <p:nvPr/>
        </p:nvCxnSpPr>
        <p:spPr>
          <a:xfrm>
            <a:off x="2614289" y="2449166"/>
            <a:ext cx="0" cy="130616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F559BFF-C81B-4B6E-AFA9-2B1F1CFD6DE9}"/>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8" name="Straight Connector 7">
            <a:extLst>
              <a:ext uri="{FF2B5EF4-FFF2-40B4-BE49-F238E27FC236}">
                <a16:creationId xmlns:a16="http://schemas.microsoft.com/office/drawing/2014/main" id="{7A4FAA24-82AE-4155-92B3-04B73BEE6BAD}"/>
              </a:ext>
            </a:extLst>
          </p:cNvPr>
          <p:cNvCxnSpPr>
            <a:cxnSpLocks/>
          </p:cNvCxnSpPr>
          <p:nvPr/>
        </p:nvCxnSpPr>
        <p:spPr>
          <a:xfrm>
            <a:off x="2006087" y="3755333"/>
            <a:ext cx="1216404" cy="65434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7D639F-E4CA-4057-9F25-AF3EFFCC0746}"/>
              </a:ext>
            </a:extLst>
          </p:cNvPr>
          <p:cNvCxnSpPr>
            <a:cxnSpLocks/>
          </p:cNvCxnSpPr>
          <p:nvPr/>
        </p:nvCxnSpPr>
        <p:spPr>
          <a:xfrm flipH="1">
            <a:off x="2006087" y="3778821"/>
            <a:ext cx="1216404" cy="6308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617428-C84E-49BD-88FE-E3A0C90CDBF7}"/>
              </a:ext>
            </a:extLst>
          </p:cNvPr>
          <p:cNvSpPr txBox="1"/>
          <p:nvPr/>
        </p:nvSpPr>
        <p:spPr>
          <a:xfrm>
            <a:off x="969177" y="2824966"/>
            <a:ext cx="507557" cy="229319"/>
          </a:xfrm>
          <a:prstGeom prst="rect">
            <a:avLst/>
          </a:prstGeom>
          <a:noFill/>
        </p:spPr>
        <p:txBody>
          <a:bodyPr wrap="square" lIns="54610" tIns="54610" rIns="54610" bIns="54610" rtlCol="0">
            <a:noAutofit/>
          </a:bodyPr>
          <a:lstStyle/>
          <a:p>
            <a:r>
              <a:rPr lang="en-US" sz="900" b="1"/>
              <a:t>FT assets </a:t>
            </a:r>
          </a:p>
        </p:txBody>
      </p:sp>
      <p:cxnSp>
        <p:nvCxnSpPr>
          <p:cNvPr id="12" name="Connector: Curved 11">
            <a:extLst>
              <a:ext uri="{FF2B5EF4-FFF2-40B4-BE49-F238E27FC236}">
                <a16:creationId xmlns:a16="http://schemas.microsoft.com/office/drawing/2014/main" id="{75C0BC4A-3D14-473A-97A6-9D058ACFBD0A}"/>
              </a:ext>
            </a:extLst>
          </p:cNvPr>
          <p:cNvCxnSpPr>
            <a:cxnSpLocks/>
          </p:cNvCxnSpPr>
          <p:nvPr/>
        </p:nvCxnSpPr>
        <p:spPr>
          <a:xfrm rot="10800000">
            <a:off x="1866320" y="2121995"/>
            <a:ext cx="12700" cy="1960508"/>
          </a:xfrm>
          <a:prstGeom prst="curvedConnector3">
            <a:avLst>
              <a:gd name="adj1" fmla="val 298763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668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a:t>Inbound asset reorganizations of CFCs</a:t>
            </a:r>
          </a:p>
        </p:txBody>
      </p:sp>
      <p:sp>
        <p:nvSpPr>
          <p:cNvPr id="15" name="Rectangle 14">
            <a:extLst>
              <a:ext uri="{FF2B5EF4-FFF2-40B4-BE49-F238E27FC236}">
                <a16:creationId xmlns:a16="http://schemas.microsoft.com/office/drawing/2014/main" id="{BCB76BEC-6F09-4E82-B4B8-6395978D3387}"/>
              </a:ext>
            </a:extLst>
          </p:cNvPr>
          <p:cNvSpPr/>
          <p:nvPr/>
        </p:nvSpPr>
        <p:spPr>
          <a:xfrm>
            <a:off x="4090423" y="3758184"/>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USA</a:t>
            </a:r>
          </a:p>
        </p:txBody>
      </p:sp>
      <p:cxnSp>
        <p:nvCxnSpPr>
          <p:cNvPr id="17" name="Straight Arrow Connector 16">
            <a:extLst>
              <a:ext uri="{FF2B5EF4-FFF2-40B4-BE49-F238E27FC236}">
                <a16:creationId xmlns:a16="http://schemas.microsoft.com/office/drawing/2014/main" id="{6A3509E0-238F-4B3D-940D-519A7BD30A21}"/>
              </a:ext>
            </a:extLst>
          </p:cNvPr>
          <p:cNvCxnSpPr>
            <a:cxnSpLocks/>
            <a:endCxn id="15" idx="1"/>
          </p:cNvCxnSpPr>
          <p:nvPr/>
        </p:nvCxnSpPr>
        <p:spPr>
          <a:xfrm flipV="1">
            <a:off x="3233849" y="4085355"/>
            <a:ext cx="856574" cy="2266"/>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15307D0-58DD-4A25-8B25-4A72678475AC}"/>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32" name="Straight Connector 31">
            <a:extLst>
              <a:ext uri="{FF2B5EF4-FFF2-40B4-BE49-F238E27FC236}">
                <a16:creationId xmlns:a16="http://schemas.microsoft.com/office/drawing/2014/main" id="{632AC926-73C6-44E7-A712-C769808067C3}"/>
              </a:ext>
            </a:extLst>
          </p:cNvPr>
          <p:cNvCxnSpPr>
            <a:cxnSpLocks/>
            <a:stCxn id="31" idx="4"/>
            <a:endCxn id="34"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B3EE4DF-541F-409F-885A-639FB59C5DAD}"/>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36" name="Straight Connector 35">
            <a:extLst>
              <a:ext uri="{FF2B5EF4-FFF2-40B4-BE49-F238E27FC236}">
                <a16:creationId xmlns:a16="http://schemas.microsoft.com/office/drawing/2014/main" id="{7F52EAC3-C496-41C2-BF62-7197F0949EB5}"/>
              </a:ext>
            </a:extLst>
          </p:cNvPr>
          <p:cNvCxnSpPr>
            <a:cxnSpLocks/>
          </p:cNvCxnSpPr>
          <p:nvPr/>
        </p:nvCxnSpPr>
        <p:spPr>
          <a:xfrm>
            <a:off x="2006087" y="3755333"/>
            <a:ext cx="1216404" cy="65434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00048C-1992-491F-8FB8-D0311DDE2A91}"/>
              </a:ext>
            </a:extLst>
          </p:cNvPr>
          <p:cNvCxnSpPr>
            <a:cxnSpLocks/>
          </p:cNvCxnSpPr>
          <p:nvPr/>
        </p:nvCxnSpPr>
        <p:spPr>
          <a:xfrm flipH="1">
            <a:off x="2006087" y="3778821"/>
            <a:ext cx="1216404" cy="6308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437C41-B113-49D6-A474-55C3F5B3D4FE}"/>
              </a:ext>
            </a:extLst>
          </p:cNvPr>
          <p:cNvCxnSpPr>
            <a:cxnSpLocks/>
            <a:stCxn id="41" idx="2"/>
            <a:endCxn id="34"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CAE9F8F-D90D-4280-BA6F-BCE7CCD247CF}"/>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50" name="TextBox 49">
            <a:extLst>
              <a:ext uri="{FF2B5EF4-FFF2-40B4-BE49-F238E27FC236}">
                <a16:creationId xmlns:a16="http://schemas.microsoft.com/office/drawing/2014/main" id="{F3752B97-E274-4E1A-824E-45C3826C347F}"/>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31%</a:t>
            </a:r>
          </a:p>
        </p:txBody>
      </p:sp>
      <p:sp>
        <p:nvSpPr>
          <p:cNvPr id="51" name="TextBox 50">
            <a:extLst>
              <a:ext uri="{FF2B5EF4-FFF2-40B4-BE49-F238E27FC236}">
                <a16:creationId xmlns:a16="http://schemas.microsoft.com/office/drawing/2014/main" id="{146E6912-C836-4B0E-9C3C-100D4A8077A0}"/>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20%</a:t>
            </a:r>
          </a:p>
        </p:txBody>
      </p:sp>
      <p:sp>
        <p:nvSpPr>
          <p:cNvPr id="53" name="Oval 52">
            <a:extLst>
              <a:ext uri="{FF2B5EF4-FFF2-40B4-BE49-F238E27FC236}">
                <a16:creationId xmlns:a16="http://schemas.microsoft.com/office/drawing/2014/main" id="{FC3F5C5A-72FE-442A-ABE8-C07780C497C0}"/>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54" name="Straight Connector 53">
            <a:extLst>
              <a:ext uri="{FF2B5EF4-FFF2-40B4-BE49-F238E27FC236}">
                <a16:creationId xmlns:a16="http://schemas.microsoft.com/office/drawing/2014/main" id="{7201547A-0CC5-413A-A41C-F1D6BC2678DD}"/>
              </a:ext>
            </a:extLst>
          </p:cNvPr>
          <p:cNvCxnSpPr>
            <a:cxnSpLocks/>
            <a:stCxn id="53" idx="4"/>
            <a:endCxn id="34"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Text Placeholder 1">
            <a:extLst>
              <a:ext uri="{FF2B5EF4-FFF2-40B4-BE49-F238E27FC236}">
                <a16:creationId xmlns:a16="http://schemas.microsoft.com/office/drawing/2014/main" id="{B51828F6-C4F5-4293-A194-22263DE15C17}"/>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sz="1500"/>
              <a:t>Guidelines</a:t>
            </a:r>
          </a:p>
          <a:p>
            <a:pPr marL="569595" lvl="2" indent="-285750">
              <a:buFont typeface="Arial" panose="020B0604020202020204" pitchFamily="34" charset="0"/>
              <a:buChar char="•"/>
            </a:pPr>
            <a:r>
              <a:rPr lang="en-US" sz="1300"/>
              <a:t>USP, as a 20% domestic corporate shareholder, includes its AEPA with respect to FT or recognizes gain (§3.03(1)(b))</a:t>
            </a:r>
            <a:endParaRPr lang="en-US" sz="1300" baseline="30000">
              <a:cs typeface="Arial"/>
            </a:endParaRPr>
          </a:p>
          <a:p>
            <a:pPr marL="569595" lvl="2" indent="-285750">
              <a:buFont typeface="Arial" panose="020B0604020202020204" pitchFamily="34" charset="0"/>
              <a:buChar char="•"/>
            </a:pPr>
            <a:r>
              <a:rPr lang="en-US" sz="1300"/>
              <a:t>Individual A, as a §1248 shareholder, includes its §1248 amount with respect to FT determined without regard to E&amp;P of subsidiaries under §1248(c)(2) or recognize gain (§3.03(1)(b))</a:t>
            </a:r>
            <a:endParaRPr lang="en-US" sz="1300" baseline="30000">
              <a:cs typeface="Arial"/>
            </a:endParaRPr>
          </a:p>
          <a:p>
            <a:pPr marL="569595" lvl="2" indent="-285750">
              <a:spcAft>
                <a:spcPts val="1200"/>
              </a:spcAft>
              <a:buFont typeface="Arial" panose="020B0604020202020204" pitchFamily="34" charset="0"/>
              <a:buChar char="•"/>
            </a:pPr>
            <a:r>
              <a:rPr lang="en-US" sz="1300"/>
              <a:t>Assuming a ruling is obtained, public shareholders generally recognize no income</a:t>
            </a:r>
            <a:r>
              <a:rPr lang="en-US" sz="1300" baseline="30000"/>
              <a:t>1</a:t>
            </a:r>
            <a:endParaRPr lang="en-US" sz="1300" baseline="30000">
              <a:cs typeface="Arial"/>
            </a:endParaRPr>
          </a:p>
          <a:p>
            <a:pPr marL="285750" indent="-285750">
              <a:buFont typeface="Wingdings" panose="05000000000000000000" pitchFamily="2" charset="2"/>
              <a:buChar char="Ø"/>
            </a:pPr>
            <a:r>
              <a:rPr lang="en-US" sz="1500"/>
              <a:t>Temporary regulations</a:t>
            </a:r>
            <a:endParaRPr lang="en-US" sz="1500">
              <a:cs typeface="Arial"/>
            </a:endParaRPr>
          </a:p>
          <a:p>
            <a:pPr marL="569595" lvl="2" indent="-285750">
              <a:buFont typeface="Arial" panose="020B0604020202020204" pitchFamily="34" charset="0"/>
              <a:buChar char="•"/>
            </a:pPr>
            <a:r>
              <a:rPr lang="en-US" sz="1300"/>
              <a:t>USP, as a corporate §1248 shareholder, includes its AEPA with respect to FT or recognizes gain (§7.367(b)-7T(c)(2))</a:t>
            </a:r>
            <a:endParaRPr lang="en-US" sz="1300" baseline="30000">
              <a:cs typeface="Arial"/>
            </a:endParaRPr>
          </a:p>
          <a:p>
            <a:pPr marL="569595" lvl="2" indent="-285750">
              <a:buFont typeface="Arial" panose="020B0604020202020204" pitchFamily="34" charset="0"/>
              <a:buChar char="•"/>
            </a:pPr>
            <a:r>
              <a:rPr lang="en-US" sz="1300"/>
              <a:t>Individual A, as a non-corporate §1248 shareholder, includes its §1248 amount with respect to FT (</a:t>
            </a:r>
            <a:r>
              <a:rPr lang="nn-NO" sz="1300"/>
              <a:t>§7.367(b)-7T(c)(1)(i))</a:t>
            </a:r>
            <a:endParaRPr lang="en-US" sz="1300">
              <a:cs typeface="Arial"/>
            </a:endParaRPr>
          </a:p>
          <a:p>
            <a:pPr marL="569595" lvl="2" indent="-285750">
              <a:spcAft>
                <a:spcPts val="1200"/>
              </a:spcAft>
              <a:buFont typeface="Arial" panose="020B0604020202020204" pitchFamily="34" charset="0"/>
              <a:buChar char="•"/>
            </a:pPr>
            <a:r>
              <a:rPr lang="en-US" sz="1300"/>
              <a:t>Public shareholders generally recognize no income</a:t>
            </a:r>
            <a:r>
              <a:rPr lang="en-US" sz="1300" baseline="30000"/>
              <a:t>2</a:t>
            </a:r>
            <a:endParaRPr lang="en-US" sz="1300" baseline="30000">
              <a:cs typeface="Arial"/>
            </a:endParaRPr>
          </a:p>
          <a:p>
            <a:pPr marL="285750" indent="-285750">
              <a:buFont typeface="Wingdings" panose="05000000000000000000" pitchFamily="2" charset="2"/>
              <a:buChar char="Ø"/>
            </a:pPr>
            <a:r>
              <a:rPr lang="en-US" sz="1500"/>
              <a:t>Current regulations</a:t>
            </a:r>
            <a:endParaRPr lang="en-US" sz="1500">
              <a:cs typeface="Arial"/>
            </a:endParaRPr>
          </a:p>
          <a:p>
            <a:pPr marL="569595" lvl="2" indent="-285750">
              <a:buFont typeface="Arial" panose="020B0604020202020204" pitchFamily="34" charset="0"/>
              <a:buChar char="•"/>
            </a:pPr>
            <a:r>
              <a:rPr lang="en-US" sz="1300"/>
              <a:t>USP and Individual A, as US shareholders, include their AEPA with respect to FT (§1.367(b)-3(b)(3))</a:t>
            </a:r>
            <a:endParaRPr lang="en-US" sz="1300">
              <a:cs typeface="Arial"/>
            </a:endParaRPr>
          </a:p>
          <a:p>
            <a:pPr marL="569595" lvl="2" indent="-285750">
              <a:buFont typeface="Arial" panose="020B0604020202020204" pitchFamily="34" charset="0"/>
              <a:buChar char="•"/>
            </a:pPr>
            <a:r>
              <a:rPr lang="en-US" sz="1300"/>
              <a:t>Public shareholders generally recognize gain or, by election, include their AEPA with respect to FT (§1.367(b)-3(c)(2) and (3))</a:t>
            </a:r>
            <a:r>
              <a:rPr lang="en-US" sz="1300" baseline="30000"/>
              <a:t>3</a:t>
            </a:r>
            <a:endParaRPr lang="en-US" sz="1300" baseline="30000">
              <a:cs typeface="Arial"/>
            </a:endParaRPr>
          </a:p>
        </p:txBody>
      </p:sp>
      <p:sp>
        <p:nvSpPr>
          <p:cNvPr id="59" name="TextBox 58">
            <a:extLst>
              <a:ext uri="{FF2B5EF4-FFF2-40B4-BE49-F238E27FC236}">
                <a16:creationId xmlns:a16="http://schemas.microsoft.com/office/drawing/2014/main" id="{6E1F2B5D-1814-40D9-908F-5D2D7C046A4C}"/>
              </a:ext>
            </a:extLst>
          </p:cNvPr>
          <p:cNvSpPr txBox="1"/>
          <p:nvPr/>
        </p:nvSpPr>
        <p:spPr>
          <a:xfrm>
            <a:off x="3599915" y="2808994"/>
            <a:ext cx="964001" cy="302377"/>
          </a:xfrm>
          <a:prstGeom prst="rect">
            <a:avLst/>
          </a:prstGeom>
          <a:noFill/>
        </p:spPr>
        <p:txBody>
          <a:bodyPr wrap="square" lIns="54610" tIns="54610" rIns="54610" bIns="54610" rtlCol="0">
            <a:noAutofit/>
          </a:bodyPr>
          <a:lstStyle/>
          <a:p>
            <a:r>
              <a:rPr lang="en-US" sz="900" b="1"/>
              <a:t>49%</a:t>
            </a:r>
          </a:p>
        </p:txBody>
      </p:sp>
      <p:sp>
        <p:nvSpPr>
          <p:cNvPr id="2" name="TextBox 1">
            <a:extLst>
              <a:ext uri="{FF2B5EF4-FFF2-40B4-BE49-F238E27FC236}">
                <a16:creationId xmlns:a16="http://schemas.microsoft.com/office/drawing/2014/main" id="{30C9EF68-5484-4CA9-A4E2-5458C745246F}"/>
              </a:ext>
            </a:extLst>
          </p:cNvPr>
          <p:cNvSpPr txBox="1"/>
          <p:nvPr/>
        </p:nvSpPr>
        <p:spPr>
          <a:xfrm>
            <a:off x="666166" y="4961750"/>
            <a:ext cx="4731799" cy="915176"/>
          </a:xfrm>
          <a:prstGeom prst="rect">
            <a:avLst/>
          </a:prstGeom>
          <a:noFill/>
        </p:spPr>
        <p:txBody>
          <a:bodyPr wrap="square" lIns="54610" tIns="54610" rIns="54610" bIns="54610" rtlCol="0">
            <a:noAutofit/>
          </a:bodyPr>
          <a:lstStyle/>
          <a:p>
            <a:pPr marL="228600" indent="-228600">
              <a:spcAft>
                <a:spcPts val="600"/>
              </a:spcAft>
              <a:buFont typeface="+mj-lt"/>
              <a:buAutoNum type="arabicPeriod"/>
            </a:pPr>
            <a:r>
              <a:rPr lang="en-US" sz="800" dirty="0"/>
              <a:t>If FT were a foreign investment company under former §1246, public shareholders would recognize gain from the sale of a noncapital asset to the extent of the E&amp;P attributable to their stock (i.e., their “§1246 amount”) (§3.03(1)(b))</a:t>
            </a:r>
          </a:p>
          <a:p>
            <a:pPr marL="228600" indent="-228600">
              <a:spcAft>
                <a:spcPts val="600"/>
              </a:spcAft>
              <a:buFont typeface="+mj-lt"/>
              <a:buAutoNum type="arabicPeriod"/>
            </a:pPr>
            <a:r>
              <a:rPr lang="en-US" sz="800" dirty="0"/>
              <a:t>If FT were a foreign investment company under former §1246, public shareholders would recognize gain from the sale of a noncapital asset to the extent of the E&amp;P attributable to their stock (i.e., their “§1246 amount”) (§7.367(b)-6T(c))</a:t>
            </a:r>
          </a:p>
          <a:p>
            <a:pPr marL="228600" indent="-228600">
              <a:spcAft>
                <a:spcPts val="600"/>
              </a:spcAft>
              <a:buFont typeface="+mj-lt"/>
              <a:buAutoNum type="arabicPeriod"/>
            </a:pPr>
            <a:r>
              <a:rPr lang="en-US" sz="800" dirty="0"/>
              <a:t>Subject to the </a:t>
            </a:r>
            <a:r>
              <a:rPr lang="en-US" sz="800" i="1" dirty="0"/>
              <a:t>de minimis </a:t>
            </a:r>
            <a:r>
              <a:rPr lang="en-US" sz="800" dirty="0"/>
              <a:t>exception</a:t>
            </a:r>
          </a:p>
        </p:txBody>
      </p:sp>
      <p:cxnSp>
        <p:nvCxnSpPr>
          <p:cNvPr id="19" name="Straight Arrow Connector 18">
            <a:extLst>
              <a:ext uri="{FF2B5EF4-FFF2-40B4-BE49-F238E27FC236}">
                <a16:creationId xmlns:a16="http://schemas.microsoft.com/office/drawing/2014/main" id="{E6413970-5BBB-4D99-94D2-0989077D0722}"/>
              </a:ext>
            </a:extLst>
          </p:cNvPr>
          <p:cNvCxnSpPr>
            <a:cxnSpLocks/>
          </p:cNvCxnSpPr>
          <p:nvPr/>
        </p:nvCxnSpPr>
        <p:spPr>
          <a:xfrm flipH="1">
            <a:off x="3312989" y="3898892"/>
            <a:ext cx="64008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67B153-FAE1-42C7-B051-F49483A6969B}"/>
              </a:ext>
            </a:extLst>
          </p:cNvPr>
          <p:cNvSpPr txBox="1"/>
          <p:nvPr/>
        </p:nvSpPr>
        <p:spPr>
          <a:xfrm>
            <a:off x="1545724" y="3221238"/>
            <a:ext cx="666592" cy="277018"/>
          </a:xfrm>
          <a:prstGeom prst="rect">
            <a:avLst/>
          </a:prstGeom>
          <a:noFill/>
        </p:spPr>
        <p:txBody>
          <a:bodyPr wrap="square" lIns="54610" tIns="54610" rIns="54610" bIns="54610" rtlCol="0">
            <a:noAutofit/>
          </a:bodyPr>
          <a:lstStyle/>
          <a:p>
            <a:r>
              <a:rPr lang="en-US" sz="900" b="1"/>
              <a:t>USA stock</a:t>
            </a:r>
          </a:p>
        </p:txBody>
      </p:sp>
      <p:cxnSp>
        <p:nvCxnSpPr>
          <p:cNvPr id="10" name="Connector: Curved 9">
            <a:extLst>
              <a:ext uri="{FF2B5EF4-FFF2-40B4-BE49-F238E27FC236}">
                <a16:creationId xmlns:a16="http://schemas.microsoft.com/office/drawing/2014/main" id="{E7255731-0374-4622-A0BE-173C2B9816C7}"/>
              </a:ext>
            </a:extLst>
          </p:cNvPr>
          <p:cNvCxnSpPr>
            <a:cxnSpLocks/>
          </p:cNvCxnSpPr>
          <p:nvPr/>
        </p:nvCxnSpPr>
        <p:spPr>
          <a:xfrm rot="10800000">
            <a:off x="1180435" y="2918983"/>
            <a:ext cx="666592" cy="99299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162910B-75B8-4B35-98CF-43D40A8734BE}"/>
              </a:ext>
            </a:extLst>
          </p:cNvPr>
          <p:cNvSpPr txBox="1"/>
          <p:nvPr/>
        </p:nvSpPr>
        <p:spPr>
          <a:xfrm>
            <a:off x="3423831" y="3491314"/>
            <a:ext cx="666592" cy="277018"/>
          </a:xfrm>
          <a:prstGeom prst="rect">
            <a:avLst/>
          </a:prstGeom>
          <a:noFill/>
        </p:spPr>
        <p:txBody>
          <a:bodyPr wrap="square" lIns="54610" tIns="54610" rIns="54610" bIns="54610" rtlCol="0">
            <a:noAutofit/>
          </a:bodyPr>
          <a:lstStyle/>
          <a:p>
            <a:r>
              <a:rPr lang="en-US" sz="900" b="1"/>
              <a:t>USA stock</a:t>
            </a:r>
          </a:p>
        </p:txBody>
      </p:sp>
    </p:spTree>
    <p:extLst>
      <p:ext uri="{BB962C8B-B14F-4D97-AF65-F5344CB8AC3E}">
        <p14:creationId xmlns:p14="http://schemas.microsoft.com/office/powerpoint/2010/main" val="72483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a:t>Inbound asset reorganizations of non-CFCs</a:t>
            </a:r>
          </a:p>
        </p:txBody>
      </p:sp>
      <p:sp>
        <p:nvSpPr>
          <p:cNvPr id="15" name="Rectangle 14">
            <a:extLst>
              <a:ext uri="{FF2B5EF4-FFF2-40B4-BE49-F238E27FC236}">
                <a16:creationId xmlns:a16="http://schemas.microsoft.com/office/drawing/2014/main" id="{BCB76BEC-6F09-4E82-B4B8-6395978D3387}"/>
              </a:ext>
            </a:extLst>
          </p:cNvPr>
          <p:cNvSpPr/>
          <p:nvPr/>
        </p:nvSpPr>
        <p:spPr>
          <a:xfrm>
            <a:off x="4090423" y="3758184"/>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USA</a:t>
            </a:r>
          </a:p>
        </p:txBody>
      </p:sp>
      <p:cxnSp>
        <p:nvCxnSpPr>
          <p:cNvPr id="17" name="Straight Arrow Connector 16">
            <a:extLst>
              <a:ext uri="{FF2B5EF4-FFF2-40B4-BE49-F238E27FC236}">
                <a16:creationId xmlns:a16="http://schemas.microsoft.com/office/drawing/2014/main" id="{6A3509E0-238F-4B3D-940D-519A7BD30A21}"/>
              </a:ext>
            </a:extLst>
          </p:cNvPr>
          <p:cNvCxnSpPr>
            <a:cxnSpLocks/>
            <a:endCxn id="15" idx="1"/>
          </p:cNvCxnSpPr>
          <p:nvPr/>
        </p:nvCxnSpPr>
        <p:spPr>
          <a:xfrm flipV="1">
            <a:off x="3233849" y="4085355"/>
            <a:ext cx="856574" cy="2266"/>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15307D0-58DD-4A25-8B25-4A72678475AC}"/>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32" name="Straight Connector 31">
            <a:extLst>
              <a:ext uri="{FF2B5EF4-FFF2-40B4-BE49-F238E27FC236}">
                <a16:creationId xmlns:a16="http://schemas.microsoft.com/office/drawing/2014/main" id="{632AC926-73C6-44E7-A712-C769808067C3}"/>
              </a:ext>
            </a:extLst>
          </p:cNvPr>
          <p:cNvCxnSpPr>
            <a:cxnSpLocks/>
            <a:stCxn id="31" idx="4"/>
            <a:endCxn id="34"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B3EE4DF-541F-409F-885A-639FB59C5DAD}"/>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36" name="Straight Connector 35">
            <a:extLst>
              <a:ext uri="{FF2B5EF4-FFF2-40B4-BE49-F238E27FC236}">
                <a16:creationId xmlns:a16="http://schemas.microsoft.com/office/drawing/2014/main" id="{7F52EAC3-C496-41C2-BF62-7197F0949EB5}"/>
              </a:ext>
            </a:extLst>
          </p:cNvPr>
          <p:cNvCxnSpPr>
            <a:cxnSpLocks/>
          </p:cNvCxnSpPr>
          <p:nvPr/>
        </p:nvCxnSpPr>
        <p:spPr>
          <a:xfrm>
            <a:off x="2006087" y="3755333"/>
            <a:ext cx="1216404" cy="65434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00048C-1992-491F-8FB8-D0311DDE2A91}"/>
              </a:ext>
            </a:extLst>
          </p:cNvPr>
          <p:cNvCxnSpPr>
            <a:cxnSpLocks/>
          </p:cNvCxnSpPr>
          <p:nvPr/>
        </p:nvCxnSpPr>
        <p:spPr>
          <a:xfrm flipH="1">
            <a:off x="2006087" y="3778821"/>
            <a:ext cx="1216404" cy="6308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437C41-B113-49D6-A474-55C3F5B3D4FE}"/>
              </a:ext>
            </a:extLst>
          </p:cNvPr>
          <p:cNvCxnSpPr>
            <a:cxnSpLocks/>
            <a:stCxn id="41" idx="2"/>
            <a:endCxn id="34"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CAE9F8F-D90D-4280-BA6F-BCE7CCD247CF}"/>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50" name="TextBox 49">
            <a:extLst>
              <a:ext uri="{FF2B5EF4-FFF2-40B4-BE49-F238E27FC236}">
                <a16:creationId xmlns:a16="http://schemas.microsoft.com/office/drawing/2014/main" id="{F3752B97-E274-4E1A-824E-45C3826C347F}"/>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51" name="TextBox 50">
            <a:extLst>
              <a:ext uri="{FF2B5EF4-FFF2-40B4-BE49-F238E27FC236}">
                <a16:creationId xmlns:a16="http://schemas.microsoft.com/office/drawing/2014/main" id="{146E6912-C836-4B0E-9C3C-100D4A8077A0}"/>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20%</a:t>
            </a:r>
          </a:p>
        </p:txBody>
      </p:sp>
      <p:sp>
        <p:nvSpPr>
          <p:cNvPr id="53" name="Oval 52">
            <a:extLst>
              <a:ext uri="{FF2B5EF4-FFF2-40B4-BE49-F238E27FC236}">
                <a16:creationId xmlns:a16="http://schemas.microsoft.com/office/drawing/2014/main" id="{FC3F5C5A-72FE-442A-ABE8-C07780C497C0}"/>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54" name="Straight Connector 53">
            <a:extLst>
              <a:ext uri="{FF2B5EF4-FFF2-40B4-BE49-F238E27FC236}">
                <a16:creationId xmlns:a16="http://schemas.microsoft.com/office/drawing/2014/main" id="{7201547A-0CC5-413A-A41C-F1D6BC2678DD}"/>
              </a:ext>
            </a:extLst>
          </p:cNvPr>
          <p:cNvCxnSpPr>
            <a:cxnSpLocks/>
            <a:stCxn id="53" idx="4"/>
            <a:endCxn id="34"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Text Placeholder 1">
            <a:extLst>
              <a:ext uri="{FF2B5EF4-FFF2-40B4-BE49-F238E27FC236}">
                <a16:creationId xmlns:a16="http://schemas.microsoft.com/office/drawing/2014/main" id="{B51828F6-C4F5-4293-A194-22263DE15C17}"/>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sz="1500" dirty="0"/>
              <a:t>Guidelines</a:t>
            </a:r>
          </a:p>
          <a:p>
            <a:pPr marL="569595" lvl="2" indent="-285750">
              <a:buFont typeface="Arial" panose="020B0604020202020204" pitchFamily="34" charset="0"/>
              <a:buChar char="•"/>
            </a:pPr>
            <a:r>
              <a:rPr lang="en-US" sz="1300" dirty="0"/>
              <a:t>USP, as a 20% domestic corporate shareholder, includes its AEPA with respect to FT or recognizes gain (§3.03(1)(b))</a:t>
            </a:r>
          </a:p>
          <a:p>
            <a:pPr marL="569595" lvl="2" indent="-285750">
              <a:buFont typeface="Arial" panose="020B0604020202020204" pitchFamily="34" charset="0"/>
              <a:buChar char="•"/>
            </a:pPr>
            <a:r>
              <a:rPr lang="en-US" sz="1300" dirty="0"/>
              <a:t>Assuming a ruling is obtained, Individual A and public shareholders generally recognize no income</a:t>
            </a:r>
            <a:r>
              <a:rPr lang="en-US" sz="1300" baseline="30000" dirty="0"/>
              <a:t>1 </a:t>
            </a:r>
            <a:endParaRPr lang="en-US" sz="1300" dirty="0">
              <a:cs typeface="Arial"/>
            </a:endParaRPr>
          </a:p>
          <a:p>
            <a:pPr marL="285750" indent="-285750">
              <a:buFont typeface="Wingdings" panose="05000000000000000000" pitchFamily="2" charset="2"/>
              <a:buChar char="Ø"/>
            </a:pPr>
            <a:r>
              <a:rPr lang="en-US" sz="1500" dirty="0"/>
              <a:t>Temporary regulations</a:t>
            </a:r>
            <a:endParaRPr lang="en-US" sz="1500" dirty="0">
              <a:cs typeface="Arial"/>
            </a:endParaRPr>
          </a:p>
          <a:p>
            <a:pPr marL="569595" lvl="2" indent="-285750">
              <a:buFont typeface="Arial" panose="020B0604020202020204" pitchFamily="34" charset="0"/>
              <a:buChar char="•"/>
            </a:pPr>
            <a:r>
              <a:rPr lang="en-US" sz="1300" dirty="0"/>
              <a:t>USP,</a:t>
            </a:r>
            <a:r>
              <a:rPr lang="en-US" sz="1300" baseline="30000" dirty="0"/>
              <a:t>2</a:t>
            </a:r>
            <a:r>
              <a:rPr lang="en-US" sz="1300" dirty="0"/>
              <a:t> Individual A and public shareholders generally recognize no income</a:t>
            </a:r>
            <a:r>
              <a:rPr lang="en-US" sz="1300" baseline="30000" dirty="0"/>
              <a:t>3</a:t>
            </a:r>
            <a:endParaRPr lang="en-US" sz="1300" dirty="0">
              <a:cs typeface="Arial"/>
            </a:endParaRPr>
          </a:p>
          <a:p>
            <a:pPr marL="285750" indent="-285750">
              <a:buFont typeface="Wingdings" panose="05000000000000000000" pitchFamily="2" charset="2"/>
              <a:buChar char="Ø"/>
            </a:pPr>
            <a:r>
              <a:rPr lang="en-US" sz="1500" dirty="0"/>
              <a:t>Current regulations</a:t>
            </a:r>
            <a:endParaRPr lang="en-US" sz="1500" dirty="0">
              <a:cs typeface="Arial"/>
            </a:endParaRPr>
          </a:p>
          <a:p>
            <a:pPr marL="569595" lvl="2" indent="-285750">
              <a:buFont typeface="Arial" panose="020B0604020202020204" pitchFamily="34" charset="0"/>
              <a:buChar char="•"/>
            </a:pPr>
            <a:r>
              <a:rPr lang="en-US" sz="1300" dirty="0"/>
              <a:t>USP and Individual A, as US shareholders, include their AEPA with respect to FT</a:t>
            </a:r>
            <a:endParaRPr lang="en-US" sz="1300" dirty="0">
              <a:cs typeface="Arial"/>
            </a:endParaRPr>
          </a:p>
          <a:p>
            <a:pPr marL="569595" lvl="2" indent="-285750">
              <a:buFont typeface="Arial" panose="020B0604020202020204" pitchFamily="34" charset="0"/>
              <a:buChar char="•"/>
            </a:pPr>
            <a:r>
              <a:rPr lang="en-US" sz="1300" dirty="0"/>
              <a:t>Public shareholders generally recognize gain or, by election, include their AEPA with respect to FT</a:t>
            </a:r>
            <a:r>
              <a:rPr lang="en-US" sz="1300" baseline="30000" dirty="0"/>
              <a:t>4</a:t>
            </a:r>
            <a:endParaRPr lang="en-US" sz="1300" baseline="30000" dirty="0">
              <a:cs typeface="Arial"/>
            </a:endParaRPr>
          </a:p>
        </p:txBody>
      </p:sp>
      <p:sp>
        <p:nvSpPr>
          <p:cNvPr id="59" name="TextBox 58">
            <a:extLst>
              <a:ext uri="{FF2B5EF4-FFF2-40B4-BE49-F238E27FC236}">
                <a16:creationId xmlns:a16="http://schemas.microsoft.com/office/drawing/2014/main" id="{6E1F2B5D-1814-40D9-908F-5D2D7C046A4C}"/>
              </a:ext>
            </a:extLst>
          </p:cNvPr>
          <p:cNvSpPr txBox="1"/>
          <p:nvPr/>
        </p:nvSpPr>
        <p:spPr>
          <a:xfrm>
            <a:off x="3599915" y="2808994"/>
            <a:ext cx="964001" cy="302377"/>
          </a:xfrm>
          <a:prstGeom prst="rect">
            <a:avLst/>
          </a:prstGeom>
          <a:noFill/>
        </p:spPr>
        <p:txBody>
          <a:bodyPr wrap="square" lIns="54610" tIns="54610" rIns="54610" bIns="54610" rtlCol="0">
            <a:noAutofit/>
          </a:bodyPr>
          <a:lstStyle/>
          <a:p>
            <a:r>
              <a:rPr lang="en-US" sz="900" b="1"/>
              <a:t>70%</a:t>
            </a:r>
          </a:p>
        </p:txBody>
      </p:sp>
      <p:sp>
        <p:nvSpPr>
          <p:cNvPr id="2" name="TextBox 1">
            <a:extLst>
              <a:ext uri="{FF2B5EF4-FFF2-40B4-BE49-F238E27FC236}">
                <a16:creationId xmlns:a16="http://schemas.microsoft.com/office/drawing/2014/main" id="{30C9EF68-5484-4CA9-A4E2-5458C745246F}"/>
              </a:ext>
            </a:extLst>
          </p:cNvPr>
          <p:cNvSpPr txBox="1"/>
          <p:nvPr/>
        </p:nvSpPr>
        <p:spPr>
          <a:xfrm>
            <a:off x="666166" y="4545190"/>
            <a:ext cx="4731799" cy="531134"/>
          </a:xfrm>
          <a:prstGeom prst="rect">
            <a:avLst/>
          </a:prstGeom>
          <a:noFill/>
        </p:spPr>
        <p:txBody>
          <a:bodyPr wrap="square" lIns="54610" tIns="54610" rIns="54610" bIns="54610" rtlCol="0">
            <a:noAutofit/>
          </a:bodyPr>
          <a:lstStyle/>
          <a:p>
            <a:pPr marL="228600" indent="-228600">
              <a:spcAft>
                <a:spcPts val="600"/>
              </a:spcAft>
              <a:buFont typeface="+mj-lt"/>
              <a:buAutoNum type="arabicPeriod"/>
            </a:pPr>
            <a:r>
              <a:rPr lang="en-US" sz="800" dirty="0"/>
              <a:t>If FT were a foreign investment company under former §1246, public shareholders would recognize gain from the sale of a noncapital asset to the extent of the E&amp;P attributable to their stock (i.e., their “§1246 amount”) (§3.03(1)(b))</a:t>
            </a:r>
          </a:p>
          <a:p>
            <a:pPr marL="228600" indent="-228600">
              <a:spcAft>
                <a:spcPts val="600"/>
              </a:spcAft>
              <a:buFont typeface="+mj-lt"/>
              <a:buAutoNum type="arabicPeriod"/>
            </a:pPr>
            <a:r>
              <a:rPr lang="en-US" sz="800" dirty="0"/>
              <a:t>There is some uncertainty as to the consequences to USP, whether the all E&amp;P inclusion under §7.367(b)-7(c)(2) was limited to corporate US shareholders or whether it applied to all domestic corporate shareholders (see Kingson, The Theory and Practice of Section 367, 37 NYU Inst. on Fed. Tax’n, ¶ 22.03[7][c] n.53 (1979))</a:t>
            </a:r>
          </a:p>
          <a:p>
            <a:pPr marL="228600" indent="-228600">
              <a:spcAft>
                <a:spcPts val="600"/>
              </a:spcAft>
              <a:buFont typeface="+mj-lt"/>
              <a:buAutoNum type="arabicPeriod"/>
            </a:pPr>
            <a:r>
              <a:rPr lang="en-US" sz="800" dirty="0"/>
              <a:t>If FT were a foreign investment company under former §1246, Individual A and public shareholders would recognize gain from the sale of a noncapital asset to the extent of the E&amp;P attributable to their stock (i.e., their “§1246 amount”) (§7.367(b)-6T(c))</a:t>
            </a:r>
          </a:p>
          <a:p>
            <a:pPr marL="228600" indent="-228600">
              <a:spcAft>
                <a:spcPts val="600"/>
              </a:spcAft>
              <a:buFont typeface="+mj-lt"/>
              <a:buAutoNum type="arabicPeriod"/>
            </a:pPr>
            <a:r>
              <a:rPr lang="en-US" sz="800" dirty="0"/>
              <a:t>Subject to the </a:t>
            </a:r>
            <a:r>
              <a:rPr lang="en-US" sz="800" i="1" dirty="0"/>
              <a:t>de minimis </a:t>
            </a:r>
            <a:r>
              <a:rPr lang="en-US" sz="800" dirty="0"/>
              <a:t>exception</a:t>
            </a:r>
          </a:p>
        </p:txBody>
      </p:sp>
      <p:cxnSp>
        <p:nvCxnSpPr>
          <p:cNvPr id="19" name="Straight Arrow Connector 18">
            <a:extLst>
              <a:ext uri="{FF2B5EF4-FFF2-40B4-BE49-F238E27FC236}">
                <a16:creationId xmlns:a16="http://schemas.microsoft.com/office/drawing/2014/main" id="{E6413970-5BBB-4D99-94D2-0989077D0722}"/>
              </a:ext>
            </a:extLst>
          </p:cNvPr>
          <p:cNvCxnSpPr>
            <a:cxnSpLocks/>
          </p:cNvCxnSpPr>
          <p:nvPr/>
        </p:nvCxnSpPr>
        <p:spPr>
          <a:xfrm flipH="1">
            <a:off x="3312989" y="3898892"/>
            <a:ext cx="64008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67B153-FAE1-42C7-B051-F49483A6969B}"/>
              </a:ext>
            </a:extLst>
          </p:cNvPr>
          <p:cNvSpPr txBox="1"/>
          <p:nvPr/>
        </p:nvSpPr>
        <p:spPr>
          <a:xfrm>
            <a:off x="1545724" y="3221238"/>
            <a:ext cx="666592" cy="277018"/>
          </a:xfrm>
          <a:prstGeom prst="rect">
            <a:avLst/>
          </a:prstGeom>
          <a:noFill/>
        </p:spPr>
        <p:txBody>
          <a:bodyPr wrap="square" lIns="54610" tIns="54610" rIns="54610" bIns="54610" rtlCol="0">
            <a:noAutofit/>
          </a:bodyPr>
          <a:lstStyle/>
          <a:p>
            <a:r>
              <a:rPr lang="en-US" sz="900" b="1"/>
              <a:t>USA stock</a:t>
            </a:r>
          </a:p>
        </p:txBody>
      </p:sp>
      <p:cxnSp>
        <p:nvCxnSpPr>
          <p:cNvPr id="10" name="Connector: Curved 9">
            <a:extLst>
              <a:ext uri="{FF2B5EF4-FFF2-40B4-BE49-F238E27FC236}">
                <a16:creationId xmlns:a16="http://schemas.microsoft.com/office/drawing/2014/main" id="{E7255731-0374-4622-A0BE-173C2B9816C7}"/>
              </a:ext>
            </a:extLst>
          </p:cNvPr>
          <p:cNvCxnSpPr>
            <a:cxnSpLocks/>
          </p:cNvCxnSpPr>
          <p:nvPr/>
        </p:nvCxnSpPr>
        <p:spPr>
          <a:xfrm rot="10800000">
            <a:off x="1180435" y="2918983"/>
            <a:ext cx="666592" cy="99299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162910B-75B8-4B35-98CF-43D40A8734BE}"/>
              </a:ext>
            </a:extLst>
          </p:cNvPr>
          <p:cNvSpPr txBox="1"/>
          <p:nvPr/>
        </p:nvSpPr>
        <p:spPr>
          <a:xfrm>
            <a:off x="3423831" y="3491314"/>
            <a:ext cx="666592" cy="277018"/>
          </a:xfrm>
          <a:prstGeom prst="rect">
            <a:avLst/>
          </a:prstGeom>
          <a:noFill/>
        </p:spPr>
        <p:txBody>
          <a:bodyPr wrap="square" lIns="54610" tIns="54610" rIns="54610" bIns="54610" rtlCol="0">
            <a:noAutofit/>
          </a:bodyPr>
          <a:lstStyle/>
          <a:p>
            <a:r>
              <a:rPr lang="en-US" sz="900" b="1"/>
              <a:t>USA stock</a:t>
            </a:r>
          </a:p>
        </p:txBody>
      </p:sp>
    </p:spTree>
    <p:extLst>
      <p:ext uri="{BB962C8B-B14F-4D97-AF65-F5344CB8AC3E}">
        <p14:creationId xmlns:p14="http://schemas.microsoft.com/office/powerpoint/2010/main" val="50694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a:t>Inbound stock reorganizations</a:t>
            </a:r>
          </a:p>
        </p:txBody>
      </p:sp>
      <p:sp>
        <p:nvSpPr>
          <p:cNvPr id="5" name="Text Placeholder 1">
            <a:extLst>
              <a:ext uri="{FF2B5EF4-FFF2-40B4-BE49-F238E27FC236}">
                <a16:creationId xmlns:a16="http://schemas.microsoft.com/office/drawing/2014/main" id="{C7D58A6F-ACEB-4D34-BF70-1C218E7A6866}"/>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sz="1500"/>
              <a:t>Guidelines</a:t>
            </a:r>
          </a:p>
          <a:p>
            <a:pPr marL="569595" lvl="2" indent="-285750">
              <a:spcAft>
                <a:spcPts val="1200"/>
              </a:spcAft>
              <a:buFont typeface="Arial" panose="020B0604020202020204" pitchFamily="34" charset="0"/>
              <a:buChar char="•"/>
            </a:pPr>
            <a:r>
              <a:rPr lang="en-US" sz="1300"/>
              <a:t>Assuming a ruling is obtained, USP, Individual A, and public shareholders recognize no income or recognize gain (§3.03(1)(e))</a:t>
            </a:r>
            <a:endParaRPr lang="en-US" sz="1300">
              <a:cs typeface="Arial"/>
            </a:endParaRPr>
          </a:p>
          <a:p>
            <a:pPr marL="285750" indent="-285750">
              <a:buFont typeface="Wingdings" panose="05000000000000000000" pitchFamily="2" charset="2"/>
              <a:buChar char="Ø"/>
            </a:pPr>
            <a:r>
              <a:rPr lang="en-US" sz="1500"/>
              <a:t>Temporary regulations</a:t>
            </a:r>
            <a:endParaRPr lang="en-US" sz="1500">
              <a:cs typeface="Arial"/>
            </a:endParaRPr>
          </a:p>
          <a:p>
            <a:pPr marL="569595" lvl="2" indent="-285750">
              <a:buFont typeface="Arial" panose="020B0604020202020204" pitchFamily="34" charset="0"/>
              <a:buChar char="•"/>
            </a:pPr>
            <a:r>
              <a:rPr lang="en-US" sz="1300"/>
              <a:t>USP and Individual A, as §1248 shareholders, include their §1248 amount with respect to FT (</a:t>
            </a:r>
            <a:r>
              <a:rPr lang="nn-NO" sz="1300"/>
              <a:t>§7.367(b)-7T(c)(1)(i))</a:t>
            </a:r>
            <a:endParaRPr lang="en-US" sz="1300">
              <a:cs typeface="Arial"/>
            </a:endParaRPr>
          </a:p>
          <a:p>
            <a:pPr marL="569595" lvl="2" indent="-285750">
              <a:spcAft>
                <a:spcPts val="1200"/>
              </a:spcAft>
              <a:buFont typeface="Arial" panose="020B0604020202020204" pitchFamily="34" charset="0"/>
              <a:buChar char="•"/>
            </a:pPr>
            <a:r>
              <a:rPr lang="en-US" sz="1300"/>
              <a:t>Public shareholders recognize no income</a:t>
            </a:r>
            <a:endParaRPr lang="en-US" sz="1300">
              <a:cs typeface="Arial"/>
            </a:endParaRPr>
          </a:p>
          <a:p>
            <a:pPr marL="285750" indent="-285750">
              <a:buFont typeface="Wingdings" panose="05000000000000000000" pitchFamily="2" charset="2"/>
              <a:buChar char="Ø"/>
            </a:pPr>
            <a:r>
              <a:rPr lang="en-US" sz="1500"/>
              <a:t>Current regulations</a:t>
            </a:r>
            <a:endParaRPr lang="en-US" sz="1500">
              <a:cs typeface="Arial"/>
            </a:endParaRPr>
          </a:p>
          <a:p>
            <a:pPr marL="569595" lvl="2" indent="-285750">
              <a:buFont typeface="Arial" panose="020B0604020202020204" pitchFamily="34" charset="0"/>
              <a:buChar char="•"/>
            </a:pPr>
            <a:r>
              <a:rPr lang="en-US" sz="1300"/>
              <a:t>USP, Individual A, and public shareholders recognize no income</a:t>
            </a:r>
            <a:endParaRPr lang="en-US">
              <a:cs typeface="Arial"/>
            </a:endParaRPr>
          </a:p>
          <a:p>
            <a:pPr marL="569595" lvl="2" indent="-285750">
              <a:buFont typeface="Arial" panose="020B0604020202020204" pitchFamily="34" charset="0"/>
              <a:buChar char="•"/>
            </a:pPr>
            <a:endParaRPr lang="en-US">
              <a:cs typeface="Arial"/>
            </a:endParaRPr>
          </a:p>
        </p:txBody>
      </p:sp>
      <p:sp>
        <p:nvSpPr>
          <p:cNvPr id="4" name="Rectangle 3">
            <a:extLst>
              <a:ext uri="{FF2B5EF4-FFF2-40B4-BE49-F238E27FC236}">
                <a16:creationId xmlns:a16="http://schemas.microsoft.com/office/drawing/2014/main" id="{B35EFAF6-ACE3-4BE6-82C3-093ADC0B0013}"/>
              </a:ext>
            </a:extLst>
          </p:cNvPr>
          <p:cNvSpPr/>
          <p:nvPr/>
        </p:nvSpPr>
        <p:spPr>
          <a:xfrm>
            <a:off x="4090423" y="3758184"/>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USA</a:t>
            </a:r>
          </a:p>
        </p:txBody>
      </p:sp>
      <p:sp>
        <p:nvSpPr>
          <p:cNvPr id="7" name="Oval 6">
            <a:extLst>
              <a:ext uri="{FF2B5EF4-FFF2-40B4-BE49-F238E27FC236}">
                <a16:creationId xmlns:a16="http://schemas.microsoft.com/office/drawing/2014/main" id="{DE07C135-237C-467A-B93D-50B0CB9633CB}"/>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8" name="Straight Connector 7">
            <a:extLst>
              <a:ext uri="{FF2B5EF4-FFF2-40B4-BE49-F238E27FC236}">
                <a16:creationId xmlns:a16="http://schemas.microsoft.com/office/drawing/2014/main" id="{A77129DA-B0ED-41D4-99C0-4E166857CFA2}"/>
              </a:ext>
            </a:extLst>
          </p:cNvPr>
          <p:cNvCxnSpPr>
            <a:cxnSpLocks/>
            <a:stCxn id="7" idx="4"/>
            <a:endCxn id="9"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218355C-A0F5-43A4-A408-77FDD4EB79F2}"/>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13" name="Straight Connector 12">
            <a:extLst>
              <a:ext uri="{FF2B5EF4-FFF2-40B4-BE49-F238E27FC236}">
                <a16:creationId xmlns:a16="http://schemas.microsoft.com/office/drawing/2014/main" id="{3039AB89-9AFC-4514-A7B0-FEDD4B2DEDF8}"/>
              </a:ext>
            </a:extLst>
          </p:cNvPr>
          <p:cNvCxnSpPr>
            <a:cxnSpLocks/>
            <a:stCxn id="15" idx="2"/>
            <a:endCxn id="9"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24B5682-944D-4691-8607-108B52AC99CC}"/>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16" name="TextBox 15">
            <a:extLst>
              <a:ext uri="{FF2B5EF4-FFF2-40B4-BE49-F238E27FC236}">
                <a16:creationId xmlns:a16="http://schemas.microsoft.com/office/drawing/2014/main" id="{019B9530-2661-4559-B07E-E1B4FC558786}"/>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17" name="TextBox 16">
            <a:extLst>
              <a:ext uri="{FF2B5EF4-FFF2-40B4-BE49-F238E27FC236}">
                <a16:creationId xmlns:a16="http://schemas.microsoft.com/office/drawing/2014/main" id="{76B389F6-B273-45CD-973C-49F8DA1D9ED8}"/>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20%</a:t>
            </a:r>
          </a:p>
        </p:txBody>
      </p:sp>
      <p:sp>
        <p:nvSpPr>
          <p:cNvPr id="18" name="Oval 17">
            <a:extLst>
              <a:ext uri="{FF2B5EF4-FFF2-40B4-BE49-F238E27FC236}">
                <a16:creationId xmlns:a16="http://schemas.microsoft.com/office/drawing/2014/main" id="{9E394690-3DCF-4EF8-B154-966808B98ADC}"/>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19" name="Straight Connector 18">
            <a:extLst>
              <a:ext uri="{FF2B5EF4-FFF2-40B4-BE49-F238E27FC236}">
                <a16:creationId xmlns:a16="http://schemas.microsoft.com/office/drawing/2014/main" id="{B299E711-47BB-4D10-AF7C-3E05CB14CBA1}"/>
              </a:ext>
            </a:extLst>
          </p:cNvPr>
          <p:cNvCxnSpPr>
            <a:cxnSpLocks/>
            <a:stCxn id="18" idx="4"/>
            <a:endCxn id="9"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4DABD6C-EB6F-4E74-B799-5E31811C970E}"/>
              </a:ext>
            </a:extLst>
          </p:cNvPr>
          <p:cNvSpPr txBox="1"/>
          <p:nvPr/>
        </p:nvSpPr>
        <p:spPr>
          <a:xfrm>
            <a:off x="3599915" y="2808994"/>
            <a:ext cx="964001" cy="302377"/>
          </a:xfrm>
          <a:prstGeom prst="rect">
            <a:avLst/>
          </a:prstGeom>
          <a:noFill/>
        </p:spPr>
        <p:txBody>
          <a:bodyPr wrap="square" lIns="54610" tIns="54610" rIns="54610" bIns="54610" rtlCol="0">
            <a:noAutofit/>
          </a:bodyPr>
          <a:lstStyle/>
          <a:p>
            <a:r>
              <a:rPr lang="en-US" sz="900" b="1"/>
              <a:t>70%</a:t>
            </a:r>
          </a:p>
        </p:txBody>
      </p:sp>
      <p:sp>
        <p:nvSpPr>
          <p:cNvPr id="21" name="Rectangle 20">
            <a:extLst>
              <a:ext uri="{FF2B5EF4-FFF2-40B4-BE49-F238E27FC236}">
                <a16:creationId xmlns:a16="http://schemas.microsoft.com/office/drawing/2014/main" id="{0A7DF7CA-2771-449F-A673-1ED220DAFDF9}"/>
              </a:ext>
            </a:extLst>
          </p:cNvPr>
          <p:cNvSpPr/>
          <p:nvPr/>
        </p:nvSpPr>
        <p:spPr>
          <a:xfrm>
            <a:off x="4090423" y="5114090"/>
            <a:ext cx="1216404" cy="6543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23" name="Straight Connector 22">
            <a:extLst>
              <a:ext uri="{FF2B5EF4-FFF2-40B4-BE49-F238E27FC236}">
                <a16:creationId xmlns:a16="http://schemas.microsoft.com/office/drawing/2014/main" id="{3A6EA380-7F34-403A-9785-73DAD9BD2669}"/>
              </a:ext>
            </a:extLst>
          </p:cNvPr>
          <p:cNvCxnSpPr>
            <a:cxnSpLocks/>
            <a:stCxn id="4" idx="2"/>
            <a:endCxn id="21" idx="0"/>
          </p:cNvCxnSpPr>
          <p:nvPr/>
        </p:nvCxnSpPr>
        <p:spPr>
          <a:xfrm>
            <a:off x="4698625" y="4412525"/>
            <a:ext cx="0" cy="7015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07E78CD-8959-407F-9B01-10FD892393AA}"/>
              </a:ext>
            </a:extLst>
          </p:cNvPr>
          <p:cNvCxnSpPr>
            <a:cxnSpLocks/>
          </p:cNvCxnSpPr>
          <p:nvPr/>
        </p:nvCxnSpPr>
        <p:spPr>
          <a:xfrm flipH="1" flipV="1">
            <a:off x="3344993" y="3324366"/>
            <a:ext cx="756414" cy="317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BEF6AB1-D72F-4356-BB9E-BE68CF8EBDF2}"/>
              </a:ext>
            </a:extLst>
          </p:cNvPr>
          <p:cNvCxnSpPr>
            <a:cxnSpLocks/>
          </p:cNvCxnSpPr>
          <p:nvPr/>
        </p:nvCxnSpPr>
        <p:spPr>
          <a:xfrm>
            <a:off x="3267378" y="3443410"/>
            <a:ext cx="756414" cy="317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C68A87-7305-49C8-A1F8-60E68D09221B}"/>
              </a:ext>
            </a:extLst>
          </p:cNvPr>
          <p:cNvSpPr txBox="1"/>
          <p:nvPr/>
        </p:nvSpPr>
        <p:spPr>
          <a:xfrm>
            <a:off x="3797988" y="3101541"/>
            <a:ext cx="666592" cy="277018"/>
          </a:xfrm>
          <a:prstGeom prst="rect">
            <a:avLst/>
          </a:prstGeom>
          <a:noFill/>
        </p:spPr>
        <p:txBody>
          <a:bodyPr wrap="square" lIns="54610" tIns="54610" rIns="54610" bIns="54610" rtlCol="0">
            <a:noAutofit/>
          </a:bodyPr>
          <a:lstStyle/>
          <a:p>
            <a:r>
              <a:rPr lang="en-US" sz="900" b="1"/>
              <a:t>USA stock</a:t>
            </a:r>
          </a:p>
        </p:txBody>
      </p:sp>
      <p:sp>
        <p:nvSpPr>
          <p:cNvPr id="29" name="TextBox 28">
            <a:extLst>
              <a:ext uri="{FF2B5EF4-FFF2-40B4-BE49-F238E27FC236}">
                <a16:creationId xmlns:a16="http://schemas.microsoft.com/office/drawing/2014/main" id="{62B96ABB-B7C5-4D02-BCA0-3354828D12D5}"/>
              </a:ext>
            </a:extLst>
          </p:cNvPr>
          <p:cNvSpPr txBox="1"/>
          <p:nvPr/>
        </p:nvSpPr>
        <p:spPr>
          <a:xfrm>
            <a:off x="3315954" y="3662103"/>
            <a:ext cx="457047" cy="266454"/>
          </a:xfrm>
          <a:prstGeom prst="rect">
            <a:avLst/>
          </a:prstGeom>
          <a:noFill/>
        </p:spPr>
        <p:txBody>
          <a:bodyPr wrap="square" lIns="54610" tIns="54610" rIns="54610" bIns="54610" rtlCol="0">
            <a:noAutofit/>
          </a:bodyPr>
          <a:lstStyle/>
          <a:p>
            <a:r>
              <a:rPr lang="en-US" sz="900" b="1"/>
              <a:t>FT stock</a:t>
            </a:r>
          </a:p>
        </p:txBody>
      </p:sp>
    </p:spTree>
    <p:extLst>
      <p:ext uri="{BB962C8B-B14F-4D97-AF65-F5344CB8AC3E}">
        <p14:creationId xmlns:p14="http://schemas.microsoft.com/office/powerpoint/2010/main" val="383653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kumimoji="0" lang="en-US" sz="1700" b="0" i="0" u="none" strike="noStrike" kern="1200" cap="none" spc="0" normalizeH="0" baseline="0" noProof="0">
                <a:ln>
                  <a:noFill/>
                </a:ln>
                <a:solidFill>
                  <a:srgbClr val="00338D"/>
                </a:solidFill>
                <a:effectLst/>
                <a:uLnTx/>
                <a:uFillTx/>
                <a:ea typeface="+mj-ea"/>
                <a:cs typeface="+mj-cs"/>
              </a:rPr>
              <a:t>Reg. §1.367(b)-4 (</a:t>
            </a:r>
            <a:r>
              <a:rPr kumimoji="0" lang="en-US" sz="1700" i="0" u="none" strike="noStrike" kern="1200" cap="none" spc="0" normalizeH="0" baseline="0" noProof="0">
                <a:ln>
                  <a:noFill/>
                </a:ln>
                <a:solidFill>
                  <a:srgbClr val="00338D"/>
                </a:solidFill>
                <a:effectLst/>
                <a:uLnTx/>
                <a:uFillTx/>
                <a:ea typeface="+mj-ea"/>
                <a:cs typeface="+mj-cs"/>
              </a:rPr>
              <a:t>B4</a:t>
            </a:r>
            <a:r>
              <a:rPr kumimoji="0" lang="en-US" sz="1700" b="0" i="0" u="none" strike="noStrike" kern="1200" cap="none" spc="0" normalizeH="0" baseline="0" noProof="0">
                <a:ln>
                  <a:noFill/>
                </a:ln>
                <a:solidFill>
                  <a:srgbClr val="00338D"/>
                </a:solidFill>
                <a:effectLst/>
                <a:uLnTx/>
                <a:uFillTx/>
                <a:ea typeface="+mj-ea"/>
                <a:cs typeface="+mj-cs"/>
              </a:rPr>
              <a:t>) applies if a foreign corporation (</a:t>
            </a:r>
            <a:r>
              <a:rPr kumimoji="0" lang="en-US" sz="1700" i="0" u="none" strike="noStrike" kern="1200" cap="none" spc="0" normalizeH="0" baseline="0" noProof="0">
                <a:ln>
                  <a:noFill/>
                </a:ln>
                <a:solidFill>
                  <a:srgbClr val="00338D"/>
                </a:solidFill>
                <a:effectLst/>
                <a:uLnTx/>
                <a:uFillTx/>
                <a:ea typeface="+mj-ea"/>
                <a:cs typeface="+mj-cs"/>
              </a:rPr>
              <a:t>transferee foreign corporation</a:t>
            </a:r>
            <a:r>
              <a:rPr kumimoji="0" lang="en-US" sz="1700" b="0" i="0" u="none" strike="noStrike" kern="1200" cap="none" spc="0" normalizeH="0" baseline="0" noProof="0">
                <a:ln>
                  <a:noFill/>
                </a:ln>
                <a:solidFill>
                  <a:srgbClr val="00338D"/>
                </a:solidFill>
                <a:effectLst/>
                <a:uLnTx/>
                <a:uFillTx/>
                <a:ea typeface="+mj-ea"/>
                <a:cs typeface="+mj-cs"/>
              </a:rPr>
              <a:t>) acquires the stock or assets of a foreign corporation (</a:t>
            </a:r>
            <a:r>
              <a:rPr kumimoji="0" lang="en-US" sz="1700" i="0" u="none" strike="noStrike" kern="1200" cap="none" spc="0" normalizeH="0" baseline="0" noProof="0">
                <a:ln>
                  <a:noFill/>
                </a:ln>
                <a:solidFill>
                  <a:srgbClr val="00338D"/>
                </a:solidFill>
                <a:effectLst/>
                <a:uLnTx/>
                <a:uFillTx/>
                <a:ea typeface="+mj-ea"/>
                <a:cs typeface="+mj-cs"/>
              </a:rPr>
              <a:t>foreign acquired corporation</a:t>
            </a:r>
            <a:r>
              <a:rPr kumimoji="0" lang="en-US" sz="1700" b="0" i="0" u="none" strike="noStrike" kern="1200" cap="none" spc="0" normalizeH="0" baseline="0" noProof="0">
                <a:ln>
                  <a:noFill/>
                </a:ln>
                <a:solidFill>
                  <a:srgbClr val="00338D"/>
                </a:solidFill>
                <a:effectLst/>
                <a:uLnTx/>
                <a:uFillTx/>
                <a:ea typeface="+mj-ea"/>
                <a:cs typeface="+mj-cs"/>
              </a:rPr>
              <a:t>) in an exchange described in §</a:t>
            </a:r>
            <a:r>
              <a:rPr lang="en-US" sz="1700" b="0"/>
              <a:t>351 or a reorganization under </a:t>
            </a:r>
            <a:r>
              <a:rPr kumimoji="0" lang="en-US" sz="1700" b="0" i="0" u="none" strike="noStrike" kern="1200" cap="none" spc="0" normalizeH="0" baseline="0" noProof="0">
                <a:ln>
                  <a:noFill/>
                </a:ln>
                <a:solidFill>
                  <a:srgbClr val="00338D"/>
                </a:solidFill>
                <a:effectLst/>
                <a:uLnTx/>
                <a:uFillTx/>
                <a:ea typeface="+mn-ea"/>
                <a:cs typeface="+mn-cs"/>
              </a:rPr>
              <a:t>§</a:t>
            </a:r>
            <a:r>
              <a:rPr lang="en-US" sz="1700" b="0"/>
              <a:t>368(a) (</a:t>
            </a:r>
            <a:r>
              <a:rPr lang="en-US" sz="1700"/>
              <a:t>foreign-to-foreign nonrecognition transaction</a:t>
            </a:r>
            <a:r>
              <a:rPr lang="en-US" sz="1700" b="0"/>
              <a:t>) (§1.367(b)-4(a)</a:t>
            </a:r>
          </a:p>
          <a:p>
            <a:pPr marL="570150" lvl="2" indent="-285750">
              <a:spcAft>
                <a:spcPts val="1200"/>
              </a:spcAft>
              <a:buFont typeface="Arial" panose="020B0604020202020204" pitchFamily="34" charset="0"/>
              <a:buChar char="•"/>
            </a:pPr>
            <a:r>
              <a:rPr lang="en-US" sz="1500"/>
              <a:t>In addition to transactions that result in a loss of §1248 shareholder status, B4 applies to transaction involving E&amp;P through issuances of preferred stock and recapitalizations, and certain “out-from-under” transactions </a:t>
            </a:r>
            <a:endParaRPr lang="en-US" sz="1500" b="0"/>
          </a:p>
          <a:p>
            <a:pPr marL="285195" lvl="1" indent="-285750">
              <a:spcAft>
                <a:spcPts val="1200"/>
              </a:spcAft>
              <a:buFont typeface="Wingdings" panose="05000000000000000000" pitchFamily="2" charset="2"/>
              <a:buChar char="Ø"/>
            </a:pPr>
            <a:r>
              <a:rPr lang="en-US" sz="1700" b="0">
                <a:solidFill>
                  <a:srgbClr val="00338D"/>
                </a:solidFill>
              </a:rPr>
              <a:t>A §1248 </a:t>
            </a:r>
            <a:r>
              <a:rPr lang="en-US" sz="1700">
                <a:solidFill>
                  <a:srgbClr val="00338D"/>
                </a:solidFill>
              </a:rPr>
              <a:t>shareholder or a foreign corporate shareholder includes in gross income as a deemed dividend the §1248 amount with respect to its stock of the foreign acquired corporation if, immediately after the exchange, either (1) the stock received is not stock in a CFC as to which the §1248 shareholder is a §1248 shareholder or either the transferee foreign corporation or the foreign acquired corporation is not a CFC as to which the §1248 shareholder is a §1248 shareholder (§1.367(b)-4(b)(1)(i))</a:t>
            </a:r>
            <a:endParaRPr lang="en-US" sz="1700">
              <a:solidFill>
                <a:srgbClr val="00338D"/>
              </a:solidFill>
              <a:cs typeface="Arial"/>
            </a:endParaRPr>
          </a:p>
          <a:p>
            <a:pPr marL="569595" lvl="2" indent="-285750">
              <a:spcAft>
                <a:spcPts val="1200"/>
              </a:spcAft>
              <a:buFont typeface="Arial" panose="020B0604020202020204" pitchFamily="34" charset="0"/>
              <a:buChar char="•"/>
            </a:pPr>
            <a:r>
              <a:rPr lang="en-US" sz="1500"/>
              <a:t>If a foreign corporation is required to include in income its §1248 amount under B4, the deemed dividend is excluded from FPHCI (§1.367(b)-4(c))</a:t>
            </a:r>
            <a:endParaRPr lang="en-US" sz="1500">
              <a:cs typeface="Arial"/>
            </a:endParaRPr>
          </a:p>
          <a:p>
            <a:pPr marL="569595" lvl="2" indent="-285750">
              <a:spcAft>
                <a:spcPts val="1200"/>
              </a:spcAft>
              <a:buFont typeface="Arial" panose="020B0604020202020204" pitchFamily="34" charset="0"/>
              <a:buChar char="•"/>
            </a:pPr>
            <a:r>
              <a:rPr lang="en-US" sz="1500" b="0"/>
              <a:t>B4 do</a:t>
            </a:r>
            <a:r>
              <a:rPr lang="en-US" sz="1500"/>
              <a:t>es not apply to transfers of stock of a foreign corporation by a §1248 shareholder to a domestic corporation; in that case, the domestic corporation inherits the §1248 E&amp;P with respect to the foreign acquired corporation under §1.1248-8</a:t>
            </a:r>
            <a:endParaRPr lang="en-US" sz="1500" b="0">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Foreign-to-foreign transactions</a:t>
            </a:r>
          </a:p>
        </p:txBody>
      </p:sp>
    </p:spTree>
    <p:extLst>
      <p:ext uri="{BB962C8B-B14F-4D97-AF65-F5344CB8AC3E}">
        <p14:creationId xmlns:p14="http://schemas.microsoft.com/office/powerpoint/2010/main" val="989027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a:t>Foreign-to-foreign stock acquisitions</a:t>
            </a:r>
          </a:p>
        </p:txBody>
      </p:sp>
      <p:sp>
        <p:nvSpPr>
          <p:cNvPr id="5" name="Text Placeholder 1">
            <a:extLst>
              <a:ext uri="{FF2B5EF4-FFF2-40B4-BE49-F238E27FC236}">
                <a16:creationId xmlns:a16="http://schemas.microsoft.com/office/drawing/2014/main" id="{C7D58A6F-ACEB-4D34-BF70-1C218E7A6866}"/>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sz="1500"/>
              <a:t>Guidelines</a:t>
            </a:r>
          </a:p>
          <a:p>
            <a:pPr marL="570150" lvl="2" indent="-285750">
              <a:buFont typeface="Arial" panose="020B0604020202020204" pitchFamily="34" charset="0"/>
              <a:buChar char="•"/>
            </a:pPr>
            <a:r>
              <a:rPr lang="en-US" sz="1300"/>
              <a:t>USP and Individual A, as §1248 shareholders, include their §1248 amounts with respect to FT or recognize gain (3.03(1)(c) or (f))</a:t>
            </a:r>
            <a:endParaRPr lang="en-US" sz="1300" baseline="30000"/>
          </a:p>
          <a:p>
            <a:pPr marL="570150" lvl="2" indent="-285750">
              <a:spcAft>
                <a:spcPts val="1200"/>
              </a:spcAft>
              <a:buFont typeface="Arial" panose="020B0604020202020204" pitchFamily="34" charset="0"/>
              <a:buChar char="•"/>
            </a:pPr>
            <a:r>
              <a:rPr lang="en-US" sz="1300"/>
              <a:t>Assuming a ruling is obtained, public shareholders recognize no income</a:t>
            </a:r>
          </a:p>
          <a:p>
            <a:pPr marL="285750" indent="-285750">
              <a:buFont typeface="Wingdings" panose="05000000000000000000" pitchFamily="2" charset="2"/>
              <a:buChar char="Ø"/>
            </a:pPr>
            <a:r>
              <a:rPr lang="en-US" sz="1500"/>
              <a:t>Temporary regulations</a:t>
            </a:r>
          </a:p>
          <a:p>
            <a:pPr marL="570150" lvl="2" indent="-285750">
              <a:buFont typeface="Arial" panose="020B0604020202020204" pitchFamily="34" charset="0"/>
              <a:buChar char="•"/>
            </a:pPr>
            <a:r>
              <a:rPr lang="en-US" sz="1300"/>
              <a:t>USP and Individual A, as §1248 shareholders, include their §1248 amounts with respect to FT (</a:t>
            </a:r>
            <a:r>
              <a:rPr lang="nn-NO" sz="1300"/>
              <a:t>§7.367(b)-7T(c)(1)(i))</a:t>
            </a:r>
            <a:endParaRPr lang="en-US"/>
          </a:p>
          <a:p>
            <a:pPr marL="570150" lvl="2" indent="-285750">
              <a:spcAft>
                <a:spcPts val="1200"/>
              </a:spcAft>
              <a:buFont typeface="Arial" panose="020B0604020202020204" pitchFamily="34" charset="0"/>
              <a:buChar char="•"/>
            </a:pPr>
            <a:r>
              <a:rPr lang="en-US" sz="1300"/>
              <a:t>Public shareholders recognize no income</a:t>
            </a:r>
          </a:p>
          <a:p>
            <a:pPr marL="285750" indent="-285750">
              <a:buFont typeface="Wingdings" panose="05000000000000000000" pitchFamily="2" charset="2"/>
              <a:buChar char="Ø"/>
            </a:pPr>
            <a:r>
              <a:rPr lang="en-US" sz="1500"/>
              <a:t>Current regulations</a:t>
            </a:r>
          </a:p>
          <a:p>
            <a:pPr marL="570150" lvl="2" indent="-285750">
              <a:buFont typeface="Arial" panose="020B0604020202020204" pitchFamily="34" charset="0"/>
              <a:buChar char="•"/>
            </a:pPr>
            <a:r>
              <a:rPr lang="en-US" sz="1300"/>
              <a:t>USP and Individual A, as §1248 shareholders, include their §1248 amounts with respect to FT (§1.367(b)-4(b)(1)(i))</a:t>
            </a:r>
          </a:p>
          <a:p>
            <a:pPr marL="570150" lvl="2" indent="-285750">
              <a:buFont typeface="Arial" panose="020B0604020202020204" pitchFamily="34" charset="0"/>
              <a:buChar char="•"/>
            </a:pPr>
            <a:r>
              <a:rPr lang="en-US" sz="1300"/>
              <a:t>Public shareholders recognize no income</a:t>
            </a:r>
          </a:p>
          <a:p>
            <a:pPr marL="570150" lvl="2" indent="-285750">
              <a:buFont typeface="Arial" panose="020B0604020202020204" pitchFamily="34" charset="0"/>
              <a:buChar char="•"/>
            </a:pPr>
            <a:endParaRPr lang="en-US"/>
          </a:p>
        </p:txBody>
      </p:sp>
      <p:sp>
        <p:nvSpPr>
          <p:cNvPr id="7" name="Oval 6">
            <a:extLst>
              <a:ext uri="{FF2B5EF4-FFF2-40B4-BE49-F238E27FC236}">
                <a16:creationId xmlns:a16="http://schemas.microsoft.com/office/drawing/2014/main" id="{8EBBC209-D019-4B87-91C2-69F7AD286D0A}"/>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8" name="Straight Connector 7">
            <a:extLst>
              <a:ext uri="{FF2B5EF4-FFF2-40B4-BE49-F238E27FC236}">
                <a16:creationId xmlns:a16="http://schemas.microsoft.com/office/drawing/2014/main" id="{7CEB41D6-DC4F-4469-A846-106E555D852D}"/>
              </a:ext>
            </a:extLst>
          </p:cNvPr>
          <p:cNvCxnSpPr>
            <a:cxnSpLocks/>
            <a:stCxn id="7" idx="4"/>
            <a:endCxn id="9"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FE2D618-C3E0-44F5-B451-D29F01AAE0B8}"/>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11" name="Straight Connector 10">
            <a:extLst>
              <a:ext uri="{FF2B5EF4-FFF2-40B4-BE49-F238E27FC236}">
                <a16:creationId xmlns:a16="http://schemas.microsoft.com/office/drawing/2014/main" id="{9A1BE2B6-8609-4716-A57E-89CBE26F7D2E}"/>
              </a:ext>
            </a:extLst>
          </p:cNvPr>
          <p:cNvCxnSpPr>
            <a:cxnSpLocks/>
            <a:stCxn id="13" idx="2"/>
            <a:endCxn id="9"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DFB367-458B-4AA8-9D54-49FB7921E7A7}"/>
              </a:ext>
            </a:extLst>
          </p:cNvPr>
          <p:cNvSpPr txBox="1"/>
          <p:nvPr/>
        </p:nvSpPr>
        <p:spPr>
          <a:xfrm>
            <a:off x="2846840" y="4189003"/>
            <a:ext cx="964001" cy="302377"/>
          </a:xfrm>
          <a:prstGeom prst="rect">
            <a:avLst/>
          </a:prstGeom>
          <a:noFill/>
        </p:spPr>
        <p:txBody>
          <a:bodyPr wrap="square" lIns="54610" tIns="54610" rIns="54610" bIns="54610" rtlCol="0">
            <a:noAutofit/>
          </a:bodyPr>
          <a:lstStyle/>
          <a:p>
            <a:r>
              <a:rPr lang="en-US" sz="900" b="1"/>
              <a:t>CFC</a:t>
            </a:r>
          </a:p>
          <a:p>
            <a:pPr>
              <a:spcAft>
                <a:spcPts val="600"/>
              </a:spcAft>
            </a:pPr>
            <a:endParaRPr lang="en-US" sz="900" b="1"/>
          </a:p>
        </p:txBody>
      </p:sp>
      <p:sp>
        <p:nvSpPr>
          <p:cNvPr id="13" name="Rectangle 12">
            <a:extLst>
              <a:ext uri="{FF2B5EF4-FFF2-40B4-BE49-F238E27FC236}">
                <a16:creationId xmlns:a16="http://schemas.microsoft.com/office/drawing/2014/main" id="{8CAA1B27-AF26-498A-A8FC-0ED8D006D73D}"/>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14" name="TextBox 13">
            <a:extLst>
              <a:ext uri="{FF2B5EF4-FFF2-40B4-BE49-F238E27FC236}">
                <a16:creationId xmlns:a16="http://schemas.microsoft.com/office/drawing/2014/main" id="{6C715300-E631-4312-8D5F-CB10652AF504}"/>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15" name="TextBox 14">
            <a:extLst>
              <a:ext uri="{FF2B5EF4-FFF2-40B4-BE49-F238E27FC236}">
                <a16:creationId xmlns:a16="http://schemas.microsoft.com/office/drawing/2014/main" id="{BD828645-2394-478C-A5E3-ED7B5CFF99B4}"/>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20%</a:t>
            </a:r>
          </a:p>
        </p:txBody>
      </p:sp>
      <p:sp>
        <p:nvSpPr>
          <p:cNvPr id="16" name="Oval 15">
            <a:extLst>
              <a:ext uri="{FF2B5EF4-FFF2-40B4-BE49-F238E27FC236}">
                <a16:creationId xmlns:a16="http://schemas.microsoft.com/office/drawing/2014/main" id="{04B9FF5F-CF33-4011-AE78-BF1BF98C70AA}"/>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17" name="Straight Connector 16">
            <a:extLst>
              <a:ext uri="{FF2B5EF4-FFF2-40B4-BE49-F238E27FC236}">
                <a16:creationId xmlns:a16="http://schemas.microsoft.com/office/drawing/2014/main" id="{34B89B72-1AC1-493D-87B6-79F3F7F3785C}"/>
              </a:ext>
            </a:extLst>
          </p:cNvPr>
          <p:cNvCxnSpPr>
            <a:cxnSpLocks/>
            <a:stCxn id="16" idx="4"/>
            <a:endCxn id="9"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E0C772-AE2F-4978-8136-39008BFFDEAD}"/>
              </a:ext>
            </a:extLst>
          </p:cNvPr>
          <p:cNvSpPr txBox="1"/>
          <p:nvPr/>
        </p:nvSpPr>
        <p:spPr>
          <a:xfrm>
            <a:off x="3599915" y="2808994"/>
            <a:ext cx="964001" cy="302377"/>
          </a:xfrm>
          <a:prstGeom prst="rect">
            <a:avLst/>
          </a:prstGeom>
          <a:noFill/>
        </p:spPr>
        <p:txBody>
          <a:bodyPr wrap="square" lIns="54610" tIns="54610" rIns="54610" bIns="54610" rtlCol="0">
            <a:noAutofit/>
          </a:bodyPr>
          <a:lstStyle/>
          <a:p>
            <a:r>
              <a:rPr lang="en-US" sz="900" b="1"/>
              <a:t>70%</a:t>
            </a:r>
          </a:p>
        </p:txBody>
      </p:sp>
      <p:sp>
        <p:nvSpPr>
          <p:cNvPr id="19" name="Rectangle 18">
            <a:extLst>
              <a:ext uri="{FF2B5EF4-FFF2-40B4-BE49-F238E27FC236}">
                <a16:creationId xmlns:a16="http://schemas.microsoft.com/office/drawing/2014/main" id="{401AD90F-A958-4DD6-8FBB-763D74ED3BD0}"/>
              </a:ext>
            </a:extLst>
          </p:cNvPr>
          <p:cNvSpPr/>
          <p:nvPr/>
        </p:nvSpPr>
        <p:spPr>
          <a:xfrm>
            <a:off x="4090423" y="5114090"/>
            <a:ext cx="1216404" cy="6543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21" name="Straight Connector 20">
            <a:extLst>
              <a:ext uri="{FF2B5EF4-FFF2-40B4-BE49-F238E27FC236}">
                <a16:creationId xmlns:a16="http://schemas.microsoft.com/office/drawing/2014/main" id="{0AA5CDEC-DF1B-4443-A63F-98C50A6CA1B5}"/>
              </a:ext>
            </a:extLst>
          </p:cNvPr>
          <p:cNvCxnSpPr>
            <a:cxnSpLocks/>
            <a:endCxn id="19" idx="0"/>
          </p:cNvCxnSpPr>
          <p:nvPr/>
        </p:nvCxnSpPr>
        <p:spPr>
          <a:xfrm>
            <a:off x="4698625" y="4439901"/>
            <a:ext cx="0" cy="6741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3A0DBB-EB24-454F-AC23-CD27EA00402E}"/>
              </a:ext>
            </a:extLst>
          </p:cNvPr>
          <p:cNvSpPr/>
          <p:nvPr/>
        </p:nvSpPr>
        <p:spPr>
          <a:xfrm>
            <a:off x="4085466" y="3758184"/>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FA</a:t>
            </a:r>
          </a:p>
        </p:txBody>
      </p:sp>
      <p:cxnSp>
        <p:nvCxnSpPr>
          <p:cNvPr id="22" name="Straight Arrow Connector 21">
            <a:extLst>
              <a:ext uri="{FF2B5EF4-FFF2-40B4-BE49-F238E27FC236}">
                <a16:creationId xmlns:a16="http://schemas.microsoft.com/office/drawing/2014/main" id="{E11E79B2-4032-4466-8786-8A6DF523D683}"/>
              </a:ext>
            </a:extLst>
          </p:cNvPr>
          <p:cNvCxnSpPr>
            <a:cxnSpLocks/>
          </p:cNvCxnSpPr>
          <p:nvPr/>
        </p:nvCxnSpPr>
        <p:spPr>
          <a:xfrm flipH="1" flipV="1">
            <a:off x="3344993" y="3324366"/>
            <a:ext cx="756414" cy="317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A2079A-DA7D-46E5-BA5D-10513C0AA866}"/>
              </a:ext>
            </a:extLst>
          </p:cNvPr>
          <p:cNvCxnSpPr>
            <a:cxnSpLocks/>
          </p:cNvCxnSpPr>
          <p:nvPr/>
        </p:nvCxnSpPr>
        <p:spPr>
          <a:xfrm>
            <a:off x="3267378" y="3443410"/>
            <a:ext cx="756414" cy="317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4A7CA5-892C-4CE1-9ABF-CBAFAAE6B13A}"/>
              </a:ext>
            </a:extLst>
          </p:cNvPr>
          <p:cNvSpPr txBox="1"/>
          <p:nvPr/>
        </p:nvSpPr>
        <p:spPr>
          <a:xfrm>
            <a:off x="3797988" y="3101540"/>
            <a:ext cx="465244" cy="313049"/>
          </a:xfrm>
          <a:prstGeom prst="rect">
            <a:avLst/>
          </a:prstGeom>
          <a:noFill/>
        </p:spPr>
        <p:txBody>
          <a:bodyPr wrap="square" lIns="54610" tIns="54610" rIns="54610" bIns="54610" rtlCol="0">
            <a:noAutofit/>
          </a:bodyPr>
          <a:lstStyle/>
          <a:p>
            <a:r>
              <a:rPr lang="en-US" sz="900" b="1"/>
              <a:t>FA stock</a:t>
            </a:r>
          </a:p>
        </p:txBody>
      </p:sp>
      <p:sp>
        <p:nvSpPr>
          <p:cNvPr id="25" name="TextBox 24">
            <a:extLst>
              <a:ext uri="{FF2B5EF4-FFF2-40B4-BE49-F238E27FC236}">
                <a16:creationId xmlns:a16="http://schemas.microsoft.com/office/drawing/2014/main" id="{BF36AE14-B551-4B32-928A-1BA58ECB819E}"/>
              </a:ext>
            </a:extLst>
          </p:cNvPr>
          <p:cNvSpPr txBox="1"/>
          <p:nvPr/>
        </p:nvSpPr>
        <p:spPr>
          <a:xfrm>
            <a:off x="3315954" y="3662103"/>
            <a:ext cx="457047" cy="266454"/>
          </a:xfrm>
          <a:prstGeom prst="rect">
            <a:avLst/>
          </a:prstGeom>
          <a:noFill/>
        </p:spPr>
        <p:txBody>
          <a:bodyPr wrap="square" lIns="54610" tIns="54610" rIns="54610" bIns="54610" rtlCol="0">
            <a:noAutofit/>
          </a:bodyPr>
          <a:lstStyle/>
          <a:p>
            <a:r>
              <a:rPr lang="en-US" sz="900" b="1"/>
              <a:t>FT stock</a:t>
            </a:r>
          </a:p>
        </p:txBody>
      </p:sp>
      <p:sp>
        <p:nvSpPr>
          <p:cNvPr id="27" name="TextBox 26">
            <a:extLst>
              <a:ext uri="{FF2B5EF4-FFF2-40B4-BE49-F238E27FC236}">
                <a16:creationId xmlns:a16="http://schemas.microsoft.com/office/drawing/2014/main" id="{1C7AAB6A-9A25-4424-8727-64EFA14A1135}"/>
              </a:ext>
            </a:extLst>
          </p:cNvPr>
          <p:cNvSpPr txBox="1"/>
          <p:nvPr/>
        </p:nvSpPr>
        <p:spPr>
          <a:xfrm>
            <a:off x="4725443" y="4189002"/>
            <a:ext cx="964001" cy="302377"/>
          </a:xfrm>
          <a:prstGeom prst="rect">
            <a:avLst/>
          </a:prstGeom>
          <a:noFill/>
        </p:spPr>
        <p:txBody>
          <a:bodyPr wrap="square" lIns="54610" tIns="54610" rIns="54610" bIns="54610" rtlCol="0" anchor="t">
            <a:noAutofit/>
          </a:bodyPr>
          <a:lstStyle/>
          <a:p>
            <a:r>
              <a:rPr lang="en-US" sz="900" b="1"/>
              <a:t>non-CFC</a:t>
            </a:r>
          </a:p>
          <a:p>
            <a:pPr>
              <a:spcAft>
                <a:spcPts val="600"/>
              </a:spcAft>
            </a:pPr>
            <a:endParaRPr lang="en-US" sz="900" b="1"/>
          </a:p>
        </p:txBody>
      </p:sp>
    </p:spTree>
    <p:extLst>
      <p:ext uri="{BB962C8B-B14F-4D97-AF65-F5344CB8AC3E}">
        <p14:creationId xmlns:p14="http://schemas.microsoft.com/office/powerpoint/2010/main" val="997461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a:t>Foreign-to-foreign asset acquisitions</a:t>
            </a:r>
          </a:p>
        </p:txBody>
      </p:sp>
      <p:sp>
        <p:nvSpPr>
          <p:cNvPr id="5" name="Text Placeholder 1">
            <a:extLst>
              <a:ext uri="{FF2B5EF4-FFF2-40B4-BE49-F238E27FC236}">
                <a16:creationId xmlns:a16="http://schemas.microsoft.com/office/drawing/2014/main" id="{C7D58A6F-ACEB-4D34-BF70-1C218E7A6866}"/>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sz="1500"/>
              <a:t>Guidelines</a:t>
            </a:r>
          </a:p>
          <a:p>
            <a:pPr marL="570150" lvl="2" indent="-285750">
              <a:buFont typeface="Arial" panose="020B0604020202020204" pitchFamily="34" charset="0"/>
              <a:buChar char="•"/>
            </a:pPr>
            <a:r>
              <a:rPr lang="en-US" sz="1300"/>
              <a:t>USP and Individual A, as §1248 shareholders, include their §1248 amounts with respect to FT  or recognize gain (3.03(1)(c) or (f))</a:t>
            </a:r>
            <a:endParaRPr lang="en-US" sz="1300" baseline="30000"/>
          </a:p>
          <a:p>
            <a:pPr marL="570150" lvl="2" indent="-285750">
              <a:spcAft>
                <a:spcPts val="1200"/>
              </a:spcAft>
              <a:buFont typeface="Arial" panose="020B0604020202020204" pitchFamily="34" charset="0"/>
              <a:buChar char="•"/>
            </a:pPr>
            <a:r>
              <a:rPr lang="en-US" sz="1300"/>
              <a:t>Assuming a ruling is obtained, public shareholders recognize no income</a:t>
            </a:r>
          </a:p>
          <a:p>
            <a:pPr marL="285750" indent="-285750">
              <a:buFont typeface="Wingdings" panose="05000000000000000000" pitchFamily="2" charset="2"/>
              <a:buChar char="Ø"/>
            </a:pPr>
            <a:r>
              <a:rPr lang="en-US" sz="1500"/>
              <a:t>Temporary regulations</a:t>
            </a:r>
          </a:p>
          <a:p>
            <a:pPr marL="570150" lvl="2" indent="-285750">
              <a:buFont typeface="Arial" panose="020B0604020202020204" pitchFamily="34" charset="0"/>
              <a:buChar char="•"/>
            </a:pPr>
            <a:r>
              <a:rPr lang="en-US" sz="1300"/>
              <a:t>USP and Individual A, as §1248 shareholders, include their §1248 amounts with respect to FT (</a:t>
            </a:r>
            <a:r>
              <a:rPr lang="nn-NO" sz="1300"/>
              <a:t>§7.367(b)-7T(c)(1)(i))</a:t>
            </a:r>
            <a:endParaRPr lang="en-US" sz="1300"/>
          </a:p>
          <a:p>
            <a:pPr marL="570150" lvl="2" indent="-285750">
              <a:spcAft>
                <a:spcPts val="1200"/>
              </a:spcAft>
              <a:buFont typeface="Arial" panose="020B0604020202020204" pitchFamily="34" charset="0"/>
              <a:buChar char="•"/>
            </a:pPr>
            <a:r>
              <a:rPr lang="en-US" sz="1300"/>
              <a:t>Public shareholders recognize no income</a:t>
            </a:r>
          </a:p>
          <a:p>
            <a:pPr marL="285750" indent="-285750">
              <a:buFont typeface="Wingdings" panose="05000000000000000000" pitchFamily="2" charset="2"/>
              <a:buChar char="Ø"/>
            </a:pPr>
            <a:r>
              <a:rPr lang="en-US" sz="1500"/>
              <a:t>Current regulations</a:t>
            </a:r>
          </a:p>
          <a:p>
            <a:pPr marL="570150" lvl="2" indent="-285750">
              <a:buFont typeface="Arial" panose="020B0604020202020204" pitchFamily="34" charset="0"/>
              <a:buChar char="•"/>
            </a:pPr>
            <a:r>
              <a:rPr lang="en-US" sz="1300"/>
              <a:t>USP and Individual A, as §1248 shareholders, include their §1248 amounts with respect to FT (§1.367(b)-4(b)(1)(i)) </a:t>
            </a:r>
          </a:p>
          <a:p>
            <a:pPr marL="570150" lvl="2" indent="-285750">
              <a:buFont typeface="Arial" panose="020B0604020202020204" pitchFamily="34" charset="0"/>
              <a:buChar char="•"/>
            </a:pPr>
            <a:r>
              <a:rPr lang="en-US" sz="1300"/>
              <a:t>Public shareholders recognize no income</a:t>
            </a:r>
          </a:p>
          <a:p>
            <a:pPr marL="570150" lvl="2" indent="-285750">
              <a:buFont typeface="Arial" panose="020B0604020202020204" pitchFamily="34" charset="0"/>
              <a:buChar char="•"/>
            </a:pPr>
            <a:endParaRPr lang="en-US"/>
          </a:p>
        </p:txBody>
      </p:sp>
      <p:sp>
        <p:nvSpPr>
          <p:cNvPr id="7" name="Oval 6">
            <a:extLst>
              <a:ext uri="{FF2B5EF4-FFF2-40B4-BE49-F238E27FC236}">
                <a16:creationId xmlns:a16="http://schemas.microsoft.com/office/drawing/2014/main" id="{8EBBC209-D019-4B87-91C2-69F7AD286D0A}"/>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8" name="Straight Connector 7">
            <a:extLst>
              <a:ext uri="{FF2B5EF4-FFF2-40B4-BE49-F238E27FC236}">
                <a16:creationId xmlns:a16="http://schemas.microsoft.com/office/drawing/2014/main" id="{7CEB41D6-DC4F-4469-A846-106E555D852D}"/>
              </a:ext>
            </a:extLst>
          </p:cNvPr>
          <p:cNvCxnSpPr>
            <a:cxnSpLocks/>
            <a:stCxn id="7" idx="4"/>
            <a:endCxn id="9"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FE2D618-C3E0-44F5-B451-D29F01AAE0B8}"/>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11" name="Straight Connector 10">
            <a:extLst>
              <a:ext uri="{FF2B5EF4-FFF2-40B4-BE49-F238E27FC236}">
                <a16:creationId xmlns:a16="http://schemas.microsoft.com/office/drawing/2014/main" id="{9A1BE2B6-8609-4716-A57E-89CBE26F7D2E}"/>
              </a:ext>
            </a:extLst>
          </p:cNvPr>
          <p:cNvCxnSpPr>
            <a:cxnSpLocks/>
            <a:stCxn id="13" idx="2"/>
            <a:endCxn id="9"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DFB367-458B-4AA8-9D54-49FB7921E7A7}"/>
              </a:ext>
            </a:extLst>
          </p:cNvPr>
          <p:cNvSpPr txBox="1"/>
          <p:nvPr/>
        </p:nvSpPr>
        <p:spPr>
          <a:xfrm>
            <a:off x="2846840" y="4189003"/>
            <a:ext cx="964001" cy="302377"/>
          </a:xfrm>
          <a:prstGeom prst="rect">
            <a:avLst/>
          </a:prstGeom>
          <a:noFill/>
        </p:spPr>
        <p:txBody>
          <a:bodyPr wrap="square" lIns="54610" tIns="54610" rIns="54610" bIns="54610" rtlCol="0">
            <a:noAutofit/>
          </a:bodyPr>
          <a:lstStyle/>
          <a:p>
            <a:r>
              <a:rPr lang="en-US" sz="900" b="1"/>
              <a:t>CFC</a:t>
            </a:r>
          </a:p>
          <a:p>
            <a:pPr>
              <a:spcAft>
                <a:spcPts val="600"/>
              </a:spcAft>
            </a:pPr>
            <a:endParaRPr lang="en-US" sz="900" b="1"/>
          </a:p>
        </p:txBody>
      </p:sp>
      <p:sp>
        <p:nvSpPr>
          <p:cNvPr id="13" name="Rectangle 12">
            <a:extLst>
              <a:ext uri="{FF2B5EF4-FFF2-40B4-BE49-F238E27FC236}">
                <a16:creationId xmlns:a16="http://schemas.microsoft.com/office/drawing/2014/main" id="{8CAA1B27-AF26-498A-A8FC-0ED8D006D73D}"/>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14" name="TextBox 13">
            <a:extLst>
              <a:ext uri="{FF2B5EF4-FFF2-40B4-BE49-F238E27FC236}">
                <a16:creationId xmlns:a16="http://schemas.microsoft.com/office/drawing/2014/main" id="{6C715300-E631-4312-8D5F-CB10652AF504}"/>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15" name="TextBox 14">
            <a:extLst>
              <a:ext uri="{FF2B5EF4-FFF2-40B4-BE49-F238E27FC236}">
                <a16:creationId xmlns:a16="http://schemas.microsoft.com/office/drawing/2014/main" id="{BD828645-2394-478C-A5E3-ED7B5CFF99B4}"/>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20%</a:t>
            </a:r>
          </a:p>
        </p:txBody>
      </p:sp>
      <p:sp>
        <p:nvSpPr>
          <p:cNvPr id="16" name="Oval 15">
            <a:extLst>
              <a:ext uri="{FF2B5EF4-FFF2-40B4-BE49-F238E27FC236}">
                <a16:creationId xmlns:a16="http://schemas.microsoft.com/office/drawing/2014/main" id="{04B9FF5F-CF33-4011-AE78-BF1BF98C70AA}"/>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17" name="Straight Connector 16">
            <a:extLst>
              <a:ext uri="{FF2B5EF4-FFF2-40B4-BE49-F238E27FC236}">
                <a16:creationId xmlns:a16="http://schemas.microsoft.com/office/drawing/2014/main" id="{34B89B72-1AC1-493D-87B6-79F3F7F3785C}"/>
              </a:ext>
            </a:extLst>
          </p:cNvPr>
          <p:cNvCxnSpPr>
            <a:cxnSpLocks/>
            <a:stCxn id="16" idx="4"/>
            <a:endCxn id="9"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E0C772-AE2F-4978-8136-39008BFFDEAD}"/>
              </a:ext>
            </a:extLst>
          </p:cNvPr>
          <p:cNvSpPr txBox="1"/>
          <p:nvPr/>
        </p:nvSpPr>
        <p:spPr>
          <a:xfrm>
            <a:off x="3599915" y="2808994"/>
            <a:ext cx="964001" cy="302377"/>
          </a:xfrm>
          <a:prstGeom prst="rect">
            <a:avLst/>
          </a:prstGeom>
          <a:noFill/>
        </p:spPr>
        <p:txBody>
          <a:bodyPr wrap="square" lIns="54610" tIns="54610" rIns="54610" bIns="54610" rtlCol="0">
            <a:noAutofit/>
          </a:bodyPr>
          <a:lstStyle/>
          <a:p>
            <a:r>
              <a:rPr lang="en-US" sz="900" b="1"/>
              <a:t>70%</a:t>
            </a:r>
          </a:p>
        </p:txBody>
      </p:sp>
      <p:sp>
        <p:nvSpPr>
          <p:cNvPr id="26" name="Rectangle 25">
            <a:extLst>
              <a:ext uri="{FF2B5EF4-FFF2-40B4-BE49-F238E27FC236}">
                <a16:creationId xmlns:a16="http://schemas.microsoft.com/office/drawing/2014/main" id="{C83A0DBB-EB24-454F-AC23-CD27EA00402E}"/>
              </a:ext>
            </a:extLst>
          </p:cNvPr>
          <p:cNvSpPr/>
          <p:nvPr/>
        </p:nvSpPr>
        <p:spPr>
          <a:xfrm>
            <a:off x="4085466" y="3758184"/>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FA</a:t>
            </a:r>
          </a:p>
        </p:txBody>
      </p:sp>
      <p:sp>
        <p:nvSpPr>
          <p:cNvPr id="27" name="TextBox 26">
            <a:extLst>
              <a:ext uri="{FF2B5EF4-FFF2-40B4-BE49-F238E27FC236}">
                <a16:creationId xmlns:a16="http://schemas.microsoft.com/office/drawing/2014/main" id="{1C7AAB6A-9A25-4424-8727-64EFA14A1135}"/>
              </a:ext>
            </a:extLst>
          </p:cNvPr>
          <p:cNvSpPr txBox="1"/>
          <p:nvPr/>
        </p:nvSpPr>
        <p:spPr>
          <a:xfrm>
            <a:off x="4725443" y="4189002"/>
            <a:ext cx="964001" cy="302377"/>
          </a:xfrm>
          <a:prstGeom prst="rect">
            <a:avLst/>
          </a:prstGeom>
          <a:noFill/>
        </p:spPr>
        <p:txBody>
          <a:bodyPr wrap="square" lIns="54610" tIns="54610" rIns="54610" bIns="54610" rtlCol="0">
            <a:noAutofit/>
          </a:bodyPr>
          <a:lstStyle/>
          <a:p>
            <a:r>
              <a:rPr lang="en-US" sz="900" b="1"/>
              <a:t>non-CFC</a:t>
            </a:r>
          </a:p>
          <a:p>
            <a:pPr>
              <a:spcAft>
                <a:spcPts val="600"/>
              </a:spcAft>
            </a:pPr>
            <a:endParaRPr lang="en-US" sz="900" b="1"/>
          </a:p>
        </p:txBody>
      </p:sp>
      <p:sp>
        <p:nvSpPr>
          <p:cNvPr id="31" name="TextBox 30">
            <a:extLst>
              <a:ext uri="{FF2B5EF4-FFF2-40B4-BE49-F238E27FC236}">
                <a16:creationId xmlns:a16="http://schemas.microsoft.com/office/drawing/2014/main" id="{2E95B4C0-4874-4270-BACF-99D0BAC98D88}"/>
              </a:ext>
            </a:extLst>
          </p:cNvPr>
          <p:cNvSpPr txBox="1"/>
          <p:nvPr/>
        </p:nvSpPr>
        <p:spPr>
          <a:xfrm>
            <a:off x="1545724" y="3221238"/>
            <a:ext cx="666592" cy="277018"/>
          </a:xfrm>
          <a:prstGeom prst="rect">
            <a:avLst/>
          </a:prstGeom>
          <a:noFill/>
        </p:spPr>
        <p:txBody>
          <a:bodyPr wrap="square" lIns="54610" tIns="54610" rIns="54610" bIns="54610" rtlCol="0">
            <a:noAutofit/>
          </a:bodyPr>
          <a:lstStyle/>
          <a:p>
            <a:r>
              <a:rPr lang="en-US" sz="900" b="1"/>
              <a:t>FA</a:t>
            </a:r>
          </a:p>
          <a:p>
            <a:r>
              <a:rPr lang="en-US" sz="900" b="1"/>
              <a:t>stock</a:t>
            </a:r>
          </a:p>
        </p:txBody>
      </p:sp>
      <p:cxnSp>
        <p:nvCxnSpPr>
          <p:cNvPr id="32" name="Connector: Curved 31">
            <a:extLst>
              <a:ext uri="{FF2B5EF4-FFF2-40B4-BE49-F238E27FC236}">
                <a16:creationId xmlns:a16="http://schemas.microsoft.com/office/drawing/2014/main" id="{089AAF4E-B58F-4A9D-8F5A-64D183F17C07}"/>
              </a:ext>
            </a:extLst>
          </p:cNvPr>
          <p:cNvCxnSpPr>
            <a:cxnSpLocks/>
          </p:cNvCxnSpPr>
          <p:nvPr/>
        </p:nvCxnSpPr>
        <p:spPr>
          <a:xfrm rot="10800000">
            <a:off x="1180435" y="2918983"/>
            <a:ext cx="666592" cy="99299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92E4A5-1F3B-4BA0-9C35-DC667F4BCB71}"/>
              </a:ext>
            </a:extLst>
          </p:cNvPr>
          <p:cNvCxnSpPr>
            <a:cxnSpLocks/>
          </p:cNvCxnSpPr>
          <p:nvPr/>
        </p:nvCxnSpPr>
        <p:spPr>
          <a:xfrm flipV="1">
            <a:off x="3233849" y="4098047"/>
            <a:ext cx="856574" cy="2266"/>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501AC3-37CC-4F1D-A973-24318C874C63}"/>
              </a:ext>
            </a:extLst>
          </p:cNvPr>
          <p:cNvCxnSpPr>
            <a:cxnSpLocks/>
          </p:cNvCxnSpPr>
          <p:nvPr/>
        </p:nvCxnSpPr>
        <p:spPr>
          <a:xfrm>
            <a:off x="2006087" y="3768025"/>
            <a:ext cx="1216404" cy="65434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9EE339-6137-446D-95FE-66012A935D18}"/>
              </a:ext>
            </a:extLst>
          </p:cNvPr>
          <p:cNvCxnSpPr>
            <a:cxnSpLocks/>
          </p:cNvCxnSpPr>
          <p:nvPr/>
        </p:nvCxnSpPr>
        <p:spPr>
          <a:xfrm flipH="1">
            <a:off x="2006087" y="3791513"/>
            <a:ext cx="1216404" cy="6308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36E8E7-C81E-4D43-9C17-2EDF2E82B14B}"/>
              </a:ext>
            </a:extLst>
          </p:cNvPr>
          <p:cNvCxnSpPr>
            <a:cxnSpLocks/>
          </p:cNvCxnSpPr>
          <p:nvPr/>
        </p:nvCxnSpPr>
        <p:spPr>
          <a:xfrm flipH="1">
            <a:off x="3312989" y="3911584"/>
            <a:ext cx="64008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54142CF-6278-4DC3-BDF8-E214A00AD101}"/>
              </a:ext>
            </a:extLst>
          </p:cNvPr>
          <p:cNvSpPr txBox="1"/>
          <p:nvPr/>
        </p:nvSpPr>
        <p:spPr>
          <a:xfrm>
            <a:off x="3423831" y="3504006"/>
            <a:ext cx="666592" cy="277018"/>
          </a:xfrm>
          <a:prstGeom prst="rect">
            <a:avLst/>
          </a:prstGeom>
          <a:noFill/>
        </p:spPr>
        <p:txBody>
          <a:bodyPr wrap="square" lIns="54610" tIns="54610" rIns="54610" bIns="54610" rtlCol="0">
            <a:noAutofit/>
          </a:bodyPr>
          <a:lstStyle/>
          <a:p>
            <a:r>
              <a:rPr lang="en-US" sz="900" b="1"/>
              <a:t>FA </a:t>
            </a:r>
          </a:p>
          <a:p>
            <a:r>
              <a:rPr lang="en-US" sz="900" b="1"/>
              <a:t>stock</a:t>
            </a:r>
          </a:p>
        </p:txBody>
      </p:sp>
    </p:spTree>
    <p:extLst>
      <p:ext uri="{BB962C8B-B14F-4D97-AF65-F5344CB8AC3E}">
        <p14:creationId xmlns:p14="http://schemas.microsoft.com/office/powerpoint/2010/main" val="3560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600" b="1">
                <a:solidFill>
                  <a:srgbClr val="00338D"/>
                </a:solidFill>
              </a:rPr>
              <a:t>Deferral</a:t>
            </a:r>
          </a:p>
          <a:p>
            <a:pPr marL="285750" lvl="1" indent="-285750">
              <a:spcAft>
                <a:spcPts val="1200"/>
              </a:spcAft>
              <a:buFont typeface="Wingdings" panose="05000000000000000000" pitchFamily="2" charset="2"/>
              <a:buChar char="Ø"/>
            </a:pPr>
            <a:r>
              <a:rPr lang="en-US" sz="1600" b="1">
                <a:solidFill>
                  <a:srgbClr val="00338D"/>
                </a:solidFill>
              </a:rPr>
              <a:t>The guidelines</a:t>
            </a:r>
          </a:p>
          <a:p>
            <a:pPr marL="285750" lvl="1" indent="-285750">
              <a:spcAft>
                <a:spcPts val="1200"/>
              </a:spcAft>
              <a:buFont typeface="Wingdings" panose="05000000000000000000" pitchFamily="2" charset="2"/>
              <a:buChar char="Ø"/>
            </a:pPr>
            <a:r>
              <a:rPr lang="en-US" sz="1600" b="1">
                <a:solidFill>
                  <a:srgbClr val="00338D"/>
                </a:solidFill>
              </a:rPr>
              <a:t>The enactment of §367(b)</a:t>
            </a:r>
          </a:p>
          <a:p>
            <a:pPr marL="285750" lvl="1" indent="-285750">
              <a:spcAft>
                <a:spcPts val="1200"/>
              </a:spcAft>
              <a:buFont typeface="Wingdings" panose="05000000000000000000" pitchFamily="2" charset="2"/>
              <a:buChar char="Ø"/>
            </a:pPr>
            <a:r>
              <a:rPr lang="en-US" sz="1600" b="1">
                <a:solidFill>
                  <a:srgbClr val="00338D"/>
                </a:solidFill>
              </a:rPr>
              <a:t>The temporary regulations</a:t>
            </a:r>
          </a:p>
          <a:p>
            <a:pPr marL="285750" lvl="1" indent="-285750">
              <a:spcAft>
                <a:spcPts val="1200"/>
              </a:spcAft>
              <a:buFont typeface="Wingdings" panose="05000000000000000000" pitchFamily="2" charset="2"/>
              <a:buChar char="Ø"/>
            </a:pPr>
            <a:r>
              <a:rPr lang="en-US" sz="1600" b="1">
                <a:solidFill>
                  <a:srgbClr val="00338D"/>
                </a:solidFill>
              </a:rPr>
              <a:t>The principles</a:t>
            </a:r>
            <a:endParaRPr lang="en-US"/>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a:t>How did we get here?</a:t>
            </a:r>
          </a:p>
        </p:txBody>
      </p:sp>
    </p:spTree>
    <p:extLst>
      <p:ext uri="{BB962C8B-B14F-4D97-AF65-F5344CB8AC3E}">
        <p14:creationId xmlns:p14="http://schemas.microsoft.com/office/powerpoint/2010/main" val="172293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Developments impacting §367(b)</a:t>
            </a:r>
            <a:endParaRPr lang="en-US">
              <a:solidFill>
                <a:srgbClr val="FF0000"/>
              </a:solidFill>
            </a:endParaRPr>
          </a:p>
        </p:txBody>
      </p:sp>
    </p:spTree>
    <p:extLst>
      <p:ext uri="{BB962C8B-B14F-4D97-AF65-F5344CB8AC3E}">
        <p14:creationId xmlns:p14="http://schemas.microsoft.com/office/powerpoint/2010/main" val="1093207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A341A-F22A-4E01-9C13-33ACA5D678AC}"/>
              </a:ext>
            </a:extLst>
          </p:cNvPr>
          <p:cNvSpPr>
            <a:spLocks noGrp="1"/>
          </p:cNvSpPr>
          <p:nvPr>
            <p:ph type="body" sz="quarter" idx="10"/>
          </p:nvPr>
        </p:nvSpPr>
        <p:spPr>
          <a:xfrm>
            <a:off x="1005840" y="1097280"/>
            <a:ext cx="10195200" cy="4546800"/>
          </a:xfrm>
        </p:spPr>
        <p:txBody>
          <a:bodyPr/>
          <a:lstStyle/>
          <a:p>
            <a:pPr marL="285750" lvl="1" indent="-285750">
              <a:spcAft>
                <a:spcPts val="1200"/>
              </a:spcAft>
              <a:buFont typeface="Wingdings" panose="05000000000000000000" pitchFamily="2" charset="2"/>
              <a:buChar char="Ø"/>
            </a:pPr>
            <a:r>
              <a:rPr lang="en-US" sz="1700">
                <a:solidFill>
                  <a:srgbClr val="00338D"/>
                </a:solidFill>
              </a:rPr>
              <a:t>Between the enactment of §367(b) and the TCJA, Congress enacted many provisions, and the IRS issued guidance, that would have an impact, directly or indirectly, on §1248, B3, and B4</a:t>
            </a:r>
          </a:p>
          <a:p>
            <a:pPr marL="570150" lvl="2" indent="-285750">
              <a:spcAft>
                <a:spcPts val="1200"/>
              </a:spcAft>
              <a:buFont typeface="Arial" panose="020B0604020202020204" pitchFamily="34" charset="0"/>
              <a:buChar char="•"/>
            </a:pPr>
            <a:r>
              <a:rPr lang="en-US" b="1"/>
              <a:t>1962-1988</a:t>
            </a:r>
            <a:r>
              <a:rPr lang="en-US"/>
              <a:t> – Rates for capital gains and ordinary income for corporations converge</a:t>
            </a:r>
          </a:p>
          <a:p>
            <a:pPr marL="570150" lvl="2" indent="-285750">
              <a:spcAft>
                <a:spcPts val="1200"/>
              </a:spcAft>
              <a:buFont typeface="Arial" panose="020B0604020202020204" pitchFamily="34" charset="0"/>
              <a:buChar char="•"/>
            </a:pPr>
            <a:r>
              <a:rPr lang="en-US" b="1"/>
              <a:t>1986-1988 </a:t>
            </a:r>
            <a:r>
              <a:rPr lang="en-US"/>
              <a:t>– §986(c) enacted, taxing foreign currency gain or loss on the distribution (or deemed distribution) of PTEP, and issuance of Notice 88-71 requiring deemed distribution of PTEP in §1248 transactions</a:t>
            </a:r>
          </a:p>
          <a:p>
            <a:pPr marL="570150" lvl="2" indent="-285750">
              <a:spcAft>
                <a:spcPts val="1200"/>
              </a:spcAft>
              <a:buFont typeface="Arial" panose="020B0604020202020204" pitchFamily="34" charset="0"/>
              <a:buChar char="•"/>
            </a:pPr>
            <a:r>
              <a:rPr lang="en-US" b="1"/>
              <a:t>2003</a:t>
            </a:r>
            <a:r>
              <a:rPr lang="en-US"/>
              <a:t> – §1(h)(11) enacted, taxing dividends received by individuals from domestic corporations and qualified foreign corporations at long-term capital gain rates </a:t>
            </a:r>
          </a:p>
          <a:p>
            <a:pPr marL="570150" lvl="2" indent="-285750">
              <a:spcAft>
                <a:spcPts val="1200"/>
              </a:spcAft>
              <a:buFont typeface="Arial" panose="020B0604020202020204" pitchFamily="34" charset="0"/>
              <a:buChar char="•"/>
            </a:pPr>
            <a:r>
              <a:rPr lang="en-US" b="1"/>
              <a:t>2004</a:t>
            </a:r>
            <a:r>
              <a:rPr lang="en-US"/>
              <a:t> – §362(e)(1) enacted, preventing the importation of built-in losses through nonrecognition transactions</a:t>
            </a:r>
          </a:p>
          <a:p>
            <a:pPr marL="570150" lvl="2" indent="-285750">
              <a:spcAft>
                <a:spcPts val="1200"/>
              </a:spcAft>
              <a:buFont typeface="Wingdings" panose="05000000000000000000" pitchFamily="2" charset="2"/>
              <a:buChar char="Ø"/>
            </a:pPr>
            <a:endParaRPr lang="en-US" sz="1700"/>
          </a:p>
          <a:p>
            <a:pPr marL="570150" lvl="2" indent="-285750">
              <a:spcAft>
                <a:spcPts val="1200"/>
              </a:spcAft>
              <a:buFont typeface="Arial" panose="020B0604020202020204" pitchFamily="34" charset="0"/>
              <a:buChar char="•"/>
            </a:pPr>
            <a:endParaRPr lang="en-US"/>
          </a:p>
          <a:p>
            <a:pPr marL="570150" lvl="2" indent="-28575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E14DA312-A342-4913-9A45-358A5CBA183B}"/>
              </a:ext>
            </a:extLst>
          </p:cNvPr>
          <p:cNvSpPr>
            <a:spLocks noGrp="1"/>
          </p:cNvSpPr>
          <p:nvPr>
            <p:ph type="title"/>
          </p:nvPr>
        </p:nvSpPr>
        <p:spPr/>
        <p:txBody>
          <a:bodyPr/>
          <a:lstStyle/>
          <a:p>
            <a:r>
              <a:rPr lang="en-US"/>
              <a:t>Everything but TCJA</a:t>
            </a:r>
          </a:p>
        </p:txBody>
      </p:sp>
    </p:spTree>
    <p:extLst>
      <p:ext uri="{BB962C8B-B14F-4D97-AF65-F5344CB8AC3E}">
        <p14:creationId xmlns:p14="http://schemas.microsoft.com/office/powerpoint/2010/main" val="2795256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525B1-E6D4-425A-B8F6-45359ABC1AA5}"/>
              </a:ext>
            </a:extLst>
          </p:cNvPr>
          <p:cNvSpPr>
            <a:spLocks noGrp="1"/>
          </p:cNvSpPr>
          <p:nvPr>
            <p:ph type="title"/>
          </p:nvPr>
        </p:nvSpPr>
        <p:spPr/>
        <p:txBody>
          <a:bodyPr/>
          <a:lstStyle/>
          <a:p>
            <a:r>
              <a:rPr lang="en-US"/>
              <a:t>Corporate tax rate convergence</a:t>
            </a:r>
          </a:p>
        </p:txBody>
      </p:sp>
      <p:sp>
        <p:nvSpPr>
          <p:cNvPr id="4" name="Text Placeholder 1">
            <a:extLst>
              <a:ext uri="{FF2B5EF4-FFF2-40B4-BE49-F238E27FC236}">
                <a16:creationId xmlns:a16="http://schemas.microsoft.com/office/drawing/2014/main" id="{D1E32F29-081F-49E6-9BC2-A011583ECB77}"/>
              </a:ext>
            </a:extLst>
          </p:cNvPr>
          <p:cNvSpPr>
            <a:spLocks noGrp="1"/>
          </p:cNvSpPr>
          <p:nvPr>
            <p:ph type="body" sz="quarter" idx="10"/>
          </p:nvPr>
        </p:nvSpPr>
        <p:spPr>
          <a:xfrm>
            <a:off x="1005840" y="5384800"/>
            <a:ext cx="10195200" cy="259280"/>
          </a:xfrm>
        </p:spPr>
        <p:txBody>
          <a:bodyPr/>
          <a:lstStyle/>
          <a:p>
            <a:pPr marL="570150" lvl="2" indent="-285750">
              <a:spcAft>
                <a:spcPts val="1200"/>
              </a:spcAft>
              <a:buFont typeface="Arial" panose="020B0604020202020204" pitchFamily="34" charset="0"/>
              <a:buChar char="•"/>
            </a:pPr>
            <a:endParaRPr lang="en-US" b="0">
              <a:solidFill>
                <a:srgbClr val="00338D"/>
              </a:solidFill>
            </a:endParaRPr>
          </a:p>
          <a:p>
            <a:pPr marL="570150" lvl="2" indent="-285750">
              <a:spcAft>
                <a:spcPts val="1200"/>
              </a:spcAft>
              <a:buFont typeface="Arial" panose="020B0604020202020204" pitchFamily="34" charset="0"/>
              <a:buChar char="•"/>
            </a:pPr>
            <a:endParaRPr lang="en-US" sz="1800" b="0"/>
          </a:p>
          <a:p>
            <a:pPr marL="285750" indent="-285750">
              <a:spcAft>
                <a:spcPts val="1200"/>
              </a:spcAft>
              <a:buFont typeface="Wingdings" panose="05000000000000000000" pitchFamily="2" charset="2"/>
              <a:buChar char="Ø"/>
            </a:pPr>
            <a:endParaRPr lang="en-US" sz="1700" b="0"/>
          </a:p>
          <a:p>
            <a:pPr marL="570150" lvl="2" indent="-285750">
              <a:spcAft>
                <a:spcPts val="1200"/>
              </a:spcAft>
              <a:buFont typeface="Arial" panose="020B0604020202020204" pitchFamily="34" charset="0"/>
              <a:buChar char="•"/>
            </a:pPr>
            <a:endParaRPr lang="en-US"/>
          </a:p>
          <a:p>
            <a:pPr marL="861750" lvl="3" indent="-285750">
              <a:spcAft>
                <a:spcPts val="1200"/>
              </a:spcAft>
              <a:buFont typeface="Arial" panose="020B0604020202020204" pitchFamily="34" charset="0"/>
              <a:buChar char="•"/>
            </a:pPr>
            <a:endParaRPr lang="en-US"/>
          </a:p>
          <a:p>
            <a:pPr marL="861750" lvl="3" indent="-285750">
              <a:spcAft>
                <a:spcPts val="1200"/>
              </a:spcAft>
              <a:buFont typeface="Wingdings" panose="05000000000000000000" pitchFamily="2" charset="2"/>
              <a:buChar char="Ø"/>
            </a:pPr>
            <a:endParaRPr lang="en-US" sz="1600" b="0"/>
          </a:p>
        </p:txBody>
      </p:sp>
      <p:graphicFrame>
        <p:nvGraphicFramePr>
          <p:cNvPr id="2" name="Table 4">
            <a:extLst>
              <a:ext uri="{FF2B5EF4-FFF2-40B4-BE49-F238E27FC236}">
                <a16:creationId xmlns:a16="http://schemas.microsoft.com/office/drawing/2014/main" id="{7A45ACD7-C497-4AD8-9DDA-EF22E9451A98}"/>
              </a:ext>
            </a:extLst>
          </p:cNvPr>
          <p:cNvGraphicFramePr>
            <a:graphicFrameLocks noGrp="1"/>
          </p:cNvGraphicFramePr>
          <p:nvPr>
            <p:extLst>
              <p:ext uri="{D42A27DB-BD31-4B8C-83A1-F6EECF244321}">
                <p14:modId xmlns:p14="http://schemas.microsoft.com/office/powerpoint/2010/main" val="3205346393"/>
              </p:ext>
            </p:extLst>
          </p:nvPr>
        </p:nvGraphicFramePr>
        <p:xfrm>
          <a:off x="1005840" y="975360"/>
          <a:ext cx="10414000" cy="5202019"/>
        </p:xfrm>
        <a:graphic>
          <a:graphicData uri="http://schemas.openxmlformats.org/drawingml/2006/table">
            <a:tbl>
              <a:tblPr firstRow="1" bandRow="1">
                <a:tableStyleId>{69012ECD-51FC-41F1-AA8D-1B2483CD663E}</a:tableStyleId>
              </a:tblPr>
              <a:tblGrid>
                <a:gridCol w="2082800">
                  <a:extLst>
                    <a:ext uri="{9D8B030D-6E8A-4147-A177-3AD203B41FA5}">
                      <a16:colId xmlns:a16="http://schemas.microsoft.com/office/drawing/2014/main" val="1217680187"/>
                    </a:ext>
                  </a:extLst>
                </a:gridCol>
                <a:gridCol w="2082800">
                  <a:extLst>
                    <a:ext uri="{9D8B030D-6E8A-4147-A177-3AD203B41FA5}">
                      <a16:colId xmlns:a16="http://schemas.microsoft.com/office/drawing/2014/main" val="2226623962"/>
                    </a:ext>
                  </a:extLst>
                </a:gridCol>
                <a:gridCol w="2082800">
                  <a:extLst>
                    <a:ext uri="{9D8B030D-6E8A-4147-A177-3AD203B41FA5}">
                      <a16:colId xmlns:a16="http://schemas.microsoft.com/office/drawing/2014/main" val="1223048099"/>
                    </a:ext>
                  </a:extLst>
                </a:gridCol>
                <a:gridCol w="2082800">
                  <a:extLst>
                    <a:ext uri="{9D8B030D-6E8A-4147-A177-3AD203B41FA5}">
                      <a16:colId xmlns:a16="http://schemas.microsoft.com/office/drawing/2014/main" val="7674453"/>
                    </a:ext>
                  </a:extLst>
                </a:gridCol>
                <a:gridCol w="2082800">
                  <a:extLst>
                    <a:ext uri="{9D8B030D-6E8A-4147-A177-3AD203B41FA5}">
                      <a16:colId xmlns:a16="http://schemas.microsoft.com/office/drawing/2014/main" val="3818291043"/>
                    </a:ext>
                  </a:extLst>
                </a:gridCol>
              </a:tblGrid>
              <a:tr h="325219">
                <a:tc>
                  <a:txBody>
                    <a:bodyPr/>
                    <a:lstStyle/>
                    <a:p>
                      <a:r>
                        <a:rPr lang="en-US" sz="140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Long-term capital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Corporate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3553687"/>
                  </a:ext>
                </a:extLst>
              </a:tr>
              <a:tr h="278759">
                <a:tc>
                  <a:txBody>
                    <a:bodyPr/>
                    <a:lstStyle/>
                    <a:p>
                      <a:r>
                        <a:rPr lang="en-US" sz="1400"/>
                        <a:t>1942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422572"/>
                  </a:ext>
                </a:extLst>
              </a:tr>
              <a:tr h="278759">
                <a:tc>
                  <a:txBody>
                    <a:bodyPr/>
                    <a:lstStyle/>
                    <a:p>
                      <a:r>
                        <a:rPr lang="en-US" sz="1400"/>
                        <a:t>1946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359780"/>
                  </a:ext>
                </a:extLst>
              </a:tr>
              <a:tr h="278759">
                <a:tc>
                  <a:txBody>
                    <a:bodyPr/>
                    <a:lstStyle/>
                    <a:p>
                      <a:r>
                        <a:rPr lang="en-US" sz="1400"/>
                        <a:t>1950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156754"/>
                  </a:ext>
                </a:extLst>
              </a:tr>
              <a:tr h="278759">
                <a:tc>
                  <a:txBody>
                    <a:bodyPr/>
                    <a:lstStyle/>
                    <a:p>
                      <a:r>
                        <a:rPr lang="en-US" sz="1400"/>
                        <a:t>1951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50.75%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759926"/>
                  </a:ext>
                </a:extLst>
              </a:tr>
              <a:tr h="278759">
                <a:tc>
                  <a:txBody>
                    <a:bodyPr/>
                    <a:lstStyle/>
                    <a:p>
                      <a:r>
                        <a:rPr lang="en-US" sz="1400"/>
                        <a:t>1952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941821"/>
                  </a:ext>
                </a:extLst>
              </a:tr>
              <a:tr h="278759">
                <a:tc>
                  <a:txBody>
                    <a:bodyPr/>
                    <a:lstStyle/>
                    <a:p>
                      <a:r>
                        <a:rPr lang="en-US" sz="1400">
                          <a:solidFill>
                            <a:schemeClr val="tx1"/>
                          </a:solidFill>
                        </a:rPr>
                        <a:t>1954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solidFill>
                            <a:schemeClr val="tx1"/>
                          </a:solidFill>
                        </a:rPr>
                        <a:t>1248 enacted in 1962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3750808"/>
                  </a:ext>
                </a:extLst>
              </a:tr>
              <a:tr h="278759">
                <a:tc>
                  <a:txBody>
                    <a:bodyPr/>
                    <a:lstStyle/>
                    <a:p>
                      <a:r>
                        <a:rPr lang="en-US" sz="1400"/>
                        <a:t>1964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261671"/>
                  </a:ext>
                </a:extLst>
              </a:tr>
              <a:tr h="278759">
                <a:tc>
                  <a:txBody>
                    <a:bodyPr/>
                    <a:lstStyle/>
                    <a:p>
                      <a:r>
                        <a:rPr lang="en-US" sz="1400"/>
                        <a:t>1965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755867"/>
                  </a:ext>
                </a:extLst>
              </a:tr>
              <a:tr h="278759">
                <a:tc>
                  <a:txBody>
                    <a:bodyPr/>
                    <a:lstStyle/>
                    <a:p>
                      <a:r>
                        <a:rPr lang="en-US" sz="1400"/>
                        <a:t>1968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896634"/>
                  </a:ext>
                </a:extLst>
              </a:tr>
              <a:tr h="278759">
                <a:tc>
                  <a:txBody>
                    <a:bodyPr/>
                    <a:lstStyle/>
                    <a:p>
                      <a:r>
                        <a:rPr lang="en-US" sz="1400"/>
                        <a:t>1970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49.2%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33450"/>
                  </a:ext>
                </a:extLst>
              </a:tr>
              <a:tr h="278759">
                <a:tc>
                  <a:txBody>
                    <a:bodyPr/>
                    <a:lstStyle/>
                    <a:p>
                      <a:r>
                        <a:rPr lang="en-US" sz="1400"/>
                        <a:t>1971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367(b) enacted in 1976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2575536"/>
                  </a:ext>
                </a:extLst>
              </a:tr>
              <a:tr h="278759">
                <a:tc>
                  <a:txBody>
                    <a:bodyPr/>
                    <a:lstStyle/>
                    <a:p>
                      <a:r>
                        <a:rPr lang="en-US" sz="1400"/>
                        <a:t>1979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908328"/>
                  </a:ext>
                </a:extLst>
              </a:tr>
              <a:tr h="278759">
                <a:tc>
                  <a:txBody>
                    <a:bodyPr/>
                    <a:lstStyle/>
                    <a:p>
                      <a:r>
                        <a:rPr lang="en-US" sz="1400"/>
                        <a:t>1987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1358184"/>
                  </a:ext>
                </a:extLst>
              </a:tr>
              <a:tr h="278759">
                <a:tc>
                  <a:txBody>
                    <a:bodyPr/>
                    <a:lstStyle/>
                    <a:p>
                      <a:r>
                        <a:rPr lang="en-US" sz="1400"/>
                        <a:t>1988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a:t>Convergence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17504915"/>
                  </a:ext>
                </a:extLst>
              </a:tr>
              <a:tr h="278759">
                <a:tc>
                  <a:txBody>
                    <a:bodyPr/>
                    <a:lstStyle/>
                    <a:p>
                      <a:r>
                        <a:rPr lang="en-US" sz="1400"/>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8944337"/>
                  </a:ext>
                </a:extLst>
              </a:tr>
              <a:tr h="278759">
                <a:tc>
                  <a:txBody>
                    <a:bodyPr/>
                    <a:lstStyle/>
                    <a:p>
                      <a:r>
                        <a:rPr lang="en-US" sz="1400"/>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0797022"/>
                  </a:ext>
                </a:extLst>
              </a:tr>
            </a:tbl>
          </a:graphicData>
        </a:graphic>
      </p:graphicFrame>
    </p:spTree>
    <p:extLst>
      <p:ext uri="{BB962C8B-B14F-4D97-AF65-F5344CB8AC3E}">
        <p14:creationId xmlns:p14="http://schemas.microsoft.com/office/powerpoint/2010/main" val="184162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FX gain or loss with respect to distributions of PTEP attributable to movements in exchange rates between times of deemed and actual distribution are recognized and treated as ordinary income or loss from the same source as the associated income inclusion</a:t>
            </a:r>
          </a:p>
          <a:p>
            <a:pPr marL="569595" lvl="2" indent="-285750">
              <a:spcAft>
                <a:spcPts val="1200"/>
              </a:spcAft>
              <a:buFont typeface="Arial" panose="020B0604020202020204" pitchFamily="34" charset="0"/>
              <a:buChar char="•"/>
            </a:pPr>
            <a:r>
              <a:rPr lang="en-US" b="0"/>
              <a:t>Notice 88-71 announces that regulations will provide that, solely for purposes of computing §986(c) gain or loss, PTEP attributable to stock “with respect to which a section 1248 transaction…is relevant” is treated as distributed immediately prior to the transaction for purposes of computing </a:t>
            </a:r>
            <a:r>
              <a:rPr lang="en-US"/>
              <a:t>FX </a:t>
            </a:r>
            <a:r>
              <a:rPr lang="en-US" b="0"/>
              <a:t>gain or loss on the PTEP</a:t>
            </a:r>
            <a:endParaRPr lang="en-US" b="0">
              <a:cs typeface="Arial"/>
            </a:endParaRPr>
          </a:p>
          <a:p>
            <a:pPr marL="861695" lvl="3" indent="-285750">
              <a:spcAft>
                <a:spcPts val="1200"/>
              </a:spcAft>
              <a:buFont typeface="Arial" panose="020B0604020202020204" pitchFamily="34" charset="0"/>
              <a:buChar char="•"/>
            </a:pPr>
            <a:r>
              <a:rPr lang="en-US" b="0"/>
              <a:t>The FX income (or loss) recognized increases (or decreases) the US shareholder's basis in the stock of the foreign corporation for purposes of computing gain or loss with respect to the stock in the transaction</a:t>
            </a:r>
            <a:endParaRPr lang="en-US" b="0">
              <a:cs typeface="Arial"/>
            </a:endParaRPr>
          </a:p>
          <a:p>
            <a:pPr marL="861695" lvl="3" indent="-285750">
              <a:spcAft>
                <a:spcPts val="1200"/>
              </a:spcAft>
              <a:buFont typeface="Arial" panose="020B0604020202020204" pitchFamily="34" charset="0"/>
              <a:buChar char="•"/>
            </a:pPr>
            <a:r>
              <a:rPr lang="en-US"/>
              <a:t>No regulations have been issued adopting this rule, but the notice “may be relied on to the same extent as a revenue ruling or revenue procedure”</a:t>
            </a:r>
            <a:endParaRPr lang="en-US" b="0">
              <a:cs typeface="Arial"/>
            </a:endParaRPr>
          </a:p>
          <a:p>
            <a:pPr marL="569595" lvl="2" indent="-285750">
              <a:spcAft>
                <a:spcPts val="1200"/>
              </a:spcAft>
              <a:buFont typeface="Arial" panose="020B0604020202020204" pitchFamily="34" charset="0"/>
              <a:buChar char="•"/>
            </a:pPr>
            <a:r>
              <a:rPr lang="en-US" b="0"/>
              <a:t>If an exchanging shareholder that is a US person includes in income either an AEPA or </a:t>
            </a:r>
            <a:r>
              <a:rPr lang="en-US"/>
              <a:t>§1248 amount under </a:t>
            </a:r>
            <a:r>
              <a:rPr lang="en-US" b="0"/>
              <a:t>B3 or B4, then immediately prior to the exchange, solely for purposes of computing FX income or loss under §986(c), the shareholder is treated as receiving a distribution of PTEP from the appropriate foreign corporation that is attributable (under the principles of §1248) to the exchanged stock</a:t>
            </a:r>
            <a:endParaRPr lang="en-US" b="0">
              <a:cs typeface="Arial"/>
            </a:endParaRPr>
          </a:p>
          <a:p>
            <a:pPr marL="861695" lvl="3" indent="-285750">
              <a:spcAft>
                <a:spcPts val="1200"/>
              </a:spcAft>
              <a:buFont typeface="Arial" panose="020B0604020202020204" pitchFamily="34" charset="0"/>
              <a:buChar char="•"/>
            </a:pPr>
            <a:r>
              <a:rPr lang="en-US"/>
              <a:t>If an exchanging shareholder is foreign, PTEP is treated as distributed to the shareholder for all purposes</a:t>
            </a:r>
            <a:endParaRPr lang="en-US">
              <a:cs typeface="Arial"/>
            </a:endParaRPr>
          </a:p>
          <a:p>
            <a:pPr marL="569595" lvl="2" indent="-285750">
              <a:spcAft>
                <a:spcPts val="1200"/>
              </a:spcAft>
              <a:buFont typeface="Arial" panose="020B0604020202020204" pitchFamily="34" charset="0"/>
              <a:buChar char="•"/>
            </a:pPr>
            <a:endParaRPr lang="en-US"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Section 986(c) and Notice 88-71</a:t>
            </a:r>
          </a:p>
        </p:txBody>
      </p:sp>
    </p:spTree>
    <p:extLst>
      <p:ext uri="{BB962C8B-B14F-4D97-AF65-F5344CB8AC3E}">
        <p14:creationId xmlns:p14="http://schemas.microsoft.com/office/powerpoint/2010/main" val="280679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QDI of an individual shareholder is subject to taxation at reduced long-term capital gain rates, rather than income applicable to ordinary income (§1(h)(11))</a:t>
            </a:r>
          </a:p>
          <a:p>
            <a:pPr marL="569595" lvl="2" indent="-285750">
              <a:spcAft>
                <a:spcPts val="1200"/>
              </a:spcAft>
              <a:buFont typeface="Arial" panose="020B0604020202020204" pitchFamily="34" charset="0"/>
              <a:buChar char="•"/>
            </a:pPr>
            <a:r>
              <a:rPr lang="en-US" b="1"/>
              <a:t>QDI </a:t>
            </a:r>
            <a:r>
              <a:rPr lang="en-US"/>
              <a:t>is income from dividends </a:t>
            </a:r>
            <a:r>
              <a:rPr lang="en-US" b="0"/>
              <a:t>paid by a domestic corporation or a qualified foreign corporation (§1(h)(11)(B))</a:t>
            </a:r>
            <a:endParaRPr lang="en-US" b="0">
              <a:cs typeface="Arial"/>
            </a:endParaRPr>
          </a:p>
          <a:p>
            <a:pPr marL="569595" lvl="2" indent="-285750">
              <a:spcAft>
                <a:spcPts val="1200"/>
              </a:spcAft>
              <a:buFont typeface="Arial" panose="020B0604020202020204" pitchFamily="34" charset="0"/>
              <a:buChar char="•"/>
            </a:pPr>
            <a:r>
              <a:rPr lang="en-US" b="0"/>
              <a:t>A </a:t>
            </a:r>
            <a:r>
              <a:rPr lang="en-US" b="1"/>
              <a:t>qualified foreign corporation </a:t>
            </a:r>
            <a:r>
              <a:rPr lang="en-US" b="0"/>
              <a:t>is any foreign corporation—</a:t>
            </a:r>
            <a:r>
              <a:rPr lang="en-US"/>
              <a:t> </a:t>
            </a:r>
            <a:endParaRPr lang="en-US">
              <a:cs typeface="Arial"/>
            </a:endParaRPr>
          </a:p>
          <a:p>
            <a:pPr marL="569595" lvl="2" indent="-285750">
              <a:spcAft>
                <a:spcPts val="1200"/>
              </a:spcAft>
              <a:buFont typeface="Arial" panose="020B0604020202020204" pitchFamily="34" charset="0"/>
              <a:buChar char="•"/>
            </a:pPr>
            <a:r>
              <a:rPr lang="en-US" b="0"/>
              <a:t>(1) incorporated in a US possession,</a:t>
            </a:r>
            <a:r>
              <a:rPr lang="en-US"/>
              <a:t> </a:t>
            </a:r>
            <a:endParaRPr lang="en-US" b="0">
              <a:cs typeface="Arial"/>
            </a:endParaRPr>
          </a:p>
          <a:p>
            <a:pPr marL="861695" lvl="3" indent="-285750">
              <a:spcAft>
                <a:spcPts val="1200"/>
              </a:spcAft>
              <a:buFont typeface="Arial" panose="020B0604020202020204" pitchFamily="34" charset="0"/>
              <a:buChar char="•"/>
            </a:pPr>
            <a:r>
              <a:rPr lang="en-US"/>
              <a:t>(2) eligible for the benefits of a comprehensive income tax treaty if it would qualify for the benefits of the treaty with respect to substantially all of its income in the tax year in which the dividend is paid, or</a:t>
            </a:r>
            <a:endParaRPr lang="en-US">
              <a:cs typeface="Arial"/>
            </a:endParaRPr>
          </a:p>
          <a:p>
            <a:pPr marL="861695" lvl="3" indent="-285750">
              <a:spcAft>
                <a:spcPts val="1200"/>
              </a:spcAft>
              <a:buFont typeface="Arial" panose="020B0604020202020204" pitchFamily="34" charset="0"/>
              <a:buChar char="•"/>
            </a:pPr>
            <a:r>
              <a:rPr lang="en-US" b="0"/>
              <a:t>(3) has stock publicly-traded on an established securities market in the United States, but only with respect to dividends paid with respect to such stock (§1(h)(11)(C)(i) and (ii))</a:t>
            </a:r>
            <a:endParaRPr lang="en-US">
              <a:cs typeface="Arial"/>
            </a:endParaRPr>
          </a:p>
          <a:p>
            <a:pPr marL="569595" lvl="2" indent="-285750">
              <a:spcAft>
                <a:spcPts val="1200"/>
              </a:spcAft>
              <a:buFont typeface="Arial" panose="020B0604020202020204" pitchFamily="34" charset="0"/>
              <a:buChar char="•"/>
            </a:pPr>
            <a:r>
              <a:rPr lang="en-US" b="0"/>
              <a:t>A dividend paid by </a:t>
            </a:r>
            <a:r>
              <a:rPr lang="en-US"/>
              <a:t>a foreign corporation that is a qualified foreign corporation is not QDI if such corporation is either a PFIC or it became a surrogate foreign corporation under §7874 after the enactment of the TCJA (§1(h)(11)(C)(iii))</a:t>
            </a:r>
            <a:endParaRPr lang="en-US" b="0">
              <a:cs typeface="Arial"/>
            </a:endParaRPr>
          </a:p>
          <a:p>
            <a:pPr marL="569595" lvl="2" indent="-285750">
              <a:spcAft>
                <a:spcPts val="1200"/>
              </a:spcAft>
              <a:buFont typeface="Arial" panose="020B0604020202020204" pitchFamily="34" charset="0"/>
              <a:buChar char="•"/>
            </a:pPr>
            <a:r>
              <a:rPr lang="en-US"/>
              <a:t>No dividend is eligible for QDI unless the recipient shareholder holds the stock for 60 days during the 121-day period straddling the ex-dividend date (§1(h)(11)(B)(iii))</a:t>
            </a:r>
            <a:endParaRPr lang="en-US">
              <a:cs typeface="Arial"/>
            </a:endParaRPr>
          </a:p>
          <a:p>
            <a:pPr marL="569595" lvl="2" indent="-285750">
              <a:spcAft>
                <a:spcPts val="1200"/>
              </a:spcAft>
              <a:buFont typeface="Arial" panose="020B0604020202020204" pitchFamily="34" charset="0"/>
              <a:buChar char="•"/>
            </a:pPr>
            <a:r>
              <a:rPr lang="en-US" b="0"/>
              <a:t>QDI is taxed at long-term capital gain rates, but is not “gain from the sale or exchange of a capital asset,” and thus cannot generally be reduced by capital losses (compare §1(h)(1)(A) with §1211(b))</a:t>
            </a:r>
            <a:endParaRPr lang="en-US" b="0">
              <a:cs typeface="Arial"/>
            </a:endParaRPr>
          </a:p>
          <a:p>
            <a:pPr marL="861695" lvl="3" indent="-285750">
              <a:spcAft>
                <a:spcPts val="1200"/>
              </a:spcAft>
              <a:buFont typeface="Arial" panose="020B0604020202020204" pitchFamily="34" charset="0"/>
              <a:buChar char="•"/>
            </a:pPr>
            <a:endParaRPr lang="en-US" b="0">
              <a:cs typeface="Arial"/>
            </a:endParaRPr>
          </a:p>
          <a:p>
            <a:pPr marL="569595" lvl="2" indent="-285750">
              <a:spcAft>
                <a:spcPts val="1200"/>
              </a:spcAft>
              <a:buFont typeface="Arial" panose="020B0604020202020204" pitchFamily="34" charset="0"/>
              <a:buChar char="•"/>
            </a:pPr>
            <a:endParaRPr lang="en-US" b="0">
              <a:solidFill>
                <a:srgbClr val="00338D"/>
              </a:solidFill>
              <a:cs typeface="Arial"/>
            </a:endParaRPr>
          </a:p>
          <a:p>
            <a:pPr marL="569595" lvl="2" indent="-285750">
              <a:spcAft>
                <a:spcPts val="1200"/>
              </a:spcAft>
              <a:buFont typeface="Arial" panose="020B0604020202020204" pitchFamily="34" charset="0"/>
              <a:buChar char="•"/>
            </a:pPr>
            <a:endParaRPr lang="en-US" sz="1800" b="0">
              <a:cs typeface="Arial"/>
            </a:endParaRPr>
          </a:p>
          <a:p>
            <a:pPr marL="285750" indent="-285750">
              <a:spcAft>
                <a:spcPts val="1200"/>
              </a:spcAft>
              <a:buFont typeface="Wingdings" panose="05000000000000000000" pitchFamily="2" charset="2"/>
              <a:buChar char="Ø"/>
            </a:pPr>
            <a:endParaRPr lang="en-US" sz="1700" b="0"/>
          </a:p>
          <a:p>
            <a:pPr marL="569595" lvl="2" indent="-285750">
              <a:spcAft>
                <a:spcPts val="1200"/>
              </a:spcAft>
              <a:buFont typeface="Arial" panose="020B0604020202020204" pitchFamily="34" charset="0"/>
              <a:buChar char="•"/>
            </a:pPr>
            <a:endParaRPr lang="en-US">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QDI</a:t>
            </a:r>
          </a:p>
        </p:txBody>
      </p:sp>
    </p:spTree>
    <p:extLst>
      <p:ext uri="{BB962C8B-B14F-4D97-AF65-F5344CB8AC3E}">
        <p14:creationId xmlns:p14="http://schemas.microsoft.com/office/powerpoint/2010/main" val="127270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If there would an importation of a net built-in loss under §362(a) or (b) in a §351 exchange or reorganization, the basis of importation property will be its fair market value after such transaction </a:t>
            </a:r>
          </a:p>
          <a:p>
            <a:pPr marL="570150" lvl="2" indent="-285750">
              <a:spcAft>
                <a:spcPts val="1200"/>
              </a:spcAft>
              <a:buFont typeface="Arial" panose="020B0604020202020204" pitchFamily="34" charset="0"/>
              <a:buChar char="•"/>
            </a:pPr>
            <a:r>
              <a:rPr lang="en-US" b="1"/>
              <a:t>Importation property</a:t>
            </a:r>
            <a:r>
              <a:rPr lang="en-US"/>
              <a:t> is property gain or loss with respect to which would not be subject to US tax on a hypothetical sale by the transferor immediately before the transfer, and gain or loss with respect to which would be subject to US tax on a hypothetical sale by the transferee immediately after such transfer</a:t>
            </a:r>
          </a:p>
          <a:p>
            <a:pPr marL="861750" lvl="3" indent="-285750">
              <a:spcAft>
                <a:spcPts val="1200"/>
              </a:spcAft>
              <a:buFont typeface="Arial" panose="020B0604020202020204" pitchFamily="34" charset="0"/>
              <a:buChar char="•"/>
            </a:pPr>
            <a:r>
              <a:rPr lang="en-US"/>
              <a:t>Property transferred by a CFC in a nonrecognition transaction may be importation property, notwithstanding that gain or loss from a hypothetical sale by the CFC would be taken into account in determining a US shareholder’s subpart F or GILTI inclusion </a:t>
            </a:r>
          </a:p>
          <a:p>
            <a:pPr marL="570150" lvl="2" indent="-285750">
              <a:spcAft>
                <a:spcPts val="1200"/>
              </a:spcAft>
              <a:buFont typeface="Arial" panose="020B0604020202020204" pitchFamily="34" charset="0"/>
              <a:buChar char="•"/>
            </a:pPr>
            <a:r>
              <a:rPr lang="en-US"/>
              <a:t>There is an </a:t>
            </a:r>
            <a:r>
              <a:rPr lang="en-US" b="1"/>
              <a:t>importation of net built-in loss </a:t>
            </a:r>
            <a:r>
              <a:rPr lang="en-US"/>
              <a:t>if the aggregate basis of importation property exceeds the fair market value of such property</a:t>
            </a:r>
          </a:p>
          <a:p>
            <a:pPr marL="570150" lvl="2" indent="-285750">
              <a:spcAft>
                <a:spcPts val="1200"/>
              </a:spcAft>
              <a:buFont typeface="Arial" panose="020B0604020202020204" pitchFamily="34" charset="0"/>
              <a:buChar char="•"/>
            </a:pPr>
            <a:r>
              <a:rPr lang="en-US"/>
              <a:t>The same rule applies for transfers of importation property pursuant to a complete liquidation under §332 (see §334(b)(1)(B))</a:t>
            </a:r>
          </a:p>
          <a:p>
            <a:pPr marL="570150" lvl="2" indent="-285750">
              <a:spcAft>
                <a:spcPts val="1200"/>
              </a:spcAft>
              <a:buFont typeface="Arial" panose="020B0604020202020204" pitchFamily="34" charset="0"/>
              <a:buChar char="•"/>
            </a:pPr>
            <a:endParaRPr lang="en-US" b="1"/>
          </a:p>
          <a:p>
            <a:pPr marL="861750" lvl="3" indent="-285750">
              <a:spcAft>
                <a:spcPts val="1200"/>
              </a:spcAft>
              <a:buFont typeface="Arial" panose="020B0604020202020204" pitchFamily="34" charset="0"/>
              <a:buChar char="•"/>
            </a:pPr>
            <a:endParaRPr lang="en-US" b="0"/>
          </a:p>
          <a:p>
            <a:pPr marL="570150" lvl="2" indent="-285750">
              <a:spcAft>
                <a:spcPts val="1200"/>
              </a:spcAft>
              <a:buFont typeface="Arial" panose="020B0604020202020204" pitchFamily="34" charset="0"/>
              <a:buChar char="•"/>
            </a:pPr>
            <a:endParaRPr lang="en-US" b="0">
              <a:solidFill>
                <a:srgbClr val="00338D"/>
              </a:solidFill>
            </a:endParaRPr>
          </a:p>
          <a:p>
            <a:pPr marL="570150" lvl="2" indent="-285750">
              <a:spcAft>
                <a:spcPts val="1200"/>
              </a:spcAft>
              <a:buFont typeface="Arial" panose="020B0604020202020204" pitchFamily="34" charset="0"/>
              <a:buChar char="•"/>
            </a:pPr>
            <a:endParaRPr lang="en-US" sz="1800" b="0"/>
          </a:p>
          <a:p>
            <a:pPr marL="285750" indent="-285750">
              <a:spcAft>
                <a:spcPts val="1200"/>
              </a:spcAft>
              <a:buFont typeface="Wingdings" panose="05000000000000000000" pitchFamily="2" charset="2"/>
              <a:buChar char="Ø"/>
            </a:pPr>
            <a:endParaRPr lang="en-US" sz="1700" b="0"/>
          </a:p>
          <a:p>
            <a:pPr marL="570150" lvl="2" indent="-285750">
              <a:spcAft>
                <a:spcPts val="1200"/>
              </a:spcAft>
              <a:buFont typeface="Arial" panose="020B0604020202020204" pitchFamily="34" charset="0"/>
              <a:buChar char="•"/>
            </a:pPr>
            <a:endParaRPr lang="en-US"/>
          </a:p>
          <a:p>
            <a:pPr marL="861750" lvl="3" indent="-285750">
              <a:spcAft>
                <a:spcPts val="1200"/>
              </a:spcAft>
              <a:buFont typeface="Arial" panose="020B0604020202020204" pitchFamily="34" charset="0"/>
              <a:buChar char="•"/>
            </a:pPr>
            <a:endParaRPr lang="en-US"/>
          </a:p>
          <a:p>
            <a:pPr marL="861750" lvl="3" indent="-285750">
              <a:spcAft>
                <a:spcPts val="1200"/>
              </a:spcAft>
              <a:buFont typeface="Wingdings" panose="05000000000000000000" pitchFamily="2" charset="2"/>
              <a:buChar char="Ø"/>
            </a:pPr>
            <a:endParaRPr lang="en-US" sz="1600" b="0"/>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Section 362(e)(1)</a:t>
            </a:r>
          </a:p>
        </p:txBody>
      </p:sp>
    </p:spTree>
    <p:extLst>
      <p:ext uri="{BB962C8B-B14F-4D97-AF65-F5344CB8AC3E}">
        <p14:creationId xmlns:p14="http://schemas.microsoft.com/office/powerpoint/2010/main" val="2682182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A341A-F22A-4E01-9C13-33ACA5D678AC}"/>
              </a:ext>
            </a:extLst>
          </p:cNvPr>
          <p:cNvSpPr>
            <a:spLocks noGrp="1"/>
          </p:cNvSpPr>
          <p:nvPr>
            <p:ph type="body" sz="quarter" idx="10"/>
          </p:nvPr>
        </p:nvSpPr>
        <p:spPr>
          <a:xfrm>
            <a:off x="1005840" y="1097280"/>
            <a:ext cx="10195200" cy="4546800"/>
          </a:xfrm>
        </p:spPr>
        <p:txBody>
          <a:bodyPr/>
          <a:lstStyle/>
          <a:p>
            <a:pPr marL="285750" lvl="1" indent="-285750">
              <a:spcAft>
                <a:spcPts val="1200"/>
              </a:spcAft>
              <a:buFont typeface="Wingdings" panose="05000000000000000000" pitchFamily="2" charset="2"/>
              <a:buChar char="Ø"/>
            </a:pPr>
            <a:r>
              <a:rPr lang="en-US" sz="1700">
                <a:solidFill>
                  <a:srgbClr val="00338D"/>
                </a:solidFill>
              </a:rPr>
              <a:t>In December 2017, Congress passed the TCJA, which made dramatic changes to the taxation of US shareholders with respect to the income and earnings of their foreign subsidiaries, including by—</a:t>
            </a:r>
            <a:endParaRPr lang="en-US" sz="1700"/>
          </a:p>
          <a:p>
            <a:pPr marL="569595" lvl="2" indent="-285750">
              <a:spcAft>
                <a:spcPts val="1200"/>
              </a:spcAft>
              <a:buFont typeface="Arial" panose="020B0604020202020204" pitchFamily="34" charset="0"/>
              <a:buChar char="•"/>
            </a:pPr>
            <a:r>
              <a:rPr lang="en-US"/>
              <a:t>enacting §965, which required US shareholders of CFCs (and certain 10/50 companies) to increase their subpart F inclusions by their pro rata share of untaxed E&amp;P of such corporations, taxed at reduced rates</a:t>
            </a:r>
          </a:p>
          <a:p>
            <a:pPr marL="569595" lvl="2" indent="-285750">
              <a:spcAft>
                <a:spcPts val="1200"/>
              </a:spcAft>
              <a:buFont typeface="Arial" panose="020B0604020202020204" pitchFamily="34" charset="0"/>
              <a:buChar char="•"/>
            </a:pPr>
            <a:r>
              <a:rPr lang="en-US"/>
              <a:t>enacting GILTI, which requires US shareholders of CFCs to include in gross income most CFC income currently, with individual US shareholders taxed at their marginal rate and corporate US shareholders generally taxed at 10.5%;</a:t>
            </a:r>
            <a:endParaRPr lang="en-US">
              <a:cs typeface="Arial"/>
            </a:endParaRPr>
          </a:p>
          <a:p>
            <a:pPr marL="569595" lvl="2" indent="-285750">
              <a:spcAft>
                <a:spcPts val="1200"/>
              </a:spcAft>
              <a:buFont typeface="Arial" panose="020B0604020202020204" pitchFamily="34" charset="0"/>
              <a:buChar char="•"/>
            </a:pPr>
            <a:r>
              <a:rPr lang="en-US"/>
              <a:t>enacting §245A, which provides corporate US shareholders of all foreign corporations (not just CFCs) a 100% dividends received deduction (DRD) with respect to the foreign-source portion of any dividend if certain holding period requirements are satisfied; and</a:t>
            </a:r>
            <a:endParaRPr lang="en-US">
              <a:cs typeface="Arial"/>
            </a:endParaRPr>
          </a:p>
          <a:p>
            <a:pPr marL="569595" lvl="2" indent="-285750">
              <a:spcAft>
                <a:spcPts val="1200"/>
              </a:spcAft>
              <a:buFont typeface="Arial" panose="020B0604020202020204" pitchFamily="34" charset="0"/>
              <a:buChar char="•"/>
            </a:pPr>
            <a:r>
              <a:rPr lang="en-US"/>
              <a:t>repealing §958(b)(4) and expanding the definition of a US shareholder, resulting in more foreign corporations constituting CFCs </a:t>
            </a:r>
            <a:endParaRPr lang="en-US">
              <a:cs typeface="Arial"/>
            </a:endParaRPr>
          </a:p>
          <a:p>
            <a:pPr marL="285750" lvl="1" indent="-285750">
              <a:spcAft>
                <a:spcPts val="1200"/>
              </a:spcAft>
              <a:buFont typeface="Wingdings" panose="05000000000000000000" pitchFamily="2" charset="2"/>
              <a:buChar char="Ø"/>
            </a:pPr>
            <a:r>
              <a:rPr lang="en-US" sz="1700">
                <a:solidFill>
                  <a:srgbClr val="00338D"/>
                </a:solidFill>
              </a:rPr>
              <a:t>In addition, Treasury and the IRS, in response to TCJA, have made significant changes to the treatment of domestic partnerships, treating them generally as aggregates of their partnerships for purposes of subpart F and GILTI, but not for §1248</a:t>
            </a:r>
            <a:endParaRPr lang="en-US" sz="1700"/>
          </a:p>
          <a:p>
            <a:pPr marL="569595" lvl="2" indent="-285750">
              <a:spcAft>
                <a:spcPts val="1200"/>
              </a:spcAft>
              <a:buFont typeface="Wingdings" panose="05000000000000000000" pitchFamily="2" charset="2"/>
              <a:buChar char="Ø"/>
            </a:pPr>
            <a:endParaRPr lang="en-US" sz="1700">
              <a:cs typeface="Arial"/>
            </a:endParaRPr>
          </a:p>
          <a:p>
            <a:pPr marL="569595" lvl="2" indent="-285750">
              <a:spcAft>
                <a:spcPts val="1200"/>
              </a:spcAft>
              <a:buFont typeface="Arial" panose="020B0604020202020204" pitchFamily="34" charset="0"/>
              <a:buChar char="•"/>
            </a:pPr>
            <a:endParaRPr lang="en-US">
              <a:cs typeface="Arial"/>
            </a:endParaRPr>
          </a:p>
          <a:p>
            <a:pPr marL="569595" lvl="2" indent="-285750">
              <a:buFont typeface="Arial" panose="020B0604020202020204" pitchFamily="34" charset="0"/>
              <a:buChar char="•"/>
            </a:pPr>
            <a:endParaRPr lang="en-US">
              <a:cs typeface="Arial"/>
            </a:endParaRPr>
          </a:p>
        </p:txBody>
      </p:sp>
      <p:sp>
        <p:nvSpPr>
          <p:cNvPr id="3" name="Title 2">
            <a:extLst>
              <a:ext uri="{FF2B5EF4-FFF2-40B4-BE49-F238E27FC236}">
                <a16:creationId xmlns:a16="http://schemas.microsoft.com/office/drawing/2014/main" id="{E14DA312-A342-4913-9A45-358A5CBA183B}"/>
              </a:ext>
            </a:extLst>
          </p:cNvPr>
          <p:cNvSpPr>
            <a:spLocks noGrp="1"/>
          </p:cNvSpPr>
          <p:nvPr>
            <p:ph type="title"/>
          </p:nvPr>
        </p:nvSpPr>
        <p:spPr/>
        <p:txBody>
          <a:bodyPr/>
          <a:lstStyle/>
          <a:p>
            <a:r>
              <a:rPr lang="en-US"/>
              <a:t>Everything about TCJA</a:t>
            </a:r>
          </a:p>
        </p:txBody>
      </p:sp>
    </p:spTree>
    <p:extLst>
      <p:ext uri="{BB962C8B-B14F-4D97-AF65-F5344CB8AC3E}">
        <p14:creationId xmlns:p14="http://schemas.microsoft.com/office/powerpoint/2010/main" val="174901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Each person who is a US shareholder of a CFC for a taxable year of such US shareholder must include in gross income its GILTI for the taxable year</a:t>
            </a:r>
          </a:p>
          <a:p>
            <a:pPr marL="569595" lvl="2" indent="-285750">
              <a:spcAft>
                <a:spcPts val="1200"/>
              </a:spcAft>
              <a:buFont typeface="Arial" panose="020B0604020202020204" pitchFamily="34" charset="0"/>
              <a:buChar char="•"/>
            </a:pPr>
            <a:r>
              <a:rPr lang="en-US" b="1"/>
              <a:t>GILTI </a:t>
            </a:r>
            <a:r>
              <a:rPr lang="en-US" b="0"/>
              <a:t>is the excess (if any) of </a:t>
            </a:r>
            <a:r>
              <a:rPr lang="en-US"/>
              <a:t>a US </a:t>
            </a:r>
            <a:r>
              <a:rPr lang="en-US" b="0"/>
              <a:t>shareholder’s net CFC tested income for the taxable year over its net deemed tangible income return for the taxable year</a:t>
            </a:r>
            <a:r>
              <a:rPr lang="en-US"/>
              <a:t> </a:t>
            </a:r>
            <a:endParaRPr lang="en-US" b="0">
              <a:cs typeface="Arial"/>
            </a:endParaRPr>
          </a:p>
          <a:p>
            <a:pPr marL="569595" lvl="2" indent="-285750">
              <a:spcAft>
                <a:spcPts val="1200"/>
              </a:spcAft>
              <a:buFont typeface="Arial" panose="020B0604020202020204" pitchFamily="34" charset="0"/>
              <a:buChar char="•"/>
            </a:pPr>
            <a:r>
              <a:rPr lang="en-US" b="1"/>
              <a:t>Net deemed tangible income return </a:t>
            </a:r>
            <a:r>
              <a:rPr lang="en-US" b="0"/>
              <a:t>is the excess of 10% of the aggregate of a US shareholder’s pro rata share of the qualified business asset investment (</a:t>
            </a:r>
            <a:r>
              <a:rPr lang="en-US" b="1"/>
              <a:t>QBAI</a:t>
            </a:r>
            <a:r>
              <a:rPr lang="en-US" b="0"/>
              <a:t>) for the taxable year over the amount of interest expense taken into account in determining the US shareholder’s net CFC tested income</a:t>
            </a:r>
            <a:endParaRPr lang="en-US" b="0">
              <a:cs typeface="Arial"/>
            </a:endParaRPr>
          </a:p>
          <a:p>
            <a:pPr marL="569595" lvl="2" indent="-285750">
              <a:spcAft>
                <a:spcPts val="1200"/>
              </a:spcAft>
              <a:buFont typeface="Arial" panose="020B0604020202020204" pitchFamily="34" charset="0"/>
              <a:buChar char="•"/>
            </a:pPr>
            <a:r>
              <a:rPr lang="en-US" b="1"/>
              <a:t>QBAI</a:t>
            </a:r>
            <a:r>
              <a:rPr lang="en-US"/>
              <a:t> is the quarterly average of a CFC’s adjusted bases in tangible depreciable property used in the production of tested income</a:t>
            </a:r>
            <a:endParaRPr lang="en-US" b="0">
              <a:cs typeface="Arial"/>
            </a:endParaRPr>
          </a:p>
          <a:p>
            <a:pPr marL="569595" lvl="2" indent="-285750">
              <a:spcAft>
                <a:spcPts val="1200"/>
              </a:spcAft>
              <a:buFont typeface="Arial" panose="020B0604020202020204" pitchFamily="34" charset="0"/>
              <a:buChar char="•"/>
            </a:pPr>
            <a:r>
              <a:rPr lang="en-US" b="1"/>
              <a:t>Net CFC tested income </a:t>
            </a:r>
            <a:r>
              <a:rPr lang="en-US" b="0"/>
              <a:t>is </a:t>
            </a:r>
            <a:r>
              <a:rPr lang="en-US"/>
              <a:t>a US shareholder’s pro rata share of the </a:t>
            </a:r>
            <a:r>
              <a:rPr lang="en-US" b="0"/>
              <a:t>aggregate tested income of all CFCs less the US shareholder’s pro rata share of the aggregate tested loss of all CFCs</a:t>
            </a:r>
            <a:endParaRPr lang="en-US" b="0">
              <a:cs typeface="Arial"/>
            </a:endParaRPr>
          </a:p>
          <a:p>
            <a:pPr marL="569595" lvl="2" indent="-285750">
              <a:spcAft>
                <a:spcPts val="1200"/>
              </a:spcAft>
              <a:buFont typeface="Arial" panose="020B0604020202020204" pitchFamily="34" charset="0"/>
              <a:buChar char="•"/>
            </a:pPr>
            <a:r>
              <a:rPr lang="en-US" b="1"/>
              <a:t>Tested income </a:t>
            </a:r>
            <a:r>
              <a:rPr lang="en-US"/>
              <a:t>(</a:t>
            </a:r>
            <a:r>
              <a:rPr lang="en-US" b="1"/>
              <a:t>tested loss</a:t>
            </a:r>
            <a:r>
              <a:rPr lang="en-US"/>
              <a:t>) is the amount that a CFC’s gross tested income exceeds (is less than) the deductions property allocable to tested income</a:t>
            </a:r>
            <a:endParaRPr lang="en-US" b="0">
              <a:cs typeface="Arial"/>
            </a:endParaRPr>
          </a:p>
          <a:p>
            <a:pPr marL="569595" lvl="2" indent="-285750">
              <a:spcAft>
                <a:spcPts val="1200"/>
              </a:spcAft>
              <a:buFont typeface="Arial" panose="020B0604020202020204" pitchFamily="34" charset="0"/>
              <a:buChar char="•"/>
            </a:pPr>
            <a:r>
              <a:rPr lang="en-US" b="1"/>
              <a:t>Gross tested income </a:t>
            </a:r>
            <a:r>
              <a:rPr lang="en-US"/>
              <a:t>includes all income except income effectively connected with a US trade or business (</a:t>
            </a:r>
            <a:r>
              <a:rPr lang="en-US" b="1"/>
              <a:t>ECI</a:t>
            </a:r>
            <a:r>
              <a:rPr lang="en-US"/>
              <a:t>), amounts taken into account in determining subpart F income, amounts excluded under the high-tax exception of §954(b)(4), related party dividends, and foreign oil and gas extraction income (</a:t>
            </a:r>
            <a:r>
              <a:rPr lang="en-US" b="1"/>
              <a:t>FOGEI</a:t>
            </a:r>
            <a:r>
              <a:rPr lang="en-US"/>
              <a:t>), and is not limited by E&amp;P</a:t>
            </a:r>
            <a:endParaRPr lang="en-US">
              <a:cs typeface="Arial"/>
            </a:endParaRPr>
          </a:p>
          <a:p>
            <a:pPr marL="575945" lvl="3" indent="0">
              <a:spcAft>
                <a:spcPts val="1200"/>
              </a:spcAft>
              <a:buNone/>
            </a:pPr>
            <a:endParaRPr lang="en-US" b="0">
              <a:cs typeface="Arial"/>
            </a:endParaRPr>
          </a:p>
          <a:p>
            <a:pPr marL="861695" lvl="3" indent="-285750">
              <a:spcAft>
                <a:spcPts val="1200"/>
              </a:spcAft>
              <a:buFont typeface="Arial" panose="020B0604020202020204" pitchFamily="34" charset="0"/>
              <a:buChar char="•"/>
            </a:pPr>
            <a:endParaRPr lang="en-US" b="0">
              <a:cs typeface="Arial"/>
            </a:endParaRPr>
          </a:p>
          <a:p>
            <a:pPr marL="569595" lvl="2" indent="-285750">
              <a:spcAft>
                <a:spcPts val="1200"/>
              </a:spcAft>
              <a:buFont typeface="Arial" panose="020B0604020202020204" pitchFamily="34" charset="0"/>
              <a:buChar char="•"/>
            </a:pPr>
            <a:endParaRPr lang="en-US" b="0">
              <a:solidFill>
                <a:srgbClr val="00338D"/>
              </a:solidFill>
              <a:cs typeface="Arial"/>
            </a:endParaRPr>
          </a:p>
          <a:p>
            <a:pPr marL="569595" lvl="2" indent="-285750">
              <a:spcAft>
                <a:spcPts val="1200"/>
              </a:spcAft>
              <a:buFont typeface="Arial" panose="020B0604020202020204" pitchFamily="34" charset="0"/>
              <a:buChar char="•"/>
            </a:pPr>
            <a:endParaRPr lang="en-US" sz="1800" b="0">
              <a:cs typeface="Arial"/>
            </a:endParaRPr>
          </a:p>
          <a:p>
            <a:pPr marL="285750" indent="-285750">
              <a:spcAft>
                <a:spcPts val="1200"/>
              </a:spcAft>
              <a:buFont typeface="Wingdings" panose="05000000000000000000" pitchFamily="2" charset="2"/>
              <a:buChar char="Ø"/>
            </a:pPr>
            <a:endParaRPr lang="en-US" sz="1700" b="0"/>
          </a:p>
          <a:p>
            <a:pPr marL="569595" lvl="2" indent="-285750">
              <a:spcAft>
                <a:spcPts val="1200"/>
              </a:spcAft>
              <a:buFont typeface="Arial" panose="020B0604020202020204" pitchFamily="34" charset="0"/>
              <a:buChar char="•"/>
            </a:pPr>
            <a:endParaRPr lang="en-US">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GILTI</a:t>
            </a:r>
          </a:p>
        </p:txBody>
      </p:sp>
    </p:spTree>
    <p:extLst>
      <p:ext uri="{BB962C8B-B14F-4D97-AF65-F5344CB8AC3E}">
        <p14:creationId xmlns:p14="http://schemas.microsoft.com/office/powerpoint/2010/main" val="1435605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A corporate US shareholder of a specified 10%-owned foreign corporation (</a:t>
            </a:r>
            <a:r>
              <a:rPr lang="en-US" sz="1700"/>
              <a:t>SFC</a:t>
            </a:r>
            <a:r>
              <a:rPr lang="en-US" sz="1700" b="0"/>
              <a:t>) (such shareholder, a </a:t>
            </a:r>
            <a:r>
              <a:rPr lang="en-US" sz="1700"/>
              <a:t>§245A shareholder</a:t>
            </a:r>
            <a:r>
              <a:rPr lang="en-US" sz="1700" b="0"/>
              <a:t>) that receives a dividend from the SFC is allowed a DRD under §245A (</a:t>
            </a:r>
            <a:r>
              <a:rPr lang="en-US" sz="1700"/>
              <a:t>§245A DRD</a:t>
            </a:r>
            <a:r>
              <a:rPr lang="en-US" sz="1700" b="0"/>
              <a:t>) equal to the foreign-source portion of the dividend</a:t>
            </a:r>
          </a:p>
          <a:p>
            <a:pPr marL="569595" lvl="2" indent="-285750">
              <a:spcAft>
                <a:spcPts val="1200"/>
              </a:spcAft>
              <a:buFont typeface="Arial" panose="020B0604020202020204" pitchFamily="34" charset="0"/>
              <a:buChar char="•"/>
            </a:pPr>
            <a:r>
              <a:rPr lang="en-US" b="1"/>
              <a:t>Foreign-source portion </a:t>
            </a:r>
            <a:r>
              <a:rPr lang="en-US" b="0"/>
              <a:t>is </a:t>
            </a:r>
            <a:r>
              <a:rPr lang="en-US"/>
              <a:t>equal to the amount of the </a:t>
            </a:r>
            <a:r>
              <a:rPr lang="en-US" b="0"/>
              <a:t>dividend multiplied by a fraction, the numerator of which is undistributed foreign earnings and the denominator of which is undistributed earnings</a:t>
            </a:r>
            <a:endParaRPr lang="en-US" b="0">
              <a:cs typeface="Arial"/>
            </a:endParaRPr>
          </a:p>
          <a:p>
            <a:pPr marL="861695" lvl="3" indent="-285750">
              <a:buFont typeface="Arial" panose="020B0604020202020204" pitchFamily="34" charset="0"/>
              <a:buChar char="•"/>
            </a:pPr>
            <a:r>
              <a:rPr lang="en-US" b="1"/>
              <a:t>Undistributed foreign earnings </a:t>
            </a:r>
            <a:r>
              <a:rPr lang="en-US" b="0"/>
              <a:t>are the undistributed earnings not attributable to:</a:t>
            </a:r>
            <a:endParaRPr lang="en-US" b="0">
              <a:cs typeface="Arial"/>
            </a:endParaRPr>
          </a:p>
          <a:p>
            <a:pPr marL="1109980" lvl="4" indent="-285750">
              <a:buFont typeface="Arial" panose="020B0604020202020204" pitchFamily="34" charset="0"/>
              <a:buChar char="•"/>
            </a:pPr>
            <a:r>
              <a:rPr lang="en-US" b="0"/>
              <a:t>ECI, or</a:t>
            </a:r>
            <a:r>
              <a:rPr lang="en-US"/>
              <a:t> </a:t>
            </a:r>
          </a:p>
          <a:p>
            <a:pPr marL="1109980" lvl="4" indent="-285750">
              <a:buFont typeface="Arial" panose="020B0604020202020204" pitchFamily="34" charset="0"/>
              <a:buChar char="•"/>
            </a:pPr>
            <a:r>
              <a:rPr lang="en-US"/>
              <a:t>Dividends from 80%-owned domestic corporations, including RICs and REITs</a:t>
            </a:r>
            <a:endParaRPr lang="en-US" b="0" i="1">
              <a:cs typeface="Arial"/>
            </a:endParaRPr>
          </a:p>
          <a:p>
            <a:pPr marL="861695" lvl="3" indent="-285750">
              <a:spcAft>
                <a:spcPts val="1200"/>
              </a:spcAft>
              <a:buFont typeface="Arial" panose="020B0604020202020204" pitchFamily="34" charset="0"/>
              <a:buChar char="•"/>
            </a:pPr>
            <a:r>
              <a:rPr lang="en-US" b="1"/>
              <a:t>Undistributed earnings </a:t>
            </a:r>
            <a:r>
              <a:rPr lang="en-US" b="0"/>
              <a:t>are E&amp;P (computed in accordance with §§964(a) and 986) as of the close of the year, unreduced by dividends during the year</a:t>
            </a:r>
            <a:endParaRPr lang="en-US" b="0">
              <a:cs typeface="Arial"/>
            </a:endParaRPr>
          </a:p>
          <a:p>
            <a:pPr marL="569595" lvl="2" indent="-285750">
              <a:spcAft>
                <a:spcPts val="1200"/>
              </a:spcAft>
              <a:buFont typeface="Arial" panose="020B0604020202020204" pitchFamily="34" charset="0"/>
              <a:buChar char="•"/>
            </a:pPr>
            <a:r>
              <a:rPr lang="en-US"/>
              <a:t>An </a:t>
            </a:r>
            <a:r>
              <a:rPr lang="en-US" b="1"/>
              <a:t>SFC </a:t>
            </a:r>
            <a:r>
              <a:rPr lang="en-US"/>
              <a:t>is a foreign corporation that </a:t>
            </a:r>
            <a:r>
              <a:rPr lang="en-US" b="0"/>
              <a:t>is not PFIC, unless such PFIC is a CFC with respect to the shareholder</a:t>
            </a:r>
            <a:endParaRPr lang="en-US" b="0">
              <a:cs typeface="Arial"/>
            </a:endParaRPr>
          </a:p>
          <a:p>
            <a:pPr marL="861695" lvl="3" indent="-285750">
              <a:spcAft>
                <a:spcPts val="1200"/>
              </a:spcAft>
              <a:buFont typeface="Arial" panose="020B0604020202020204" pitchFamily="34" charset="0"/>
              <a:buChar char="•"/>
            </a:pPr>
            <a:r>
              <a:rPr lang="en-US"/>
              <a:t>The Build Back Better Act </a:t>
            </a:r>
            <a:r>
              <a:rPr lang="en-US" b="1"/>
              <a:t>(BBBA</a:t>
            </a:r>
            <a:r>
              <a:rPr lang="en-US"/>
              <a:t>) would have limited the §245A DRD to dividends paid by CFCs, and would have deemed a dividend paid by a CFC out of pre-CFC E&amp;P as an extraordinary dividend under §1059</a:t>
            </a:r>
            <a:endParaRPr lang="en-US">
              <a:cs typeface="Arial"/>
            </a:endParaRPr>
          </a:p>
          <a:p>
            <a:pPr marL="569595" lvl="2" indent="-285750">
              <a:spcAft>
                <a:spcPts val="1200"/>
              </a:spcAft>
              <a:buFont typeface="Arial" panose="020B0604020202020204" pitchFamily="34" charset="0"/>
              <a:buChar char="•"/>
            </a:pPr>
            <a:r>
              <a:rPr lang="en-US" b="0"/>
              <a:t>Dividends out of undistributed earnings attributable to ECI or dividends from 80%-owned domestic corporations, excluding RICs and REITs,</a:t>
            </a:r>
            <a:r>
              <a:rPr lang="en-US"/>
              <a:t> </a:t>
            </a:r>
            <a:r>
              <a:rPr lang="en-US" b="0"/>
              <a:t>may be allowed a DRD under §245(a) </a:t>
            </a:r>
            <a:r>
              <a:rPr lang="en-US"/>
              <a:t>(</a:t>
            </a:r>
            <a:r>
              <a:rPr lang="en-US" b="1"/>
              <a:t>§245(a) DRD</a:t>
            </a:r>
            <a:r>
              <a:rPr lang="en-US" b="0"/>
              <a:t>) equal to the percent specified in §243 (50%, or 65% for 20%-owned corporations)</a:t>
            </a:r>
            <a:endParaRPr lang="en-US" b="0">
              <a:cs typeface="Arial"/>
            </a:endParaRPr>
          </a:p>
          <a:p>
            <a:pPr marL="861695" lvl="3" indent="-285750">
              <a:spcAft>
                <a:spcPts val="1200"/>
              </a:spcAft>
              <a:buFont typeface="Arial" panose="020B0604020202020204" pitchFamily="34" charset="0"/>
              <a:buChar char="•"/>
            </a:pPr>
            <a:endParaRPr lang="en-US"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Section 245A DRD</a:t>
            </a:r>
          </a:p>
        </p:txBody>
      </p:sp>
    </p:spTree>
    <p:extLst>
      <p:ext uri="{BB962C8B-B14F-4D97-AF65-F5344CB8AC3E}">
        <p14:creationId xmlns:p14="http://schemas.microsoft.com/office/powerpoint/2010/main" val="996578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dirty="0"/>
              <a:t>No §245A DRD is allowed for any dividend on any share of stock if the taxpayer holds such share for 365 days or less during the 731-day period beginning on the date which is 365 days before the date on which such share becomes ex-dividend with respect to such dividend (</a:t>
            </a:r>
            <a:r>
              <a:rPr lang="en-US" sz="1700" dirty="0"/>
              <a:t>§245A holding period requirement</a:t>
            </a:r>
            <a:r>
              <a:rPr lang="en-US" sz="1700" b="0" dirty="0"/>
              <a:t>) (§246(c)(5)(A))</a:t>
            </a:r>
          </a:p>
          <a:p>
            <a:pPr marL="570150" lvl="2" indent="-285750">
              <a:spcAft>
                <a:spcPts val="1200"/>
              </a:spcAft>
              <a:buFont typeface="Arial" panose="020B0604020202020204" pitchFamily="34" charset="0"/>
              <a:buChar char="•"/>
            </a:pPr>
            <a:r>
              <a:rPr lang="en-US" dirty="0"/>
              <a:t>For purposes of the §245A DRD, a taxpayer is treated as holding stock for any period only if—</a:t>
            </a:r>
          </a:p>
          <a:p>
            <a:pPr marL="861750" lvl="3" indent="-285750">
              <a:spcAft>
                <a:spcPts val="1200"/>
              </a:spcAft>
              <a:buFont typeface="Arial" panose="020B0604020202020204" pitchFamily="34" charset="0"/>
              <a:buChar char="•"/>
            </a:pPr>
            <a:r>
              <a:rPr lang="en-US" dirty="0"/>
              <a:t>the distributing corporation is an SFC at all times during such period, and</a:t>
            </a:r>
          </a:p>
          <a:p>
            <a:pPr marL="861750" lvl="3" indent="-285750">
              <a:spcAft>
                <a:spcPts val="1200"/>
              </a:spcAft>
              <a:buFont typeface="Arial" panose="020B0604020202020204" pitchFamily="34" charset="0"/>
              <a:buChar char="•"/>
            </a:pPr>
            <a:r>
              <a:rPr lang="en-US" dirty="0"/>
              <a:t>the taxpayer is a US shareholder with respect to such SFC at all times during such period</a:t>
            </a:r>
          </a:p>
          <a:p>
            <a:pPr marL="570150" lvl="2" indent="-285750">
              <a:spcAft>
                <a:spcPts val="1200"/>
              </a:spcAft>
              <a:buFont typeface="Arial" panose="020B0604020202020204" pitchFamily="34" charset="0"/>
              <a:buChar char="•"/>
            </a:pPr>
            <a:r>
              <a:rPr lang="en-US" b="0" dirty="0"/>
              <a:t>For purposes of determining the period during which a taxpayer holds stock under §246, the taxpayer’s holding period with respect to the stock includes the period during which the taxpayer is treated as holding the stock under §1223(2) or (3) (i.e., a “tacked” holding period)</a:t>
            </a:r>
          </a:p>
          <a:p>
            <a:pPr marL="861750" lvl="3" indent="-285750">
              <a:spcAft>
                <a:spcPts val="1200"/>
              </a:spcAft>
              <a:buFont typeface="Arial" panose="020B0604020202020204" pitchFamily="34" charset="0"/>
              <a:buChar char="•"/>
            </a:pPr>
            <a:r>
              <a:rPr lang="en-US" b="0" dirty="0"/>
              <a:t>However, there is no </a:t>
            </a:r>
            <a:r>
              <a:rPr lang="en-US" dirty="0"/>
              <a:t>rule that would “tack” status as a US shareholder during the relevant period, for instance, in the case that a domestic corporation acquires shares of a foreign corporation from a shareholder in an inbound nonrecognition transaction</a:t>
            </a:r>
            <a:endParaRPr lang="en-US" b="0" dirty="0"/>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Section 245A holding period requirement</a:t>
            </a:r>
          </a:p>
        </p:txBody>
      </p:sp>
    </p:spTree>
    <p:extLst>
      <p:ext uri="{BB962C8B-B14F-4D97-AF65-F5344CB8AC3E}">
        <p14:creationId xmlns:p14="http://schemas.microsoft.com/office/powerpoint/2010/main" val="335229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Deferral</a:t>
            </a:r>
            <a:endParaRPr lang="en-US">
              <a:solidFill>
                <a:srgbClr val="FF0000"/>
              </a:solidFill>
            </a:endParaRPr>
          </a:p>
        </p:txBody>
      </p:sp>
    </p:spTree>
    <p:extLst>
      <p:ext uri="{BB962C8B-B14F-4D97-AF65-F5344CB8AC3E}">
        <p14:creationId xmlns:p14="http://schemas.microsoft.com/office/powerpoint/2010/main" val="1567692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dirty="0"/>
              <a:t>If a §245A shareholder receives an extraordinary dividend with respect to a share of SFC stock and the shareholder has not held the share for more than two years before the dividend announcement date, then the basis of the share is reduced (but not below zero) by the nontaxed portion of the extraordinary such dividend and gain is recognized to the extent that the nontaxed portion exceeds basis (§1059)</a:t>
            </a:r>
          </a:p>
          <a:p>
            <a:pPr marL="566928" lvl="3" indent="-285750">
              <a:spcAft>
                <a:spcPts val="1200"/>
              </a:spcAft>
              <a:buFont typeface="Arial" panose="020B0604020202020204" pitchFamily="34" charset="0"/>
              <a:buChar char="•"/>
            </a:pPr>
            <a:r>
              <a:rPr lang="en-US" b="0" dirty="0"/>
              <a:t>In general, a dividend from an SFC is an “extraordinary dividend” if the amount of the dividend is equal to or exceeds 5% (in the case of preferred stock) or 10% </a:t>
            </a:r>
            <a:r>
              <a:rPr lang="en-US" dirty="0"/>
              <a:t>(in the case of common stock) of the §245A shareholder’s </a:t>
            </a:r>
            <a:r>
              <a:rPr lang="en-US" b="0" dirty="0"/>
              <a:t>basis in the share of SFC stock with respect to which the dividend is paid</a:t>
            </a:r>
          </a:p>
          <a:p>
            <a:pPr marL="566928" lvl="3" indent="-285750">
              <a:spcAft>
                <a:spcPts val="1200"/>
              </a:spcAft>
              <a:buFont typeface="Arial" panose="020B0604020202020204" pitchFamily="34" charset="0"/>
              <a:buChar char="•"/>
            </a:pPr>
            <a:r>
              <a:rPr lang="en-US" b="0" dirty="0"/>
              <a:t>In the case of a dividend eligible for §245A, the “nontaxed portion” of an extraordinary dividend is equal to the amount of the dividend equal to the §245A DRD </a:t>
            </a:r>
          </a:p>
          <a:p>
            <a:pPr marL="566928" lvl="3" indent="-285750">
              <a:spcAft>
                <a:spcPts val="1200"/>
              </a:spcAft>
              <a:buFont typeface="Arial" panose="020B0604020202020204" pitchFamily="34" charset="0"/>
              <a:buChar char="•"/>
            </a:pPr>
            <a:r>
              <a:rPr lang="en-US" b="0" dirty="0"/>
              <a:t>The </a:t>
            </a:r>
            <a:r>
              <a:rPr lang="en-US" dirty="0"/>
              <a:t>§1059 </a:t>
            </a:r>
            <a:r>
              <a:rPr lang="en-US" b="0" dirty="0"/>
              <a:t>holding period requirement can be satisfied by taking into account carryover and tacked holding periods under §1223(1) and (2), respectively</a:t>
            </a: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dirty="0"/>
              <a:t>Section 1059</a:t>
            </a:r>
          </a:p>
        </p:txBody>
      </p:sp>
    </p:spTree>
    <p:extLst>
      <p:ext uri="{BB962C8B-B14F-4D97-AF65-F5344CB8AC3E}">
        <p14:creationId xmlns:p14="http://schemas.microsoft.com/office/powerpoint/2010/main" val="3027085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dirty="0"/>
              <a:t>If a §245A shareholder received a dividend from an SFC, solely for purposes of determining loss on disposition by the §245A shareholder, basis in the stock of the SFC is reduced (but not below zero) by the amount of any §245A DRD allowable to the shareholder, except to the extent such basis was reduced under §1059 (§961(d))</a:t>
            </a:r>
          </a:p>
          <a:p>
            <a:pPr marL="570150" lvl="2" indent="-285750">
              <a:spcAft>
                <a:spcPts val="1200"/>
              </a:spcAft>
              <a:buFont typeface="Arial" panose="020B0604020202020204" pitchFamily="34" charset="0"/>
              <a:buChar char="•"/>
            </a:pPr>
            <a:r>
              <a:rPr lang="en-US" dirty="0"/>
              <a:t>Unlike Section 1059, §961(d) only applies to prevent loss recognition and does not apply where gain is recognized or no gain or loss is recognized</a:t>
            </a:r>
          </a:p>
          <a:p>
            <a:pPr marL="570150" lvl="2" indent="-285750">
              <a:spcAft>
                <a:spcPts val="1200"/>
              </a:spcAft>
              <a:buFont typeface="Arial" panose="020B0604020202020204" pitchFamily="34" charset="0"/>
              <a:buChar char="•"/>
            </a:pPr>
            <a:r>
              <a:rPr lang="en-US" dirty="0"/>
              <a:t>I</a:t>
            </a:r>
            <a:r>
              <a:rPr lang="en-US" b="0" dirty="0"/>
              <a:t>n the case of a sale or exchange by a CFC of stock in another foreign corporation described in §964(e), “rules similar to the rules” of §961(d) apply</a:t>
            </a: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dirty="0"/>
              <a:t>Section 961(d)</a:t>
            </a:r>
          </a:p>
        </p:txBody>
      </p:sp>
    </p:spTree>
    <p:extLst>
      <p:ext uri="{BB962C8B-B14F-4D97-AF65-F5344CB8AC3E}">
        <p14:creationId xmlns:p14="http://schemas.microsoft.com/office/powerpoint/2010/main" val="4096295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dirty="0"/>
              <a:t>No §245A DRD is allowed with respect to a hybrid dividend (§245A(e))</a:t>
            </a:r>
          </a:p>
          <a:p>
            <a:pPr marL="570150" lvl="2" indent="-285750">
              <a:spcAft>
                <a:spcPts val="1200"/>
              </a:spcAft>
              <a:buFont typeface="Arial" panose="020B0604020202020204" pitchFamily="34" charset="0"/>
              <a:buChar char="•"/>
            </a:pPr>
            <a:r>
              <a:rPr lang="en-US" b="0" dirty="0"/>
              <a:t>A </a:t>
            </a:r>
            <a:r>
              <a:rPr lang="en-US" b="1" dirty="0"/>
              <a:t>hybrid dividend </a:t>
            </a:r>
            <a:r>
              <a:rPr lang="en-US" b="0" dirty="0"/>
              <a:t>is the amount of a dividend paid that would otherwise qualify for the §245A DRD to the extent of the </a:t>
            </a:r>
            <a:r>
              <a:rPr lang="en-US" dirty="0"/>
              <a:t>§245A </a:t>
            </a:r>
            <a:r>
              <a:rPr lang="en-US" b="0" dirty="0"/>
              <a:t>shareholder’s </a:t>
            </a:r>
            <a:r>
              <a:rPr lang="en-US" dirty="0"/>
              <a:t>hybrid deduction account (</a:t>
            </a:r>
            <a:r>
              <a:rPr lang="en-US" b="1" dirty="0"/>
              <a:t>HDA</a:t>
            </a:r>
            <a:r>
              <a:rPr lang="en-US" dirty="0"/>
              <a:t>) </a:t>
            </a:r>
            <a:r>
              <a:rPr lang="en-US" b="0" dirty="0"/>
              <a:t>with respect to each share of stock of the CFC determined at the close of the CFC’s taxable year (§1.245A(e)-1(b)(2))</a:t>
            </a:r>
          </a:p>
          <a:p>
            <a:pPr marL="570150" lvl="2" indent="-285750">
              <a:spcAft>
                <a:spcPts val="1200"/>
              </a:spcAft>
              <a:buFont typeface="Arial" panose="020B0604020202020204" pitchFamily="34" charset="0"/>
              <a:buChar char="•"/>
            </a:pPr>
            <a:r>
              <a:rPr lang="en-US" b="0" dirty="0"/>
              <a:t>An </a:t>
            </a:r>
            <a:r>
              <a:rPr lang="en-US" b="1" dirty="0"/>
              <a:t>HDA</a:t>
            </a:r>
            <a:r>
              <a:rPr lang="en-US" b="0" dirty="0"/>
              <a:t> reflects the amount of hybrid deductions of the CFC allocated to a share that must be maintained by a specified owner with respect to such share (§1.245A(e)-1(d)(1))</a:t>
            </a:r>
          </a:p>
          <a:p>
            <a:pPr marL="570150" lvl="2" indent="-285750">
              <a:spcAft>
                <a:spcPts val="1200"/>
              </a:spcAft>
              <a:buFont typeface="Arial" panose="020B0604020202020204" pitchFamily="34" charset="0"/>
              <a:buChar char="•"/>
            </a:pPr>
            <a:r>
              <a:rPr lang="en-US" dirty="0"/>
              <a:t>In general, a </a:t>
            </a:r>
            <a:r>
              <a:rPr lang="en-US" b="1" dirty="0"/>
              <a:t>specified owner </a:t>
            </a:r>
            <a:r>
              <a:rPr lang="en-US" dirty="0"/>
              <a:t>with respect to a share of CFC stock is a §245A shareholder of the CFC or an upper-tier CFC that would be a §245A shareholder of the CFC if such upper-tier CFC were a domestic corporation, provided that a §245A shareholder owns (within the meaning of §958(a)) shares in the upper-tier CFC (§1.245A(e)-1(f)(6))</a:t>
            </a:r>
          </a:p>
          <a:p>
            <a:pPr marL="570150" lvl="2" indent="-285750">
              <a:spcAft>
                <a:spcPts val="1200"/>
              </a:spcAft>
              <a:buFont typeface="Arial" panose="020B0604020202020204" pitchFamily="34" charset="0"/>
              <a:buChar char="•"/>
            </a:pPr>
            <a:r>
              <a:rPr lang="en-US" dirty="0"/>
              <a:t>On the acquisition of a share of CFC stock with respect to which there is an HDA—</a:t>
            </a:r>
          </a:p>
          <a:p>
            <a:pPr marL="861750" lvl="3" indent="-285750">
              <a:spcAft>
                <a:spcPts val="1200"/>
              </a:spcAft>
              <a:buFont typeface="Arial" panose="020B0604020202020204" pitchFamily="34" charset="0"/>
              <a:buChar char="•"/>
            </a:pPr>
            <a:r>
              <a:rPr lang="en-US" dirty="0"/>
              <a:t>In the case of an acquirer that is a specified owner of the share immediately after the acquisition, the transferor’s HDA with respect to the share becomes the HDA of the acquirer (§1.245A(e)-1(d)(4)(iii)(A)(1))</a:t>
            </a:r>
          </a:p>
          <a:p>
            <a:pPr marL="861750" lvl="3" indent="-285750">
              <a:spcAft>
                <a:spcPts val="1200"/>
              </a:spcAft>
              <a:buFont typeface="Arial" panose="020B0604020202020204" pitchFamily="34" charset="0"/>
              <a:buChar char="•"/>
            </a:pPr>
            <a:r>
              <a:rPr lang="en-US" dirty="0"/>
              <a:t>In the case of an acquirer that is not a specified owner of the share immediately after the acquisition, the transferor’s HDA is eliminated and accordingly is not thereafter taken into account by any person (§1.245A(e)-1(d)(4)(iii)(A)(2))</a:t>
            </a:r>
          </a:p>
          <a:p>
            <a:pPr marL="861750" lvl="3" indent="-285750">
              <a:spcAft>
                <a:spcPts val="1200"/>
              </a:spcAft>
              <a:buFont typeface="Arial" panose="020B0604020202020204" pitchFamily="34" charset="0"/>
              <a:buChar char="•"/>
            </a:pPr>
            <a:endParaRPr lang="en-US" dirty="0"/>
          </a:p>
          <a:p>
            <a:pPr marL="861750" lvl="3" indent="-285750">
              <a:spcAft>
                <a:spcPts val="1200"/>
              </a:spcAft>
              <a:buFont typeface="Arial" panose="020B0604020202020204" pitchFamily="34" charset="0"/>
              <a:buChar char="•"/>
            </a:pPr>
            <a:endParaRPr lang="en-US" dirty="0"/>
          </a:p>
          <a:p>
            <a:pPr marL="861750" lvl="3" indent="-285750">
              <a:spcAft>
                <a:spcPts val="1200"/>
              </a:spcAft>
              <a:buFont typeface="Wingdings" panose="05000000000000000000" pitchFamily="2" charset="2"/>
              <a:buChar char="Ø"/>
            </a:pPr>
            <a:endParaRPr lang="en-US" sz="1600" b="0" dirty="0"/>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Hybrid dividends </a:t>
            </a:r>
          </a:p>
        </p:txBody>
      </p:sp>
    </p:spTree>
    <p:extLst>
      <p:ext uri="{BB962C8B-B14F-4D97-AF65-F5344CB8AC3E}">
        <p14:creationId xmlns:p14="http://schemas.microsoft.com/office/powerpoint/2010/main" val="3091394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dirty="0"/>
              <a:t>50% of the §245A DRD is disallowed with respect to a dividend from an SFC to the extent of the extraordinary disposition (ED) amount of such dividend under §1.245A-5</a:t>
            </a:r>
          </a:p>
          <a:p>
            <a:pPr marL="569595" lvl="2" indent="-285750">
              <a:spcAft>
                <a:spcPts val="1200"/>
              </a:spcAft>
              <a:buFont typeface="Arial" panose="020B0604020202020204" pitchFamily="34" charset="0"/>
              <a:buChar char="•"/>
            </a:pPr>
            <a:r>
              <a:rPr lang="en-US" dirty="0"/>
              <a:t>The </a:t>
            </a:r>
            <a:r>
              <a:rPr lang="en-US" b="1" dirty="0"/>
              <a:t>ED amount </a:t>
            </a:r>
            <a:r>
              <a:rPr lang="en-US" dirty="0"/>
              <a:t>is the amount of the dividend paid out of ED E&amp;P</a:t>
            </a:r>
            <a:endParaRPr lang="en-US" dirty="0">
              <a:cs typeface="Arial"/>
            </a:endParaRPr>
          </a:p>
          <a:p>
            <a:pPr marL="861695" lvl="3" indent="-285750">
              <a:spcAft>
                <a:spcPts val="1200"/>
              </a:spcAft>
              <a:buFont typeface="Arial" panose="020B0604020202020204" pitchFamily="34" charset="0"/>
              <a:buChar char="•"/>
            </a:pPr>
            <a:r>
              <a:rPr lang="en-US" b="1" dirty="0"/>
              <a:t>ED E&amp;P </a:t>
            </a:r>
            <a:r>
              <a:rPr lang="en-US" b="0" dirty="0"/>
              <a:t>is the sum of the net gain recognized by an SFC with respect to specified property in each </a:t>
            </a:r>
            <a:r>
              <a:rPr lang="en-US" dirty="0"/>
              <a:t>ED</a:t>
            </a:r>
            <a:endParaRPr lang="en-US" b="0" dirty="0">
              <a:cs typeface="Arial"/>
            </a:endParaRPr>
          </a:p>
          <a:p>
            <a:pPr marL="861695" lvl="3" indent="-285750">
              <a:spcAft>
                <a:spcPts val="1200"/>
              </a:spcAft>
              <a:buFont typeface="Arial" panose="020B0604020202020204" pitchFamily="34" charset="0"/>
              <a:buChar char="•"/>
            </a:pPr>
            <a:r>
              <a:rPr lang="en-US" b="0" dirty="0"/>
              <a:t>An </a:t>
            </a:r>
            <a:r>
              <a:rPr lang="en-US" b="1" dirty="0"/>
              <a:t>ED</a:t>
            </a:r>
            <a:r>
              <a:rPr lang="en-US" b="0" dirty="0"/>
              <a:t> is a disposition of property during the disqualified period of an SFC that is a CFC at the time of the disposition</a:t>
            </a:r>
            <a:endParaRPr lang="en-US" b="0" dirty="0">
              <a:cs typeface="Arial"/>
            </a:endParaRPr>
          </a:p>
          <a:p>
            <a:pPr marL="861695" lvl="3" indent="-285750">
              <a:spcAft>
                <a:spcPts val="1200"/>
              </a:spcAft>
              <a:buFont typeface="Arial" panose="020B0604020202020204" pitchFamily="34" charset="0"/>
              <a:buChar char="•"/>
            </a:pPr>
            <a:r>
              <a:rPr lang="en-US" b="0" dirty="0"/>
              <a:t>The </a:t>
            </a:r>
            <a:r>
              <a:rPr lang="en-US" b="1" dirty="0"/>
              <a:t>disqualified period</a:t>
            </a:r>
            <a:r>
              <a:rPr lang="en-US" dirty="0"/>
              <a:t> is the period beginning on January 1, 2018, and ending as of the close of the taxable year of the SFC, if any, that begins before January 1, 2018, and ends after December 31, 2017</a:t>
            </a:r>
            <a:endParaRPr lang="en-US" b="0" dirty="0">
              <a:cs typeface="Arial"/>
            </a:endParaRPr>
          </a:p>
          <a:p>
            <a:pPr marL="569595" lvl="2" indent="-285750">
              <a:spcAft>
                <a:spcPts val="1200"/>
              </a:spcAft>
              <a:buFont typeface="Arial" panose="020B0604020202020204" pitchFamily="34" charset="0"/>
              <a:buChar char="•"/>
            </a:pPr>
            <a:r>
              <a:rPr lang="en-US" b="0" dirty="0"/>
              <a:t>A dividend is treated as paid out of ED E&amp;P to the extent it is treated as paid out of a </a:t>
            </a:r>
            <a:r>
              <a:rPr lang="en-US" dirty="0"/>
              <a:t>US shareholder’s ED account (EDA) </a:t>
            </a:r>
            <a:r>
              <a:rPr lang="en-US" b="0" dirty="0"/>
              <a:t>with respect to an SFC</a:t>
            </a:r>
            <a:endParaRPr lang="en-US" b="0" dirty="0">
              <a:cs typeface="Arial"/>
            </a:endParaRPr>
          </a:p>
          <a:p>
            <a:pPr marL="861695" lvl="3" indent="-285750">
              <a:spcAft>
                <a:spcPts val="1200"/>
              </a:spcAft>
              <a:buFont typeface="Arial" panose="020B0604020202020204" pitchFamily="34" charset="0"/>
              <a:buChar char="•"/>
            </a:pPr>
            <a:r>
              <a:rPr lang="en-US" dirty="0"/>
              <a:t>The </a:t>
            </a:r>
            <a:r>
              <a:rPr lang="en-US" b="1" dirty="0"/>
              <a:t>EDA </a:t>
            </a:r>
            <a:r>
              <a:rPr lang="en-US" b="0" dirty="0"/>
              <a:t>generally reflects the amount, at the level of the SFC, of the US shareholder’s share of the ED E&amp;P, reduced by amounts that were already treated as ED amounts</a:t>
            </a:r>
            <a:r>
              <a:rPr lang="en-US" dirty="0"/>
              <a:t> </a:t>
            </a:r>
            <a:endParaRPr lang="en-US" b="0" dirty="0">
              <a:cs typeface="Arial"/>
            </a:endParaRPr>
          </a:p>
          <a:p>
            <a:pPr marL="861695" lvl="3" indent="-285750">
              <a:spcAft>
                <a:spcPts val="1200"/>
              </a:spcAft>
              <a:buFont typeface="Arial" panose="020B0604020202020204" pitchFamily="34" charset="0"/>
              <a:buChar char="•"/>
            </a:pPr>
            <a:r>
              <a:rPr lang="en-US" b="0" dirty="0"/>
              <a:t>In determining the portion of a dividend that is from the §245A shareholder’s EDA, dividends out of §959(c)(3) E&amp;P in excess of the EDA are deemed to be paid first (i.e., distributions out of EDA are deemed paid last)</a:t>
            </a:r>
            <a:endParaRPr lang="en-US" b="0" dirty="0">
              <a:cs typeface="Arial"/>
            </a:endParaRPr>
          </a:p>
          <a:p>
            <a:pPr marL="861695" lvl="3" indent="-285750">
              <a:spcAft>
                <a:spcPts val="1200"/>
              </a:spcAft>
              <a:buFont typeface="Wingdings" panose="05000000000000000000" pitchFamily="2" charset="2"/>
              <a:buChar char="Ø"/>
            </a:pPr>
            <a:endParaRPr lang="en-US" sz="1600" b="0" dirty="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Extraordinary disposition amounts</a:t>
            </a:r>
          </a:p>
        </p:txBody>
      </p:sp>
    </p:spTree>
    <p:extLst>
      <p:ext uri="{BB962C8B-B14F-4D97-AF65-F5344CB8AC3E}">
        <p14:creationId xmlns:p14="http://schemas.microsoft.com/office/powerpoint/2010/main" val="495533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ED amounts (cont.)</a:t>
            </a:r>
          </a:p>
          <a:p>
            <a:pPr marL="569595" lvl="2" indent="-285750">
              <a:spcAft>
                <a:spcPts val="1200"/>
              </a:spcAft>
              <a:buFont typeface="Arial" panose="020B0604020202020204" pitchFamily="34" charset="0"/>
              <a:buChar char="•"/>
            </a:pPr>
            <a:r>
              <a:rPr lang="en-US"/>
              <a:t>On a US shareholder’s transfer of shares of an SFC with respect to which the shareholder has an EDA—</a:t>
            </a:r>
            <a:endParaRPr lang="en-US">
              <a:cs typeface="Arial"/>
            </a:endParaRPr>
          </a:p>
          <a:p>
            <a:pPr marL="861695" lvl="3" indent="-285750">
              <a:spcAft>
                <a:spcPts val="1200"/>
              </a:spcAft>
              <a:buFont typeface="Arial" panose="020B0604020202020204" pitchFamily="34" charset="0"/>
              <a:buChar char="•"/>
            </a:pPr>
            <a:r>
              <a:rPr lang="en-US"/>
              <a:t>In the case of an acquirer that is a §245A shareholder with respect to the SFC immediately after the acquisition, the transferor’s EDA is decreased by the amount of the EDA allocated to the transferred shares and the acquirer’s EDA is increased by such amount</a:t>
            </a:r>
            <a:endParaRPr lang="en-US">
              <a:cs typeface="Arial"/>
            </a:endParaRPr>
          </a:p>
          <a:p>
            <a:pPr marL="861695" lvl="3" indent="-285750">
              <a:spcAft>
                <a:spcPts val="1200"/>
              </a:spcAft>
              <a:buFont typeface="Arial" panose="020B0604020202020204" pitchFamily="34" charset="0"/>
              <a:buChar char="•"/>
            </a:pPr>
            <a:r>
              <a:rPr lang="en-US"/>
              <a:t>In the case of an acquirer that is not a §245A shareholder with respect to the SFC immediately after the acquisition, if the transferor transfers all of the stock of the SFC and no related party of the transferor is a §245A shareholder of the SFC after the acquisition and related transaction, the transferor’s EDA is eliminated</a:t>
            </a:r>
            <a:endParaRPr lang="en-US">
              <a:cs typeface="Arial"/>
            </a:endParaRPr>
          </a:p>
          <a:p>
            <a:pPr marL="861695" lvl="3" indent="-285750">
              <a:spcAft>
                <a:spcPts val="1200"/>
              </a:spcAft>
              <a:buFont typeface="Arial" panose="020B0604020202020204" pitchFamily="34" charset="0"/>
              <a:buChar char="•"/>
            </a:pPr>
            <a:r>
              <a:rPr lang="en-US"/>
              <a:t>In the case of an acquirer that is not a §245A shareholder with respect to the SFC immediately after the acquisition, if the transferor only transfers a portion of the stock of the SFC, the entire EDA remains with the transferor</a:t>
            </a: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Extraordinary disposition amounts (cont.)</a:t>
            </a:r>
          </a:p>
        </p:txBody>
      </p:sp>
    </p:spTree>
    <p:extLst>
      <p:ext uri="{BB962C8B-B14F-4D97-AF65-F5344CB8AC3E}">
        <p14:creationId xmlns:p14="http://schemas.microsoft.com/office/powerpoint/2010/main" val="2884100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a:solidFill>
                  <a:srgbClr val="00338D"/>
                </a:solidFill>
              </a:rPr>
              <a:t>The TCJA significantly expanded the number of persons that constitute US shareholders and the number of foreign corporations that constitute CFCs</a:t>
            </a:r>
          </a:p>
          <a:p>
            <a:pPr marL="569595" lvl="2" indent="-285750">
              <a:spcAft>
                <a:spcPts val="1200"/>
              </a:spcAft>
              <a:buFont typeface="Arial" panose="020B0604020202020204" pitchFamily="34" charset="0"/>
              <a:buChar char="•"/>
            </a:pPr>
            <a:r>
              <a:rPr lang="en-US"/>
              <a:t>Pre-TCJA, US shareholder status was only determined by reference to voting power (similar to §1248); the TCJA expanded status to include a US person that owns 10% or more of the vote </a:t>
            </a:r>
            <a:r>
              <a:rPr lang="en-US" i="1"/>
              <a:t>or value </a:t>
            </a:r>
            <a:r>
              <a:rPr lang="en-US"/>
              <a:t>of a foreign corporation</a:t>
            </a:r>
            <a:endParaRPr lang="en-US">
              <a:cs typeface="Arial"/>
            </a:endParaRPr>
          </a:p>
          <a:p>
            <a:pPr marL="569595" lvl="2" indent="-285750">
              <a:spcAft>
                <a:spcPts val="1200"/>
              </a:spcAft>
              <a:buFont typeface="Arial" panose="020B0604020202020204" pitchFamily="34" charset="0"/>
              <a:buChar char="•"/>
            </a:pPr>
            <a:r>
              <a:rPr lang="en-US"/>
              <a:t>The TCJA’s repeal of §958(b)(4) caused foreign-owned foreign corporations to be treated as CFCs by reason of downward attribution</a:t>
            </a:r>
            <a:endParaRPr lang="en-US">
              <a:cs typeface="Arial"/>
            </a:endParaRPr>
          </a:p>
          <a:p>
            <a:pPr marL="285750" lvl="1" indent="-285750">
              <a:spcAft>
                <a:spcPts val="1200"/>
              </a:spcAft>
              <a:buFont typeface="Wingdings" panose="05000000000000000000" pitchFamily="2" charset="2"/>
              <a:buChar char="Ø"/>
            </a:pPr>
            <a:r>
              <a:rPr lang="en-US" sz="1700">
                <a:solidFill>
                  <a:srgbClr val="00338D"/>
                </a:solidFill>
              </a:rPr>
              <a:t>The TCJA did not change the definition of a §1248 shareholder </a:t>
            </a:r>
          </a:p>
          <a:p>
            <a:pPr marL="285750" lvl="1" indent="-285750">
              <a:spcAft>
                <a:spcPts val="1200"/>
              </a:spcAft>
              <a:buFont typeface="Wingdings" panose="05000000000000000000" pitchFamily="2" charset="2"/>
              <a:buChar char="Ø"/>
            </a:pPr>
            <a:r>
              <a:rPr lang="en-US" b="0"/>
              <a:t>A §1248 shareholder remains a US person that owns, or has owned, 10% or more of the voting power of a foreign corporation that is, or has been, a CFC in the preceding </a:t>
            </a:r>
            <a:r>
              <a:rPr lang="en-US"/>
              <a:t>five</a:t>
            </a:r>
            <a:r>
              <a:rPr lang="en-US" b="0"/>
              <a:t> years</a:t>
            </a:r>
            <a:endParaRPr lang="en-US" b="0">
              <a:cs typeface="Arial"/>
            </a:endParaRPr>
          </a:p>
          <a:p>
            <a:pPr marL="569595" lvl="2" indent="-285750">
              <a:spcAft>
                <a:spcPts val="1200"/>
              </a:spcAft>
              <a:buFont typeface="Arial" panose="020B0604020202020204" pitchFamily="34" charset="0"/>
              <a:buChar char="•"/>
            </a:pPr>
            <a:r>
              <a:rPr lang="en-US"/>
              <a:t>While often a US shareholder is a §1248 shareholder, and vice versa, these terms are not co-terminus</a:t>
            </a:r>
            <a:endParaRPr lang="en-US">
              <a:cs typeface="Arial"/>
            </a:endParaRPr>
          </a:p>
          <a:p>
            <a:pPr marL="861695" lvl="3" indent="-285750">
              <a:spcAft>
                <a:spcPts val="1200"/>
              </a:spcAft>
              <a:buFont typeface="Arial" panose="020B0604020202020204" pitchFamily="34" charset="0"/>
              <a:buChar char="•"/>
            </a:pPr>
            <a:r>
              <a:rPr lang="en-US"/>
              <a:t>A §1248 shareholder could be a US person that is not a US shareholder currently, but was a US shareholder within the previous five-year period while the foreign corporation was a CFC</a:t>
            </a:r>
            <a:endParaRPr lang="en-US">
              <a:cs typeface="Arial"/>
            </a:endParaRPr>
          </a:p>
          <a:p>
            <a:pPr marL="861695" lvl="3" indent="-285750">
              <a:spcAft>
                <a:spcPts val="1200"/>
              </a:spcAft>
              <a:buFont typeface="Arial" panose="020B0604020202020204" pitchFamily="34" charset="0"/>
              <a:buChar char="•"/>
            </a:pPr>
            <a:r>
              <a:rPr lang="en-US"/>
              <a:t>A US shareholder could own 10% of the </a:t>
            </a:r>
            <a:r>
              <a:rPr lang="en-US" i="1"/>
              <a:t>value </a:t>
            </a:r>
            <a:r>
              <a:rPr lang="en-US"/>
              <a:t>of a CFC or 10% of the voting power of a </a:t>
            </a:r>
            <a:r>
              <a:rPr lang="en-US" i="1"/>
              <a:t>10/50 company</a:t>
            </a:r>
            <a:r>
              <a:rPr lang="en-US"/>
              <a:t>, and in neither case be a §1248 shareholder </a:t>
            </a:r>
            <a:endParaRPr lang="en-US">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US shareholders and §1248 shareholders</a:t>
            </a:r>
          </a:p>
        </p:txBody>
      </p:sp>
    </p:spTree>
    <p:extLst>
      <p:ext uri="{BB962C8B-B14F-4D97-AF65-F5344CB8AC3E}">
        <p14:creationId xmlns:p14="http://schemas.microsoft.com/office/powerpoint/2010/main" val="1417456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6CA61FA-9EE9-4A52-BE83-3FF3B90B33F4}"/>
              </a:ext>
            </a:extLst>
          </p:cNvPr>
          <p:cNvSpPr txBox="1">
            <a:spLocks/>
          </p:cNvSpPr>
          <p:nvPr/>
        </p:nvSpPr>
        <p:spPr>
          <a:xfrm>
            <a:off x="998400" y="431800"/>
            <a:ext cx="10195200" cy="533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2"/>
                </a:solidFill>
                <a:latin typeface="+mn-lt"/>
                <a:ea typeface="+mj-ea"/>
                <a:cs typeface="+mj-cs"/>
              </a:defRPr>
            </a:lvl1pPr>
          </a:lstStyle>
          <a:p>
            <a:r>
              <a:rPr lang="en-US"/>
              <a:t>Partnerships</a:t>
            </a:r>
          </a:p>
        </p:txBody>
      </p:sp>
      <p:sp>
        <p:nvSpPr>
          <p:cNvPr id="6" name="Text Placeholder 1">
            <a:extLst>
              <a:ext uri="{FF2B5EF4-FFF2-40B4-BE49-F238E27FC236}">
                <a16:creationId xmlns:a16="http://schemas.microsoft.com/office/drawing/2014/main" id="{84055E5F-7236-4C0E-931F-94C2221507BC}"/>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a:solidFill>
                  <a:srgbClr val="00338D"/>
                </a:solidFill>
              </a:rPr>
              <a:t>A foreign partnership is treated as an aggregate of its partners for all relevant international tax provisions</a:t>
            </a:r>
          </a:p>
          <a:p>
            <a:pPr marL="570150" lvl="2" indent="-285750">
              <a:spcAft>
                <a:spcPts val="1200"/>
              </a:spcAft>
              <a:buFont typeface="Arial" panose="020B0604020202020204" pitchFamily="34" charset="0"/>
              <a:buChar char="•"/>
            </a:pPr>
            <a:r>
              <a:rPr lang="en-US"/>
              <a:t>For purposes of any provision that cross-references §958(a) (e.g., subpart F, GILTI, and §1248), stock owned by any foreign entity, including a foreign partnership, is treated as indirectly owned proportionately by its owners</a:t>
            </a:r>
          </a:p>
          <a:p>
            <a:pPr marL="285750" lvl="1" indent="-285750">
              <a:spcAft>
                <a:spcPts val="1200"/>
              </a:spcAft>
              <a:buFont typeface="Wingdings" panose="05000000000000000000" pitchFamily="2" charset="2"/>
              <a:buChar char="Ø"/>
            </a:pPr>
            <a:r>
              <a:rPr lang="en-US" sz="1700">
                <a:solidFill>
                  <a:srgbClr val="00338D"/>
                </a:solidFill>
              </a:rPr>
              <a:t>In contrast, the treatment of a </a:t>
            </a:r>
            <a:r>
              <a:rPr lang="en-US" sz="1700" i="1">
                <a:solidFill>
                  <a:srgbClr val="00338D"/>
                </a:solidFill>
              </a:rPr>
              <a:t>domestic</a:t>
            </a:r>
            <a:r>
              <a:rPr lang="en-US" sz="1700">
                <a:solidFill>
                  <a:srgbClr val="00338D"/>
                </a:solidFill>
              </a:rPr>
              <a:t> partnership depends on the international tax provision. A domestic partnership is treated as—</a:t>
            </a:r>
          </a:p>
          <a:p>
            <a:pPr marL="570150" lvl="2" indent="-285750">
              <a:spcAft>
                <a:spcPts val="1200"/>
              </a:spcAft>
              <a:buFont typeface="Arial" panose="020B0604020202020204" pitchFamily="34" charset="0"/>
              <a:buChar char="•"/>
            </a:pPr>
            <a:r>
              <a:rPr lang="en-US"/>
              <a:t>An entity for purposes of determining whether a US person (including a domestic partnership) is a US shareholder, for purposes of determining whether a foreign corporation is a CFC, and for purposes of applying §1248 (§1.958-1(d)(2)(i), (iii), and (iv));</a:t>
            </a:r>
          </a:p>
          <a:p>
            <a:pPr marL="570150" lvl="2" indent="-285750">
              <a:spcAft>
                <a:spcPts val="1200"/>
              </a:spcAft>
              <a:buFont typeface="Arial" panose="020B0604020202020204" pitchFamily="34" charset="0"/>
              <a:buChar char="•"/>
            </a:pPr>
            <a:r>
              <a:rPr lang="en-US"/>
              <a:t>An aggregate for purposes of determining whether a dividend received by a partnership is QDI under §1(h)(11) or eligible for a §245A DRD, as well as for purposes of computing GILTI (§§245A and 1.958-1(d)(1))</a:t>
            </a:r>
          </a:p>
          <a:p>
            <a:pPr marL="285750" lvl="1" indent="-285750">
              <a:spcAft>
                <a:spcPts val="1200"/>
              </a:spcAft>
              <a:buFont typeface="Wingdings" panose="05000000000000000000" pitchFamily="2" charset="2"/>
              <a:buChar char="Ø"/>
            </a:pPr>
            <a:r>
              <a:rPr lang="en-US" sz="1700">
                <a:solidFill>
                  <a:srgbClr val="00338D"/>
                </a:solidFill>
              </a:rPr>
              <a:t>Therefore, for purposes of determining whether B3, B4, or §1248 applies with respect to a transaction, a domestic partnership may constitute a US shareholder or §1248 shareholder, but then whether a partner’s distributive share of the resulting dividend is afforded a §245A DRD or QDI depends on the specific characteristics of the partner</a:t>
            </a:r>
          </a:p>
          <a:p>
            <a:pPr lvl="1">
              <a:spcAft>
                <a:spcPts val="1200"/>
              </a:spcAft>
            </a:pPr>
            <a:endParaRPr lang="en-US" sz="1700">
              <a:solidFill>
                <a:srgbClr val="00338D"/>
              </a:solidFill>
            </a:endParaRPr>
          </a:p>
        </p:txBody>
      </p:sp>
    </p:spTree>
    <p:extLst>
      <p:ext uri="{BB962C8B-B14F-4D97-AF65-F5344CB8AC3E}">
        <p14:creationId xmlns:p14="http://schemas.microsoft.com/office/powerpoint/2010/main" val="3840425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Where do we go from here?</a:t>
            </a:r>
            <a:endParaRPr lang="en-US">
              <a:solidFill>
                <a:srgbClr val="FF0000"/>
              </a:solidFill>
            </a:endParaRPr>
          </a:p>
        </p:txBody>
      </p:sp>
    </p:spTree>
    <p:extLst>
      <p:ext uri="{BB962C8B-B14F-4D97-AF65-F5344CB8AC3E}">
        <p14:creationId xmlns:p14="http://schemas.microsoft.com/office/powerpoint/2010/main" val="3370429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Options </a:t>
            </a:r>
          </a:p>
          <a:p>
            <a:pPr marL="627300" lvl="2" indent="-342900">
              <a:spcAft>
                <a:spcPts val="1200"/>
              </a:spcAft>
              <a:buFont typeface="+mj-lt"/>
              <a:buAutoNum type="alphaUcPeriod"/>
            </a:pPr>
            <a:r>
              <a:rPr lang="en-US" sz="1500" dirty="0"/>
              <a:t>Eliminate B3 and B4</a:t>
            </a:r>
          </a:p>
          <a:p>
            <a:pPr marL="627300" lvl="2" indent="-342900">
              <a:spcAft>
                <a:spcPts val="1200"/>
              </a:spcAft>
              <a:buFont typeface="+mj-lt"/>
              <a:buAutoNum type="alphaUcPeriod"/>
            </a:pPr>
            <a:r>
              <a:rPr lang="en-US" sz="1500" dirty="0"/>
              <a:t>Exclude small shareholders from B3</a:t>
            </a:r>
          </a:p>
          <a:p>
            <a:pPr marL="627300" lvl="2" indent="-342900">
              <a:spcAft>
                <a:spcPts val="1200"/>
              </a:spcAft>
              <a:buFont typeface="+mj-lt"/>
              <a:buAutoNum type="alphaUcPeriod"/>
            </a:pPr>
            <a:r>
              <a:rPr lang="en-US" sz="1500" dirty="0"/>
              <a:t>Elective exclusion for non-245A shareholders</a:t>
            </a:r>
          </a:p>
          <a:p>
            <a:pPr marL="627300" lvl="2" indent="-342900">
              <a:spcAft>
                <a:spcPts val="1200"/>
              </a:spcAft>
              <a:buFont typeface="+mj-lt"/>
              <a:buAutoNum type="alphaUcPeriod"/>
            </a:pPr>
            <a:r>
              <a:rPr lang="en-US" sz="1500" dirty="0"/>
              <a:t>Expand B3 to inbound stock transfers </a:t>
            </a:r>
          </a:p>
          <a:p>
            <a:pPr marL="627300" lvl="2" indent="-342900">
              <a:spcAft>
                <a:spcPts val="1200"/>
              </a:spcAft>
              <a:buFont typeface="+mj-lt"/>
              <a:buAutoNum type="alphaUcPeriod"/>
            </a:pPr>
            <a:r>
              <a:rPr lang="en-US" sz="1500" dirty="0"/>
              <a:t>Apply B3 and B4 solely to non-245A E&amp;P</a:t>
            </a:r>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a:t>Where do we go from here? </a:t>
            </a:r>
          </a:p>
        </p:txBody>
      </p:sp>
    </p:spTree>
    <p:extLst>
      <p:ext uri="{BB962C8B-B14F-4D97-AF65-F5344CB8AC3E}">
        <p14:creationId xmlns:p14="http://schemas.microsoft.com/office/powerpoint/2010/main" val="1137252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Eliminate B3 and B4</a:t>
            </a:r>
          </a:p>
        </p:txBody>
      </p:sp>
    </p:spTree>
    <p:extLst>
      <p:ext uri="{BB962C8B-B14F-4D97-AF65-F5344CB8AC3E}">
        <p14:creationId xmlns:p14="http://schemas.microsoft.com/office/powerpoint/2010/main" val="100604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In 1962, Congress enacted Subpart F and §1248</a:t>
            </a:r>
          </a:p>
          <a:p>
            <a:pPr marL="569595" lvl="2" indent="-285750">
              <a:spcAft>
                <a:spcPts val="1200"/>
              </a:spcAft>
              <a:buFont typeface="Arial" panose="020B0604020202020204" pitchFamily="34" charset="0"/>
              <a:buChar char="•"/>
            </a:pPr>
            <a:r>
              <a:rPr lang="en-US" sz="1500" b="0"/>
              <a:t>The Subpart F regime was intended to limit deferral with respect to certain passive or mobile income of controlled foreign corporations (</a:t>
            </a:r>
            <a:r>
              <a:rPr lang="en-US" sz="1500"/>
              <a:t>CFCs</a:t>
            </a:r>
            <a:r>
              <a:rPr lang="en-US" sz="1500" b="0"/>
              <a:t>), imputing such income on a current basis to US shareholders of such CFCs</a:t>
            </a:r>
            <a:endParaRPr lang="en-US" sz="1500" b="0">
              <a:cs typeface="Arial"/>
            </a:endParaRPr>
          </a:p>
          <a:p>
            <a:pPr marL="569595" lvl="2" indent="-285750">
              <a:spcAft>
                <a:spcPts val="1200"/>
              </a:spcAft>
              <a:buFont typeface="Arial" panose="020B0604020202020204" pitchFamily="34" charset="0"/>
              <a:buChar char="•"/>
            </a:pPr>
            <a:r>
              <a:rPr lang="en-US" sz="1500" b="0"/>
              <a:t>Section 1248 was intended to ensure “the imposition of the full U.S. tax when income earned abroad is repatriated” through taxable liquidations or sales or exchanges (S. Rep. No. 87-1881, 1962-3 at 107 (1962))</a:t>
            </a:r>
            <a:endParaRPr lang="en-US" sz="1500" b="0">
              <a:cs typeface="Arial"/>
            </a:endParaRPr>
          </a:p>
          <a:p>
            <a:pPr marL="285750" indent="-285750">
              <a:spcAft>
                <a:spcPts val="1200"/>
              </a:spcAft>
              <a:buFont typeface="Wingdings" panose="05000000000000000000" pitchFamily="2" charset="2"/>
              <a:buChar char="Ø"/>
            </a:pPr>
            <a:r>
              <a:rPr lang="en-US" sz="1700" b="0"/>
              <a:t>Both Subpart F and §1248 are limited to persons that are, or were, US shareholders of CFCs </a:t>
            </a:r>
            <a:endParaRPr lang="en-US" sz="1700" b="0">
              <a:cs typeface="Arial"/>
            </a:endParaRPr>
          </a:p>
          <a:p>
            <a:pPr marL="569595" lvl="2" indent="-285750">
              <a:spcAft>
                <a:spcPts val="1200"/>
              </a:spcAft>
              <a:buFont typeface="Arial" panose="020B0604020202020204" pitchFamily="34" charset="0"/>
              <a:buChar char="•"/>
            </a:pPr>
            <a:r>
              <a:rPr lang="en-US" sz="1500" b="0"/>
              <a:t>A </a:t>
            </a:r>
            <a:r>
              <a:rPr lang="en-US" sz="1500" b="1"/>
              <a:t>US shareholder</a:t>
            </a:r>
            <a:r>
              <a:rPr lang="en-US" sz="1500"/>
              <a:t> is a US person who owns (within the meaning of §958(a) or §958(b)) 10% or more of the vote or value of a foreign corporation (§951(b))</a:t>
            </a:r>
            <a:endParaRPr lang="en-US" sz="1500">
              <a:cs typeface="Arial"/>
            </a:endParaRPr>
          </a:p>
          <a:p>
            <a:pPr marL="861695" lvl="3" indent="-285750">
              <a:spcAft>
                <a:spcPts val="1200"/>
              </a:spcAft>
              <a:buFont typeface="Arial" panose="020B0604020202020204" pitchFamily="34" charset="0"/>
              <a:buChar char="•"/>
            </a:pPr>
            <a:r>
              <a:rPr lang="en-US" sz="1500"/>
              <a:t>The US shareholder limitation for Subpart F is a “de minimis rule [that] prevents the attribution of the undistributed income back to the shareholders where their interest is small and their influence on the corporation’s policy is presumably negligible” (H.R. Rep. 87-1447, 87th Cong., 2d Sess. 59 (1962))</a:t>
            </a:r>
            <a:endParaRPr lang="en-US" sz="1500">
              <a:cs typeface="Arial"/>
            </a:endParaRPr>
          </a:p>
          <a:p>
            <a:pPr marL="569595" lvl="2" indent="-285750">
              <a:spcAft>
                <a:spcPts val="1200"/>
              </a:spcAft>
              <a:buFont typeface="Arial" panose="020B0604020202020204" pitchFamily="34" charset="0"/>
              <a:buChar char="•"/>
            </a:pPr>
            <a:r>
              <a:rPr lang="en-US" sz="1500" b="0"/>
              <a:t>A </a:t>
            </a:r>
            <a:r>
              <a:rPr lang="en-US" sz="1500" b="1"/>
              <a:t>US person</a:t>
            </a:r>
            <a:r>
              <a:rPr lang="en-US" sz="1500"/>
              <a:t> includes an individual that is a US citizen or resident, a domestic partnership, and a domestic corporation (§§957(c) and 7701(a)(30))</a:t>
            </a:r>
            <a:endParaRPr lang="en-US" sz="1500">
              <a:cs typeface="Arial"/>
            </a:endParaRPr>
          </a:p>
          <a:p>
            <a:pPr marL="569595" lvl="2" indent="-285750">
              <a:spcAft>
                <a:spcPts val="1200"/>
              </a:spcAft>
              <a:buFont typeface="Arial" panose="020B0604020202020204" pitchFamily="34" charset="0"/>
              <a:buChar char="•"/>
            </a:pPr>
            <a:r>
              <a:rPr lang="en-US" sz="1500" b="0"/>
              <a:t>A </a:t>
            </a:r>
            <a:r>
              <a:rPr lang="en-US" sz="1500" b="1"/>
              <a:t>CFC </a:t>
            </a:r>
            <a:r>
              <a:rPr lang="en-US" sz="1500"/>
              <a:t>is a foreign corporation more than 50% of the vote or value of which is owned (within the meaning of §958(a) or §958(b)) by US shareholders (§957(a))</a:t>
            </a:r>
            <a:endParaRPr lang="en-US" sz="1500">
              <a:cs typeface="Arial"/>
            </a:endParaRPr>
          </a:p>
          <a:p>
            <a:pPr marL="285750" lvl="1" indent="-285750">
              <a:spcAft>
                <a:spcPts val="1200"/>
              </a:spcAft>
              <a:buFont typeface="Arial" panose="020B0604020202020204" pitchFamily="34" charset="0"/>
              <a:buChar char="•"/>
            </a:pPr>
            <a:endParaRPr lang="en-US" sz="1500" b="0"/>
          </a:p>
          <a:p>
            <a:pPr>
              <a:spcAft>
                <a:spcPts val="1200"/>
              </a:spcAft>
            </a:pPr>
            <a:endParaRPr lang="en-US" b="0"/>
          </a:p>
          <a:p>
            <a:pPr marL="569595" lvl="2" indent="-285750">
              <a:spcAft>
                <a:spcPts val="1200"/>
              </a:spcAft>
              <a:buFont typeface="Arial" panose="020B0604020202020204" pitchFamily="34" charset="0"/>
              <a:buChar char="•"/>
            </a:pPr>
            <a:endParaRPr lang="en-US" b="0">
              <a:solidFill>
                <a:srgbClr val="00338D"/>
              </a:solidFill>
              <a:cs typeface="Arial"/>
            </a:endParaRPr>
          </a:p>
          <a:p>
            <a:pPr marL="569595" lvl="2" indent="-285750">
              <a:spcAft>
                <a:spcPts val="1200"/>
              </a:spcAft>
              <a:buFont typeface="Arial" panose="020B0604020202020204" pitchFamily="34" charset="0"/>
              <a:buChar char="•"/>
            </a:pPr>
            <a:endParaRPr lang="en-US" sz="1800" b="0">
              <a:cs typeface="Arial"/>
            </a:endParaRPr>
          </a:p>
          <a:p>
            <a:pPr marL="285750" indent="-285750">
              <a:spcAft>
                <a:spcPts val="1200"/>
              </a:spcAft>
              <a:buFont typeface="Wingdings" panose="05000000000000000000" pitchFamily="2" charset="2"/>
              <a:buChar char="Ø"/>
            </a:pPr>
            <a:endParaRPr lang="en-US" sz="1700" b="0"/>
          </a:p>
          <a:p>
            <a:pPr marL="569595" lvl="2" indent="-285750">
              <a:spcAft>
                <a:spcPts val="1200"/>
              </a:spcAft>
              <a:buFont typeface="Arial" panose="020B0604020202020204" pitchFamily="34" charset="0"/>
              <a:buChar char="•"/>
            </a:pPr>
            <a:endParaRPr lang="en-US">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Subpart F and §1248</a:t>
            </a:r>
          </a:p>
        </p:txBody>
      </p:sp>
    </p:spTree>
    <p:extLst>
      <p:ext uri="{BB962C8B-B14F-4D97-AF65-F5344CB8AC3E}">
        <p14:creationId xmlns:p14="http://schemas.microsoft.com/office/powerpoint/2010/main" val="2405673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The TCJA, through the enactment of the transition tax, GILTI, and §245A, effectively repealed deferral</a:t>
            </a:r>
          </a:p>
          <a:p>
            <a:pPr marL="570150" lvl="2" indent="-285750">
              <a:spcAft>
                <a:spcPts val="1200"/>
              </a:spcAft>
              <a:buFont typeface="Arial" panose="020B0604020202020204" pitchFamily="34" charset="0"/>
              <a:buChar char="•"/>
            </a:pPr>
            <a:r>
              <a:rPr lang="en-US" sz="1700" dirty="0"/>
              <a:t>For most large multinational groups, the vast majority of E&amp;P of their CFCs is likely to be PTEP (from GILTI, subpart F income, or the transition tax) or untaxed E&amp;P eligible for a 245A DRD</a:t>
            </a:r>
          </a:p>
          <a:p>
            <a:pPr marL="285750" lvl="1" indent="-285750">
              <a:spcAft>
                <a:spcPts val="1200"/>
              </a:spcAft>
              <a:buFont typeface="Wingdings" panose="05000000000000000000" pitchFamily="2" charset="2"/>
              <a:buChar char="Ø"/>
            </a:pPr>
            <a:r>
              <a:rPr lang="en-US" sz="1700" dirty="0"/>
              <a:t>However, individual US shareholders continue to benefit from deferral with respect to untaxed E&amp;P from their CFCs</a:t>
            </a:r>
          </a:p>
          <a:p>
            <a:pPr marL="566928" lvl="3" indent="-285750">
              <a:spcAft>
                <a:spcPts val="1200"/>
              </a:spcAft>
              <a:buFont typeface="Arial" panose="020B0604020202020204" pitchFamily="34" charset="0"/>
              <a:buChar char="•"/>
            </a:pPr>
            <a:r>
              <a:rPr lang="en-US" sz="1700" dirty="0"/>
              <a:t>By reason of GILTI high-tax exception, QBAI, and tested losses (and FOGEI, for taxpayers in the oil and gas industry), there still remains untaxed E&amp;P that will only be taxed upon repatriation (“deferral E&amp;P”)</a:t>
            </a:r>
          </a:p>
          <a:p>
            <a:pPr marL="285750" lvl="1" indent="-285750">
              <a:spcAft>
                <a:spcPts val="1200"/>
              </a:spcAft>
              <a:buFont typeface="Arial" panose="020B0604020202020204" pitchFamily="34" charset="0"/>
              <a:buChar char="•"/>
            </a:pPr>
            <a:r>
              <a:rPr lang="en-US" sz="1700" dirty="0"/>
              <a:t>There exist even E&amp;P that, when repatriated to §245A shareholders, will be denied the §245AD </a:t>
            </a:r>
          </a:p>
          <a:p>
            <a:pPr marL="570150" lvl="2" indent="-285750">
              <a:spcAft>
                <a:spcPts val="1200"/>
              </a:spcAft>
              <a:buFont typeface="Arial" panose="020B0604020202020204" pitchFamily="34" charset="0"/>
              <a:buChar char="•"/>
            </a:pPr>
            <a:r>
              <a:rPr lang="en-US" sz="1700" dirty="0">
                <a:solidFill>
                  <a:schemeClr val="tx1"/>
                </a:solidFill>
              </a:rPr>
              <a:t>HDA, EDA, E&amp;P from 80%-owned domestic corporations</a:t>
            </a:r>
          </a:p>
          <a:p>
            <a:pPr lvl="2" indent="0">
              <a:spcAft>
                <a:spcPts val="1200"/>
              </a:spcAft>
              <a:buNone/>
            </a:pPr>
            <a:r>
              <a:rPr lang="en-US" sz="1700" dirty="0">
                <a:solidFill>
                  <a:srgbClr val="00338D"/>
                </a:solidFill>
              </a:rPr>
              <a:t>  </a:t>
            </a:r>
          </a:p>
          <a:p>
            <a:pPr marL="285750" lvl="1" indent="-285750">
              <a:spcAft>
                <a:spcPts val="1200"/>
              </a:spcAft>
              <a:buFont typeface="Wingdings" panose="05000000000000000000" pitchFamily="2" charset="2"/>
              <a:buChar char="Ø"/>
            </a:pPr>
            <a:endParaRPr lang="en-US" sz="1700" dirty="0">
              <a:solidFill>
                <a:srgbClr val="00338D"/>
              </a:solidFill>
            </a:endParaRPr>
          </a:p>
          <a:p>
            <a:pPr marL="285750" lvl="1" indent="-285750">
              <a:spcAft>
                <a:spcPts val="1200"/>
              </a:spcAft>
              <a:buFont typeface="Wingdings" panose="05000000000000000000" pitchFamily="2" charset="2"/>
              <a:buChar char="Ø"/>
            </a:pPr>
            <a:endParaRPr lang="en-US" sz="1500" dirty="0"/>
          </a:p>
          <a:p>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a:t>Eliminate B3</a:t>
            </a:r>
          </a:p>
        </p:txBody>
      </p:sp>
    </p:spTree>
    <p:extLst>
      <p:ext uri="{BB962C8B-B14F-4D97-AF65-F5344CB8AC3E}">
        <p14:creationId xmlns:p14="http://schemas.microsoft.com/office/powerpoint/2010/main" val="1632463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B4 is inconsistent with the policy objective under which it was drafted, (</a:t>
            </a:r>
            <a:r>
              <a:rPr lang="en-US" sz="1700" i="1" dirty="0">
                <a:solidFill>
                  <a:srgbClr val="00338D"/>
                </a:solidFill>
              </a:rPr>
              <a:t>i.e.</a:t>
            </a:r>
            <a:r>
              <a:rPr lang="en-US" sz="1700" dirty="0">
                <a:solidFill>
                  <a:srgbClr val="00338D"/>
                </a:solidFill>
              </a:rPr>
              <a:t>, the distortion principle) and is itself distortive</a:t>
            </a:r>
          </a:p>
          <a:p>
            <a:pPr marL="570150" lvl="2" indent="-285750">
              <a:spcAft>
                <a:spcPts val="1200"/>
              </a:spcAft>
              <a:buFont typeface="Arial" panose="020B0604020202020204" pitchFamily="34" charset="0"/>
              <a:buChar char="•"/>
            </a:pPr>
            <a:r>
              <a:rPr lang="en-US" sz="1700" dirty="0"/>
              <a:t>B4 rarely applies, particularly with the repeal of §958(b)(4), and, when it does, it distorts timing of an income inclusion inappropriately by overriding subchapter C with respect to a cashless nonrecognition transaction. </a:t>
            </a:r>
          </a:p>
          <a:p>
            <a:pPr marL="285750" lvl="1" indent="-285750">
              <a:spcAft>
                <a:spcPts val="1200"/>
              </a:spcAft>
              <a:buFont typeface="Wingdings" panose="05000000000000000000" pitchFamily="2" charset="2"/>
              <a:buChar char="Ø"/>
            </a:pPr>
            <a:r>
              <a:rPr lang="en-US" sz="1700" dirty="0"/>
              <a:t>The relevance of character in determining tax liability has been diminished as a result of more recent developments. </a:t>
            </a:r>
          </a:p>
          <a:p>
            <a:pPr marL="570150" lvl="2" indent="-285750">
              <a:spcAft>
                <a:spcPts val="1200"/>
              </a:spcAft>
              <a:buFont typeface="Arial" panose="020B0604020202020204" pitchFamily="34" charset="0"/>
              <a:buChar char="•"/>
            </a:pPr>
            <a:r>
              <a:rPr lang="en-US" sz="1700" dirty="0"/>
              <a:t>With the convergence of ordinary and capital gains rates effective in 1988, and the treatment of most dividends from foreign corporations as long-term capital gains by reason of the QDI rules for individuals, the justification for B4 to continue to accelerate income inclusions is questionable, at best</a:t>
            </a:r>
          </a:p>
          <a:p>
            <a:pPr marL="285750" lvl="1" indent="-285750">
              <a:spcAft>
                <a:spcPts val="1200"/>
              </a:spcAft>
              <a:buFont typeface="Wingdings" panose="05000000000000000000" pitchFamily="2" charset="2"/>
              <a:buChar char="Ø"/>
            </a:pPr>
            <a:r>
              <a:rPr lang="en-US" sz="1700" dirty="0"/>
              <a:t>But there is perhaps an even more important consideration for B4 – §986(c) </a:t>
            </a:r>
          </a:p>
          <a:p>
            <a:pPr marL="570150" lvl="2" indent="-285750">
              <a:spcAft>
                <a:spcPts val="1200"/>
              </a:spcAft>
              <a:buFont typeface="Wingdings" panose="05000000000000000000" pitchFamily="2" charset="2"/>
              <a:buChar char="Ø"/>
            </a:pPr>
            <a:r>
              <a:rPr lang="en-US" sz="1700" dirty="0"/>
              <a:t>Given the flood of PTEP in the system and volatility of exchange rates in the current market, the ability of B4 (and B3) to backstop §986(c) has become significantly more important in preventing nonrecognition transactions from causing a material distortion</a:t>
            </a:r>
          </a:p>
          <a:p>
            <a:pPr marL="285750" lvl="1" indent="-285750">
              <a:spcAft>
                <a:spcPts val="1200"/>
              </a:spcAft>
              <a:buFont typeface="Wingdings" panose="05000000000000000000" pitchFamily="2" charset="2"/>
              <a:buChar char="Ø"/>
            </a:pPr>
            <a:endParaRPr lang="en-US" sz="1500" dirty="0"/>
          </a:p>
          <a:p>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a:t>Eliminate B4</a:t>
            </a:r>
          </a:p>
        </p:txBody>
      </p:sp>
    </p:spTree>
    <p:extLst>
      <p:ext uri="{BB962C8B-B14F-4D97-AF65-F5344CB8AC3E}">
        <p14:creationId xmlns:p14="http://schemas.microsoft.com/office/powerpoint/2010/main" val="1266734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 Exclude small shareholders from B3</a:t>
            </a:r>
          </a:p>
        </p:txBody>
      </p:sp>
    </p:spTree>
    <p:extLst>
      <p:ext uri="{BB962C8B-B14F-4D97-AF65-F5344CB8AC3E}">
        <p14:creationId xmlns:p14="http://schemas.microsoft.com/office/powerpoint/2010/main" val="3321226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t>Subpart F and §1248 are limited to 10% owners (U.S. shareholders and §1248 shareholders) – B3 should be too</a:t>
            </a:r>
          </a:p>
          <a:p>
            <a:pPr marL="570150" lvl="2" indent="-285750">
              <a:spcAft>
                <a:spcPts val="1200"/>
              </a:spcAft>
              <a:buFont typeface="Arial" panose="020B0604020202020204" pitchFamily="34" charset="0"/>
              <a:buChar char="•"/>
            </a:pPr>
            <a:r>
              <a:rPr lang="en-US" sz="1700" dirty="0"/>
              <a:t>The purpose of B3 is to backstop deferral and Congress did not view “deferral” as encompassing all foreign corporations and all their shareholders</a:t>
            </a:r>
          </a:p>
          <a:p>
            <a:pPr marL="861695" marR="0" lvl="3" indent="-285750" algn="l" defTabSz="914400" rtl="0" eaLnBrk="1" fontAlgn="auto" latinLnBrk="0" hangingPunct="1">
              <a:lnSpc>
                <a:spcPct val="100000"/>
              </a:lnSpc>
              <a:spcBef>
                <a:spcPts val="0"/>
              </a:spcBef>
              <a:spcAft>
                <a:spcPts val="1200"/>
              </a:spcAft>
              <a:buClr>
                <a:srgbClr val="00338D"/>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The US shareholder limitation for Subpart F was intended as a “de minimis rule [that] prevents the attribution of the undistributed income back to the shareholders where their interest is small and their influence on the corporation’s policy is presumably negligible” (H.R. Rep. 87-1447, 87th Cong., 2d Sess. 59 (1962))</a:t>
            </a:r>
            <a:endParaRPr lang="en-US" sz="1700" dirty="0">
              <a:effectLst/>
              <a:ea typeface="Calibri" panose="020F0502020204030204" pitchFamily="34" charset="0"/>
              <a:cs typeface="Times New Roman" panose="02020603050405020304" pitchFamily="18" charset="0"/>
            </a:endParaRPr>
          </a:p>
          <a:p>
            <a:pPr marL="570150" lvl="2" indent="-285750">
              <a:spcAft>
                <a:spcPts val="1200"/>
              </a:spcAft>
              <a:buFont typeface="Arial" panose="020B0604020202020204" pitchFamily="34" charset="0"/>
              <a:buChar char="•"/>
            </a:pPr>
            <a:r>
              <a:rPr lang="en-US" sz="1700" dirty="0"/>
              <a:t>Guidance in B3 has never been concerned with the repatriation of E&amp;P and basis attributable to a foreign shareholder that is not a CFC because the E&amp;P is not “repatriated” when the CFC engages in an inbound nonrecognition transaction</a:t>
            </a:r>
          </a:p>
          <a:p>
            <a:pPr marL="861750" lvl="3" indent="-285750">
              <a:spcAft>
                <a:spcPts val="1200"/>
              </a:spcAft>
              <a:buFont typeface="Arial" panose="020B0604020202020204" pitchFamily="34" charset="0"/>
              <a:buChar char="•"/>
            </a:pPr>
            <a:r>
              <a:rPr lang="en-US" sz="1700" dirty="0"/>
              <a:t>It can be argued that, to the extent its inappropriate to attribute the income of a foreign corporation to a small shareholder under subpart F, it is equally inappropriate to attribute the E&amp;P of that foreign corporation in such a manner as to treat that E&amp;P and basis as being “brought back” to the United States</a:t>
            </a:r>
          </a:p>
          <a:p>
            <a:pPr lvl="2" indent="0">
              <a:spcAft>
                <a:spcPts val="1200"/>
              </a:spcAft>
              <a:buNone/>
            </a:pPr>
            <a:endParaRPr lang="en-US" sz="1700" dirty="0"/>
          </a:p>
          <a:p>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a:t>Exclude small shareholders from B3</a:t>
            </a:r>
          </a:p>
        </p:txBody>
      </p:sp>
    </p:spTree>
    <p:extLst>
      <p:ext uri="{BB962C8B-B14F-4D97-AF65-F5344CB8AC3E}">
        <p14:creationId xmlns:p14="http://schemas.microsoft.com/office/powerpoint/2010/main" val="1992105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Even if applying B3 to small shareholder is consistent with the repatriation principle, it is arguably inconsistent with the distortion principle </a:t>
            </a:r>
          </a:p>
          <a:p>
            <a:pPr marL="570150" lvl="2" indent="-285750">
              <a:spcAft>
                <a:spcPts val="1200"/>
              </a:spcAft>
              <a:buFont typeface="Arial" panose="020B0604020202020204" pitchFamily="34" charset="0"/>
              <a:buChar char="•"/>
            </a:pPr>
            <a:r>
              <a:rPr lang="en-US" sz="1700" dirty="0"/>
              <a:t>There is no potential for a distortion – material or otherwise – in respect to an exchanging shareholder that is a small shareholder, except perhaps converting future dividends that do not qualify for QDI to QDI</a:t>
            </a:r>
          </a:p>
          <a:p>
            <a:pPr marL="570150" lvl="2" indent="-285750">
              <a:spcAft>
                <a:spcPts val="1200"/>
              </a:spcAft>
              <a:buFont typeface="Arial" panose="020B0604020202020204" pitchFamily="34" charset="0"/>
              <a:buChar char="•"/>
            </a:pPr>
            <a:r>
              <a:rPr lang="en-US" sz="1700" dirty="0"/>
              <a:t>It is B3 as applied to the small shareholder, not the inbound nonrecognition transaction, that is causing a material distortion of income, by overriding the nonrecognition rules of subchapter C, and by causing the shareholder to recognize gain, an inaccurate proxy for its attributable E&amp;P</a:t>
            </a:r>
          </a:p>
          <a:p>
            <a:pPr marL="285750" lvl="1" indent="-285750">
              <a:spcAft>
                <a:spcPts val="1200"/>
              </a:spcAft>
              <a:buFont typeface="Wingdings" panose="05000000000000000000" pitchFamily="2" charset="2"/>
              <a:buChar char="Ø"/>
            </a:pPr>
            <a:r>
              <a:rPr lang="en-US" sz="1700" dirty="0">
                <a:solidFill>
                  <a:srgbClr val="00338D"/>
                </a:solidFill>
              </a:rPr>
              <a:t>Recent developments make the application of B3 to small shareholders even more questionable</a:t>
            </a:r>
          </a:p>
          <a:p>
            <a:pPr marL="570150" lvl="2" indent="-285750">
              <a:spcAft>
                <a:spcPts val="1200"/>
              </a:spcAft>
              <a:buFont typeface="Arial" panose="020B0604020202020204" pitchFamily="34" charset="0"/>
              <a:buChar char="•"/>
            </a:pPr>
            <a:r>
              <a:rPr lang="en-US" sz="1700" dirty="0"/>
              <a:t>Sec. 362(e) in 2004 ensures that, over time and in the aggregate, inbound nonrecognition transactions, even without the application of B3, will expand the U.S. tax base</a:t>
            </a:r>
          </a:p>
          <a:p>
            <a:pPr marL="570150" lvl="2" indent="-285750">
              <a:spcAft>
                <a:spcPts val="1200"/>
              </a:spcAft>
              <a:buFont typeface="Arial" panose="020B0604020202020204" pitchFamily="34" charset="0"/>
              <a:buChar char="•"/>
            </a:pPr>
            <a:r>
              <a:rPr lang="en-US" sz="1700" dirty="0"/>
              <a:t>The TJCA  did not change the actual treatment of small shareholders, the TCJA has changed the treatment of such shareholders relative to corporate U.S. shareholders</a:t>
            </a:r>
          </a:p>
          <a:p>
            <a:pPr marL="570150" lvl="2" indent="-285750">
              <a:spcAft>
                <a:spcPts val="1200"/>
              </a:spcAft>
              <a:buFont typeface="Arial" panose="020B0604020202020204" pitchFamily="34" charset="0"/>
              <a:buChar char="•"/>
            </a:pPr>
            <a:r>
              <a:rPr lang="en-US" sz="1700" dirty="0"/>
              <a:t>This relative treatment has created unnecessary friction in structuring cross-border transactions, by providing a very different answer for an inbound stock acquisition relative to an asset acquisition</a:t>
            </a:r>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a:t>Exclude small shareholders from B3 </a:t>
            </a:r>
            <a:r>
              <a:rPr kumimoji="0" lang="en-US" sz="2700" b="0" i="0" u="none" strike="noStrike" kern="1200" cap="none" spc="0" normalizeH="0" baseline="0" noProof="0">
                <a:ln>
                  <a:noFill/>
                </a:ln>
                <a:solidFill>
                  <a:srgbClr val="00338D"/>
                </a:solidFill>
                <a:effectLst/>
                <a:uLnTx/>
                <a:uFillTx/>
                <a:latin typeface="Arial"/>
                <a:ea typeface="+mj-ea"/>
                <a:cs typeface="+mj-cs"/>
              </a:rPr>
              <a:t>(cont.) </a:t>
            </a:r>
            <a:endParaRPr lang="en-US" sz="2700"/>
          </a:p>
        </p:txBody>
      </p:sp>
    </p:spTree>
    <p:extLst>
      <p:ext uri="{BB962C8B-B14F-4D97-AF65-F5344CB8AC3E}">
        <p14:creationId xmlns:p14="http://schemas.microsoft.com/office/powerpoint/2010/main" val="2289465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 Elective exception for non-§245A shareholders</a:t>
            </a:r>
          </a:p>
        </p:txBody>
      </p:sp>
    </p:spTree>
    <p:extLst>
      <p:ext uri="{BB962C8B-B14F-4D97-AF65-F5344CB8AC3E}">
        <p14:creationId xmlns:p14="http://schemas.microsoft.com/office/powerpoint/2010/main" val="32581125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t>An election could exclude small shareholders and individual U.S. shareholders (</a:t>
            </a:r>
            <a:r>
              <a:rPr lang="en-US" sz="1700" b="1" dirty="0"/>
              <a:t>non-§245A shareholders</a:t>
            </a:r>
            <a:r>
              <a:rPr lang="en-US" sz="1700" dirty="0"/>
              <a:t>) from the requirement to include in gross income their AEPA. The election could be based on one of two conditions—</a:t>
            </a:r>
          </a:p>
          <a:p>
            <a:pPr marL="627300" lvl="2" indent="-342900">
              <a:spcAft>
                <a:spcPts val="1200"/>
              </a:spcAft>
              <a:buFont typeface="+mj-lt"/>
              <a:buAutoNum type="arabicPeriod"/>
            </a:pPr>
            <a:r>
              <a:rPr lang="en-US" sz="1700" dirty="0"/>
              <a:t>the tax attributes of the foreign acquired corporation inherited by the domestic acquiring corporation are reduced to the extent of the aggregate all E&amp;P amounts that such shareholders would otherwise be required to include (the aggregate all E&amp;P amount) (the attribute reduction election) </a:t>
            </a:r>
          </a:p>
          <a:p>
            <a:pPr marL="627300" lvl="2" indent="-342900">
              <a:spcAft>
                <a:spcPts val="1200"/>
              </a:spcAft>
              <a:buFont typeface="+mj-lt"/>
              <a:buAutoNum type="arabicPeriod"/>
            </a:pPr>
            <a:r>
              <a:rPr lang="en-US" sz="1700" dirty="0"/>
              <a:t>the aggregate all E&amp;P amount is included in the gross income of the domestic acquiring corporation (the proxy inclusion election)</a:t>
            </a:r>
          </a:p>
          <a:p>
            <a:pPr marL="285750" lvl="1" indent="-285750">
              <a:spcAft>
                <a:spcPts val="1200"/>
              </a:spcAft>
              <a:buFont typeface="Wingdings" panose="05000000000000000000" pitchFamily="2" charset="2"/>
              <a:buChar char="Ø"/>
            </a:pPr>
            <a:r>
              <a:rPr lang="en-US" sz="1700" dirty="0">
                <a:solidFill>
                  <a:srgbClr val="00338D"/>
                </a:solidFill>
              </a:rPr>
              <a:t>If the proxy inclusion election were permitted, for purposes of determining whether the domestic acquiring corporation qualifies for the 245A DRD on its aggregate all E&amp;P amount, either—</a:t>
            </a:r>
          </a:p>
          <a:p>
            <a:pPr marL="570150" lvl="2" indent="-285750">
              <a:spcAft>
                <a:spcPts val="1200"/>
              </a:spcAft>
              <a:buFont typeface="Arial" panose="020B0604020202020204" pitchFamily="34" charset="0"/>
              <a:buChar char="•"/>
            </a:pPr>
            <a:r>
              <a:rPr lang="en-US" sz="1700" dirty="0"/>
              <a:t>the domestic acquiring corporation could be deemed to satisfy the 245A holding period requirement through a retention, directly or indirectly, of substantially all the assets of the foreign acquired corporation for at least one year following the acquisition, or</a:t>
            </a:r>
          </a:p>
          <a:p>
            <a:pPr marL="570150" lvl="2" indent="-285750">
              <a:spcAft>
                <a:spcPts val="1200"/>
              </a:spcAft>
              <a:buFont typeface="Arial" panose="020B0604020202020204" pitchFamily="34" charset="0"/>
              <a:buChar char="•"/>
            </a:pPr>
            <a:r>
              <a:rPr lang="en-US" sz="1700" dirty="0"/>
              <a:t>the domestic acquiring corporation could be expressly denied the §245A DRD, effectively shifting the burden of the tax from the non-§245A shareholders to the domestic acquiring corporation</a:t>
            </a:r>
          </a:p>
          <a:p>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dirty="0"/>
              <a:t>Elective exception for non-§245A shareholders</a:t>
            </a:r>
          </a:p>
        </p:txBody>
      </p:sp>
    </p:spTree>
    <p:extLst>
      <p:ext uri="{BB962C8B-B14F-4D97-AF65-F5344CB8AC3E}">
        <p14:creationId xmlns:p14="http://schemas.microsoft.com/office/powerpoint/2010/main" val="2507686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t>Administrability concerns with such an election, as outlined in the preamble to the final regulations, could be addressed through assumptions, such as that all non-§245A shareholder are U.S. persons and all such persons have owned their stock for five years</a:t>
            </a:r>
          </a:p>
          <a:p>
            <a:pPr marL="285750" lvl="1" indent="-285750">
              <a:spcAft>
                <a:spcPts val="1200"/>
              </a:spcAft>
              <a:buFont typeface="Wingdings" panose="05000000000000000000" pitchFamily="2" charset="2"/>
              <a:buChar char="Ø"/>
            </a:pPr>
            <a:r>
              <a:rPr lang="en-US" sz="1700" dirty="0"/>
              <a:t>Fairness concerns articulated in the final regulations in the context of the taxable exchange election about shifting some of the burden of the election on to non-electing shareholders can be addressed by making this a corporate-level election</a:t>
            </a:r>
          </a:p>
          <a:p>
            <a:pPr marL="570150" lvl="2" indent="-285750">
              <a:spcAft>
                <a:spcPts val="1200"/>
              </a:spcAft>
              <a:buFont typeface="Arial" panose="020B0604020202020204" pitchFamily="34" charset="0"/>
              <a:buChar char="•"/>
            </a:pPr>
            <a:r>
              <a:rPr lang="en-US" sz="1700" dirty="0"/>
              <a:t>Further, the effect of this rule would be to balance out the treatment of exchanging shareholders that are §245A shareholders and those exchanging shareholders that are not. </a:t>
            </a:r>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dirty="0"/>
              <a:t>Elective exception for non-§245A shareholders (cont.)</a:t>
            </a:r>
          </a:p>
        </p:txBody>
      </p:sp>
    </p:spTree>
    <p:extLst>
      <p:ext uri="{BB962C8B-B14F-4D97-AF65-F5344CB8AC3E}">
        <p14:creationId xmlns:p14="http://schemas.microsoft.com/office/powerpoint/2010/main" val="2476417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D. Expand B3 to inbound stock transfers</a:t>
            </a:r>
            <a:r>
              <a:rPr lang="en-US" dirty="0"/>
              <a:t> </a:t>
            </a:r>
          </a:p>
        </p:txBody>
      </p:sp>
    </p:spTree>
    <p:extLst>
      <p:ext uri="{BB962C8B-B14F-4D97-AF65-F5344CB8AC3E}">
        <p14:creationId xmlns:p14="http://schemas.microsoft.com/office/powerpoint/2010/main" val="1361778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The primary potential for “material distortion” under current law is the distortion relating to the shifting of E&amp;P attributable to shareholders that are not eligible for a §245A DRD (e.g., individuals and small corporate shareholders) (“non-eligible shareholders”) to E&amp;P available for distribution to §245A shareholders, or, conversely, the shifting of E&amp;P attributable to §245A shareholders to E&amp;P available for distribution to a non-eligible shareholders.</a:t>
            </a:r>
          </a:p>
          <a:p>
            <a:pPr marL="285750" lvl="1" indent="-285750">
              <a:spcAft>
                <a:spcPts val="1200"/>
              </a:spcAft>
              <a:buFont typeface="Wingdings" panose="05000000000000000000" pitchFamily="2" charset="2"/>
              <a:buChar char="Ø"/>
            </a:pPr>
            <a:r>
              <a:rPr lang="en-US" sz="1700" dirty="0">
                <a:solidFill>
                  <a:srgbClr val="00338D"/>
                </a:solidFill>
              </a:rPr>
              <a:t>Pre-TCJA, the exemption of transfers of foreign stock to domestic corporations did not result in avoidance of tax because the domestic corporation inherited the E&amp;P under §1.1248-8 and thus would eventually be taxed on the E&amp;P attributable to the transferred stock as a dividend, either as a result of a distribution, sale, or inbound nonrecognition transaction. Because of the eligibility of the §245A DRD, an inbound stock transfer can effectively convert non-eligible E&amp;P into eligible E&amp;P. </a:t>
            </a:r>
          </a:p>
          <a:p>
            <a:pPr marL="285750" lvl="1" indent="-285750">
              <a:spcAft>
                <a:spcPts val="1200"/>
              </a:spcAft>
              <a:buFont typeface="Wingdings" panose="05000000000000000000" pitchFamily="2" charset="2"/>
              <a:buChar char="Ø"/>
            </a:pPr>
            <a:r>
              <a:rPr lang="en-US" sz="1700" dirty="0">
                <a:solidFill>
                  <a:srgbClr val="00338D"/>
                </a:solidFill>
              </a:rPr>
              <a:t>Under this approach, a direct or indirect transfer of CFC stock by a US shareholder (whether or not a §245A shareholder) would result in an inclusion of its AEPA with respect to the stock. For this purpose, an “indirect transfer” includes the transfer of all the CFC subsidiaries of the CFC whose stock is transferred and with respect to which the US person is a US shareholder. Thus, a transfer of a CFC Holdco by a US shareholder to a domestic corporation could result in an inclusion of its AEPA with respect to CFC Holdco and each of its subsidiaries.</a:t>
            </a:r>
          </a:p>
          <a:p>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dirty="0"/>
              <a:t>Expand B3 or B4 to inbound stock transfers</a:t>
            </a:r>
          </a:p>
        </p:txBody>
      </p:sp>
    </p:spTree>
    <p:extLst>
      <p:ext uri="{BB962C8B-B14F-4D97-AF65-F5344CB8AC3E}">
        <p14:creationId xmlns:p14="http://schemas.microsoft.com/office/powerpoint/2010/main" val="226818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59792-B4D6-4A27-AD57-D8643F97B07E}"/>
              </a:ext>
            </a:extLst>
          </p:cNvPr>
          <p:cNvSpPr>
            <a:spLocks noGrp="1"/>
          </p:cNvSpPr>
          <p:nvPr>
            <p:ph type="body" sz="quarter" idx="10"/>
          </p:nvPr>
        </p:nvSpPr>
        <p:spPr>
          <a:xfrm>
            <a:off x="1005840" y="1097280"/>
            <a:ext cx="10195200" cy="4546800"/>
          </a:xfrm>
        </p:spPr>
        <p:txBody>
          <a:bodyPr/>
          <a:lstStyle/>
          <a:p>
            <a:pPr marL="285750" indent="-285750">
              <a:spcAft>
                <a:spcPts val="1200"/>
              </a:spcAft>
              <a:buFont typeface="Wingdings" panose="05000000000000000000" pitchFamily="2" charset="2"/>
              <a:buChar char="Ø"/>
            </a:pPr>
            <a:r>
              <a:rPr lang="en-US" sz="1700" b="0"/>
              <a:t>If a foreign corporation is a CFC at any time during any taxable year, a US shareholder that owns stock in such foreign corporation on the last day on which the foreign corporation is a CFC must include in gross income its pro rata share of the foreign corporation’s subpart F income (§951(a)(1))</a:t>
            </a:r>
          </a:p>
          <a:p>
            <a:pPr marL="569595" lvl="2" indent="-285750">
              <a:spcAft>
                <a:spcPts val="1200"/>
              </a:spcAft>
              <a:buFont typeface="Arial" panose="020B0604020202020204" pitchFamily="34" charset="0"/>
              <a:buChar char="•"/>
            </a:pPr>
            <a:r>
              <a:rPr lang="en-US" sz="1500"/>
              <a:t>In general, a US shareholder’s </a:t>
            </a:r>
            <a:r>
              <a:rPr lang="en-US" sz="1500" b="1"/>
              <a:t>pro rata share </a:t>
            </a:r>
            <a:r>
              <a:rPr lang="en-US" sz="1500"/>
              <a:t>of subpart F income is determined by reference to the amount of E&amp;P from subpart F income that would be distributed with respect to the CFC stock that the shareholder owns (within the meaning of §958(a)) (§951(a)(2))</a:t>
            </a:r>
            <a:endParaRPr lang="en-US" sz="1500">
              <a:cs typeface="Arial"/>
            </a:endParaRPr>
          </a:p>
          <a:p>
            <a:pPr marL="569595" lvl="2" indent="-285750">
              <a:spcAft>
                <a:spcPts val="1200"/>
              </a:spcAft>
              <a:buFont typeface="Arial" panose="020B0604020202020204" pitchFamily="34" charset="0"/>
              <a:buChar char="•"/>
            </a:pPr>
            <a:r>
              <a:rPr lang="en-US" sz="1500" b="1"/>
              <a:t>Subpart F income </a:t>
            </a:r>
            <a:r>
              <a:rPr lang="en-US" sz="1500"/>
              <a:t>includes foreign base company income (</a:t>
            </a:r>
            <a:r>
              <a:rPr lang="en-US" sz="1500" b="1"/>
              <a:t>FBCI</a:t>
            </a:r>
            <a:r>
              <a:rPr lang="en-US" sz="1500"/>
              <a:t>), which consists of foreign personal holding company income (</a:t>
            </a:r>
            <a:r>
              <a:rPr lang="en-US" sz="1500" b="1"/>
              <a:t>FPHCI</a:t>
            </a:r>
            <a:r>
              <a:rPr lang="en-US" sz="1500"/>
              <a:t>), foreign base company sales income (</a:t>
            </a:r>
            <a:r>
              <a:rPr lang="en-US" sz="1500" b="1"/>
              <a:t>FBCSI</a:t>
            </a:r>
            <a:r>
              <a:rPr lang="en-US" sz="1500"/>
              <a:t>), and foreign base company services income (</a:t>
            </a:r>
            <a:r>
              <a:rPr lang="en-US" sz="1500" b="1"/>
              <a:t>FBCSvI</a:t>
            </a:r>
            <a:r>
              <a:rPr lang="en-US" sz="1500"/>
              <a:t>), and is generally limited to current earnings and profits (</a:t>
            </a:r>
            <a:r>
              <a:rPr lang="en-US" sz="1500" b="1"/>
              <a:t>E&amp;P</a:t>
            </a:r>
            <a:r>
              <a:rPr lang="en-US" sz="1500"/>
              <a:t>) (§§952 and 954)</a:t>
            </a:r>
            <a:endParaRPr lang="en-US" sz="1500">
              <a:cs typeface="Arial"/>
            </a:endParaRPr>
          </a:p>
          <a:p>
            <a:pPr marL="569595" lvl="2" indent="-285750">
              <a:spcAft>
                <a:spcPts val="1200"/>
              </a:spcAft>
              <a:buFont typeface="Arial" panose="020B0604020202020204" pitchFamily="34" charset="0"/>
              <a:buChar char="•"/>
            </a:pPr>
            <a:r>
              <a:rPr kumimoji="0" lang="en-US" sz="1500" b="0" i="0" u="none" strike="noStrike" kern="1200" cap="none" spc="0" normalizeH="0" baseline="0" noProof="0">
                <a:ln>
                  <a:noFill/>
                </a:ln>
                <a:solidFill>
                  <a:srgbClr val="000000"/>
                </a:solidFill>
                <a:effectLst/>
                <a:uLnTx/>
                <a:uFillTx/>
                <a:ea typeface="+mn-ea"/>
                <a:cs typeface="Univers for KPMG Light"/>
              </a:rPr>
              <a:t>E&amp;P of a foreign corporation attributable to amounts which are, or have been, included in the gross income of a US shareholder under §951(a)) (</a:t>
            </a:r>
            <a:r>
              <a:rPr kumimoji="0" lang="en-US" sz="1500" b="1" i="0" u="none" strike="noStrike" kern="1200" cap="none" spc="0" normalizeH="0" baseline="0" noProof="0">
                <a:ln>
                  <a:noFill/>
                </a:ln>
                <a:solidFill>
                  <a:srgbClr val="000000"/>
                </a:solidFill>
                <a:effectLst/>
                <a:uLnTx/>
                <a:uFillTx/>
                <a:ea typeface="+mn-ea"/>
                <a:cs typeface="Univers for KPMG Light"/>
              </a:rPr>
              <a:t>previously taxed earnings and profits</a:t>
            </a:r>
            <a:r>
              <a:rPr kumimoji="0" lang="en-US" sz="1500" b="0" i="0" u="none" strike="noStrike" kern="1200" cap="none" spc="0" normalizeH="0" baseline="0" noProof="0">
                <a:ln>
                  <a:noFill/>
                </a:ln>
                <a:solidFill>
                  <a:srgbClr val="000000"/>
                </a:solidFill>
                <a:effectLst/>
                <a:uLnTx/>
                <a:uFillTx/>
                <a:ea typeface="+mn-ea"/>
                <a:cs typeface="Univers for KPMG Light"/>
              </a:rPr>
              <a:t> or </a:t>
            </a:r>
            <a:r>
              <a:rPr kumimoji="0" lang="en-US" sz="1500" b="1" i="0" u="none" strike="noStrike" kern="1200" cap="none" spc="0" normalizeH="0" baseline="0" noProof="0">
                <a:ln>
                  <a:noFill/>
                </a:ln>
                <a:solidFill>
                  <a:srgbClr val="000000"/>
                </a:solidFill>
                <a:effectLst/>
                <a:uLnTx/>
                <a:uFillTx/>
                <a:ea typeface="+mn-ea"/>
                <a:cs typeface="Univers for KPMG Light"/>
              </a:rPr>
              <a:t>PTEP</a:t>
            </a:r>
            <a:r>
              <a:rPr kumimoji="0" lang="en-US" sz="1500" i="0" u="none" strike="noStrike" kern="1200" cap="none" spc="0" normalizeH="0" baseline="0" noProof="0">
                <a:ln>
                  <a:noFill/>
                </a:ln>
                <a:solidFill>
                  <a:srgbClr val="000000"/>
                </a:solidFill>
                <a:effectLst/>
                <a:uLnTx/>
                <a:uFillTx/>
                <a:ea typeface="+mn-ea"/>
                <a:cs typeface="Univers for KPMG Light"/>
              </a:rPr>
              <a:t>) are not included again when such amounts are distributed or such amounts would be included under §951(a)(1)(B) in the gross income of such shareholder (or successor), including by reason of distributions through a chain of ownership described in §958(a) (§959(a) and (b))</a:t>
            </a:r>
            <a:endParaRPr lang="en-US" sz="1500" i="0" u="none" strike="noStrike" kern="1200" cap="none" spc="0" normalizeH="0" baseline="0" noProof="0">
              <a:ln>
                <a:noFill/>
              </a:ln>
              <a:solidFill>
                <a:srgbClr val="000000"/>
              </a:solidFill>
              <a:effectLst/>
              <a:uLnTx/>
              <a:uFillTx/>
              <a:cs typeface="Univers for KPMG Light"/>
            </a:endParaRPr>
          </a:p>
          <a:p>
            <a:pPr marL="569595" lvl="2" indent="-285750">
              <a:spcAft>
                <a:spcPts val="1200"/>
              </a:spcAft>
              <a:buFont typeface="Arial" panose="020B0604020202020204" pitchFamily="34" charset="0"/>
              <a:buChar char="•"/>
            </a:pPr>
            <a:r>
              <a:rPr lang="en-US" sz="1500" b="0"/>
              <a:t>Foreign taxes paid by a CFC with respect to Subpart F income included in the gross income of a US shareholder under §951(a) and foreign taxes paid with respect to distributions of PTEP are deemed to be paid by such US shareholder (§960(a) and (b))</a:t>
            </a:r>
            <a:endParaRPr lang="en-US" sz="1500" b="0">
              <a:cs typeface="Arial"/>
            </a:endParaRPr>
          </a:p>
          <a:p>
            <a:pPr marL="569595" lvl="2" indent="-285750">
              <a:spcAft>
                <a:spcPts val="1200"/>
              </a:spcAft>
              <a:buFont typeface="Arial" panose="020B0604020202020204" pitchFamily="34" charset="0"/>
              <a:buChar char="•"/>
            </a:pPr>
            <a:endParaRPr lang="en-US" b="0">
              <a:solidFill>
                <a:srgbClr val="00338D"/>
              </a:solidFill>
              <a:cs typeface="Arial"/>
            </a:endParaRPr>
          </a:p>
          <a:p>
            <a:pPr marL="569595" lvl="2" indent="-285750">
              <a:spcAft>
                <a:spcPts val="1200"/>
              </a:spcAft>
              <a:buFont typeface="Arial" panose="020B0604020202020204" pitchFamily="34" charset="0"/>
              <a:buChar char="•"/>
            </a:pPr>
            <a:endParaRPr lang="en-US" sz="1800" b="0">
              <a:cs typeface="Arial"/>
            </a:endParaRPr>
          </a:p>
          <a:p>
            <a:pPr marL="285750" indent="-285750">
              <a:spcAft>
                <a:spcPts val="1200"/>
              </a:spcAft>
              <a:buFont typeface="Wingdings" panose="05000000000000000000" pitchFamily="2" charset="2"/>
              <a:buChar char="Ø"/>
            </a:pPr>
            <a:endParaRPr lang="en-US" sz="1700" b="0"/>
          </a:p>
          <a:p>
            <a:pPr marL="569595" lvl="2" indent="-285750">
              <a:spcAft>
                <a:spcPts val="1200"/>
              </a:spcAft>
              <a:buFont typeface="Arial" panose="020B0604020202020204" pitchFamily="34" charset="0"/>
              <a:buChar char="•"/>
            </a:pPr>
            <a:endParaRPr lang="en-US">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Subpart F</a:t>
            </a:r>
          </a:p>
        </p:txBody>
      </p:sp>
    </p:spTree>
    <p:extLst>
      <p:ext uri="{BB962C8B-B14F-4D97-AF65-F5344CB8AC3E}">
        <p14:creationId xmlns:p14="http://schemas.microsoft.com/office/powerpoint/2010/main" val="2972326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This approach would ensure that undistributed E&amp;P attributable to a §245A shareholder inures to its benefit (i.e., through an increase in stock basis), while not permitting undistributed E&amp;P attributable to non-eligible shareholders to become eligible through a nonrecognition transaction. The approach could also backstop HDA and EDA rules, by ensuring that HDA and EDAs are taken into account by the §245A shareholder when §245A shareholder status is lost by that shareholder</a:t>
            </a:r>
          </a:p>
          <a:p>
            <a:pPr marL="285750" lvl="1" indent="-285750">
              <a:spcAft>
                <a:spcPts val="1200"/>
              </a:spcAft>
              <a:buFont typeface="Wingdings" panose="05000000000000000000" pitchFamily="2" charset="2"/>
              <a:buChar char="Ø"/>
            </a:pPr>
            <a:endParaRPr lang="en-US" sz="1700" dirty="0">
              <a:solidFill>
                <a:srgbClr val="00338D"/>
              </a:solidFill>
            </a:endParaRPr>
          </a:p>
          <a:p>
            <a:endParaRPr lang="en-US" dirty="0"/>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a:t>Expand B3 or B4 to inbound stock transfers (cont.)</a:t>
            </a:r>
          </a:p>
        </p:txBody>
      </p:sp>
    </p:spTree>
    <p:extLst>
      <p:ext uri="{BB962C8B-B14F-4D97-AF65-F5344CB8AC3E}">
        <p14:creationId xmlns:p14="http://schemas.microsoft.com/office/powerpoint/2010/main" val="1124104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sz="2700"/>
              <a:t>Inbound stock acquisition of CFC</a:t>
            </a:r>
          </a:p>
        </p:txBody>
      </p:sp>
      <p:sp>
        <p:nvSpPr>
          <p:cNvPr id="5" name="Text Placeholder 1">
            <a:extLst>
              <a:ext uri="{FF2B5EF4-FFF2-40B4-BE49-F238E27FC236}">
                <a16:creationId xmlns:a16="http://schemas.microsoft.com/office/drawing/2014/main" id="{C7D58A6F-ACEB-4D34-BF70-1C218E7A6866}"/>
              </a:ext>
            </a:extLst>
          </p:cNvPr>
          <p:cNvSpPr>
            <a:spLocks noGrp="1"/>
          </p:cNvSpPr>
          <p:nvPr>
            <p:ph type="body" sz="quarter" idx="10"/>
          </p:nvPr>
        </p:nvSpPr>
        <p:spPr>
          <a:xfrm>
            <a:off x="6463831" y="1330126"/>
            <a:ext cx="4729769" cy="4546800"/>
          </a:xfrm>
        </p:spPr>
        <p:txBody>
          <a:bodyPr/>
          <a:lstStyle/>
          <a:p>
            <a:pPr marL="285750" indent="-285750">
              <a:buFont typeface="Wingdings" panose="05000000000000000000" pitchFamily="2" charset="2"/>
              <a:buChar char="Ø"/>
            </a:pPr>
            <a:r>
              <a:rPr lang="en-US"/>
              <a:t>Current regulations</a:t>
            </a:r>
          </a:p>
          <a:p>
            <a:pPr marL="570150" lvl="2" indent="-285750">
              <a:buFont typeface="Arial" panose="020B0604020202020204" pitchFamily="34" charset="0"/>
              <a:buChar char="•"/>
            </a:pPr>
            <a:r>
              <a:rPr lang="en-US" sz="1400"/>
              <a:t>USP, Individual A, and public shareholders recognize no gain or loss</a:t>
            </a:r>
          </a:p>
          <a:p>
            <a:pPr marL="285750" indent="-285750">
              <a:buFont typeface="Wingdings" panose="05000000000000000000" pitchFamily="2" charset="2"/>
              <a:buChar char="Ø"/>
            </a:pPr>
            <a:r>
              <a:rPr lang="en-US"/>
              <a:t>Approach</a:t>
            </a:r>
          </a:p>
          <a:p>
            <a:pPr marL="570150" lvl="2" indent="-285750">
              <a:buFont typeface="Arial" panose="020B0604020202020204" pitchFamily="34" charset="0"/>
              <a:buChar char="•"/>
            </a:pPr>
            <a:r>
              <a:rPr lang="en-US" sz="1400"/>
              <a:t>USP and Individual A include as a dividend their AEPA w/r/t FT</a:t>
            </a:r>
          </a:p>
          <a:p>
            <a:pPr marL="570150" lvl="2" indent="-285750">
              <a:buFont typeface="Arial" panose="020B0604020202020204" pitchFamily="34" charset="0"/>
              <a:buChar char="•"/>
            </a:pPr>
            <a:r>
              <a:rPr lang="en-US" sz="1400"/>
              <a:t>Public shareholders recognize no gain or loss</a:t>
            </a:r>
          </a:p>
          <a:p>
            <a:pPr marL="570150" lvl="2" indent="-285750">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B35EFAF6-ACE3-4BE6-82C3-093ADC0B0013}"/>
              </a:ext>
            </a:extLst>
          </p:cNvPr>
          <p:cNvSpPr/>
          <p:nvPr/>
        </p:nvSpPr>
        <p:spPr>
          <a:xfrm>
            <a:off x="4816940" y="2398873"/>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USA</a:t>
            </a:r>
          </a:p>
        </p:txBody>
      </p:sp>
      <p:sp>
        <p:nvSpPr>
          <p:cNvPr id="7" name="Oval 6">
            <a:extLst>
              <a:ext uri="{FF2B5EF4-FFF2-40B4-BE49-F238E27FC236}">
                <a16:creationId xmlns:a16="http://schemas.microsoft.com/office/drawing/2014/main" id="{DE07C135-237C-467A-B93D-50B0CB9633CB}"/>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8" name="Straight Connector 7">
            <a:extLst>
              <a:ext uri="{FF2B5EF4-FFF2-40B4-BE49-F238E27FC236}">
                <a16:creationId xmlns:a16="http://schemas.microsoft.com/office/drawing/2014/main" id="{A77129DA-B0ED-41D4-99C0-4E166857CFA2}"/>
              </a:ext>
            </a:extLst>
          </p:cNvPr>
          <p:cNvCxnSpPr>
            <a:cxnSpLocks/>
            <a:stCxn id="7" idx="4"/>
            <a:endCxn id="9"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218355C-A0F5-43A4-A408-77FDD4EB79F2}"/>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13" name="Straight Connector 12">
            <a:extLst>
              <a:ext uri="{FF2B5EF4-FFF2-40B4-BE49-F238E27FC236}">
                <a16:creationId xmlns:a16="http://schemas.microsoft.com/office/drawing/2014/main" id="{3039AB89-9AFC-4514-A7B0-FEDD4B2DEDF8}"/>
              </a:ext>
            </a:extLst>
          </p:cNvPr>
          <p:cNvCxnSpPr>
            <a:cxnSpLocks/>
            <a:stCxn id="15" idx="2"/>
            <a:endCxn id="9"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24B5682-944D-4691-8607-108B52AC99CC}"/>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16" name="TextBox 15">
            <a:extLst>
              <a:ext uri="{FF2B5EF4-FFF2-40B4-BE49-F238E27FC236}">
                <a16:creationId xmlns:a16="http://schemas.microsoft.com/office/drawing/2014/main" id="{019B9530-2661-4559-B07E-E1B4FC558786}"/>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17" name="TextBox 16">
            <a:extLst>
              <a:ext uri="{FF2B5EF4-FFF2-40B4-BE49-F238E27FC236}">
                <a16:creationId xmlns:a16="http://schemas.microsoft.com/office/drawing/2014/main" id="{76B389F6-B273-45CD-973C-49F8DA1D9ED8}"/>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50%</a:t>
            </a:r>
          </a:p>
        </p:txBody>
      </p:sp>
      <p:sp>
        <p:nvSpPr>
          <p:cNvPr id="18" name="Oval 17">
            <a:extLst>
              <a:ext uri="{FF2B5EF4-FFF2-40B4-BE49-F238E27FC236}">
                <a16:creationId xmlns:a16="http://schemas.microsoft.com/office/drawing/2014/main" id="{9E394690-3DCF-4EF8-B154-966808B98ADC}"/>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19" name="Straight Connector 18">
            <a:extLst>
              <a:ext uri="{FF2B5EF4-FFF2-40B4-BE49-F238E27FC236}">
                <a16:creationId xmlns:a16="http://schemas.microsoft.com/office/drawing/2014/main" id="{B299E711-47BB-4D10-AF7C-3E05CB14CBA1}"/>
              </a:ext>
            </a:extLst>
          </p:cNvPr>
          <p:cNvCxnSpPr>
            <a:cxnSpLocks/>
            <a:stCxn id="18" idx="4"/>
            <a:endCxn id="9"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4DABD6C-EB6F-4E74-B799-5E31811C970E}"/>
              </a:ext>
            </a:extLst>
          </p:cNvPr>
          <p:cNvSpPr txBox="1"/>
          <p:nvPr/>
        </p:nvSpPr>
        <p:spPr>
          <a:xfrm>
            <a:off x="3074135" y="2808994"/>
            <a:ext cx="964001" cy="302377"/>
          </a:xfrm>
          <a:prstGeom prst="rect">
            <a:avLst/>
          </a:prstGeom>
          <a:noFill/>
        </p:spPr>
        <p:txBody>
          <a:bodyPr wrap="square" lIns="54610" tIns="54610" rIns="54610" bIns="54610" rtlCol="0">
            <a:noAutofit/>
          </a:bodyPr>
          <a:lstStyle/>
          <a:p>
            <a:r>
              <a:rPr lang="en-US" sz="900" b="1"/>
              <a:t>40%</a:t>
            </a:r>
          </a:p>
        </p:txBody>
      </p:sp>
      <p:sp>
        <p:nvSpPr>
          <p:cNvPr id="21" name="Rectangle 20">
            <a:extLst>
              <a:ext uri="{FF2B5EF4-FFF2-40B4-BE49-F238E27FC236}">
                <a16:creationId xmlns:a16="http://schemas.microsoft.com/office/drawing/2014/main" id="{0A7DF7CA-2771-449F-A673-1ED220DAFDF9}"/>
              </a:ext>
            </a:extLst>
          </p:cNvPr>
          <p:cNvSpPr/>
          <p:nvPr/>
        </p:nvSpPr>
        <p:spPr>
          <a:xfrm>
            <a:off x="4816940" y="3767233"/>
            <a:ext cx="1216404" cy="6543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23" name="Straight Connector 22">
            <a:extLst>
              <a:ext uri="{FF2B5EF4-FFF2-40B4-BE49-F238E27FC236}">
                <a16:creationId xmlns:a16="http://schemas.microsoft.com/office/drawing/2014/main" id="{3A6EA380-7F34-403A-9785-73DAD9BD2669}"/>
              </a:ext>
            </a:extLst>
          </p:cNvPr>
          <p:cNvCxnSpPr>
            <a:cxnSpLocks/>
            <a:stCxn id="4" idx="2"/>
            <a:endCxn id="21" idx="0"/>
          </p:cNvCxnSpPr>
          <p:nvPr/>
        </p:nvCxnSpPr>
        <p:spPr>
          <a:xfrm>
            <a:off x="5425142" y="3053214"/>
            <a:ext cx="0" cy="7140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07E78CD-8959-407F-9B01-10FD892393AA}"/>
              </a:ext>
            </a:extLst>
          </p:cNvPr>
          <p:cNvCxnSpPr>
            <a:cxnSpLocks/>
          </p:cNvCxnSpPr>
          <p:nvPr/>
        </p:nvCxnSpPr>
        <p:spPr>
          <a:xfrm flipH="1">
            <a:off x="3899564" y="2713101"/>
            <a:ext cx="8294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C68A87-7305-49C8-A1F8-60E68D09221B}"/>
              </a:ext>
            </a:extLst>
          </p:cNvPr>
          <p:cNvSpPr txBox="1"/>
          <p:nvPr/>
        </p:nvSpPr>
        <p:spPr>
          <a:xfrm>
            <a:off x="3980993" y="2442222"/>
            <a:ext cx="1010765" cy="362319"/>
          </a:xfrm>
          <a:prstGeom prst="rect">
            <a:avLst/>
          </a:prstGeom>
          <a:noFill/>
        </p:spPr>
        <p:txBody>
          <a:bodyPr wrap="square" lIns="54610" tIns="54610" rIns="54610" bIns="54610" rtlCol="0">
            <a:noAutofit/>
          </a:bodyPr>
          <a:lstStyle/>
          <a:p>
            <a:r>
              <a:rPr lang="en-US" sz="900" b="1"/>
              <a:t>USA stock</a:t>
            </a:r>
          </a:p>
        </p:txBody>
      </p:sp>
      <p:sp>
        <p:nvSpPr>
          <p:cNvPr id="29" name="TextBox 28">
            <a:extLst>
              <a:ext uri="{FF2B5EF4-FFF2-40B4-BE49-F238E27FC236}">
                <a16:creationId xmlns:a16="http://schemas.microsoft.com/office/drawing/2014/main" id="{62B96ABB-B7C5-4D02-BCA0-3354828D12D5}"/>
              </a:ext>
            </a:extLst>
          </p:cNvPr>
          <p:cNvSpPr txBox="1"/>
          <p:nvPr/>
        </p:nvSpPr>
        <p:spPr>
          <a:xfrm>
            <a:off x="3980993" y="2968462"/>
            <a:ext cx="676130" cy="198168"/>
          </a:xfrm>
          <a:prstGeom prst="rect">
            <a:avLst/>
          </a:prstGeom>
          <a:noFill/>
        </p:spPr>
        <p:txBody>
          <a:bodyPr wrap="square" lIns="54610" tIns="54610" rIns="54610" bIns="54610" rtlCol="0">
            <a:noAutofit/>
          </a:bodyPr>
          <a:lstStyle/>
          <a:p>
            <a:r>
              <a:rPr lang="en-US" sz="900" b="1"/>
              <a:t>FT stock</a:t>
            </a:r>
          </a:p>
        </p:txBody>
      </p:sp>
      <p:cxnSp>
        <p:nvCxnSpPr>
          <p:cNvPr id="30" name="Straight Arrow Connector 29">
            <a:extLst>
              <a:ext uri="{FF2B5EF4-FFF2-40B4-BE49-F238E27FC236}">
                <a16:creationId xmlns:a16="http://schemas.microsoft.com/office/drawing/2014/main" id="{7312EF50-B4BD-48AC-AB4C-82E5563B9717}"/>
              </a:ext>
            </a:extLst>
          </p:cNvPr>
          <p:cNvCxnSpPr>
            <a:cxnSpLocks/>
          </p:cNvCxnSpPr>
          <p:nvPr/>
        </p:nvCxnSpPr>
        <p:spPr>
          <a:xfrm>
            <a:off x="3906716" y="2903211"/>
            <a:ext cx="8294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980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sz="2700"/>
              <a:t>Inbound stock acquisition of CFC with subsidiaries</a:t>
            </a:r>
          </a:p>
        </p:txBody>
      </p:sp>
      <p:sp>
        <p:nvSpPr>
          <p:cNvPr id="5" name="Text Placeholder 1">
            <a:extLst>
              <a:ext uri="{FF2B5EF4-FFF2-40B4-BE49-F238E27FC236}">
                <a16:creationId xmlns:a16="http://schemas.microsoft.com/office/drawing/2014/main" id="{C7D58A6F-ACEB-4D34-BF70-1C218E7A6866}"/>
              </a:ext>
            </a:extLst>
          </p:cNvPr>
          <p:cNvSpPr>
            <a:spLocks noGrp="1"/>
          </p:cNvSpPr>
          <p:nvPr>
            <p:ph type="body" sz="quarter" idx="10"/>
          </p:nvPr>
        </p:nvSpPr>
        <p:spPr>
          <a:xfrm>
            <a:off x="6463831" y="1330126"/>
            <a:ext cx="4729769" cy="4546800"/>
          </a:xfrm>
        </p:spPr>
        <p:txBody>
          <a:bodyPr/>
          <a:lstStyle/>
          <a:p>
            <a:pPr marL="285750" indent="-285750">
              <a:buFont typeface="Wingdings" panose="05000000000000000000" pitchFamily="2" charset="2"/>
              <a:buChar char="Ø"/>
            </a:pPr>
            <a:r>
              <a:rPr lang="en-US"/>
              <a:t>Current regulations</a:t>
            </a:r>
          </a:p>
          <a:p>
            <a:pPr marL="570150" lvl="2" indent="-285750">
              <a:buFont typeface="Arial" panose="020B0604020202020204" pitchFamily="34" charset="0"/>
              <a:buChar char="•"/>
            </a:pPr>
            <a:r>
              <a:rPr lang="en-US" sz="1400"/>
              <a:t>USP, Individual A, and public shareholders recognize no gain or loss</a:t>
            </a:r>
          </a:p>
          <a:p>
            <a:pPr marL="285750" indent="-285750">
              <a:buFont typeface="Wingdings" panose="05000000000000000000" pitchFamily="2" charset="2"/>
              <a:buChar char="Ø"/>
            </a:pPr>
            <a:r>
              <a:rPr lang="en-US"/>
              <a:t>Approach</a:t>
            </a:r>
          </a:p>
          <a:p>
            <a:pPr marL="570150" lvl="2" indent="-285750">
              <a:buFont typeface="Arial" panose="020B0604020202020204" pitchFamily="34" charset="0"/>
              <a:buChar char="•"/>
            </a:pPr>
            <a:r>
              <a:rPr lang="en-US" sz="1400"/>
              <a:t>USP and Individual A include as a dividend their AEPA w/r/t FT and FS</a:t>
            </a:r>
          </a:p>
          <a:p>
            <a:pPr marL="570150" lvl="2" indent="-285750">
              <a:buFont typeface="Arial" panose="020B0604020202020204" pitchFamily="34" charset="0"/>
              <a:buChar char="•"/>
            </a:pPr>
            <a:r>
              <a:rPr lang="en-US" sz="1400"/>
              <a:t>Public shareholders recognize no gain or loss</a:t>
            </a:r>
          </a:p>
          <a:p>
            <a:pPr marL="570150" lvl="2" indent="-285750">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B35EFAF6-ACE3-4BE6-82C3-093ADC0B0013}"/>
              </a:ext>
            </a:extLst>
          </p:cNvPr>
          <p:cNvSpPr/>
          <p:nvPr/>
        </p:nvSpPr>
        <p:spPr>
          <a:xfrm>
            <a:off x="4816940" y="2398873"/>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USA</a:t>
            </a:r>
          </a:p>
        </p:txBody>
      </p:sp>
      <p:sp>
        <p:nvSpPr>
          <p:cNvPr id="7" name="Oval 6">
            <a:extLst>
              <a:ext uri="{FF2B5EF4-FFF2-40B4-BE49-F238E27FC236}">
                <a16:creationId xmlns:a16="http://schemas.microsoft.com/office/drawing/2014/main" id="{DE07C135-237C-467A-B93D-50B0CB9633CB}"/>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8" name="Straight Connector 7">
            <a:extLst>
              <a:ext uri="{FF2B5EF4-FFF2-40B4-BE49-F238E27FC236}">
                <a16:creationId xmlns:a16="http://schemas.microsoft.com/office/drawing/2014/main" id="{A77129DA-B0ED-41D4-99C0-4E166857CFA2}"/>
              </a:ext>
            </a:extLst>
          </p:cNvPr>
          <p:cNvCxnSpPr>
            <a:cxnSpLocks/>
            <a:stCxn id="7" idx="4"/>
            <a:endCxn id="9"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218355C-A0F5-43A4-A408-77FDD4EB79F2}"/>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13" name="Straight Connector 12">
            <a:extLst>
              <a:ext uri="{FF2B5EF4-FFF2-40B4-BE49-F238E27FC236}">
                <a16:creationId xmlns:a16="http://schemas.microsoft.com/office/drawing/2014/main" id="{3039AB89-9AFC-4514-A7B0-FEDD4B2DEDF8}"/>
              </a:ext>
            </a:extLst>
          </p:cNvPr>
          <p:cNvCxnSpPr>
            <a:cxnSpLocks/>
            <a:stCxn id="15" idx="2"/>
            <a:endCxn id="9"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24B5682-944D-4691-8607-108B52AC99CC}"/>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16" name="TextBox 15">
            <a:extLst>
              <a:ext uri="{FF2B5EF4-FFF2-40B4-BE49-F238E27FC236}">
                <a16:creationId xmlns:a16="http://schemas.microsoft.com/office/drawing/2014/main" id="{019B9530-2661-4559-B07E-E1B4FC558786}"/>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17" name="TextBox 16">
            <a:extLst>
              <a:ext uri="{FF2B5EF4-FFF2-40B4-BE49-F238E27FC236}">
                <a16:creationId xmlns:a16="http://schemas.microsoft.com/office/drawing/2014/main" id="{76B389F6-B273-45CD-973C-49F8DA1D9ED8}"/>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a:t>50%</a:t>
            </a:r>
          </a:p>
        </p:txBody>
      </p:sp>
      <p:sp>
        <p:nvSpPr>
          <p:cNvPr id="18" name="Oval 17">
            <a:extLst>
              <a:ext uri="{FF2B5EF4-FFF2-40B4-BE49-F238E27FC236}">
                <a16:creationId xmlns:a16="http://schemas.microsoft.com/office/drawing/2014/main" id="{9E394690-3DCF-4EF8-B154-966808B98ADC}"/>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19" name="Straight Connector 18">
            <a:extLst>
              <a:ext uri="{FF2B5EF4-FFF2-40B4-BE49-F238E27FC236}">
                <a16:creationId xmlns:a16="http://schemas.microsoft.com/office/drawing/2014/main" id="{B299E711-47BB-4D10-AF7C-3E05CB14CBA1}"/>
              </a:ext>
            </a:extLst>
          </p:cNvPr>
          <p:cNvCxnSpPr>
            <a:cxnSpLocks/>
            <a:stCxn id="18" idx="4"/>
            <a:endCxn id="9"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4DABD6C-EB6F-4E74-B799-5E31811C970E}"/>
              </a:ext>
            </a:extLst>
          </p:cNvPr>
          <p:cNvSpPr txBox="1"/>
          <p:nvPr/>
        </p:nvSpPr>
        <p:spPr>
          <a:xfrm>
            <a:off x="3074135" y="2808994"/>
            <a:ext cx="964001" cy="302377"/>
          </a:xfrm>
          <a:prstGeom prst="rect">
            <a:avLst/>
          </a:prstGeom>
          <a:noFill/>
        </p:spPr>
        <p:txBody>
          <a:bodyPr wrap="square" lIns="54610" tIns="54610" rIns="54610" bIns="54610" rtlCol="0">
            <a:noAutofit/>
          </a:bodyPr>
          <a:lstStyle/>
          <a:p>
            <a:r>
              <a:rPr lang="en-US" sz="900" b="1"/>
              <a:t>40%</a:t>
            </a:r>
          </a:p>
        </p:txBody>
      </p:sp>
      <p:sp>
        <p:nvSpPr>
          <p:cNvPr id="21" name="Rectangle 20">
            <a:extLst>
              <a:ext uri="{FF2B5EF4-FFF2-40B4-BE49-F238E27FC236}">
                <a16:creationId xmlns:a16="http://schemas.microsoft.com/office/drawing/2014/main" id="{0A7DF7CA-2771-449F-A673-1ED220DAFDF9}"/>
              </a:ext>
            </a:extLst>
          </p:cNvPr>
          <p:cNvSpPr/>
          <p:nvPr/>
        </p:nvSpPr>
        <p:spPr>
          <a:xfrm>
            <a:off x="4816940" y="3767233"/>
            <a:ext cx="1216404" cy="6543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23" name="Straight Connector 22">
            <a:extLst>
              <a:ext uri="{FF2B5EF4-FFF2-40B4-BE49-F238E27FC236}">
                <a16:creationId xmlns:a16="http://schemas.microsoft.com/office/drawing/2014/main" id="{3A6EA380-7F34-403A-9785-73DAD9BD2669}"/>
              </a:ext>
            </a:extLst>
          </p:cNvPr>
          <p:cNvCxnSpPr>
            <a:cxnSpLocks/>
            <a:stCxn id="4" idx="2"/>
            <a:endCxn id="21" idx="0"/>
          </p:cNvCxnSpPr>
          <p:nvPr/>
        </p:nvCxnSpPr>
        <p:spPr>
          <a:xfrm>
            <a:off x="5425142" y="3053214"/>
            <a:ext cx="0" cy="7140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07E78CD-8959-407F-9B01-10FD892393AA}"/>
              </a:ext>
            </a:extLst>
          </p:cNvPr>
          <p:cNvCxnSpPr>
            <a:cxnSpLocks/>
          </p:cNvCxnSpPr>
          <p:nvPr/>
        </p:nvCxnSpPr>
        <p:spPr>
          <a:xfrm flipH="1">
            <a:off x="3899564" y="2713101"/>
            <a:ext cx="8294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C68A87-7305-49C8-A1F8-60E68D09221B}"/>
              </a:ext>
            </a:extLst>
          </p:cNvPr>
          <p:cNvSpPr txBox="1"/>
          <p:nvPr/>
        </p:nvSpPr>
        <p:spPr>
          <a:xfrm>
            <a:off x="3980993" y="2442222"/>
            <a:ext cx="1010765" cy="362319"/>
          </a:xfrm>
          <a:prstGeom prst="rect">
            <a:avLst/>
          </a:prstGeom>
          <a:noFill/>
        </p:spPr>
        <p:txBody>
          <a:bodyPr wrap="square" lIns="54610" tIns="54610" rIns="54610" bIns="54610" rtlCol="0">
            <a:noAutofit/>
          </a:bodyPr>
          <a:lstStyle/>
          <a:p>
            <a:r>
              <a:rPr lang="en-US" sz="900" b="1"/>
              <a:t>USA stock</a:t>
            </a:r>
          </a:p>
        </p:txBody>
      </p:sp>
      <p:sp>
        <p:nvSpPr>
          <p:cNvPr id="29" name="TextBox 28">
            <a:extLst>
              <a:ext uri="{FF2B5EF4-FFF2-40B4-BE49-F238E27FC236}">
                <a16:creationId xmlns:a16="http://schemas.microsoft.com/office/drawing/2014/main" id="{62B96ABB-B7C5-4D02-BCA0-3354828D12D5}"/>
              </a:ext>
            </a:extLst>
          </p:cNvPr>
          <p:cNvSpPr txBox="1"/>
          <p:nvPr/>
        </p:nvSpPr>
        <p:spPr>
          <a:xfrm>
            <a:off x="3980993" y="2968462"/>
            <a:ext cx="676130" cy="198168"/>
          </a:xfrm>
          <a:prstGeom prst="rect">
            <a:avLst/>
          </a:prstGeom>
          <a:noFill/>
        </p:spPr>
        <p:txBody>
          <a:bodyPr wrap="square" lIns="54610" tIns="54610" rIns="54610" bIns="54610" rtlCol="0">
            <a:noAutofit/>
          </a:bodyPr>
          <a:lstStyle/>
          <a:p>
            <a:r>
              <a:rPr lang="en-US" sz="900" b="1"/>
              <a:t>FT stock</a:t>
            </a:r>
          </a:p>
        </p:txBody>
      </p:sp>
      <p:cxnSp>
        <p:nvCxnSpPr>
          <p:cNvPr id="30" name="Straight Arrow Connector 29">
            <a:extLst>
              <a:ext uri="{FF2B5EF4-FFF2-40B4-BE49-F238E27FC236}">
                <a16:creationId xmlns:a16="http://schemas.microsoft.com/office/drawing/2014/main" id="{7312EF50-B4BD-48AC-AB4C-82E5563B9717}"/>
              </a:ext>
            </a:extLst>
          </p:cNvPr>
          <p:cNvCxnSpPr>
            <a:cxnSpLocks/>
          </p:cNvCxnSpPr>
          <p:nvPr/>
        </p:nvCxnSpPr>
        <p:spPr>
          <a:xfrm>
            <a:off x="3906716" y="2903211"/>
            <a:ext cx="8294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3C2BAD-AB55-48AF-B7EA-0277E37F8AF4}"/>
              </a:ext>
            </a:extLst>
          </p:cNvPr>
          <p:cNvCxnSpPr>
            <a:cxnSpLocks/>
            <a:endCxn id="32" idx="0"/>
          </p:cNvCxnSpPr>
          <p:nvPr/>
        </p:nvCxnSpPr>
        <p:spPr>
          <a:xfrm>
            <a:off x="2614289" y="4409674"/>
            <a:ext cx="0" cy="75207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43E39B0-A4A6-4F53-951C-580925C2A70C}"/>
              </a:ext>
            </a:extLst>
          </p:cNvPr>
          <p:cNvSpPr/>
          <p:nvPr/>
        </p:nvSpPr>
        <p:spPr>
          <a:xfrm>
            <a:off x="2006087" y="5161749"/>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FS</a:t>
            </a:r>
          </a:p>
        </p:txBody>
      </p:sp>
      <p:cxnSp>
        <p:nvCxnSpPr>
          <p:cNvPr id="33" name="Straight Connector 32">
            <a:extLst>
              <a:ext uri="{FF2B5EF4-FFF2-40B4-BE49-F238E27FC236}">
                <a16:creationId xmlns:a16="http://schemas.microsoft.com/office/drawing/2014/main" id="{2B5F67A5-2D42-40BE-B714-BD09CC0D4BFA}"/>
              </a:ext>
            </a:extLst>
          </p:cNvPr>
          <p:cNvCxnSpPr>
            <a:cxnSpLocks/>
            <a:endCxn id="34" idx="0"/>
          </p:cNvCxnSpPr>
          <p:nvPr/>
        </p:nvCxnSpPr>
        <p:spPr>
          <a:xfrm>
            <a:off x="5425142" y="4435371"/>
            <a:ext cx="0" cy="7520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DB7A6D0-E080-4A75-A007-331A3C2ECF64}"/>
              </a:ext>
            </a:extLst>
          </p:cNvPr>
          <p:cNvSpPr/>
          <p:nvPr/>
        </p:nvSpPr>
        <p:spPr>
          <a:xfrm>
            <a:off x="4816940" y="5187446"/>
            <a:ext cx="1216404" cy="6543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FS</a:t>
            </a:r>
          </a:p>
        </p:txBody>
      </p:sp>
    </p:spTree>
    <p:extLst>
      <p:ext uri="{BB962C8B-B14F-4D97-AF65-F5344CB8AC3E}">
        <p14:creationId xmlns:p14="http://schemas.microsoft.com/office/powerpoint/2010/main" val="3955260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F401E-1266-4F1D-BBF6-942B39E5A690}"/>
              </a:ext>
            </a:extLst>
          </p:cNvPr>
          <p:cNvSpPr>
            <a:spLocks noGrp="1"/>
          </p:cNvSpPr>
          <p:nvPr>
            <p:ph type="title"/>
          </p:nvPr>
        </p:nvSpPr>
        <p:spPr/>
        <p:txBody>
          <a:bodyPr/>
          <a:lstStyle/>
          <a:p>
            <a:r>
              <a:rPr lang="en-US" sz="2700"/>
              <a:t>Inbound reorganization of CFC with subsidiaries</a:t>
            </a:r>
          </a:p>
        </p:txBody>
      </p:sp>
      <p:sp>
        <p:nvSpPr>
          <p:cNvPr id="15" name="Rectangle 14">
            <a:extLst>
              <a:ext uri="{FF2B5EF4-FFF2-40B4-BE49-F238E27FC236}">
                <a16:creationId xmlns:a16="http://schemas.microsoft.com/office/drawing/2014/main" id="{BCB76BEC-6F09-4E82-B4B8-6395978D3387}"/>
              </a:ext>
            </a:extLst>
          </p:cNvPr>
          <p:cNvSpPr/>
          <p:nvPr/>
        </p:nvSpPr>
        <p:spPr>
          <a:xfrm>
            <a:off x="4090423" y="378556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USA</a:t>
            </a:r>
          </a:p>
        </p:txBody>
      </p:sp>
      <p:cxnSp>
        <p:nvCxnSpPr>
          <p:cNvPr id="17" name="Straight Arrow Connector 16">
            <a:extLst>
              <a:ext uri="{FF2B5EF4-FFF2-40B4-BE49-F238E27FC236}">
                <a16:creationId xmlns:a16="http://schemas.microsoft.com/office/drawing/2014/main" id="{6A3509E0-238F-4B3D-940D-519A7BD30A21}"/>
              </a:ext>
            </a:extLst>
          </p:cNvPr>
          <p:cNvCxnSpPr>
            <a:cxnSpLocks/>
            <a:endCxn id="15" idx="1"/>
          </p:cNvCxnSpPr>
          <p:nvPr/>
        </p:nvCxnSpPr>
        <p:spPr>
          <a:xfrm flipV="1">
            <a:off x="3233849" y="4112731"/>
            <a:ext cx="856574" cy="2266"/>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15307D0-58DD-4A25-8B25-4A72678475AC}"/>
              </a:ext>
            </a:extLst>
          </p:cNvPr>
          <p:cNvSpPr/>
          <p:nvPr/>
        </p:nvSpPr>
        <p:spPr>
          <a:xfrm>
            <a:off x="2017697" y="1780223"/>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Individual A</a:t>
            </a:r>
          </a:p>
        </p:txBody>
      </p:sp>
      <p:cxnSp>
        <p:nvCxnSpPr>
          <p:cNvPr id="32" name="Straight Connector 31">
            <a:extLst>
              <a:ext uri="{FF2B5EF4-FFF2-40B4-BE49-F238E27FC236}">
                <a16:creationId xmlns:a16="http://schemas.microsoft.com/office/drawing/2014/main" id="{632AC926-73C6-44E7-A712-C769808067C3}"/>
              </a:ext>
            </a:extLst>
          </p:cNvPr>
          <p:cNvCxnSpPr>
            <a:cxnSpLocks/>
            <a:stCxn id="31" idx="4"/>
            <a:endCxn id="34" idx="0"/>
          </p:cNvCxnSpPr>
          <p:nvPr/>
        </p:nvCxnSpPr>
        <p:spPr>
          <a:xfrm flipH="1">
            <a:off x="2614289" y="2438591"/>
            <a:ext cx="11484"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B3EE4DF-541F-409F-885A-639FB59C5DAD}"/>
              </a:ext>
            </a:extLst>
          </p:cNvPr>
          <p:cNvSpPr/>
          <p:nvPr/>
        </p:nvSpPr>
        <p:spPr>
          <a:xfrm>
            <a:off x="2006087" y="3755333"/>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FT</a:t>
            </a:r>
          </a:p>
        </p:txBody>
      </p:sp>
      <p:cxnSp>
        <p:nvCxnSpPr>
          <p:cNvPr id="36" name="Straight Connector 35">
            <a:extLst>
              <a:ext uri="{FF2B5EF4-FFF2-40B4-BE49-F238E27FC236}">
                <a16:creationId xmlns:a16="http://schemas.microsoft.com/office/drawing/2014/main" id="{7F52EAC3-C496-41C2-BF62-7197F0949EB5}"/>
              </a:ext>
            </a:extLst>
          </p:cNvPr>
          <p:cNvCxnSpPr>
            <a:cxnSpLocks/>
          </p:cNvCxnSpPr>
          <p:nvPr/>
        </p:nvCxnSpPr>
        <p:spPr>
          <a:xfrm>
            <a:off x="2006087" y="3755333"/>
            <a:ext cx="1216404" cy="65434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00048C-1992-491F-8FB8-D0311DDE2A91}"/>
              </a:ext>
            </a:extLst>
          </p:cNvPr>
          <p:cNvCxnSpPr>
            <a:cxnSpLocks/>
          </p:cNvCxnSpPr>
          <p:nvPr/>
        </p:nvCxnSpPr>
        <p:spPr>
          <a:xfrm flipH="1">
            <a:off x="2006087" y="3778821"/>
            <a:ext cx="1216404" cy="6308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437C41-B113-49D6-A474-55C3F5B3D4FE}"/>
              </a:ext>
            </a:extLst>
          </p:cNvPr>
          <p:cNvCxnSpPr>
            <a:cxnSpLocks/>
            <a:stCxn id="41" idx="2"/>
            <a:endCxn id="34" idx="0"/>
          </p:cNvCxnSpPr>
          <p:nvPr/>
        </p:nvCxnSpPr>
        <p:spPr>
          <a:xfrm>
            <a:off x="1253879" y="2438591"/>
            <a:ext cx="1360410" cy="131674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CAE9F8F-D90D-4280-BA6F-BCE7CCD247CF}"/>
              </a:ext>
            </a:extLst>
          </p:cNvPr>
          <p:cNvSpPr/>
          <p:nvPr/>
        </p:nvSpPr>
        <p:spPr>
          <a:xfrm>
            <a:off x="645677" y="1784250"/>
            <a:ext cx="1216404" cy="654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bg1"/>
                </a:solidFill>
              </a:rPr>
              <a:t>USP</a:t>
            </a:r>
          </a:p>
        </p:txBody>
      </p:sp>
      <p:sp>
        <p:nvSpPr>
          <p:cNvPr id="50" name="TextBox 49">
            <a:extLst>
              <a:ext uri="{FF2B5EF4-FFF2-40B4-BE49-F238E27FC236}">
                <a16:creationId xmlns:a16="http://schemas.microsoft.com/office/drawing/2014/main" id="{F3752B97-E274-4E1A-824E-45C3826C347F}"/>
              </a:ext>
            </a:extLst>
          </p:cNvPr>
          <p:cNvSpPr txBox="1"/>
          <p:nvPr/>
        </p:nvSpPr>
        <p:spPr>
          <a:xfrm>
            <a:off x="2632639" y="2794585"/>
            <a:ext cx="964001" cy="302377"/>
          </a:xfrm>
          <a:prstGeom prst="rect">
            <a:avLst/>
          </a:prstGeom>
          <a:noFill/>
        </p:spPr>
        <p:txBody>
          <a:bodyPr wrap="square" lIns="54610" tIns="54610" rIns="54610" bIns="54610" rtlCol="0">
            <a:noAutofit/>
          </a:bodyPr>
          <a:lstStyle/>
          <a:p>
            <a:r>
              <a:rPr lang="en-US" sz="900" b="1"/>
              <a:t>10%</a:t>
            </a:r>
          </a:p>
        </p:txBody>
      </p:sp>
      <p:sp>
        <p:nvSpPr>
          <p:cNvPr id="51" name="TextBox 50">
            <a:extLst>
              <a:ext uri="{FF2B5EF4-FFF2-40B4-BE49-F238E27FC236}">
                <a16:creationId xmlns:a16="http://schemas.microsoft.com/office/drawing/2014/main" id="{146E6912-C836-4B0E-9C3C-100D4A8077A0}"/>
              </a:ext>
            </a:extLst>
          </p:cNvPr>
          <p:cNvSpPr txBox="1"/>
          <p:nvPr/>
        </p:nvSpPr>
        <p:spPr>
          <a:xfrm>
            <a:off x="1286768" y="2787128"/>
            <a:ext cx="964001" cy="302377"/>
          </a:xfrm>
          <a:prstGeom prst="rect">
            <a:avLst/>
          </a:prstGeom>
          <a:noFill/>
        </p:spPr>
        <p:txBody>
          <a:bodyPr wrap="square" lIns="54610" tIns="54610" rIns="54610" bIns="54610" rtlCol="0">
            <a:noAutofit/>
          </a:bodyPr>
          <a:lstStyle/>
          <a:p>
            <a:r>
              <a:rPr lang="en-US" sz="900" b="1" i="1" u="sng"/>
              <a:t>50%</a:t>
            </a:r>
          </a:p>
        </p:txBody>
      </p:sp>
      <p:sp>
        <p:nvSpPr>
          <p:cNvPr id="53" name="Oval 52">
            <a:extLst>
              <a:ext uri="{FF2B5EF4-FFF2-40B4-BE49-F238E27FC236}">
                <a16:creationId xmlns:a16="http://schemas.microsoft.com/office/drawing/2014/main" id="{FC3F5C5A-72FE-442A-ABE8-C07780C497C0}"/>
              </a:ext>
            </a:extLst>
          </p:cNvPr>
          <p:cNvSpPr/>
          <p:nvPr/>
        </p:nvSpPr>
        <p:spPr>
          <a:xfrm>
            <a:off x="3344993" y="1778816"/>
            <a:ext cx="1216152" cy="65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1500">
                <a:solidFill>
                  <a:schemeClr val="tx1"/>
                </a:solidFill>
              </a:rPr>
              <a:t>US</a:t>
            </a:r>
          </a:p>
          <a:p>
            <a:pPr algn="ctr"/>
            <a:r>
              <a:rPr lang="en-US" sz="1500">
                <a:solidFill>
                  <a:schemeClr val="tx1"/>
                </a:solidFill>
              </a:rPr>
              <a:t>Public</a:t>
            </a:r>
          </a:p>
        </p:txBody>
      </p:sp>
      <p:cxnSp>
        <p:nvCxnSpPr>
          <p:cNvPr id="54" name="Straight Connector 53">
            <a:extLst>
              <a:ext uri="{FF2B5EF4-FFF2-40B4-BE49-F238E27FC236}">
                <a16:creationId xmlns:a16="http://schemas.microsoft.com/office/drawing/2014/main" id="{7201547A-0CC5-413A-A41C-F1D6BC2678DD}"/>
              </a:ext>
            </a:extLst>
          </p:cNvPr>
          <p:cNvCxnSpPr>
            <a:cxnSpLocks/>
            <a:stCxn id="53" idx="4"/>
            <a:endCxn id="34" idx="0"/>
          </p:cNvCxnSpPr>
          <p:nvPr/>
        </p:nvCxnSpPr>
        <p:spPr>
          <a:xfrm flipH="1">
            <a:off x="2614289" y="2437184"/>
            <a:ext cx="1338780" cy="13181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Text Placeholder 1">
            <a:extLst>
              <a:ext uri="{FF2B5EF4-FFF2-40B4-BE49-F238E27FC236}">
                <a16:creationId xmlns:a16="http://schemas.microsoft.com/office/drawing/2014/main" id="{B51828F6-C4F5-4293-A194-22263DE15C17}"/>
              </a:ext>
            </a:extLst>
          </p:cNvPr>
          <p:cNvSpPr>
            <a:spLocks noGrp="1"/>
          </p:cNvSpPr>
          <p:nvPr>
            <p:ph type="body" sz="quarter" idx="10"/>
          </p:nvPr>
        </p:nvSpPr>
        <p:spPr>
          <a:xfrm>
            <a:off x="5973419" y="1330126"/>
            <a:ext cx="5220181" cy="4546800"/>
          </a:xfrm>
        </p:spPr>
        <p:txBody>
          <a:bodyPr/>
          <a:lstStyle/>
          <a:p>
            <a:pPr marL="285750" indent="-285750">
              <a:buFont typeface="Wingdings" panose="05000000000000000000" pitchFamily="2" charset="2"/>
              <a:buChar char="Ø"/>
            </a:pPr>
            <a:r>
              <a:rPr lang="en-US"/>
              <a:t>Current regulations</a:t>
            </a:r>
          </a:p>
          <a:p>
            <a:pPr marL="570150" lvl="2" indent="-285750">
              <a:buFont typeface="Arial" panose="020B0604020202020204" pitchFamily="34" charset="0"/>
              <a:buChar char="•"/>
            </a:pPr>
            <a:r>
              <a:rPr lang="en-US" sz="1400"/>
              <a:t>USP and Individual A, as US shareholders, include as a dividend their AEPA w/r/t FT; no inclusion w/r/t FS</a:t>
            </a:r>
          </a:p>
          <a:p>
            <a:pPr marL="570150" lvl="2" indent="-285750">
              <a:buFont typeface="Arial" panose="020B0604020202020204" pitchFamily="34" charset="0"/>
              <a:buChar char="•"/>
            </a:pPr>
            <a:r>
              <a:rPr lang="en-US" sz="1400"/>
              <a:t>Public shareholders recognize gain or include as a dividend their AEPA w/r/t FT; no inclusion w/r/t FS</a:t>
            </a:r>
          </a:p>
          <a:p>
            <a:pPr marL="285750" indent="-285750">
              <a:buFont typeface="Wingdings" panose="05000000000000000000" pitchFamily="2" charset="2"/>
              <a:buChar char="Ø"/>
            </a:pPr>
            <a:r>
              <a:rPr lang="en-US"/>
              <a:t>Approach</a:t>
            </a:r>
          </a:p>
          <a:p>
            <a:pPr marL="570150" lvl="2" indent="-285750">
              <a:buFont typeface="Arial" panose="020B0604020202020204" pitchFamily="34" charset="0"/>
              <a:buChar char="•"/>
            </a:pPr>
            <a:r>
              <a:rPr lang="en-US" sz="1400"/>
              <a:t>USP and Individual A, as US shareholders of CFCs, include as a dividend their AEPA w/r/t FT </a:t>
            </a:r>
            <a:r>
              <a:rPr lang="en-US" sz="1400" u="sng"/>
              <a:t>and</a:t>
            </a:r>
            <a:r>
              <a:rPr lang="en-US" sz="1400"/>
              <a:t> FS</a:t>
            </a:r>
          </a:p>
          <a:p>
            <a:pPr marL="570150" lvl="2" indent="-285750">
              <a:buFont typeface="Arial" panose="020B0604020202020204" pitchFamily="34" charset="0"/>
              <a:buChar char="•"/>
            </a:pPr>
            <a:r>
              <a:rPr lang="en-US" sz="1400"/>
              <a:t>Public shareholders recognize no gain or loss </a:t>
            </a:r>
          </a:p>
          <a:p>
            <a:pPr marL="570150" lvl="2" indent="-285750">
              <a:buFont typeface="Arial" panose="020B0604020202020204" pitchFamily="34" charset="0"/>
              <a:buChar char="•"/>
            </a:pPr>
            <a:endParaRPr lang="en-US" sz="1400"/>
          </a:p>
          <a:p>
            <a:pPr marL="570150" lvl="2" indent="-285750">
              <a:buFont typeface="Arial" panose="020B0604020202020204" pitchFamily="34" charset="0"/>
              <a:buChar char="•"/>
            </a:pPr>
            <a:endParaRPr lang="en-US" sz="1400"/>
          </a:p>
        </p:txBody>
      </p:sp>
      <p:sp>
        <p:nvSpPr>
          <p:cNvPr id="59" name="TextBox 58">
            <a:extLst>
              <a:ext uri="{FF2B5EF4-FFF2-40B4-BE49-F238E27FC236}">
                <a16:creationId xmlns:a16="http://schemas.microsoft.com/office/drawing/2014/main" id="{6E1F2B5D-1814-40D9-908F-5D2D7C046A4C}"/>
              </a:ext>
            </a:extLst>
          </p:cNvPr>
          <p:cNvSpPr txBox="1"/>
          <p:nvPr/>
        </p:nvSpPr>
        <p:spPr>
          <a:xfrm>
            <a:off x="3599915" y="2808994"/>
            <a:ext cx="964001" cy="302377"/>
          </a:xfrm>
          <a:prstGeom prst="rect">
            <a:avLst/>
          </a:prstGeom>
          <a:noFill/>
        </p:spPr>
        <p:txBody>
          <a:bodyPr wrap="square" lIns="54610" tIns="54610" rIns="54610" bIns="54610" rtlCol="0">
            <a:noAutofit/>
          </a:bodyPr>
          <a:lstStyle/>
          <a:p>
            <a:r>
              <a:rPr lang="en-US" sz="900" b="1"/>
              <a:t>40%</a:t>
            </a:r>
          </a:p>
        </p:txBody>
      </p:sp>
      <p:cxnSp>
        <p:nvCxnSpPr>
          <p:cNvPr id="19" name="Straight Arrow Connector 18">
            <a:extLst>
              <a:ext uri="{FF2B5EF4-FFF2-40B4-BE49-F238E27FC236}">
                <a16:creationId xmlns:a16="http://schemas.microsoft.com/office/drawing/2014/main" id="{E6413970-5BBB-4D99-94D2-0989077D0722}"/>
              </a:ext>
            </a:extLst>
          </p:cNvPr>
          <p:cNvCxnSpPr>
            <a:cxnSpLocks/>
          </p:cNvCxnSpPr>
          <p:nvPr/>
        </p:nvCxnSpPr>
        <p:spPr>
          <a:xfrm flipH="1">
            <a:off x="3312989" y="3898892"/>
            <a:ext cx="64008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67B153-FAE1-42C7-B051-F49483A6969B}"/>
              </a:ext>
            </a:extLst>
          </p:cNvPr>
          <p:cNvSpPr txBox="1"/>
          <p:nvPr/>
        </p:nvSpPr>
        <p:spPr>
          <a:xfrm>
            <a:off x="1545724" y="3221238"/>
            <a:ext cx="666592" cy="277018"/>
          </a:xfrm>
          <a:prstGeom prst="rect">
            <a:avLst/>
          </a:prstGeom>
          <a:noFill/>
        </p:spPr>
        <p:txBody>
          <a:bodyPr wrap="square" lIns="54610" tIns="54610" rIns="54610" bIns="54610" rtlCol="0">
            <a:noAutofit/>
          </a:bodyPr>
          <a:lstStyle/>
          <a:p>
            <a:r>
              <a:rPr lang="en-US" sz="900" b="1"/>
              <a:t>USA stock</a:t>
            </a:r>
          </a:p>
        </p:txBody>
      </p:sp>
      <p:cxnSp>
        <p:nvCxnSpPr>
          <p:cNvPr id="10" name="Connector: Curved 9">
            <a:extLst>
              <a:ext uri="{FF2B5EF4-FFF2-40B4-BE49-F238E27FC236}">
                <a16:creationId xmlns:a16="http://schemas.microsoft.com/office/drawing/2014/main" id="{E7255731-0374-4622-A0BE-173C2B9816C7}"/>
              </a:ext>
            </a:extLst>
          </p:cNvPr>
          <p:cNvCxnSpPr>
            <a:cxnSpLocks/>
          </p:cNvCxnSpPr>
          <p:nvPr/>
        </p:nvCxnSpPr>
        <p:spPr>
          <a:xfrm rot="10800000">
            <a:off x="1180435" y="2918983"/>
            <a:ext cx="666592" cy="99299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162910B-75B8-4B35-98CF-43D40A8734BE}"/>
              </a:ext>
            </a:extLst>
          </p:cNvPr>
          <p:cNvSpPr txBox="1"/>
          <p:nvPr/>
        </p:nvSpPr>
        <p:spPr>
          <a:xfrm>
            <a:off x="3423831" y="3491314"/>
            <a:ext cx="666592" cy="277018"/>
          </a:xfrm>
          <a:prstGeom prst="rect">
            <a:avLst/>
          </a:prstGeom>
          <a:noFill/>
        </p:spPr>
        <p:txBody>
          <a:bodyPr wrap="square" lIns="54610" tIns="54610" rIns="54610" bIns="54610" rtlCol="0">
            <a:noAutofit/>
          </a:bodyPr>
          <a:lstStyle/>
          <a:p>
            <a:r>
              <a:rPr lang="en-US" sz="900" b="1"/>
              <a:t>USA stock</a:t>
            </a:r>
          </a:p>
        </p:txBody>
      </p:sp>
      <p:cxnSp>
        <p:nvCxnSpPr>
          <p:cNvPr id="24" name="Straight Connector 23">
            <a:extLst>
              <a:ext uri="{FF2B5EF4-FFF2-40B4-BE49-F238E27FC236}">
                <a16:creationId xmlns:a16="http://schemas.microsoft.com/office/drawing/2014/main" id="{DC9A4E6D-66C6-4E66-AC12-A8D61892BDFD}"/>
              </a:ext>
            </a:extLst>
          </p:cNvPr>
          <p:cNvCxnSpPr>
            <a:cxnSpLocks/>
            <a:stCxn id="34" idx="2"/>
            <a:endCxn id="25" idx="0"/>
          </p:cNvCxnSpPr>
          <p:nvPr/>
        </p:nvCxnSpPr>
        <p:spPr>
          <a:xfrm>
            <a:off x="2614289" y="4409674"/>
            <a:ext cx="0" cy="75207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4454AFF-C37E-467D-B28D-BADF1FD41862}"/>
              </a:ext>
            </a:extLst>
          </p:cNvPr>
          <p:cNvSpPr/>
          <p:nvPr/>
        </p:nvSpPr>
        <p:spPr>
          <a:xfrm>
            <a:off x="2006087" y="5161749"/>
            <a:ext cx="1216404" cy="65434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a:solidFill>
                  <a:schemeClr val="tx1"/>
                </a:solidFill>
              </a:rPr>
              <a:t>FS</a:t>
            </a:r>
          </a:p>
        </p:txBody>
      </p:sp>
    </p:spTree>
    <p:extLst>
      <p:ext uri="{BB962C8B-B14F-4D97-AF65-F5344CB8AC3E}">
        <p14:creationId xmlns:p14="http://schemas.microsoft.com/office/powerpoint/2010/main" val="2071573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 Apply B3 and B4 solely to non-245A E&amp;P</a:t>
            </a:r>
          </a:p>
        </p:txBody>
      </p:sp>
    </p:spTree>
    <p:extLst>
      <p:ext uri="{BB962C8B-B14F-4D97-AF65-F5344CB8AC3E}">
        <p14:creationId xmlns:p14="http://schemas.microsoft.com/office/powerpoint/2010/main" val="17190729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9ADF-DE34-4726-A4BD-BA0C9E084845}"/>
              </a:ext>
            </a:extLst>
          </p:cNvPr>
          <p:cNvSpPr>
            <a:spLocks noGrp="1"/>
          </p:cNvSpPr>
          <p:nvPr>
            <p:ph type="body" sz="quarter" idx="10"/>
          </p:nvPr>
        </p:nvSpPr>
        <p:spPr>
          <a:xfrm>
            <a:off x="998400" y="1188720"/>
            <a:ext cx="10195200" cy="4546800"/>
          </a:xfrm>
        </p:spPr>
        <p:txBody>
          <a:bodyPr/>
          <a:lstStyle/>
          <a:p>
            <a:pPr marL="285750" lvl="1" indent="-285750">
              <a:spcAft>
                <a:spcPts val="1200"/>
              </a:spcAft>
              <a:buFont typeface="Wingdings" panose="05000000000000000000" pitchFamily="2" charset="2"/>
              <a:buChar char="Ø"/>
            </a:pPr>
            <a:r>
              <a:rPr lang="en-US" sz="1700" dirty="0">
                <a:solidFill>
                  <a:srgbClr val="00338D"/>
                </a:solidFill>
              </a:rPr>
              <a:t>If its determined that E&amp;P “shifting” from non-§245A shareholders to §245A shareholders is not inappropriate, consider modifying B3 and B4 to apply solely with respect to dividends out of E&amp;P that, for reasons other than the 245A holding period requirement, cannot satisfy the requirements for a §245A DRD (such E&amp;P, “</a:t>
            </a:r>
            <a:r>
              <a:rPr lang="en-US" sz="1700" b="1" dirty="0">
                <a:solidFill>
                  <a:srgbClr val="00338D"/>
                </a:solidFill>
              </a:rPr>
              <a:t>non-§245A E&amp;P</a:t>
            </a:r>
            <a:r>
              <a:rPr lang="en-US" sz="1700" dirty="0">
                <a:solidFill>
                  <a:srgbClr val="00338D"/>
                </a:solidFill>
              </a:rPr>
              <a:t>”)</a:t>
            </a:r>
          </a:p>
          <a:p>
            <a:pPr marL="570150" lvl="2" indent="-285750">
              <a:spcAft>
                <a:spcPts val="1200"/>
              </a:spcAft>
              <a:buFont typeface="Arial" panose="020B0604020202020204" pitchFamily="34" charset="0"/>
              <a:buChar char="•"/>
            </a:pPr>
            <a:r>
              <a:rPr lang="en-US" sz="1700" dirty="0"/>
              <a:t>Non-§245A E&amp;P would include E&amp;P to the extent of an HDA or an EDA, or E&amp;P attributable to 80%-owned domestic corporations, including RICs and REITs</a:t>
            </a:r>
          </a:p>
          <a:p>
            <a:pPr marL="570150" lvl="2" indent="-285750">
              <a:spcAft>
                <a:spcPts val="1200"/>
              </a:spcAft>
              <a:buFont typeface="Arial" panose="020B0604020202020204" pitchFamily="34" charset="0"/>
              <a:buChar char="•"/>
            </a:pPr>
            <a:r>
              <a:rPr lang="en-US" sz="1700" dirty="0"/>
              <a:t>Applying B3 solely to non-§245A E&amp;P can be justified on the grounds that, if an all E&amp;P inclusion can be avoided through a 2-step inbound stock transfer / inbound nonrecognition transaction, a 1-step inbound asset reorganization should also not result in an inclusion of an all E&amp;P amount</a:t>
            </a:r>
          </a:p>
          <a:p>
            <a:pPr marL="570150" lvl="2" indent="-285750">
              <a:spcAft>
                <a:spcPts val="1200"/>
              </a:spcAft>
              <a:buFont typeface="Arial" panose="020B0604020202020204" pitchFamily="34" charset="0"/>
              <a:buChar char="•"/>
            </a:pPr>
            <a:r>
              <a:rPr lang="en-US" sz="1700" dirty="0"/>
              <a:t>Applying B4 solely to non-§245 E&amp;P is supported by the idea that B4 under current law is arguably more distortive in practice than the distortion its intended to prevent. Limiting B4 only to non-§245A E&amp;P would ensure that income is only accelerated when there is a real potential for a distortion; for instance, a §245A shareholder has an HDA with respect to CFC stock, and it transfers that CFC stock to a foreign acquiring corporation that is not a CFC; after the transaction, there is no specified owner, and thus the HDA is eliminated</a:t>
            </a:r>
          </a:p>
          <a:p>
            <a:pPr marL="570150" lvl="2" indent="-285750">
              <a:spcAft>
                <a:spcPts val="1200"/>
              </a:spcAft>
              <a:buFont typeface="Arial" panose="020B0604020202020204" pitchFamily="34" charset="0"/>
              <a:buChar char="•"/>
            </a:pPr>
            <a:r>
              <a:rPr lang="en-US" sz="1700" dirty="0"/>
              <a:t>Rule for deemed distribution of PTEP for purposes of computing FX gain or loss under §986(c) should be retained</a:t>
            </a:r>
          </a:p>
        </p:txBody>
      </p:sp>
      <p:sp>
        <p:nvSpPr>
          <p:cNvPr id="3" name="Title 2">
            <a:extLst>
              <a:ext uri="{FF2B5EF4-FFF2-40B4-BE49-F238E27FC236}">
                <a16:creationId xmlns:a16="http://schemas.microsoft.com/office/drawing/2014/main" id="{D755740C-1B12-4105-92EC-4EFE9F13C7F2}"/>
              </a:ext>
            </a:extLst>
          </p:cNvPr>
          <p:cNvSpPr>
            <a:spLocks noGrp="1"/>
          </p:cNvSpPr>
          <p:nvPr>
            <p:ph type="title"/>
          </p:nvPr>
        </p:nvSpPr>
        <p:spPr/>
        <p:txBody>
          <a:bodyPr/>
          <a:lstStyle/>
          <a:p>
            <a:r>
              <a:rPr lang="en-US" sz="2700" dirty="0"/>
              <a:t>Apply B3 and B4 solely to non-245A E&amp;P</a:t>
            </a:r>
          </a:p>
        </p:txBody>
      </p:sp>
    </p:spTree>
    <p:extLst>
      <p:ext uri="{BB962C8B-B14F-4D97-AF65-F5344CB8AC3E}">
        <p14:creationId xmlns:p14="http://schemas.microsoft.com/office/powerpoint/2010/main" val="123108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776A2E-16E9-4401-BD45-945552549364}"/>
              </a:ext>
            </a:extLst>
          </p:cNvPr>
          <p:cNvSpPr>
            <a:spLocks noGrp="1"/>
          </p:cNvSpPr>
          <p:nvPr>
            <p:ph type="title"/>
          </p:nvPr>
        </p:nvSpPr>
        <p:spPr/>
        <p:txBody>
          <a:bodyPr/>
          <a:lstStyle/>
          <a:p>
            <a:r>
              <a:rPr lang="en-US"/>
              <a:t>Section 1248</a:t>
            </a:r>
          </a:p>
        </p:txBody>
      </p:sp>
      <p:sp>
        <p:nvSpPr>
          <p:cNvPr id="6" name="Text Placeholder 1">
            <a:extLst>
              <a:ext uri="{FF2B5EF4-FFF2-40B4-BE49-F238E27FC236}">
                <a16:creationId xmlns:a16="http://schemas.microsoft.com/office/drawing/2014/main" id="{82C967D2-FC69-404A-B7FA-4243FD6350A1}"/>
              </a:ext>
            </a:extLst>
          </p:cNvPr>
          <p:cNvSpPr>
            <a:spLocks noGrp="1"/>
          </p:cNvSpPr>
          <p:nvPr>
            <p:ph type="body" sz="quarter" idx="10"/>
          </p:nvPr>
        </p:nvSpPr>
        <p:spPr>
          <a:xfrm>
            <a:off x="996660" y="1097280"/>
            <a:ext cx="10186019" cy="4950751"/>
          </a:xfrm>
        </p:spPr>
        <p:txBody>
          <a:bodyPr/>
          <a:lstStyle/>
          <a:p>
            <a:pPr marL="285750" indent="-285750">
              <a:spcAft>
                <a:spcPts val="1200"/>
              </a:spcAft>
              <a:buFont typeface="Wingdings" panose="05000000000000000000" pitchFamily="2" charset="2"/>
              <a:buChar char="Ø"/>
            </a:pPr>
            <a:r>
              <a:rPr lang="en-US" sz="1700" b="0"/>
              <a:t>If a US person sells or exchanges stock in a foreign corporation, and such person owns (within the meaning of §958(a) or §958(b)) 10% or more of the voting power of the foreign corporation at any time during the five-year period preceding the sale or exchange when such foreign corporation was a CFC, then the gain recognized on the sale or exchange of such stock is recharacterized as a dividend to the extent of the E&amp;P of the foreign corporation attributable to such stock while a CFC (§1248(a))</a:t>
            </a:r>
          </a:p>
          <a:p>
            <a:pPr marL="566420" lvl="3" indent="-283210" fontAlgn="base">
              <a:spcAft>
                <a:spcPts val="1200"/>
              </a:spcAft>
              <a:buClr>
                <a:srgbClr val="00338D"/>
              </a:buClr>
              <a:buSzPct val="85000"/>
              <a:buFont typeface="Arial" panose="020B0604020202020204" pitchFamily="34" charset="0"/>
              <a:buChar char="•"/>
              <a:tabLst>
                <a:tab pos="361950" algn="l"/>
              </a:tabLst>
              <a:defRPr/>
            </a:pPr>
            <a:r>
              <a:rPr kumimoji="0" lang="en-US" sz="1500" b="0" i="0" u="none" strike="noStrike" kern="1200" cap="none" spc="0" normalizeH="0" baseline="0" noProof="0">
                <a:ln>
                  <a:noFill/>
                </a:ln>
                <a:solidFill>
                  <a:srgbClr val="000000"/>
                </a:solidFill>
                <a:effectLst/>
                <a:uLnTx/>
                <a:uFillTx/>
                <a:ea typeface="+mn-ea"/>
                <a:cs typeface="Univers for KPMG Light"/>
              </a:rPr>
              <a:t>In general, the amount of E&amp;P of a foreign corporation attributable to stock owned by a US person is equal to the US person’s pro rata share of the E&amp;P of the foreign corporation, excluding certain </a:t>
            </a:r>
            <a:r>
              <a:rPr lang="en-US" sz="1500">
                <a:solidFill>
                  <a:srgbClr val="000000"/>
                </a:solidFill>
                <a:cs typeface="Univers for KPMG Light"/>
              </a:rPr>
              <a:t>categories of </a:t>
            </a:r>
            <a:r>
              <a:rPr kumimoji="0" lang="en-US" sz="1500" b="0" i="0" u="none" strike="noStrike" kern="1200" cap="none" spc="0" normalizeH="0" baseline="0" noProof="0">
                <a:ln>
                  <a:noFill/>
                </a:ln>
                <a:solidFill>
                  <a:srgbClr val="000000"/>
                </a:solidFill>
                <a:effectLst/>
                <a:uLnTx/>
                <a:uFillTx/>
                <a:ea typeface="+mn-ea"/>
                <a:cs typeface="Univers for KPMG Light"/>
              </a:rPr>
              <a:t>E&amp;P, </a:t>
            </a:r>
            <a:r>
              <a:rPr lang="en-US" sz="1500">
                <a:solidFill>
                  <a:srgbClr val="000000"/>
                </a:solidFill>
                <a:cs typeface="Univers for KPMG Light"/>
              </a:rPr>
              <a:t>including PTEP or E&amp;P attributable to </a:t>
            </a:r>
            <a:r>
              <a:rPr kumimoji="0" lang="en-US" sz="1500" b="0" i="0" u="none" strike="noStrike" kern="1200" cap="none" spc="0" normalizeH="0" baseline="0" noProof="0">
                <a:ln>
                  <a:noFill/>
                </a:ln>
                <a:solidFill>
                  <a:srgbClr val="000000"/>
                </a:solidFill>
                <a:effectLst/>
                <a:uLnTx/>
                <a:uFillTx/>
                <a:ea typeface="+mn-ea"/>
                <a:cs typeface="Univers for KPMG Light"/>
              </a:rPr>
              <a:t>income effectively connected to a US trade or business (</a:t>
            </a:r>
            <a:r>
              <a:rPr kumimoji="0" lang="en-US" sz="1500" b="1" i="0" u="none" strike="noStrike" kern="1200" cap="none" spc="0" normalizeH="0" baseline="0" noProof="0">
                <a:ln>
                  <a:noFill/>
                </a:ln>
                <a:solidFill>
                  <a:srgbClr val="000000"/>
                </a:solidFill>
                <a:effectLst/>
                <a:uLnTx/>
                <a:uFillTx/>
                <a:ea typeface="+mn-ea"/>
                <a:cs typeface="Univers for KPMG Light"/>
              </a:rPr>
              <a:t>effectively connected income </a:t>
            </a:r>
            <a:r>
              <a:rPr kumimoji="0" lang="en-US" sz="1500" i="0" u="none" strike="noStrike" kern="1200" cap="none" spc="0" normalizeH="0" baseline="0" noProof="0">
                <a:ln>
                  <a:noFill/>
                </a:ln>
                <a:solidFill>
                  <a:srgbClr val="000000"/>
                </a:solidFill>
                <a:effectLst/>
                <a:uLnTx/>
                <a:uFillTx/>
                <a:ea typeface="+mn-ea"/>
                <a:cs typeface="Univers for KPMG Light"/>
              </a:rPr>
              <a:t>or </a:t>
            </a:r>
            <a:r>
              <a:rPr kumimoji="0" lang="en-US" sz="1500" b="1" i="0" u="none" strike="noStrike" kern="1200" cap="none" spc="0" normalizeH="0" baseline="0" noProof="0">
                <a:ln>
                  <a:noFill/>
                </a:ln>
                <a:solidFill>
                  <a:srgbClr val="000000"/>
                </a:solidFill>
                <a:effectLst/>
                <a:uLnTx/>
                <a:uFillTx/>
                <a:ea typeface="+mn-ea"/>
                <a:cs typeface="Univers for KPMG Light"/>
              </a:rPr>
              <a:t>ECI</a:t>
            </a:r>
            <a:r>
              <a:rPr kumimoji="0" lang="en-US" sz="1500" i="0" u="none" strike="noStrike" kern="1200" cap="none" spc="0" normalizeH="0" baseline="0" noProof="0">
                <a:ln>
                  <a:noFill/>
                </a:ln>
                <a:solidFill>
                  <a:srgbClr val="000000"/>
                </a:solidFill>
                <a:effectLst/>
                <a:uLnTx/>
                <a:uFillTx/>
                <a:ea typeface="+mn-ea"/>
                <a:cs typeface="Univers for KPMG Light"/>
              </a:rPr>
              <a:t>)</a:t>
            </a:r>
            <a:r>
              <a:rPr kumimoji="0" lang="en-US" sz="1500" b="0" i="0" u="none" strike="noStrike" kern="1200" cap="none" spc="0" normalizeH="0" baseline="0" noProof="0">
                <a:ln>
                  <a:noFill/>
                </a:ln>
                <a:solidFill>
                  <a:srgbClr val="000000"/>
                </a:solidFill>
                <a:effectLst/>
                <a:uLnTx/>
                <a:uFillTx/>
                <a:ea typeface="+mn-ea"/>
                <a:cs typeface="Univers for KPMG Light"/>
              </a:rPr>
              <a:t> </a:t>
            </a:r>
            <a:r>
              <a:rPr kumimoji="0" lang="en-US" sz="1500" strike="noStrike" kern="1200" cap="none" spc="0" normalizeH="0" baseline="0" noProof="0">
                <a:ln>
                  <a:noFill/>
                </a:ln>
                <a:solidFill>
                  <a:srgbClr val="000000"/>
                </a:solidFill>
                <a:effectLst/>
                <a:uLnTx/>
                <a:uFillTx/>
                <a:ea typeface="+mn-ea"/>
                <a:cs typeface="Univers for KPMG Light"/>
              </a:rPr>
              <a:t>while such foreign corporation was a CFC and the US person owned stock in </a:t>
            </a:r>
            <a:r>
              <a:rPr lang="en-US" sz="1500">
                <a:solidFill>
                  <a:srgbClr val="000000"/>
                </a:solidFill>
                <a:cs typeface="Univers for KPMG Light"/>
              </a:rPr>
              <a:t>such corporation (§1248(a) and (d) and §§1.1248-1 and -2)</a:t>
            </a:r>
            <a:endParaRPr lang="en-US" sz="1500" b="0" u="none" strike="noStrike" kern="1200" cap="none" spc="0" normalizeH="0" baseline="0" noProof="0">
              <a:ln>
                <a:noFill/>
              </a:ln>
              <a:solidFill>
                <a:srgbClr val="000000"/>
              </a:solidFill>
              <a:effectLst/>
              <a:uLnTx/>
              <a:uFillTx/>
              <a:cs typeface="Univers for KPMG Light"/>
            </a:endParaRPr>
          </a:p>
          <a:p>
            <a:pPr marL="566420" lvl="3" indent="-283210" fontAlgn="base">
              <a:spcAft>
                <a:spcPts val="1200"/>
              </a:spcAft>
              <a:buClr>
                <a:srgbClr val="00338D"/>
              </a:buClr>
              <a:buSzPct val="85000"/>
              <a:buFont typeface="Arial" panose="020B0604020202020204" pitchFamily="34" charset="0"/>
              <a:buChar char="•"/>
              <a:tabLst>
                <a:tab pos="361950" algn="l"/>
              </a:tabLst>
              <a:defRPr/>
            </a:pPr>
            <a:r>
              <a:rPr lang="en-US" sz="1500">
                <a:solidFill>
                  <a:srgbClr val="000000"/>
                </a:solidFill>
                <a:cs typeface="Univers for KPMG Light"/>
              </a:rPr>
              <a:t>E&amp;P attributable to stock of a foreign corporation (upper-tier foreign corporation) sold or exchanged by a US person includes E&amp;P of another foreign corporation (lower-tier foreign corporation) owned by such US person under §958(a)(2) by reason of the stock sold or exchanged if such US person is a §1248 shareholder with respect to such lower-tier foreign corporation (§1248(c)(2))</a:t>
            </a:r>
          </a:p>
          <a:p>
            <a:pPr marL="566420" lvl="3" indent="-283210" fontAlgn="base">
              <a:spcAft>
                <a:spcPts val="1200"/>
              </a:spcAft>
              <a:buClr>
                <a:srgbClr val="00338D"/>
              </a:buClr>
              <a:buSzPct val="85000"/>
              <a:buFont typeface="Arial" panose="020B0604020202020204" pitchFamily="34" charset="0"/>
              <a:buChar char="•"/>
              <a:tabLst>
                <a:tab pos="361950" algn="l"/>
              </a:tabLst>
              <a:defRPr/>
            </a:pPr>
            <a:r>
              <a:rPr lang="en-US" sz="1500">
                <a:solidFill>
                  <a:srgbClr val="000000"/>
                </a:solidFill>
                <a:cs typeface="Univers for KPMG Light"/>
              </a:rPr>
              <a:t>Section 1248 principles apply to sales by CFCs of lower-tier foreign corporations (§964(e))</a:t>
            </a:r>
          </a:p>
          <a:p>
            <a:pPr marL="566420" lvl="3" indent="-283210" fontAlgn="base">
              <a:spcAft>
                <a:spcPts val="1200"/>
              </a:spcAft>
              <a:buClr>
                <a:srgbClr val="00338D"/>
              </a:buClr>
              <a:buSzPct val="85000"/>
              <a:buFont typeface="Arial" panose="020B0604020202020204" pitchFamily="34" charset="0"/>
              <a:buChar char="•"/>
              <a:tabLst>
                <a:tab pos="361950" algn="l"/>
              </a:tabLst>
              <a:defRPr/>
            </a:pPr>
            <a:r>
              <a:rPr lang="en-US" sz="1500">
                <a:solidFill>
                  <a:srgbClr val="000000"/>
                </a:solidFill>
                <a:cs typeface="Univers for KPMG Light"/>
              </a:rPr>
              <a:t>A dividend under §1248 does not reduce E&amp;P, but the E&amp;P taken into account as a dividend under §1248 is treated as PTEP (§959(e))</a:t>
            </a:r>
            <a:endParaRPr lang="en-US" sz="1500" b="0">
              <a:cs typeface="Arial"/>
            </a:endParaRPr>
          </a:p>
          <a:p>
            <a:pPr marL="285750" indent="-285750">
              <a:spcAft>
                <a:spcPts val="1200"/>
              </a:spcAft>
              <a:buFont typeface="Wingdings" panose="05000000000000000000" pitchFamily="2" charset="2"/>
              <a:buChar char="Ø"/>
            </a:pPr>
            <a:endParaRPr lang="en-US" sz="1700" b="0"/>
          </a:p>
          <a:p>
            <a:pPr marL="569595" lvl="2" indent="-285750">
              <a:spcAft>
                <a:spcPts val="1200"/>
              </a:spcAft>
              <a:buFont typeface="Arial" panose="020B0604020202020204" pitchFamily="34" charset="0"/>
              <a:buChar char="•"/>
            </a:pPr>
            <a:endParaRPr lang="en-US">
              <a:cs typeface="Arial"/>
            </a:endParaRPr>
          </a:p>
          <a:p>
            <a:pPr marL="861695" lvl="3" indent="-285750">
              <a:spcAft>
                <a:spcPts val="1200"/>
              </a:spcAft>
              <a:buFont typeface="Arial" panose="020B0604020202020204" pitchFamily="34" charset="0"/>
              <a:buChar char="•"/>
            </a:pPr>
            <a:endParaRPr lang="en-US">
              <a:cs typeface="Arial"/>
            </a:endParaRPr>
          </a:p>
          <a:p>
            <a:pPr marL="861695" lvl="3" indent="-285750">
              <a:spcAft>
                <a:spcPts val="1200"/>
              </a:spcAft>
              <a:buFont typeface="Wingdings" panose="05000000000000000000" pitchFamily="2" charset="2"/>
              <a:buChar char="Ø"/>
            </a:pPr>
            <a:endParaRPr lang="en-US" sz="1600" b="0">
              <a:cs typeface="Arial"/>
            </a:endParaRPr>
          </a:p>
        </p:txBody>
      </p:sp>
    </p:spTree>
    <p:extLst>
      <p:ext uri="{BB962C8B-B14F-4D97-AF65-F5344CB8AC3E}">
        <p14:creationId xmlns:p14="http://schemas.microsoft.com/office/powerpoint/2010/main" val="195923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4A40D-F6D1-4A11-916C-E8B15BDCF2F8}"/>
              </a:ext>
            </a:extLst>
          </p:cNvPr>
          <p:cNvSpPr>
            <a:spLocks noGrp="1"/>
          </p:cNvSpPr>
          <p:nvPr>
            <p:ph type="body" sz="quarter" idx="10"/>
          </p:nvPr>
        </p:nvSpPr>
        <p:spPr>
          <a:xfrm>
            <a:off x="1003200" y="1097280"/>
            <a:ext cx="10185600" cy="4594225"/>
          </a:xfrm>
        </p:spPr>
        <p:txBody>
          <a:bodyPr/>
          <a:lstStyle/>
          <a:p>
            <a:pPr marL="285750" lvl="1" indent="-285750">
              <a:spcAft>
                <a:spcPts val="1200"/>
              </a:spcAft>
              <a:buFont typeface="Arial" panose="020B0604020202020204" pitchFamily="34" charset="0"/>
              <a:buChar char="•"/>
            </a:pPr>
            <a:r>
              <a:rPr lang="en-US" sz="1500" b="1"/>
              <a:t>§1248 amount </a:t>
            </a:r>
            <a:r>
              <a:rPr lang="en-US" sz="1500"/>
              <a:t>– with respect to stock of a foreign corporation held by a §1248 shareholder, the lesser of (1) the net positive (if any) §1248 E&amp;P attributable to the stock and (2) the excess of fair market value over the §1248 shareholder’s adjusted basis in the stock (</a:t>
            </a:r>
            <a:r>
              <a:rPr lang="en-US" sz="1500" i="1"/>
              <a:t>see</a:t>
            </a:r>
            <a:r>
              <a:rPr lang="en-US" sz="1500"/>
              <a:t> §1.367(b)-2(c)(1))</a:t>
            </a:r>
          </a:p>
          <a:p>
            <a:pPr marL="285750" lvl="1" indent="-285750">
              <a:spcAft>
                <a:spcPts val="1200"/>
              </a:spcAft>
              <a:buFont typeface="Arial" panose="020B0604020202020204" pitchFamily="34" charset="0"/>
              <a:buChar char="•"/>
            </a:pPr>
            <a:r>
              <a:rPr lang="en-US" sz="1500" b="1"/>
              <a:t>§1248 E&amp;P – </a:t>
            </a:r>
            <a:r>
              <a:rPr lang="en-US" sz="1500"/>
              <a:t>with respect to stock of a foreign corporation held by a §1248 shareholder, the E&amp;P (if any) of the foreign corporation accumulated in taxable years of such foreign corporation beginning after December 31, 1962, and during the period or periods such stock was held (or was considered as held by reason of the application of section 1223, and taking into account §1.1248-8) by such </a:t>
            </a:r>
            <a:r>
              <a:rPr lang="en-US" sz="1500">
                <a:ea typeface="+mn-lt"/>
                <a:cs typeface="+mn-lt"/>
              </a:rPr>
              <a:t>§1248 </a:t>
            </a:r>
            <a:r>
              <a:rPr lang="en-US" sz="1500"/>
              <a:t>shareholder while such foreign corporation was a CFC, and including the E&amp;P of subsidiaries of the foreign corporation (</a:t>
            </a:r>
            <a:r>
              <a:rPr lang="en-US" sz="1500" i="1"/>
              <a:t>see </a:t>
            </a:r>
            <a:r>
              <a:rPr lang="en-US" sz="1500"/>
              <a:t>§§1248(a)(1), (c)(2), and 1.1248-1(a)(1)) </a:t>
            </a:r>
            <a:endParaRPr lang="en-US" sz="1500">
              <a:cs typeface="Arial"/>
            </a:endParaRPr>
          </a:p>
          <a:p>
            <a:pPr marL="285750" lvl="1" indent="-285750">
              <a:spcAft>
                <a:spcPts val="1200"/>
              </a:spcAft>
              <a:buFont typeface="Arial" panose="020B0604020202020204" pitchFamily="34" charset="0"/>
              <a:buChar char="•"/>
            </a:pPr>
            <a:r>
              <a:rPr lang="en-US" sz="1500" b="1"/>
              <a:t>§1248 shareholder </a:t>
            </a:r>
            <a:r>
              <a:rPr lang="en-US" sz="1500"/>
              <a:t>– with respect to a foreign corporation, a US person that owns (within the meaning of §958(a) and (b)) 10% or more of the voting power at any time during the five-year period before the date of the transaction while such foreign corporation was a CFC (</a:t>
            </a:r>
            <a:r>
              <a:rPr lang="en-US" sz="1500" i="1"/>
              <a:t>see</a:t>
            </a:r>
            <a:r>
              <a:rPr lang="en-US" sz="1500"/>
              <a:t> §1248(a)(2) and 1.1248-8(b)(1)(viii))</a:t>
            </a:r>
            <a:endParaRPr lang="en-US" sz="1500">
              <a:cs typeface="Arial"/>
            </a:endParaRPr>
          </a:p>
          <a:p>
            <a:pPr marL="285750" lvl="1" indent="-285750">
              <a:spcAft>
                <a:spcPts val="1200"/>
              </a:spcAft>
              <a:buFont typeface="Arial" panose="020B0604020202020204" pitchFamily="34" charset="0"/>
              <a:buChar char="•"/>
            </a:pPr>
            <a:endParaRPr lang="en-US" sz="1500"/>
          </a:p>
          <a:p>
            <a:pPr marL="283845" lvl="2" indent="0">
              <a:spcAft>
                <a:spcPts val="1200"/>
              </a:spcAft>
              <a:buNone/>
            </a:pPr>
            <a:endParaRPr lang="en-US" sz="1800" b="0">
              <a:cs typeface="Arial"/>
            </a:endParaRPr>
          </a:p>
        </p:txBody>
      </p:sp>
      <p:sp>
        <p:nvSpPr>
          <p:cNvPr id="3" name="Title 2">
            <a:extLst>
              <a:ext uri="{FF2B5EF4-FFF2-40B4-BE49-F238E27FC236}">
                <a16:creationId xmlns:a16="http://schemas.microsoft.com/office/drawing/2014/main" id="{442968A1-E283-4574-968C-A14081F774D9}"/>
              </a:ext>
            </a:extLst>
          </p:cNvPr>
          <p:cNvSpPr>
            <a:spLocks noGrp="1"/>
          </p:cNvSpPr>
          <p:nvPr>
            <p:ph type="title"/>
          </p:nvPr>
        </p:nvSpPr>
        <p:spPr/>
        <p:txBody>
          <a:bodyPr/>
          <a:lstStyle/>
          <a:p>
            <a:r>
              <a:rPr lang="en-US"/>
              <a:t>Section 1248 glossary</a:t>
            </a:r>
            <a:endParaRPr lang="en-US" baseline="30000"/>
          </a:p>
        </p:txBody>
      </p:sp>
    </p:spTree>
    <p:extLst>
      <p:ext uri="{BB962C8B-B14F-4D97-AF65-F5344CB8AC3E}">
        <p14:creationId xmlns:p14="http://schemas.microsoft.com/office/powerpoint/2010/main" val="1945741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26"/>
  <p:tag name="TYPE" val="ScreenWide"/>
  <p:tag name="KEYWORD" val="SCREENWIDE"/>
  <p:tag name="TEMPLATEVERSION" val="17/07/2017 10:56:04"/>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36.3465"/>
  <p:tag name="ADV_HEIGHT" val="29.19685"/>
  <p:tag name="ADV_WIDTH" val="497.4803"/>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ADV_TOP" val="497.6471"/>
  <p:tag name="ADV_LEFT" val="136.3465"/>
  <p:tag name="ADV_HEIGHT" val="29.19685"/>
  <p:tag name="ADV_WIDTH" val="497.4803"/>
  <p:tag name="ADV_COPYRIGHT" val="TRUE"/>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ctr">
          <a:defRPr sz="15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5" id="{AE8E44DF-514F-4B44-A5AC-45CFE34117DC}" vid="{AFAB3B1F-DA3C-4E36-B95A-BCF59817442D}"/>
    </a:ext>
  </a:ext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4D37DD55-134B-4AAB-89DB-05B8D4416419}" vid="{5F4696DE-480E-4AAB-AF8D-402268BC4A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E4782B2611974C8C121221254BB9E8" ma:contentTypeVersion="6" ma:contentTypeDescription="Create a new document." ma:contentTypeScope="" ma:versionID="24ef97f865b2e8a6961f3fc82439dcba">
  <xsd:schema xmlns:xsd="http://www.w3.org/2001/XMLSchema" xmlns:xs="http://www.w3.org/2001/XMLSchema" xmlns:p="http://schemas.microsoft.com/office/2006/metadata/properties" xmlns:ns2="9c364865-51c8-4be0-b5d9-c2f006b76d7b" xmlns:ns3="5a55f17a-86c8-4266-b355-e3486d573db3" targetNamespace="http://schemas.microsoft.com/office/2006/metadata/properties" ma:root="true" ma:fieldsID="65226c08d5dca16157657957a5cb06e0" ns2:_="" ns3:_="">
    <xsd:import namespace="9c364865-51c8-4be0-b5d9-c2f006b76d7b"/>
    <xsd:import namespace="5a55f17a-86c8-4266-b355-e3486d573d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4865-51c8-4be0-b5d9-c2f006b76d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55f17a-86c8-4266-b355-e3486d573d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B5B20-E9DA-40E4-9D3D-17B9C2F6F28B}">
  <ds:schemaRefs>
    <ds:schemaRef ds:uri="5a55f17a-86c8-4266-b355-e3486d573db3"/>
    <ds:schemaRef ds:uri="9c364865-51c8-4be0-b5d9-c2f006b76d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CF8F3F-B9E3-4391-9129-00E9B63A288E}">
  <ds:schemaRefs>
    <ds:schemaRef ds:uri="http://schemas.microsoft.com/sharepoint/v3/contenttype/forms"/>
  </ds:schemaRefs>
</ds:datastoreItem>
</file>

<file path=customXml/itemProps3.xml><?xml version="1.0" encoding="utf-8"?>
<ds:datastoreItem xmlns:ds="http://schemas.openxmlformats.org/officeDocument/2006/customXml" ds:itemID="{B9AC4A1A-12D9-41FB-93A9-47A2F9EAFBB9}">
  <ds:schemaRefs>
    <ds:schemaRef ds:uri="5a55f17a-86c8-4266-b355-e3486d573db3"/>
    <ds:schemaRef ds:uri="9c364865-51c8-4be0-b5d9-c2f006b76d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12627</Words>
  <Application>Microsoft Macintosh PowerPoint</Application>
  <PresentationFormat>Widescreen</PresentationFormat>
  <Paragraphs>658</Paragraphs>
  <Slides>75</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75</vt:i4>
      </vt:variant>
    </vt:vector>
  </HeadingPairs>
  <TitlesOfParts>
    <vt:vector size="79" baseType="lpstr">
      <vt:lpstr>Arial</vt:lpstr>
      <vt:lpstr>Wingdings</vt:lpstr>
      <vt:lpstr>KPMG_Widescreen_16:9 02/02/2016</vt:lpstr>
      <vt:lpstr>KPMG_Standard_4x3_0922_2015</vt:lpstr>
      <vt:lpstr>Section 367(b): Where Do We Go From Here? </vt:lpstr>
      <vt:lpstr>A roadmap</vt:lpstr>
      <vt:lpstr>How did we get here?  </vt:lpstr>
      <vt:lpstr>How did we get here?</vt:lpstr>
      <vt:lpstr>Deferral</vt:lpstr>
      <vt:lpstr>Subpart F and §1248</vt:lpstr>
      <vt:lpstr>Subpart F</vt:lpstr>
      <vt:lpstr>Section 1248</vt:lpstr>
      <vt:lpstr>Section 1248 glossary</vt:lpstr>
      <vt:lpstr>Section 1248 glossary (cont.)</vt:lpstr>
      <vt:lpstr>The guidelines</vt:lpstr>
      <vt:lpstr>The guidelines</vt:lpstr>
      <vt:lpstr>The guidelines (cont.)</vt:lpstr>
      <vt:lpstr>The enactment of §367(b)</vt:lpstr>
      <vt:lpstr>Reasons for change</vt:lpstr>
      <vt:lpstr>“Other transfers”</vt:lpstr>
      <vt:lpstr>The temporary regulations</vt:lpstr>
      <vt:lpstr>Temporary regulations</vt:lpstr>
      <vt:lpstr>Temporary regulations</vt:lpstr>
      <vt:lpstr>Temporary regulations</vt:lpstr>
      <vt:lpstr>The principles</vt:lpstr>
      <vt:lpstr>The principles of the regulations</vt:lpstr>
      <vt:lpstr>Principle 1: The repatriation principle</vt:lpstr>
      <vt:lpstr>Principle 1: The repatriation principle (cont.)</vt:lpstr>
      <vt:lpstr>Principle 2: The distortion principle</vt:lpstr>
      <vt:lpstr>Principles 3 and 4: The complexity and deferral principles</vt:lpstr>
      <vt:lpstr>Where is here?</vt:lpstr>
      <vt:lpstr>Where is here?</vt:lpstr>
      <vt:lpstr>The current regulations</vt:lpstr>
      <vt:lpstr>Inbound nonrecognition transactions</vt:lpstr>
      <vt:lpstr>Inbound nonrecognition transactions – US shareholders</vt:lpstr>
      <vt:lpstr>Inbound nonrecognition transactions – small shareholders</vt:lpstr>
      <vt:lpstr>Inbound liquidations</vt:lpstr>
      <vt:lpstr>Inbound asset reorganizations of CFCs</vt:lpstr>
      <vt:lpstr>Inbound asset reorganizations of non-CFCs</vt:lpstr>
      <vt:lpstr>Inbound stock reorganizations</vt:lpstr>
      <vt:lpstr>Foreign-to-foreign transactions</vt:lpstr>
      <vt:lpstr>Foreign-to-foreign stock acquisitions</vt:lpstr>
      <vt:lpstr>Foreign-to-foreign asset acquisitions</vt:lpstr>
      <vt:lpstr>Developments impacting §367(b)</vt:lpstr>
      <vt:lpstr>Everything but TCJA</vt:lpstr>
      <vt:lpstr>Corporate tax rate convergence</vt:lpstr>
      <vt:lpstr>Section 986(c) and Notice 88-71</vt:lpstr>
      <vt:lpstr>QDI</vt:lpstr>
      <vt:lpstr>Section 362(e)(1)</vt:lpstr>
      <vt:lpstr>Everything about TCJA</vt:lpstr>
      <vt:lpstr>GILTI</vt:lpstr>
      <vt:lpstr>Section 245A DRD</vt:lpstr>
      <vt:lpstr>Section 245A holding period requirement</vt:lpstr>
      <vt:lpstr>Section 1059</vt:lpstr>
      <vt:lpstr>Section 961(d)</vt:lpstr>
      <vt:lpstr>Hybrid dividends </vt:lpstr>
      <vt:lpstr>Extraordinary disposition amounts</vt:lpstr>
      <vt:lpstr>Extraordinary disposition amounts (cont.)</vt:lpstr>
      <vt:lpstr>US shareholders and §1248 shareholders</vt:lpstr>
      <vt:lpstr>PowerPoint Presentation</vt:lpstr>
      <vt:lpstr>Where do we go from here?</vt:lpstr>
      <vt:lpstr>Where do we go from here? </vt:lpstr>
      <vt:lpstr>A. Eliminate B3 and B4</vt:lpstr>
      <vt:lpstr>Eliminate B3</vt:lpstr>
      <vt:lpstr>Eliminate B4</vt:lpstr>
      <vt:lpstr>B. Exclude small shareholders from B3</vt:lpstr>
      <vt:lpstr>Exclude small shareholders from B3</vt:lpstr>
      <vt:lpstr>Exclude small shareholders from B3 (cont.) </vt:lpstr>
      <vt:lpstr>C. Elective exception for non-§245A shareholders</vt:lpstr>
      <vt:lpstr>Elective exception for non-§245A shareholders</vt:lpstr>
      <vt:lpstr>Elective exception for non-§245A shareholders (cont.)</vt:lpstr>
      <vt:lpstr>D. Expand B3 to inbound stock transfers </vt:lpstr>
      <vt:lpstr>Expand B3 or B4 to inbound stock transfers</vt:lpstr>
      <vt:lpstr>Expand B3 or B4 to inbound stock transfers (cont.)</vt:lpstr>
      <vt:lpstr>Inbound stock acquisition of CFC</vt:lpstr>
      <vt:lpstr>Inbound stock acquisition of CFC with subsidiaries</vt:lpstr>
      <vt:lpstr>Inbound reorganization of CFC with subsidiaries</vt:lpstr>
      <vt:lpstr>E. Apply B3 and B4 solely to non-245A E&amp;P</vt:lpstr>
      <vt:lpstr>Apply B3 and B4 solely to non-245A E&amp;P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367(b): Where Do We Go From Here? </dc:title>
  <cp:lastModifiedBy>Katie Graves</cp:lastModifiedBy>
  <cp:revision>1</cp:revision>
  <dcterms:created xsi:type="dcterms:W3CDTF">1900-01-01T06:00:00Z</dcterms:created>
  <dcterms:modified xsi:type="dcterms:W3CDTF">2022-10-25T14:30:23Z</dcterms:modified>
</cp:coreProperties>
</file>