
<file path=[Content_Types].xml><?xml version="1.0" encoding="utf-8"?>
<Types xmlns="http://schemas.openxmlformats.org/package/2006/content-types">
  <Default Extension="jpeg" ContentType="image/jpeg"/>
  <Default Extension="rels" ContentType="application/vnd.openxmlformats-package.relationships+xml"/>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8.4.2.0-->
<p:presentation xmlns:a="http://schemas.openxmlformats.org/drawingml/2006/main" xmlns:r="http://schemas.openxmlformats.org/officeDocument/2006/relationships" xmlns:p="http://schemas.openxmlformats.org/presentationml/2006/main" firstSlideNum="0" showSpecialPlsOnTitleSld="0" saveSubsetFonts="1" bookmarkIdSeed="3">
  <p:sldMasterIdLst>
    <p:sldMasterId r:id="rId1" id="2147483908"/>
    <p:sldMasterId r:id="rId2" id="2147485016"/>
  </p:sldMasterIdLst>
  <p:notesMasterIdLst>
    <p:notesMasterId r:id="rId42"/>
  </p:notesMasterIdLst>
  <p:handoutMasterIdLst>
    <p:handoutMasterId r:id="rId43"/>
  </p:handoutMasterIdLst>
  <p:sldIdLst>
    <p:sldId r:id="rId3" id="662"/>
    <p:sldId r:id="rId4" id="799"/>
    <p:sldId r:id="rId5" id="800"/>
    <p:sldId r:id="rId6" id="660"/>
    <p:sldId r:id="rId7" id="655"/>
    <p:sldId r:id="rId8" id="782"/>
    <p:sldId r:id="rId9" id="804"/>
    <p:sldId r:id="rId10" id="810"/>
    <p:sldId r:id="rId11" id="807"/>
    <p:sldId r:id="rId12" id="778"/>
    <p:sldId r:id="rId13" id="780"/>
    <p:sldId r:id="rId14" id="781"/>
    <p:sldId r:id="rId15" id="779"/>
    <p:sldId r:id="rId16" id="777"/>
    <p:sldId r:id="rId17" id="811"/>
    <p:sldId r:id="rId18" id="814"/>
    <p:sldId r:id="rId19" id="783"/>
    <p:sldId r:id="rId20" id="784"/>
    <p:sldId r:id="rId21" id="808"/>
    <p:sldId r:id="rId22" id="795"/>
    <p:sldId r:id="rId23" id="809"/>
    <p:sldId r:id="rId24" id="798"/>
    <p:sldId r:id="rId25" id="790"/>
    <p:sldId r:id="rId26" id="786"/>
    <p:sldId r:id="rId27" id="802"/>
    <p:sldId r:id="rId28" id="787"/>
    <p:sldId r:id="rId29" id="788"/>
    <p:sldId r:id="rId30" id="789"/>
    <p:sldId r:id="rId31" id="806"/>
    <p:sldId r:id="rId32" id="678"/>
    <p:sldId r:id="rId33" id="812"/>
    <p:sldId r:id="rId34" id="774"/>
    <p:sldId r:id="rId35" id="728"/>
    <p:sldId r:id="rId36" id="732"/>
    <p:sldId r:id="rId37" id="729"/>
    <p:sldId r:id="rId38" id="730"/>
    <p:sldId r:id="rId39" id="813"/>
    <p:sldId r:id="rId40" id="723"/>
    <p:sldId r:id="rId41" id="792"/>
  </p:sldIdLst>
  <p:sldSz cx="9144000" cy="6858000" type="screen4x3"/>
  <p:notesSz cx="7315200" cy="9601200"/>
  <p:defaultTextStyle>
    <a:defPPr>
      <a:defRPr lang="en-US"/>
    </a:defPPr>
    <a:lvl1pPr algn="ctr" fontAlgn="base" rtl="0">
      <a:spcBef>
        <a:spcPct val="50000"/>
      </a:spcBef>
      <a:spcAft>
        <a:spcPct val="0"/>
      </a:spcAft>
      <a:defRPr sz="2400" kern="1200">
        <a:solidFill>
          <a:schemeClr val="tx2"/>
        </a:solidFill>
        <a:latin typeface="Arial" charset="0"/>
        <a:ea typeface="+mn-ea"/>
        <a:cs typeface="Arial" charset="0"/>
      </a:defRPr>
    </a:lvl1pPr>
    <a:lvl2pPr marL="457200" algn="ctr" fontAlgn="base" rtl="0">
      <a:spcBef>
        <a:spcPct val="50000"/>
      </a:spcBef>
      <a:spcAft>
        <a:spcPct val="0"/>
      </a:spcAft>
      <a:defRPr sz="2400" kern="1200">
        <a:solidFill>
          <a:schemeClr val="tx2"/>
        </a:solidFill>
        <a:latin typeface="Arial" charset="0"/>
        <a:ea typeface="+mn-ea"/>
        <a:cs typeface="Arial" charset="0"/>
      </a:defRPr>
    </a:lvl2pPr>
    <a:lvl3pPr marL="914400" algn="ctr" fontAlgn="base" rtl="0">
      <a:spcBef>
        <a:spcPct val="50000"/>
      </a:spcBef>
      <a:spcAft>
        <a:spcPct val="0"/>
      </a:spcAft>
      <a:defRPr sz="2400" kern="1200">
        <a:solidFill>
          <a:schemeClr val="tx2"/>
        </a:solidFill>
        <a:latin typeface="Arial" charset="0"/>
        <a:ea typeface="+mn-ea"/>
        <a:cs typeface="Arial" charset="0"/>
      </a:defRPr>
    </a:lvl3pPr>
    <a:lvl4pPr marL="1371600" algn="ctr" fontAlgn="base" rtl="0">
      <a:spcBef>
        <a:spcPct val="50000"/>
      </a:spcBef>
      <a:spcAft>
        <a:spcPct val="0"/>
      </a:spcAft>
      <a:defRPr sz="2400" kern="1200">
        <a:solidFill>
          <a:schemeClr val="tx2"/>
        </a:solidFill>
        <a:latin typeface="Arial" charset="0"/>
        <a:ea typeface="+mn-ea"/>
        <a:cs typeface="Arial" charset="0"/>
      </a:defRPr>
    </a:lvl4pPr>
    <a:lvl5pPr marL="1828800" algn="ctr" fontAlgn="base" rtl="0">
      <a:spcBef>
        <a:spcPct val="50000"/>
      </a:spcBef>
      <a:spcAft>
        <a:spcPct val="0"/>
      </a:spcAft>
      <a:defRPr sz="2400" kern="1200">
        <a:solidFill>
          <a:schemeClr val="tx2"/>
        </a:solidFill>
        <a:latin typeface="Arial" charset="0"/>
        <a:ea typeface="+mn-ea"/>
        <a:cs typeface="Arial" charset="0"/>
      </a:defRPr>
    </a:lvl5pPr>
    <a:lvl6pPr marL="2286000" algn="l" defTabSz="914400" rtl="0" eaLnBrk="1" latinLnBrk="0" hangingPunct="1">
      <a:defRPr sz="2400" kern="1200">
        <a:solidFill>
          <a:schemeClr val="tx2"/>
        </a:solidFill>
        <a:latin typeface="Arial" charset="0"/>
        <a:ea typeface="+mn-ea"/>
        <a:cs typeface="Arial" charset="0"/>
      </a:defRPr>
    </a:lvl6pPr>
    <a:lvl7pPr marL="2743200" algn="l" defTabSz="914400" rtl="0" eaLnBrk="1" latinLnBrk="0" hangingPunct="1">
      <a:defRPr sz="2400" kern="1200">
        <a:solidFill>
          <a:schemeClr val="tx2"/>
        </a:solidFill>
        <a:latin typeface="Arial" charset="0"/>
        <a:ea typeface="+mn-ea"/>
        <a:cs typeface="Arial" charset="0"/>
      </a:defRPr>
    </a:lvl7pPr>
    <a:lvl8pPr marL="3200400" algn="l" defTabSz="914400" rtl="0" eaLnBrk="1" latinLnBrk="0" hangingPunct="1">
      <a:defRPr sz="2400" kern="1200">
        <a:solidFill>
          <a:schemeClr val="tx2"/>
        </a:solidFill>
        <a:latin typeface="Arial" charset="0"/>
        <a:ea typeface="+mn-ea"/>
        <a:cs typeface="Arial" charset="0"/>
      </a:defRPr>
    </a:lvl8pPr>
    <a:lvl9pPr marL="3657600" algn="l" defTabSz="914400" rtl="0" eaLnBrk="1" latinLnBrk="0" hangingPunct="1">
      <a:defRPr sz="2400" kern="1200">
        <a:solidFill>
          <a:schemeClr val="tx2"/>
        </a:solidFill>
        <a:latin typeface="Arial" charset="0"/>
        <a:ea typeface="+mn-ea"/>
        <a:cs typeface="Arial" charset="0"/>
      </a:defRPr>
    </a:lvl9pPr>
  </p:defaultTextStyle>
  <p:extLst>
    <p:ext uri="{EFAFB233-063F-42B5-8137-9DF3F51BA10A}">
      <p15:sldGuideLst xmlns:p15="http://schemas.microsoft.com/office/powerpoint/2012/main">
        <p15:guide id="1" orient="horz" pos="883">
          <p15:clr>
            <a:srgbClr val="A4A3A4"/>
          </p15:clr>
        </p15:guide>
        <p15:guide id="2" orient="horz" pos="194">
          <p15:clr>
            <a:srgbClr val="A4A3A4"/>
          </p15:clr>
        </p15:guide>
        <p15:guide id="3" orient="horz" pos="4164">
          <p15:clr>
            <a:srgbClr val="A4A3A4"/>
          </p15:clr>
        </p15:guide>
        <p15:guide id="4" orient="horz" pos="720" userDrawn="1">
          <p15:clr>
            <a:srgbClr val="A4A3A4"/>
          </p15:clr>
        </p15:guide>
        <p15:guide id="5" orient="horz" pos="4273">
          <p15:clr>
            <a:srgbClr val="A4A3A4"/>
          </p15:clr>
        </p15:guide>
        <p15:guide id="6" orient="horz" pos="3956">
          <p15:clr>
            <a:srgbClr val="A4A3A4"/>
          </p15:clr>
        </p15:guide>
        <p15:guide id="7" orient="horz" pos="392">
          <p15:clr>
            <a:srgbClr val="A4A3A4"/>
          </p15:clr>
        </p15:guide>
        <p15:guide id="8" orient="horz" pos="4319">
          <p15:clr>
            <a:srgbClr val="A4A3A4"/>
          </p15:clr>
        </p15:guide>
        <p15:guide id="9" pos="2880">
          <p15:clr>
            <a:srgbClr val="A4A3A4"/>
          </p15:clr>
        </p15:guide>
        <p15:guide id="10" pos="256">
          <p15:clr>
            <a:srgbClr val="A4A3A4"/>
          </p15:clr>
        </p15:guide>
        <p15:guide id="11" pos="5506">
          <p15:clr>
            <a:srgbClr val="A4A3A4"/>
          </p15:clr>
        </p15:guide>
        <p15:guide id="12" pos="2982">
          <p15:clr>
            <a:srgbClr val="A4A3A4"/>
          </p15:clr>
        </p15:guide>
        <p15:guide id="13" pos="2778">
          <p15:clr>
            <a:srgbClr val="A4A3A4"/>
          </p15:clr>
        </p15:guide>
        <p15:guide id="14" pos="369">
          <p15:clr>
            <a:srgbClr val="A4A3A4"/>
          </p15:clr>
        </p15:guide>
        <p15:guide id="15" pos="5393">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2776"/>
    <a:srgbClr val="0095C4"/>
    <a:srgbClr val="0085AB"/>
    <a:srgbClr val="000000"/>
    <a:srgbClr val="002776"/>
    <a:srgbClr val="001D59"/>
    <a:srgbClr val="00A1DE"/>
    <a:srgbClr val="28AADA"/>
    <a:srgbClr val="72C7E7"/>
    <a:srgbClr val="7BCE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fill>
          <a:solidFill>
            <a:schemeClr val="accent1">
              <a:tint val="40000"/>
            </a:schemeClr>
          </a:solidFill>
        </a:fill>
      </a:tcStyle>
    </a:band1H>
    <a:band1V>
      <a:tcStyle>
        <a:fill>
          <a:solidFill>
            <a:schemeClr val="accent1">
              <a:tint val="40000"/>
            </a:schemeClr>
          </a:solidFill>
        </a:fill>
      </a:tcStyle>
    </a:band1V>
    <a:lastCol>
      <a:tcTxStyle b="on">
        <a:fontRef idx="minor">
          <a:prstClr val="black"/>
        </a:fontRef>
        <a:schemeClr val="lt1"/>
      </a:tcTxStyle>
      <a:tcStyle>
        <a:fill>
          <a:solidFill>
            <a:schemeClr val="accent1"/>
          </a:solidFill>
        </a:fill>
      </a:tcStyle>
    </a:lastCol>
    <a:firstCol>
      <a:tcTxStyle b="on">
        <a:fontRef idx="minor">
          <a:prstClr val="black"/>
        </a:fontRef>
        <a:schemeClr val="lt1"/>
      </a:tcTxStyle>
      <a:tcStyle>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420" autoAdjust="0"/>
    <p:restoredTop sz="95109" autoAdjust="0"/>
  </p:normalViewPr>
  <p:slideViewPr>
    <p:cSldViewPr snapToGrid="0">
      <p:cViewPr varScale="1">
        <p:scale>
          <a:sx n="81" d="100"/>
          <a:sy n="81" d="100"/>
        </p:scale>
        <p:origin x="90" y="606"/>
      </p:cViewPr>
      <p:guideLst>
        <p:guide orient="horz" pos="883"/>
        <p:guide orient="horz" pos="194"/>
        <p:guide orient="horz" pos="4164"/>
        <p:guide orient="horz" pos="720"/>
        <p:guide orient="horz" pos="4273"/>
        <p:guide orient="horz" pos="3956"/>
        <p:guide orient="horz" pos="392"/>
        <p:guide orient="horz" pos="4319"/>
        <p:guide pos="2880"/>
        <p:guide pos="256"/>
        <p:guide pos="5506"/>
        <p:guide pos="2982"/>
        <p:guide pos="2778"/>
        <p:guide pos="369"/>
        <p:guide pos="539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82" d="100"/>
          <a:sy n="82" d="100"/>
        </p:scale>
        <p:origin x="-1980" y="-96"/>
      </p:cViewPr>
      <p:guideLst>
        <p:guide orient="horz" pos="3024"/>
        <p:guide pos="2304"/>
      </p:guideLst>
    </p:cSldViewPr>
  </p:notesViewPr>
  <p:gridSpacing cx="76200" cy="76200"/>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slide" Target="slides/slide14.xml" /><Relationship Id="rId17" Type="http://schemas.openxmlformats.org/officeDocument/2006/relationships/slide" Target="slides/slide15.xml" /><Relationship Id="rId18" Type="http://schemas.openxmlformats.org/officeDocument/2006/relationships/slide" Target="slides/slide16.xml" /><Relationship Id="rId19" Type="http://schemas.openxmlformats.org/officeDocument/2006/relationships/slide" Target="slides/slide17.xml" /><Relationship Id="rId2" Type="http://schemas.openxmlformats.org/officeDocument/2006/relationships/slideMaster" Target="slideMasters/slideMaster2.xml" /><Relationship Id="rId20" Type="http://schemas.openxmlformats.org/officeDocument/2006/relationships/slide" Target="slides/slide18.xml" /><Relationship Id="rId21" Type="http://schemas.openxmlformats.org/officeDocument/2006/relationships/slide" Target="slides/slide19.xml" /><Relationship Id="rId22" Type="http://schemas.openxmlformats.org/officeDocument/2006/relationships/slide" Target="slides/slide20.xml" /><Relationship Id="rId23" Type="http://schemas.openxmlformats.org/officeDocument/2006/relationships/slide" Target="slides/slide21.xml" /><Relationship Id="rId24" Type="http://schemas.openxmlformats.org/officeDocument/2006/relationships/slide" Target="slides/slide22.xml" /><Relationship Id="rId25" Type="http://schemas.openxmlformats.org/officeDocument/2006/relationships/slide" Target="slides/slide23.xml" /><Relationship Id="rId26" Type="http://schemas.openxmlformats.org/officeDocument/2006/relationships/slide" Target="slides/slide24.xml" /><Relationship Id="rId27" Type="http://schemas.openxmlformats.org/officeDocument/2006/relationships/slide" Target="slides/slide25.xml" /><Relationship Id="rId28" Type="http://schemas.openxmlformats.org/officeDocument/2006/relationships/slide" Target="slides/slide26.xml" /><Relationship Id="rId29" Type="http://schemas.openxmlformats.org/officeDocument/2006/relationships/slide" Target="slides/slide27.xml" /><Relationship Id="rId3" Type="http://schemas.openxmlformats.org/officeDocument/2006/relationships/slide" Target="slides/slide1.xml" /><Relationship Id="rId30" Type="http://schemas.openxmlformats.org/officeDocument/2006/relationships/slide" Target="slides/slide28.xml" /><Relationship Id="rId31" Type="http://schemas.openxmlformats.org/officeDocument/2006/relationships/slide" Target="slides/slide29.xml" /><Relationship Id="rId32" Type="http://schemas.openxmlformats.org/officeDocument/2006/relationships/slide" Target="slides/slide30.xml" /><Relationship Id="rId33" Type="http://schemas.openxmlformats.org/officeDocument/2006/relationships/slide" Target="slides/slide31.xml" /><Relationship Id="rId34" Type="http://schemas.openxmlformats.org/officeDocument/2006/relationships/slide" Target="slides/slide32.xml" /><Relationship Id="rId35" Type="http://schemas.openxmlformats.org/officeDocument/2006/relationships/slide" Target="slides/slide33.xml" /><Relationship Id="rId36" Type="http://schemas.openxmlformats.org/officeDocument/2006/relationships/slide" Target="slides/slide34.xml" /><Relationship Id="rId37" Type="http://schemas.openxmlformats.org/officeDocument/2006/relationships/slide" Target="slides/slide35.xml" /><Relationship Id="rId38" Type="http://schemas.openxmlformats.org/officeDocument/2006/relationships/slide" Target="slides/slide36.xml" /><Relationship Id="rId39" Type="http://schemas.openxmlformats.org/officeDocument/2006/relationships/slide" Target="slides/slide37.xml" /><Relationship Id="rId4" Type="http://schemas.openxmlformats.org/officeDocument/2006/relationships/slide" Target="slides/slide2.xml" /><Relationship Id="rId40" Type="http://schemas.openxmlformats.org/officeDocument/2006/relationships/slide" Target="slides/slide38.xml" /><Relationship Id="rId41" Type="http://schemas.openxmlformats.org/officeDocument/2006/relationships/slide" Target="slides/slide39.xml" /><Relationship Id="rId42" Type="http://schemas.openxmlformats.org/officeDocument/2006/relationships/notesMaster" Target="notesMasters/notesMaster1.xml" /><Relationship Id="rId43" Type="http://schemas.openxmlformats.org/officeDocument/2006/relationships/handoutMaster" Target="handoutMasters/handoutMaster1.xml" /><Relationship Id="rId44" Type="http://schemas.openxmlformats.org/officeDocument/2006/relationships/presProps" Target="presProps.xml" /><Relationship Id="rId45" Type="http://schemas.openxmlformats.org/officeDocument/2006/relationships/viewProps" Target="viewProps.xml" /><Relationship Id="rId46" Type="http://schemas.openxmlformats.org/officeDocument/2006/relationships/theme" Target="theme/theme1.xml" /><Relationship Id="rId47" Type="http://schemas.openxmlformats.org/officeDocument/2006/relationships/tableStyles" Target="tableStyles.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2.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name="">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4143844" y="2"/>
            <a:ext cx="3169699" cy="477762"/>
          </a:xfrm>
          <a:prstGeom prst="rect"/>
          <a:noFill/>
          <a:ln w="9525">
            <a:noFill/>
            <a:miter lim="800000"/>
          </a:ln>
        </p:spPr>
        <p:txBody>
          <a:bodyPr vert="horz" wrap="square" lIns="65941" tIns="32972" rIns="65941" bIns="32972" numCol="1" anchor="t" anchorCtr="0" compatLnSpc="1">
            <a:prstTxWarp prst="textNoShape"/>
          </a:bodyPr>
          <a:lstStyle>
            <a:lvl1pPr algn="r" defTabSz="660146">
              <a:spcBef>
                <a:spcPct val="0"/>
              </a:spcBef>
              <a:defRPr sz="800">
                <a:solidFill>
                  <a:schemeClr val="tx1"/>
                </a:solidFill>
              </a:defRPr>
            </a:lvl1pPr>
          </a:lstStyle>
          <a:p>
            <a:pPr>
              <a:defRPr/>
            </a:pPr>
            <a:fld id="{9DF122CE-48BE-440B-B876-0BE587D20FAF}" type="datetimeFigureOut">
              <a:rPr lang="en-US"/>
              <a:t>11/1/2022</a:t>
            </a:fld>
            <a:endParaRPr lang="en-GB"/>
          </a:p>
        </p:txBody>
      </p:sp>
      <p:sp>
        <p:nvSpPr>
          <p:cNvPr id="4" name="Footer Placeholder 3"/>
          <p:cNvSpPr>
            <a:spLocks noGrp="1"/>
          </p:cNvSpPr>
          <p:nvPr>
            <p:ph type="ftr" sz="quarter" idx="2"/>
          </p:nvPr>
        </p:nvSpPr>
        <p:spPr>
          <a:xfrm>
            <a:off x="2" y="9121799"/>
            <a:ext cx="3171359" cy="477762"/>
          </a:xfrm>
          <a:prstGeom prst="rect"/>
          <a:noFill/>
          <a:ln w="9525">
            <a:noFill/>
            <a:miter lim="800000"/>
          </a:ln>
        </p:spPr>
        <p:txBody>
          <a:bodyPr vert="horz" wrap="square" lIns="65941" tIns="32972" rIns="65941" bIns="32972" numCol="1" anchor="b" anchorCtr="0" compatLnSpc="1">
            <a:prstTxWarp prst="textNoShape"/>
          </a:bodyPr>
          <a:lstStyle>
            <a:lvl1pPr algn="l" defTabSz="660146">
              <a:spcBef>
                <a:spcPct val="0"/>
              </a:spcBef>
              <a:defRPr sz="800">
                <a:solidFill>
                  <a:schemeClr val="tx1"/>
                </a:solidFill>
              </a:defRPr>
            </a:lvl1pPr>
          </a:lstStyle>
          <a:p>
            <a:pPr>
              <a:defRPr/>
            </a:pPr>
            <a:endParaRPr lang="en-GB"/>
          </a:p>
        </p:txBody>
      </p:sp>
      <p:sp>
        <p:nvSpPr>
          <p:cNvPr id="5" name="Slide Number Placeholder 4"/>
          <p:cNvSpPr>
            <a:spLocks noGrp="1"/>
          </p:cNvSpPr>
          <p:nvPr>
            <p:ph type="sldNum" sz="quarter" idx="3"/>
          </p:nvPr>
        </p:nvSpPr>
        <p:spPr>
          <a:xfrm>
            <a:off x="4143844" y="9121799"/>
            <a:ext cx="3169699" cy="477762"/>
          </a:xfrm>
          <a:prstGeom prst="rect"/>
          <a:noFill/>
          <a:ln w="9525">
            <a:noFill/>
            <a:miter lim="800000"/>
          </a:ln>
        </p:spPr>
        <p:txBody>
          <a:bodyPr vert="horz" wrap="square" lIns="65941" tIns="32972" rIns="65941" bIns="32972" numCol="1" anchor="b" anchorCtr="0" compatLnSpc="1">
            <a:prstTxWarp prst="textNoShape"/>
          </a:bodyPr>
          <a:lstStyle>
            <a:lvl1pPr algn="r" defTabSz="660146">
              <a:spcBef>
                <a:spcPct val="0"/>
              </a:spcBef>
              <a:defRPr sz="800">
                <a:solidFill>
                  <a:schemeClr val="tx1"/>
                </a:solidFill>
              </a:defRPr>
            </a:lvl1pPr>
          </a:lstStyle>
          <a:p>
            <a:pPr>
              <a:defRPr/>
            </a:pPr>
            <a:fld id="{31CE39C4-E64B-476A-82A4-9F84949DF866}" type="slidenum">
              <a:rPr lang="en-GB"/>
              <a:t>‹#›</a:t>
            </a:fld>
          </a:p>
        </p:txBody>
      </p:sp>
    </p:spTree>
    <p:extLst>
      <p:ext uri="{BB962C8B-B14F-4D97-AF65-F5344CB8AC3E}">
        <p14:creationId xmlns:p14="http://schemas.microsoft.com/office/powerpoint/2010/main" val="3227662730"/>
      </p:ext>
    </p:extLst>
  </p:cSld>
  <p:clrMap bg1="lt1" tx1="dk1" bg2="lt2" tx2="dk2" accent1="accent1" accent2="accent2" accent3="accent3" accent4="accent4" accent5="accent5" accent6="accent6" hlink="hlink" folHlink="folHlink"/>
  <p:hf sldNum="0" hdr="0" ftr="0" dt="0"/>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name="">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3171359" cy="477762"/>
          </a:xfrm>
          <a:prstGeom prst="rect"/>
          <a:noFill/>
          <a:ln w="9525">
            <a:noFill/>
            <a:miter lim="800000"/>
          </a:ln>
        </p:spPr>
        <p:txBody>
          <a:bodyPr vert="horz" wrap="square" lIns="100533" tIns="50268" rIns="100533" bIns="50268" numCol="1" anchor="t" anchorCtr="0" compatLnSpc="1">
            <a:prstTxWarp prst="textNoShape"/>
          </a:bodyPr>
          <a:lstStyle>
            <a:lvl1pPr algn="l" defTabSz="660146">
              <a:spcBef>
                <a:spcPct val="0"/>
              </a:spcBef>
              <a:defRPr sz="1200">
                <a:solidFill>
                  <a:schemeClr val="tx1"/>
                </a:solidFill>
              </a:defRPr>
            </a:lvl1pPr>
          </a:lstStyle>
          <a:p>
            <a:pPr>
              <a:defRPr/>
            </a:pPr>
            <a:endParaRPr lang="en-GB"/>
          </a:p>
        </p:txBody>
      </p:sp>
      <p:sp>
        <p:nvSpPr>
          <p:cNvPr id="3" name="Date Placeholder 2"/>
          <p:cNvSpPr>
            <a:spLocks noGrp="1"/>
          </p:cNvSpPr>
          <p:nvPr>
            <p:ph type="dt" idx="1"/>
          </p:nvPr>
        </p:nvSpPr>
        <p:spPr>
          <a:xfrm>
            <a:off x="4143844" y="2"/>
            <a:ext cx="3169699" cy="477762"/>
          </a:xfrm>
          <a:prstGeom prst="rect"/>
          <a:noFill/>
          <a:ln w="9525">
            <a:noFill/>
            <a:miter lim="800000"/>
          </a:ln>
        </p:spPr>
        <p:txBody>
          <a:bodyPr vert="horz" wrap="square" lIns="100533" tIns="50268" rIns="100533" bIns="50268" numCol="1" anchor="t" anchorCtr="0" compatLnSpc="1">
            <a:prstTxWarp prst="textNoShape"/>
          </a:bodyPr>
          <a:lstStyle>
            <a:lvl1pPr algn="r" defTabSz="660146">
              <a:spcBef>
                <a:spcPct val="0"/>
              </a:spcBef>
              <a:defRPr sz="1200">
                <a:solidFill>
                  <a:schemeClr val="tx1"/>
                </a:solidFill>
              </a:defRPr>
            </a:lvl1pPr>
          </a:lstStyle>
          <a:p>
            <a:pPr>
              <a:defRPr/>
            </a:pPr>
            <a:fld id="{878C8FFB-3DF6-44FF-80E6-BEAEC40B0350}" type="datetimeFigureOut">
              <a:rPr lang="en-US"/>
              <a:t>11/1/2022</a:t>
            </a:fld>
            <a:endParaRPr lang="en-GB"/>
          </a:p>
        </p:txBody>
      </p:sp>
      <p:sp>
        <p:nvSpPr>
          <p:cNvPr id="4" name="Slide Image Placeholder 3"/>
          <p:cNvSpPr>
            <a:spLocks noGrp="1" noRot="1" noChangeAspect="1"/>
          </p:cNvSpPr>
          <p:nvPr>
            <p:ph type="sldImg" idx="2"/>
          </p:nvPr>
        </p:nvSpPr>
        <p:spPr>
          <a:xfrm>
            <a:off x="1257300" y="723900"/>
            <a:ext cx="4800600" cy="3600450"/>
          </a:xfrm>
          <a:prstGeom prst="rect"/>
          <a:noFill/>
          <a:ln w="12700">
            <a:solidFill>
              <a:prstClr val="black"/>
            </a:solidFill>
          </a:ln>
        </p:spPr>
        <p:txBody>
          <a:bodyPr vert="horz" lIns="139338" tIns="69669" rIns="139338" bIns="69669" rtlCol="0" anchor="ctr"/>
          <a:lstStyle/>
          <a:p>
            <a:pPr lvl="0"/>
            <a:endParaRPr lang="en-GB" noProof="0"/>
          </a:p>
        </p:txBody>
      </p:sp>
      <p:sp>
        <p:nvSpPr>
          <p:cNvPr id="5" name="Notes Placeholder 4"/>
          <p:cNvSpPr>
            <a:spLocks noGrp="1"/>
          </p:cNvSpPr>
          <p:nvPr>
            <p:ph type="body" sz="quarter" idx="3"/>
          </p:nvPr>
        </p:nvSpPr>
        <p:spPr>
          <a:xfrm>
            <a:off x="730193" y="4560899"/>
            <a:ext cx="5854816" cy="958806"/>
          </a:xfrm>
          <a:prstGeom prst="rect"/>
          <a:noFill/>
          <a:ln w="9525" algn="ctr">
            <a:noFill/>
            <a:miter lim="800000"/>
          </a:ln>
          <a:effectLst/>
        </p:spPr>
        <p:txBody>
          <a:bodyPr vert="horz" wrap="square" lIns="0" tIns="0" rIns="0" bIns="0" numCol="1" anchor="t" anchorCtr="0" compatLnSpc="1">
            <a:prstTxWarp prst="textNoShape"/>
            <a:spAutoFit/>
          </a:bodyPr>
          <a:lstStyle/>
          <a:p>
            <a:pPr lvl="0"/>
            <a:r>
              <a:rPr lang="en-US" noProof="0" dirty="1"/>
              <a:t>Click to edit Master text styles</a:t>
            </a:r>
          </a:p>
          <a:p>
            <a:pPr lvl="1"/>
            <a:r>
              <a:rPr lang="en-US" noProof="0" dirty="1"/>
              <a:t>Second level</a:t>
            </a:r>
          </a:p>
          <a:p>
            <a:pPr lvl="2"/>
            <a:r>
              <a:rPr lang="en-US" noProof="0" dirty="1"/>
              <a:t>Third level</a:t>
            </a:r>
          </a:p>
          <a:p>
            <a:pPr lvl="3"/>
            <a:r>
              <a:rPr lang="en-US" noProof="0" dirty="1"/>
              <a:t>Fourth level</a:t>
            </a:r>
          </a:p>
          <a:p>
            <a:pPr lvl="4"/>
            <a:r>
              <a:rPr lang="en-US" noProof="0" dirty="1"/>
              <a:t>Fifth level</a:t>
            </a:r>
            <a:endParaRPr lang="en-GB" noProof="0"/>
          </a:p>
        </p:txBody>
      </p:sp>
      <p:sp>
        <p:nvSpPr>
          <p:cNvPr id="6" name="Footer Placeholder 5"/>
          <p:cNvSpPr>
            <a:spLocks noGrp="1"/>
          </p:cNvSpPr>
          <p:nvPr>
            <p:ph type="ftr" sz="quarter" idx="4"/>
          </p:nvPr>
        </p:nvSpPr>
        <p:spPr>
          <a:xfrm>
            <a:off x="2" y="9121799"/>
            <a:ext cx="3171359" cy="477762"/>
          </a:xfrm>
          <a:prstGeom prst="rect"/>
          <a:noFill/>
          <a:ln w="9525">
            <a:noFill/>
            <a:miter lim="800000"/>
          </a:ln>
        </p:spPr>
        <p:txBody>
          <a:bodyPr vert="horz" wrap="square" lIns="100533" tIns="50268" rIns="100533" bIns="50268" numCol="1" anchor="b" anchorCtr="0" compatLnSpc="1">
            <a:prstTxWarp prst="textNoShape"/>
          </a:bodyPr>
          <a:lstStyle>
            <a:lvl1pPr algn="l" defTabSz="660146">
              <a:spcBef>
                <a:spcPct val="0"/>
              </a:spcBef>
              <a:defRPr sz="1200">
                <a:solidFill>
                  <a:schemeClr val="tx1"/>
                </a:solidFill>
              </a:defRPr>
            </a:lvl1pPr>
          </a:lstStyle>
          <a:p>
            <a:pPr>
              <a:defRPr/>
            </a:pPr>
            <a:endParaRPr lang="en-GB"/>
          </a:p>
        </p:txBody>
      </p:sp>
    </p:spTree>
    <p:extLst>
      <p:ext uri="{BB962C8B-B14F-4D97-AF65-F5344CB8AC3E}">
        <p14:creationId xmlns:p14="http://schemas.microsoft.com/office/powerpoint/2010/main" val="3162846900"/>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100000"/>
      </a:spcBef>
      <a:spcAft>
        <a:spcPct val="0"/>
      </a:spcAft>
      <a:buFont typeface="Arial" charset="0"/>
      <a:defRPr sz="1100" kern="1200">
        <a:solidFill>
          <a:schemeClr val="tx1"/>
        </a:solidFill>
        <a:latin typeface="Arial" charset="0"/>
        <a:ea typeface="+mn-ea"/>
        <a:cs typeface="+mn-cs"/>
      </a:defRPr>
    </a:lvl1pPr>
    <a:lvl2pPr marL="114300" indent="-112713" algn="l" rtl="0" eaLnBrk="0" fontAlgn="base" hangingPunct="0">
      <a:spcBef>
        <a:spcPct val="20000"/>
      </a:spcBef>
      <a:spcAft>
        <a:spcPct val="0"/>
      </a:spcAft>
      <a:buChar char="•"/>
      <a:defRPr sz="1100" kern="1200">
        <a:solidFill>
          <a:schemeClr val="tx1"/>
        </a:solidFill>
        <a:latin typeface="Arial" charset="0"/>
        <a:ea typeface="+mn-ea"/>
        <a:cs typeface="+mn-cs"/>
      </a:defRPr>
    </a:lvl2pPr>
    <a:lvl3pPr marL="227013" indent="-111125" algn="l" rtl="0" eaLnBrk="0" fontAlgn="base" hangingPunct="0">
      <a:spcBef>
        <a:spcPct val="20000"/>
      </a:spcBef>
      <a:spcAft>
        <a:spcPct val="0"/>
      </a:spcAft>
      <a:buFont typeface="Arial" charset="0"/>
      <a:buChar char="–"/>
      <a:defRPr sz="1000" kern="1200">
        <a:solidFill>
          <a:schemeClr val="tx1"/>
        </a:solidFill>
        <a:latin typeface="Arial" charset="0"/>
        <a:ea typeface="+mn-ea"/>
        <a:cs typeface="+mn-cs"/>
      </a:defRPr>
    </a:lvl3pPr>
    <a:lvl4pPr marL="341313" indent="-112713" algn="l" rtl="0" eaLnBrk="0" fontAlgn="base" hangingPunct="0">
      <a:spcBef>
        <a:spcPct val="20000"/>
      </a:spcBef>
      <a:spcAft>
        <a:spcPct val="0"/>
      </a:spcAft>
      <a:buChar char="•"/>
      <a:defRPr sz="1000" kern="1200">
        <a:solidFill>
          <a:schemeClr val="tx1"/>
        </a:solidFill>
        <a:latin typeface="Arial" charset="0"/>
        <a:ea typeface="+mn-ea"/>
        <a:cs typeface="+mn-cs"/>
      </a:defRPr>
    </a:lvl4pPr>
    <a:lvl5pPr marL="454025" indent="-111125" algn="l" rtl="0" eaLnBrk="0" fontAlgn="base" hangingPunct="0">
      <a:spcBef>
        <a:spcPct val="20000"/>
      </a:spcBef>
      <a:spcAft>
        <a:spcPct val="0"/>
      </a:spcAft>
      <a:buFont typeface="Arial" charset="0"/>
      <a:buChar char="–"/>
      <a:defRPr sz="10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10.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32.xml" /></Relationships>
</file>

<file path=ppt/notesSlides/_rels/notesSlide11.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33.xml" /></Relationships>
</file>

<file path=ppt/notesSlides/_rels/notesSlide12.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34.xml" /></Relationships>
</file>

<file path=ppt/notesSlides/_rels/notesSlide13.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35.xml" /></Relationships>
</file>

<file path=ppt/notesSlides/_rels/notesSlide14.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36.xml" /></Relationships>
</file>

<file path=ppt/notesSlides/_rels/notesSlide15.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37.xml" /></Relationships>
</file>

<file path=ppt/notesSlides/_rels/notesSlide16.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38.xml" /></Relationships>
</file>

<file path=ppt/notesSlides/_rels/notesSlide17.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39.xml" /></Relationships>
</file>

<file path=ppt/notesSlides/_rels/notesSlide2.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2.xml" /></Relationships>
</file>

<file path=ppt/notesSlides/_rels/notesSlide3.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3.xml" /></Relationships>
</file>

<file path=ppt/notesSlides/_rels/notesSlide4.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4.xml" /></Relationships>
</file>

<file path=ppt/notesSlides/_rels/notesSlide5.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14.xml" /></Relationships>
</file>

<file path=ppt/notesSlides/_rels/notesSlide6.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19.xml" /></Relationships>
</file>

<file path=ppt/notesSlides/_rels/notesSlide7.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21.xml" /></Relationships>
</file>

<file path=ppt/notesSlides/_rels/notesSlide8.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29.xml" /></Relationships>
</file>

<file path=ppt/notesSlides/_rels/notesSlide9.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31.xml" /></Relationships>
</file>

<file path=ppt/notesSlides/notesSlide1.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89091" name="Rectangle 2"/>
          <p:cNvSpPr>
            <a:spLocks noGrp="1" noRot="1" noChangeAspect="1" noTextEdit="1"/>
          </p:cNvSpPr>
          <p:nvPr>
            <p:ph type="sldImg"/>
          </p:nvPr>
        </p:nvSpPr>
        <p:spPr>
          <a:xfrm>
            <a:off x="1258888" y="722313"/>
            <a:ext cx="4800600" cy="3600450"/>
          </a:xfrm>
          <a:noFill/>
          <a:ln>
            <a:solidFill>
              <a:srgbClr val="000000"/>
            </a:solidFill>
            <a:miter lim="800000"/>
          </a:ln>
        </p:spPr>
      </p:sp>
    </p:spTree>
    <p:extLst>
      <p:ext uri="{BB962C8B-B14F-4D97-AF65-F5344CB8AC3E}">
        <p14:creationId xmlns:p14="http://schemas.microsoft.com/office/powerpoint/2010/main" val="29442370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79525" y="719138"/>
            <a:ext cx="4772025" cy="3579812"/>
          </a:xfrm>
        </p:spPr>
      </p:sp>
    </p:spTree>
    <p:extLst>
      <p:ext uri="{BB962C8B-B14F-4D97-AF65-F5344CB8AC3E}">
        <p14:creationId xmlns:p14="http://schemas.microsoft.com/office/powerpoint/2010/main" val="31900461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79525" y="719138"/>
            <a:ext cx="4772025" cy="3579812"/>
          </a:xfrm>
        </p:spPr>
      </p:sp>
    </p:spTree>
    <p:extLst>
      <p:ext uri="{BB962C8B-B14F-4D97-AF65-F5344CB8AC3E}">
        <p14:creationId xmlns:p14="http://schemas.microsoft.com/office/powerpoint/2010/main" val="6919622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79525" y="719138"/>
            <a:ext cx="4772025" cy="3579812"/>
          </a:xfrm>
        </p:spPr>
      </p:sp>
    </p:spTree>
    <p:extLst>
      <p:ext uri="{BB962C8B-B14F-4D97-AF65-F5344CB8AC3E}">
        <p14:creationId xmlns:p14="http://schemas.microsoft.com/office/powerpoint/2010/main" val="10835707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79525" y="719138"/>
            <a:ext cx="4772025" cy="3579812"/>
          </a:xfrm>
        </p:spPr>
      </p:sp>
    </p:spTree>
    <p:extLst>
      <p:ext uri="{BB962C8B-B14F-4D97-AF65-F5344CB8AC3E}">
        <p14:creationId xmlns:p14="http://schemas.microsoft.com/office/powerpoint/2010/main" val="39773473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79525" y="719138"/>
            <a:ext cx="4772025" cy="3579812"/>
          </a:xfrm>
        </p:spPr>
      </p:sp>
    </p:spTree>
    <p:extLst>
      <p:ext uri="{BB962C8B-B14F-4D97-AF65-F5344CB8AC3E}">
        <p14:creationId xmlns:p14="http://schemas.microsoft.com/office/powerpoint/2010/main" val="4174651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89091" name="Rectangle 2"/>
          <p:cNvSpPr>
            <a:spLocks noGrp="1" noRot="1" noChangeAspect="1" noTextEdit="1"/>
          </p:cNvSpPr>
          <p:nvPr>
            <p:ph type="sldImg"/>
          </p:nvPr>
        </p:nvSpPr>
        <p:spPr>
          <a:xfrm>
            <a:off x="1258888" y="722313"/>
            <a:ext cx="4800600" cy="3600450"/>
          </a:xfrm>
          <a:noFill/>
          <a:ln>
            <a:solidFill>
              <a:srgbClr val="000000"/>
            </a:solidFill>
            <a:miter lim="800000"/>
          </a:ln>
        </p:spPr>
      </p:sp>
    </p:spTree>
    <p:extLst>
      <p:ext uri="{BB962C8B-B14F-4D97-AF65-F5344CB8AC3E}">
        <p14:creationId xmlns:p14="http://schemas.microsoft.com/office/powerpoint/2010/main" val="7674417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79525" y="719138"/>
            <a:ext cx="4772025" cy="3579812"/>
          </a:xfrm>
        </p:spPr>
      </p:sp>
    </p:spTree>
    <p:extLst>
      <p:ext uri="{BB962C8B-B14F-4D97-AF65-F5344CB8AC3E}">
        <p14:creationId xmlns:p14="http://schemas.microsoft.com/office/powerpoint/2010/main" val="28964914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79525" y="719138"/>
            <a:ext cx="4772025" cy="3579812"/>
          </a:xfrm>
        </p:spPr>
      </p:sp>
    </p:spTree>
    <p:extLst>
      <p:ext uri="{BB962C8B-B14F-4D97-AF65-F5344CB8AC3E}">
        <p14:creationId xmlns:p14="http://schemas.microsoft.com/office/powerpoint/2010/main" val="8692202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89091" name="Rectangle 2"/>
          <p:cNvSpPr>
            <a:spLocks noGrp="1" noRot="1" noChangeAspect="1" noTextEdit="1"/>
          </p:cNvSpPr>
          <p:nvPr>
            <p:ph type="sldImg"/>
          </p:nvPr>
        </p:nvSpPr>
        <p:spPr>
          <a:xfrm>
            <a:off x="1258888" y="722313"/>
            <a:ext cx="4800600" cy="3600450"/>
          </a:xfrm>
          <a:noFill/>
          <a:ln>
            <a:solidFill>
              <a:srgbClr val="000000"/>
            </a:solidFill>
            <a:miter lim="800000"/>
          </a:ln>
        </p:spPr>
      </p:sp>
    </p:spTree>
    <p:extLst>
      <p:ext uri="{BB962C8B-B14F-4D97-AF65-F5344CB8AC3E}">
        <p14:creationId xmlns:p14="http://schemas.microsoft.com/office/powerpoint/2010/main" val="23230661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89091" name="Rectangle 2"/>
          <p:cNvSpPr>
            <a:spLocks noGrp="1" noRot="1" noChangeAspect="1" noTextEdit="1"/>
          </p:cNvSpPr>
          <p:nvPr>
            <p:ph type="sldImg"/>
          </p:nvPr>
        </p:nvSpPr>
        <p:spPr>
          <a:xfrm>
            <a:off x="1258888" y="722313"/>
            <a:ext cx="4800600" cy="3600450"/>
          </a:xfrm>
          <a:noFill/>
          <a:ln>
            <a:solidFill>
              <a:srgbClr val="000000"/>
            </a:solidFill>
            <a:miter lim="800000"/>
          </a:ln>
        </p:spPr>
      </p:sp>
    </p:spTree>
    <p:extLst>
      <p:ext uri="{BB962C8B-B14F-4D97-AF65-F5344CB8AC3E}">
        <p14:creationId xmlns:p14="http://schemas.microsoft.com/office/powerpoint/2010/main" val="937950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90114" name="Rectangle 2"/>
          <p:cNvSpPr>
            <a:spLocks noGrp="1" noRot="1" noChangeAspect="1" noTextEdit="1"/>
          </p:cNvSpPr>
          <p:nvPr>
            <p:ph type="sldImg"/>
          </p:nvPr>
        </p:nvSpPr>
        <p:spPr>
          <a:noFill/>
          <a:ln>
            <a:solidFill>
              <a:srgbClr val="000000"/>
            </a:solidFill>
            <a:miter lim="800000"/>
          </a:ln>
        </p:spPr>
      </p:sp>
    </p:spTree>
    <p:extLst>
      <p:ext uri="{BB962C8B-B14F-4D97-AF65-F5344CB8AC3E}">
        <p14:creationId xmlns:p14="http://schemas.microsoft.com/office/powerpoint/2010/main" val="14250116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79525" y="719138"/>
            <a:ext cx="4772025" cy="3579812"/>
          </a:xfrm>
        </p:spPr>
      </p:sp>
    </p:spTree>
    <p:extLst>
      <p:ext uri="{BB962C8B-B14F-4D97-AF65-F5344CB8AC3E}">
        <p14:creationId xmlns:p14="http://schemas.microsoft.com/office/powerpoint/2010/main" val="34785951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22234895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20994657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89091" name="Rectangle 2"/>
          <p:cNvSpPr>
            <a:spLocks noGrp="1" noRot="1" noChangeAspect="1" noTextEdit="1"/>
          </p:cNvSpPr>
          <p:nvPr>
            <p:ph type="sldImg"/>
          </p:nvPr>
        </p:nvSpPr>
        <p:spPr>
          <a:xfrm>
            <a:off x="1258888" y="722313"/>
            <a:ext cx="4800600" cy="3600450"/>
          </a:xfrm>
          <a:noFill/>
          <a:ln>
            <a:solidFill>
              <a:srgbClr val="000000"/>
            </a:solidFill>
            <a:miter lim="800000"/>
          </a:ln>
        </p:spPr>
      </p:sp>
    </p:spTree>
    <p:extLst>
      <p:ext uri="{BB962C8B-B14F-4D97-AF65-F5344CB8AC3E}">
        <p14:creationId xmlns:p14="http://schemas.microsoft.com/office/powerpoint/2010/main" val="4091734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89091" name="Rectangle 2"/>
          <p:cNvSpPr>
            <a:spLocks noGrp="1" noRot="1" noChangeAspect="1" noTextEdit="1"/>
          </p:cNvSpPr>
          <p:nvPr>
            <p:ph type="sldImg"/>
          </p:nvPr>
        </p:nvSpPr>
        <p:spPr>
          <a:xfrm>
            <a:off x="1258888" y="722313"/>
            <a:ext cx="4800600" cy="3600450"/>
          </a:xfrm>
          <a:noFill/>
          <a:ln>
            <a:solidFill>
              <a:srgbClr val="000000"/>
            </a:solidFill>
            <a:miter lim="800000"/>
          </a:ln>
        </p:spPr>
      </p:sp>
    </p:spTree>
    <p:extLst>
      <p:ext uri="{BB962C8B-B14F-4D97-AF65-F5344CB8AC3E}">
        <p14:creationId xmlns:p14="http://schemas.microsoft.com/office/powerpoint/2010/main" val="2195898472"/>
      </p:ext>
    </p:extLst>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image" Target="../media/image1.jpeg"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2.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3.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4.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5.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6.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2.xml" /><Relationship Id="rId2" Type="http://schemas.openxmlformats.org/officeDocument/2006/relationships/image" Target="../media/image2.png" /><Relationship Id="rId3" Type="http://schemas.openxmlformats.org/officeDocument/2006/relationships/image" Target="../media/image3.png"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4" name="Picture 12" descr="DEL_DCS_PRI_RGB"/>
          <p:cNvPicPr>
            <a:picLocks noChangeAspect="1" noChangeArrowheads="1"/>
          </p:cNvPicPr>
          <p:nvPr/>
        </p:nvPicPr>
        <p:blipFill>
          <a:blip r:embed="rId2"/>
          <a:srcRect/>
          <a:stretch>
            <a:fillRect/>
          </a:stretch>
        </p:blipFill>
        <p:spPr>
          <a:xfrm>
            <a:off x="404813" y="303213"/>
            <a:ext cx="1636712" cy="307975"/>
          </a:xfrm>
          <a:prstGeom prst="rect"/>
          <a:noFill/>
          <a:ln w="9525">
            <a:noFill/>
            <a:miter lim="800000"/>
          </a:ln>
        </p:spPr>
      </p:pic>
      <p:sp>
        <p:nvSpPr>
          <p:cNvPr id="120835" name="Title Placeholder 1"/>
          <p:cNvSpPr>
            <a:spLocks noGrp="1"/>
          </p:cNvSpPr>
          <p:nvPr>
            <p:ph type="ctrTitle"/>
          </p:nvPr>
        </p:nvSpPr>
        <p:spPr>
          <a:xfrm>
            <a:off x="1143000" y="2566988"/>
            <a:ext cx="4429125" cy="933450"/>
          </a:xfrm>
        </p:spPr>
        <p:txBody>
          <a:bodyPr anchor="ctr"/>
          <a:lstStyle>
            <a:lvl1pPr>
              <a:lnSpc>
                <a:spcPct val="85000"/>
              </a:lnSpc>
              <a:defRPr sz="3600" b="0" smtClean="0">
                <a:latin typeface="Times New Roman" pitchFamily="18" charset="0"/>
              </a:defRPr>
            </a:lvl1pPr>
          </a:lstStyle>
          <a:p>
            <a:r>
              <a:rPr lang="en-US" dirty="1"/>
              <a:t>Click to edit </a:t>
            </a:r>
            <a:br>
              <a:rPr lang="en-US" dirty="1"/>
            </a:br>
            <a:r>
              <a:rPr lang="en-US" dirty="1"/>
              <a:t>Master title style</a:t>
            </a:r>
          </a:p>
        </p:txBody>
      </p:sp>
      <p:sp>
        <p:nvSpPr>
          <p:cNvPr id="120836" name="Text Placeholder 2"/>
          <p:cNvSpPr>
            <a:spLocks noGrp="1"/>
          </p:cNvSpPr>
          <p:nvPr>
            <p:ph type="subTitle" idx="1"/>
          </p:nvPr>
        </p:nvSpPr>
        <p:spPr>
          <a:xfrm>
            <a:off x="1143000" y="6223000"/>
            <a:ext cx="4429125" cy="274638"/>
          </a:xfrm>
        </p:spPr>
        <p:txBody>
          <a:bodyPr anchor="b"/>
          <a:lstStyle>
            <a:lvl1pPr>
              <a:defRPr sz="1800" b="1" smtClean="0"/>
            </a:lvl1pPr>
          </a:lstStyle>
          <a:p>
            <a:r>
              <a:t>Click to edit Master subtitle style</a:t>
            </a:r>
          </a:p>
        </p:txBody>
      </p:sp>
    </p:spTree>
  </p:cSld>
  <p:clrMapOvr>
    <a:masterClrMapping/>
  </p:clrMapOvr>
  <p:timing>
    <p:tnLst>
      <p:par>
        <p:cTn id="1" dur="indefinite" restart="never" nodeType="tmRoot"/>
      </p:par>
    </p:tnLst>
  </p:timing>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1"/>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1"/>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1"/>
              <a:t>Click to edit Master text styles</a:t>
            </a:r>
          </a:p>
          <a:p>
            <a:pPr lvl="1"/>
            <a:r>
              <a:rPr lang="en-US" dirty="1"/>
              <a:t>Second level</a:t>
            </a:r>
          </a:p>
          <a:p>
            <a:pPr lvl="2"/>
            <a:r>
              <a:rPr lang="en-US" dirty="1"/>
              <a:t>Third level</a:t>
            </a:r>
          </a:p>
          <a:p>
            <a:pPr lvl="3"/>
            <a:r>
              <a:rPr lang="en-US" dirty="1"/>
              <a:t>Fourth level</a:t>
            </a:r>
          </a:p>
          <a:p>
            <a:pPr lvl="4"/>
            <a:r>
              <a:rPr lang="en-US" dirty="1"/>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1"/>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1"/>
              <a:t>Click to edit Master text styles</a:t>
            </a:r>
          </a:p>
          <a:p>
            <a:pPr lvl="1"/>
            <a:r>
              <a:rPr lang="en-US" dirty="1"/>
              <a:t>Second level</a:t>
            </a:r>
          </a:p>
          <a:p>
            <a:pPr lvl="2"/>
            <a:r>
              <a:rPr lang="en-US" dirty="1"/>
              <a:t>Third level</a:t>
            </a:r>
          </a:p>
          <a:p>
            <a:pPr lvl="3"/>
            <a:r>
              <a:rPr lang="en-US" dirty="1"/>
              <a:t>Fourth level</a:t>
            </a:r>
          </a:p>
          <a:p>
            <a:pPr lvl="4"/>
            <a:r>
              <a:rPr lang="en-US" dirty="1"/>
              <a:t>Fifth level</a:t>
            </a:r>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66700" y="216725"/>
            <a:ext cx="8624888" cy="762000"/>
          </a:xfrm>
        </p:spPr>
        <p:txBody>
          <a:bodyPr/>
          <a:lstStyle/>
          <a:p>
            <a:r>
              <a:rPr lang="en-US" dirty="1"/>
              <a:t>Click to edit Master title style</a:t>
            </a:r>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dirty="1"/>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1"/>
              <a:t>Click to edit Master text styles</a:t>
            </a:r>
          </a:p>
          <a:p>
            <a:pPr lvl="1"/>
            <a:r>
              <a:rPr lang="en-US" dirty="1"/>
              <a:t>Second level</a:t>
            </a:r>
          </a:p>
          <a:p>
            <a:pPr lvl="2"/>
            <a:r>
              <a:rPr lang="en-US" dirty="1"/>
              <a:t>Third level</a:t>
            </a:r>
          </a:p>
          <a:p>
            <a:pPr lvl="3"/>
            <a:r>
              <a:rPr lang="en-US" dirty="1"/>
              <a:t>Fourth level</a:t>
            </a:r>
          </a:p>
          <a:p>
            <a:pPr lvl="4"/>
            <a:r>
              <a:rPr lang="en-US" dirty="1"/>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1"/>
              <a:t>Click to edit Master text styles</a:t>
            </a:r>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dirty="1"/>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1"/>
              <a:t>Click to edit Master text styles</a:t>
            </a:r>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1"/>
              <a:t>Click to edit Master title style</a:t>
            </a:r>
          </a:p>
        </p:txBody>
      </p:sp>
      <p:sp>
        <p:nvSpPr>
          <p:cNvPr id="3" name="Vertical Text Placeholder 2"/>
          <p:cNvSpPr>
            <a:spLocks noGrp="1"/>
          </p:cNvSpPr>
          <p:nvPr>
            <p:ph type="body" orient="vert" idx="1"/>
          </p:nvPr>
        </p:nvSpPr>
        <p:spPr/>
        <p:txBody>
          <a:bodyPr vert="eaVert"/>
          <a:lstStyle/>
          <a:p>
            <a:pPr lvl="0"/>
            <a:r>
              <a:rPr lang="en-US" dirty="1"/>
              <a:t>Click to edit Master text styles</a:t>
            </a:r>
          </a:p>
          <a:p>
            <a:pPr lvl="1"/>
            <a:r>
              <a:rPr lang="en-US" dirty="1"/>
              <a:t>Second level</a:t>
            </a:r>
          </a:p>
          <a:p>
            <a:pPr lvl="2"/>
            <a:r>
              <a:rPr lang="en-US" dirty="1"/>
              <a:t>Third level</a:t>
            </a:r>
          </a:p>
          <a:p>
            <a:pPr lvl="3"/>
            <a:r>
              <a:rPr lang="en-US" dirty="1"/>
              <a:t>Fourth level</a:t>
            </a:r>
          </a:p>
          <a:p>
            <a:pPr lvl="4"/>
            <a:r>
              <a:rPr lang="en-US" dirty="1"/>
              <a:t>Fifth level</a:t>
            </a:r>
          </a:p>
        </p:txBody>
      </p:sp>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35763" y="228600"/>
            <a:ext cx="2155825" cy="2436813"/>
          </a:xfrm>
        </p:spPr>
        <p:txBody>
          <a:bodyPr vert="eaVert"/>
          <a:lstStyle/>
          <a:p>
            <a:r>
              <a:rPr lang="en-US" dirty="1"/>
              <a:t>Click to edit Master title style</a:t>
            </a:r>
          </a:p>
        </p:txBody>
      </p:sp>
      <p:sp>
        <p:nvSpPr>
          <p:cNvPr id="3" name="Vertical Text Placeholder 2"/>
          <p:cNvSpPr>
            <a:spLocks noGrp="1"/>
          </p:cNvSpPr>
          <p:nvPr>
            <p:ph type="body" orient="vert" idx="1"/>
          </p:nvPr>
        </p:nvSpPr>
        <p:spPr>
          <a:xfrm>
            <a:off x="266700" y="228600"/>
            <a:ext cx="6316663" cy="2436813"/>
          </a:xfrm>
        </p:spPr>
        <p:txBody>
          <a:bodyPr vert="eaVert"/>
          <a:lstStyle/>
          <a:p>
            <a:pPr lvl="0"/>
            <a:r>
              <a:rPr lang="en-US" dirty="1"/>
              <a:t>Click to edit Master text styles</a:t>
            </a:r>
          </a:p>
          <a:p>
            <a:pPr lvl="1"/>
            <a:r>
              <a:rPr lang="en-US" dirty="1"/>
              <a:t>Second level</a:t>
            </a:r>
          </a:p>
          <a:p>
            <a:pPr lvl="2"/>
            <a:r>
              <a:rPr lang="en-US" dirty="1"/>
              <a:t>Third level</a:t>
            </a:r>
          </a:p>
          <a:p>
            <a:pPr lvl="3"/>
            <a:r>
              <a:rPr lang="en-US" dirty="1"/>
              <a:t>Fourth level</a:t>
            </a:r>
          </a:p>
          <a:p>
            <a:pPr lvl="4"/>
            <a:r>
              <a:rPr lang="en-US" dirty="1"/>
              <a:t>Fifth level</a:t>
            </a: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wo Content">
    <p:spTree>
      <p:nvGrpSpPr>
        <p:cNvPr id="1" name=""/>
        <p:cNvGrpSpPr/>
        <p:nvPr/>
      </p:nvGrpSpPr>
      <p:grpSpPr>
        <a:xfrm>
          <a:off x="0" y="0"/>
          <a:ext cx="0" cy="0"/>
          <a:chOff x="0" y="0"/>
          <a:chExt cx="0" cy="0"/>
        </a:xfrm>
      </p:grpSpPr>
      <p:sp>
        <p:nvSpPr>
          <p:cNvPr id="5" name="Slide Number Placeholder 9"/>
          <p:cNvSpPr/>
          <p:nvPr userDrawn="1"/>
        </p:nvSpPr>
        <p:spPr>
          <a:xfrm>
            <a:off x="414338" y="6610350"/>
            <a:ext cx="268287" cy="152400"/>
          </a:xfrm>
          <a:prstGeom prst="rect"/>
          <a:noFill/>
          <a:ln w="9525">
            <a:noFill/>
            <a:miter lim="800000"/>
          </a:ln>
        </p:spPr>
        <p:txBody>
          <a:bodyPr lIns="0" tIns="0" rIns="0" bIns="0" anchor="b">
            <a:spAutoFit/>
          </a:bodyPr>
          <a:lstStyle/>
          <a:p>
            <a:pPr algn="l">
              <a:spcBef>
                <a:spcPct val="0"/>
              </a:spcBef>
            </a:pPr>
            <a:fld id="{FCA57258-3688-4689-BB76-6A7BE8619009}" type="slidenum">
              <a:rPr lang="en-US" sz="1000" b="1"/>
              <a:t>‹#›</a:t>
            </a:fld>
          </a:p>
        </p:txBody>
      </p:sp>
      <p:sp>
        <p:nvSpPr>
          <p:cNvPr id="2" name="Title 1"/>
          <p:cNvSpPr>
            <a:spLocks noGrp="1"/>
          </p:cNvSpPr>
          <p:nvPr>
            <p:ph type="title"/>
          </p:nvPr>
        </p:nvSpPr>
        <p:spPr>
          <a:xfrm>
            <a:off x="390000" y="360000"/>
            <a:ext cx="9126000" cy="332399"/>
          </a:xfrm>
        </p:spPr>
        <p:txBody>
          <a:bodyPr/>
          <a:lstStyle>
            <a:lvl1pPr>
              <a:defRPr sz="2400"/>
            </a:lvl1pPr>
          </a:lstStyle>
          <a:p>
            <a:r>
              <a:rPr lang="en-US" dirty="1"/>
              <a:t>Click to edit Master title style</a:t>
            </a:r>
            <a:endParaRPr lang="en-GB"/>
          </a:p>
        </p:txBody>
      </p:sp>
      <p:sp>
        <p:nvSpPr>
          <p:cNvPr id="4" name="Content Placeholder 3"/>
          <p:cNvSpPr>
            <a:spLocks noGrp="1"/>
          </p:cNvSpPr>
          <p:nvPr>
            <p:ph sz="half" idx="2"/>
          </p:nvPr>
        </p:nvSpPr>
        <p:spPr>
          <a:xfrm>
            <a:off x="5031000" y="1170000"/>
            <a:ext cx="3709775" cy="5220000"/>
          </a:xfrm>
        </p:spPr>
        <p:txBody>
          <a:bodyPr rtlCol="0">
            <a:noAutofit/>
          </a:bodyPr>
          <a:lstStyle>
            <a:lvl1pPr algn="l" defTabSz="914400" rtl="0" eaLnBrk="1" latinLnBrk="0" hangingPunct="1">
              <a:spcBef>
                <a:spcPct val="0"/>
              </a:spcBef>
              <a:spcAft>
                <a:spcPts val="300"/>
              </a:spcAft>
              <a:buFont typeface="Arial" pitchFamily="34" charset="0"/>
              <a:defRPr lang="en-US" sz="1800" kern="1200" smtClean="0">
                <a:solidFill>
                  <a:srgbClr val="002776"/>
                </a:solidFill>
                <a:latin typeface="+mn-lt"/>
                <a:ea typeface="+mj-ea"/>
                <a:cs typeface="+mj-cs"/>
              </a:defRPr>
            </a:lvl1pPr>
            <a:lvl2pPr algn="l" defTabSz="914400" rtl="0" eaLnBrk="1" latinLnBrk="0" hangingPunct="1">
              <a:spcBef>
                <a:spcPct val="0"/>
              </a:spcBef>
              <a:spcAft>
                <a:spcPts val="300"/>
              </a:spcAft>
              <a:buFont typeface="Arial" pitchFamily="34" charset="0"/>
              <a:defRPr lang="en-US" sz="1600" kern="1200" smtClean="0">
                <a:solidFill>
                  <a:srgbClr val="002776"/>
                </a:solidFill>
                <a:latin typeface="+mn-lt"/>
                <a:ea typeface="+mj-ea"/>
                <a:cs typeface="+mj-cs"/>
              </a:defRPr>
            </a:lvl2pPr>
            <a:lvl3pPr algn="l" defTabSz="914400" rtl="0" eaLnBrk="1" latinLnBrk="0" hangingPunct="1">
              <a:spcBef>
                <a:spcPct val="0"/>
              </a:spcBef>
              <a:spcAft>
                <a:spcPts val="300"/>
              </a:spcAft>
              <a:buFont typeface="Arial" pitchFamily="34" charset="0"/>
              <a:defRPr lang="en-US" sz="1400" kern="1200" smtClean="0">
                <a:solidFill>
                  <a:srgbClr val="002776"/>
                </a:solidFill>
                <a:latin typeface="+mn-lt"/>
                <a:ea typeface="+mj-ea"/>
                <a:cs typeface="+mj-cs"/>
              </a:defRPr>
            </a:lvl3pPr>
            <a:lvl4pPr algn="l" defTabSz="914400" rtl="0" eaLnBrk="1" latinLnBrk="0" hangingPunct="1">
              <a:spcBef>
                <a:spcPct val="0"/>
              </a:spcBef>
              <a:spcAft>
                <a:spcPts val="300"/>
              </a:spcAft>
              <a:buFont typeface="Arial" pitchFamily="34" charset="0"/>
              <a:defRPr lang="en-US" sz="1400" kern="1200" smtClean="0">
                <a:solidFill>
                  <a:srgbClr val="002776"/>
                </a:solidFill>
                <a:latin typeface="+mn-lt"/>
                <a:ea typeface="+mj-ea"/>
                <a:cs typeface="+mj-cs"/>
              </a:defRPr>
            </a:lvl4pPr>
            <a:lvl5pPr algn="l" defTabSz="914400" rtl="0" eaLnBrk="1" latinLnBrk="0" hangingPunct="1">
              <a:spcBef>
                <a:spcPct val="0"/>
              </a:spcBef>
              <a:spcAft>
                <a:spcPts val="300"/>
              </a:spcAft>
              <a:buFont typeface="Arial" pitchFamily="34" charset="0"/>
              <a:defRPr lang="en-GB" sz="1400" kern="1200" smtClean="0">
                <a:solidFill>
                  <a:srgbClr val="002776"/>
                </a:solidFill>
                <a:latin typeface="+mn-lt"/>
                <a:ea typeface="+mj-ea"/>
                <a:cs typeface="+mj-cs"/>
              </a:defRPr>
            </a:lvl5pPr>
            <a:lvl6pPr>
              <a:defRPr sz="1600"/>
            </a:lvl6pPr>
            <a:lvl7pPr>
              <a:defRPr sz="1400"/>
            </a:lvl7pPr>
            <a:lvl8pPr>
              <a:defRPr sz="1400"/>
            </a:lvl8pPr>
            <a:lvl9pPr>
              <a:defRPr sz="1400"/>
            </a:lvl9pPr>
          </a:lstStyle>
          <a:p>
            <a:pPr lvl="0"/>
            <a:r>
              <a:rPr lang="en-US" dirty="1"/>
              <a:t>Click to edit Master text styles</a:t>
            </a:r>
          </a:p>
          <a:p>
            <a:pPr lvl="1"/>
            <a:r>
              <a:rPr lang="en-US" dirty="1"/>
              <a:t>Second level</a:t>
            </a:r>
          </a:p>
          <a:p>
            <a:pPr lvl="2"/>
            <a:r>
              <a:rPr lang="en-US" dirty="1"/>
              <a:t>Third level</a:t>
            </a:r>
          </a:p>
          <a:p>
            <a:pPr lvl="3"/>
            <a:r>
              <a:rPr lang="en-US" dirty="1"/>
              <a:t>Fourth level</a:t>
            </a:r>
          </a:p>
          <a:p>
            <a:pPr lvl="4"/>
            <a:r>
              <a:rPr lang="en-US" dirty="1"/>
              <a:t>Fifth level</a:t>
            </a:r>
            <a:endParaRPr lang="en-GB"/>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1_Two Content">
    <p:spTree>
      <p:nvGrpSpPr>
        <p:cNvPr id="1" name=""/>
        <p:cNvGrpSpPr/>
        <p:nvPr/>
      </p:nvGrpSpPr>
      <p:grpSpPr>
        <a:xfrm>
          <a:off x="0" y="0"/>
          <a:ext cx="0" cy="0"/>
          <a:chOff x="0" y="0"/>
          <a:chExt cx="0" cy="0"/>
        </a:xfrm>
      </p:grpSpPr>
      <p:sp>
        <p:nvSpPr>
          <p:cNvPr id="6" name="Slide Number Placeholder 9"/>
          <p:cNvSpPr/>
          <p:nvPr/>
        </p:nvSpPr>
        <p:spPr>
          <a:xfrm>
            <a:off x="414338" y="6610350"/>
            <a:ext cx="268287" cy="152400"/>
          </a:xfrm>
          <a:prstGeom prst="rect"/>
          <a:noFill/>
          <a:ln w="9525">
            <a:noFill/>
            <a:miter lim="800000"/>
          </a:ln>
        </p:spPr>
        <p:txBody>
          <a:bodyPr lIns="0" tIns="0" rIns="0" bIns="0" anchor="b">
            <a:spAutoFit/>
          </a:bodyPr>
          <a:lstStyle/>
          <a:p>
            <a:pPr algn="l">
              <a:spcBef>
                <a:spcPct val="0"/>
              </a:spcBef>
            </a:pPr>
            <a:fld id="{794BB6F4-B1CB-40E4-B1F3-C57029AEDF13}" type="slidenum">
              <a:rPr lang="en-US" sz="1000"/>
              <a:t>‹#›</a:t>
            </a:fld>
          </a:p>
        </p:txBody>
      </p:sp>
      <p:sp>
        <p:nvSpPr>
          <p:cNvPr id="2" name="Title 1"/>
          <p:cNvSpPr>
            <a:spLocks noGrp="1"/>
          </p:cNvSpPr>
          <p:nvPr>
            <p:ph type="title"/>
          </p:nvPr>
        </p:nvSpPr>
        <p:spPr>
          <a:xfrm>
            <a:off x="390000" y="360000"/>
            <a:ext cx="9126000" cy="630000"/>
          </a:xfrm>
        </p:spPr>
        <p:txBody>
          <a:bodyPr/>
          <a:lstStyle/>
          <a:p>
            <a:r>
              <a:rPr lang="en-US" dirty="1"/>
              <a:t>Click to edit Master title style</a:t>
            </a:r>
            <a:endParaRPr lang="en-GB"/>
          </a:p>
        </p:txBody>
      </p:sp>
      <p:sp>
        <p:nvSpPr>
          <p:cNvPr id="3" name="Content Placeholder 2"/>
          <p:cNvSpPr>
            <a:spLocks noGrp="1"/>
          </p:cNvSpPr>
          <p:nvPr>
            <p:ph sz="half" idx="1"/>
          </p:nvPr>
        </p:nvSpPr>
        <p:spPr>
          <a:xfrm>
            <a:off x="390000" y="1170000"/>
            <a:ext cx="4485000" cy="5220000"/>
          </a:xfrm>
        </p:spPr>
        <p:txBody>
          <a:bodyPr rtlCol="0">
            <a:noAutofit/>
          </a:bodyPr>
          <a:lstStyle>
            <a:lvl1pPr algn="l" defTabSz="914400" rtl="0" eaLnBrk="1" latinLnBrk="0" hangingPunct="1">
              <a:spcBef>
                <a:spcPct val="0"/>
              </a:spcBef>
              <a:spcAft>
                <a:spcPts val="300"/>
              </a:spcAft>
              <a:buFont typeface="Arial" pitchFamily="34" charset="0"/>
              <a:defRPr lang="en-US" sz="1100" kern="1200" smtClean="0">
                <a:solidFill>
                  <a:schemeClr val="tx1"/>
                </a:solidFill>
                <a:latin typeface="+mn-lt"/>
                <a:ea typeface="+mj-ea"/>
                <a:cs typeface="+mj-cs"/>
              </a:defRPr>
            </a:lvl1pPr>
            <a:lvl2pPr algn="l" defTabSz="914400" rtl="0" eaLnBrk="1" latinLnBrk="0" hangingPunct="1">
              <a:spcBef>
                <a:spcPct val="0"/>
              </a:spcBef>
              <a:spcAft>
                <a:spcPts val="300"/>
              </a:spcAft>
              <a:buFont typeface="Arial" pitchFamily="34" charset="0"/>
              <a:defRPr lang="en-US" sz="1100" kern="1200" smtClean="0">
                <a:solidFill>
                  <a:schemeClr val="tx1"/>
                </a:solidFill>
                <a:latin typeface="+mn-lt"/>
                <a:ea typeface="+mj-ea"/>
                <a:cs typeface="+mj-cs"/>
              </a:defRPr>
            </a:lvl2pPr>
            <a:lvl3pPr algn="l" defTabSz="914400" rtl="0" eaLnBrk="1" latinLnBrk="0" hangingPunct="1">
              <a:spcBef>
                <a:spcPct val="0"/>
              </a:spcBef>
              <a:spcAft>
                <a:spcPts val="300"/>
              </a:spcAft>
              <a:buFont typeface="Arial" pitchFamily="34" charset="0"/>
              <a:defRPr lang="en-US" sz="1100" kern="1200" smtClean="0">
                <a:solidFill>
                  <a:schemeClr val="tx1"/>
                </a:solidFill>
                <a:latin typeface="+mn-lt"/>
                <a:ea typeface="+mj-ea"/>
                <a:cs typeface="+mj-cs"/>
              </a:defRPr>
            </a:lvl3pPr>
            <a:lvl4pPr algn="l" defTabSz="914400" rtl="0" eaLnBrk="1" latinLnBrk="0" hangingPunct="1">
              <a:spcBef>
                <a:spcPct val="0"/>
              </a:spcBef>
              <a:spcAft>
                <a:spcPts val="300"/>
              </a:spcAft>
              <a:buFont typeface="Arial" pitchFamily="34" charset="0"/>
              <a:defRPr lang="en-US" sz="1000" kern="1200" smtClean="0">
                <a:solidFill>
                  <a:schemeClr val="tx1"/>
                </a:solidFill>
                <a:latin typeface="+mn-lt"/>
                <a:ea typeface="+mj-ea"/>
                <a:cs typeface="+mj-cs"/>
              </a:defRPr>
            </a:lvl4pPr>
            <a:lvl5pPr algn="l" defTabSz="914400" rtl="0" eaLnBrk="1" latinLnBrk="0" hangingPunct="1">
              <a:spcBef>
                <a:spcPct val="0"/>
              </a:spcBef>
              <a:spcAft>
                <a:spcPts val="300"/>
              </a:spcAft>
              <a:buFont typeface="Arial" pitchFamily="34" charset="0"/>
              <a:defRPr lang="en-GB" sz="1000" kern="1200" smtClean="0">
                <a:solidFill>
                  <a:schemeClr val="tx1"/>
                </a:solidFill>
                <a:latin typeface="+mn-lt"/>
                <a:ea typeface="+mj-ea"/>
                <a:cs typeface="+mj-cs"/>
              </a:defRPr>
            </a:lvl5pPr>
            <a:lvl6pPr>
              <a:defRPr sz="1600"/>
            </a:lvl6pPr>
            <a:lvl7pPr>
              <a:defRPr sz="1400"/>
            </a:lvl7pPr>
            <a:lvl8pPr>
              <a:defRPr sz="1400"/>
            </a:lvl8pPr>
            <a:lvl9pPr>
              <a:defRPr sz="1400"/>
            </a:lvl9pPr>
          </a:lstStyle>
          <a:p>
            <a:pPr lvl="0"/>
            <a:r>
              <a:rPr lang="en-US" dirty="1"/>
              <a:t>Click to edit Master text styles</a:t>
            </a:r>
          </a:p>
          <a:p>
            <a:pPr lvl="1"/>
            <a:r>
              <a:rPr lang="en-US" dirty="1"/>
              <a:t>Second level</a:t>
            </a:r>
          </a:p>
          <a:p>
            <a:pPr lvl="2"/>
            <a:r>
              <a:rPr lang="en-US" dirty="1"/>
              <a:t>Third level</a:t>
            </a:r>
          </a:p>
          <a:p>
            <a:pPr lvl="3"/>
            <a:r>
              <a:rPr lang="en-US" dirty="1"/>
              <a:t>Fourth level</a:t>
            </a:r>
          </a:p>
          <a:p>
            <a:pPr lvl="4"/>
            <a:r>
              <a:rPr lang="en-US" dirty="1"/>
              <a:t>Fifth level</a:t>
            </a:r>
            <a:endParaRPr lang="en-GB"/>
          </a:p>
        </p:txBody>
      </p:sp>
      <p:sp>
        <p:nvSpPr>
          <p:cNvPr id="4" name="Content Placeholder 3"/>
          <p:cNvSpPr>
            <a:spLocks noGrp="1"/>
          </p:cNvSpPr>
          <p:nvPr>
            <p:ph sz="half" idx="2"/>
          </p:nvPr>
        </p:nvSpPr>
        <p:spPr>
          <a:xfrm>
            <a:off x="5031000" y="1170000"/>
            <a:ext cx="4485000" cy="5220000"/>
          </a:xfrm>
        </p:spPr>
        <p:txBody>
          <a:bodyPr rtlCol="0">
            <a:noAutofit/>
          </a:bodyPr>
          <a:lstStyle>
            <a:lvl1pPr algn="l" defTabSz="914400" rtl="0" eaLnBrk="1" latinLnBrk="0" hangingPunct="1">
              <a:spcBef>
                <a:spcPct val="0"/>
              </a:spcBef>
              <a:spcAft>
                <a:spcPts val="300"/>
              </a:spcAft>
              <a:buFont typeface="Arial" pitchFamily="34" charset="0"/>
              <a:defRPr lang="en-US" sz="1100" kern="1200" smtClean="0">
                <a:solidFill>
                  <a:schemeClr val="tx1"/>
                </a:solidFill>
                <a:latin typeface="+mn-lt"/>
                <a:ea typeface="+mj-ea"/>
                <a:cs typeface="+mj-cs"/>
              </a:defRPr>
            </a:lvl1pPr>
            <a:lvl2pPr algn="l" defTabSz="914400" rtl="0" eaLnBrk="1" latinLnBrk="0" hangingPunct="1">
              <a:spcBef>
                <a:spcPct val="0"/>
              </a:spcBef>
              <a:spcAft>
                <a:spcPts val="300"/>
              </a:spcAft>
              <a:buFont typeface="Arial" pitchFamily="34" charset="0"/>
              <a:defRPr lang="en-US" sz="1100" kern="1200" smtClean="0">
                <a:solidFill>
                  <a:schemeClr val="tx1"/>
                </a:solidFill>
                <a:latin typeface="+mn-lt"/>
                <a:ea typeface="+mj-ea"/>
                <a:cs typeface="+mj-cs"/>
              </a:defRPr>
            </a:lvl2pPr>
            <a:lvl3pPr algn="l" defTabSz="914400" rtl="0" eaLnBrk="1" latinLnBrk="0" hangingPunct="1">
              <a:spcBef>
                <a:spcPct val="0"/>
              </a:spcBef>
              <a:spcAft>
                <a:spcPts val="300"/>
              </a:spcAft>
              <a:buFont typeface="Arial" pitchFamily="34" charset="0"/>
              <a:defRPr lang="en-US" sz="1100" kern="1200" smtClean="0">
                <a:solidFill>
                  <a:schemeClr val="tx1"/>
                </a:solidFill>
                <a:latin typeface="+mn-lt"/>
                <a:ea typeface="+mj-ea"/>
                <a:cs typeface="+mj-cs"/>
              </a:defRPr>
            </a:lvl3pPr>
            <a:lvl4pPr algn="l" defTabSz="914400" rtl="0" eaLnBrk="1" latinLnBrk="0" hangingPunct="1">
              <a:spcBef>
                <a:spcPct val="0"/>
              </a:spcBef>
              <a:spcAft>
                <a:spcPts val="300"/>
              </a:spcAft>
              <a:buFont typeface="Arial" pitchFamily="34" charset="0"/>
              <a:defRPr lang="en-US" sz="1000" kern="1200" smtClean="0">
                <a:solidFill>
                  <a:schemeClr val="tx1"/>
                </a:solidFill>
                <a:latin typeface="+mn-lt"/>
                <a:ea typeface="+mj-ea"/>
                <a:cs typeface="+mj-cs"/>
              </a:defRPr>
            </a:lvl4pPr>
            <a:lvl5pPr algn="l" defTabSz="914400" rtl="0" eaLnBrk="1" latinLnBrk="0" hangingPunct="1">
              <a:spcBef>
                <a:spcPct val="0"/>
              </a:spcBef>
              <a:spcAft>
                <a:spcPts val="300"/>
              </a:spcAft>
              <a:buFont typeface="Arial" pitchFamily="34" charset="0"/>
              <a:defRPr lang="en-GB" sz="1000" kern="1200" smtClean="0">
                <a:solidFill>
                  <a:schemeClr val="tx1"/>
                </a:solidFill>
                <a:latin typeface="+mn-lt"/>
                <a:ea typeface="+mj-ea"/>
                <a:cs typeface="+mj-cs"/>
              </a:defRPr>
            </a:lvl5pPr>
            <a:lvl6pPr>
              <a:defRPr sz="1600"/>
            </a:lvl6pPr>
            <a:lvl7pPr>
              <a:defRPr sz="1400"/>
            </a:lvl7pPr>
            <a:lvl8pPr>
              <a:defRPr sz="1400"/>
            </a:lvl8pPr>
            <a:lvl9pPr>
              <a:defRPr sz="1400"/>
            </a:lvl9pPr>
          </a:lstStyle>
          <a:p>
            <a:pPr lvl="0"/>
            <a:r>
              <a:rPr lang="en-US" dirty="1"/>
              <a:t>Click to edit Master text styles</a:t>
            </a:r>
          </a:p>
          <a:p>
            <a:pPr lvl="1"/>
            <a:r>
              <a:rPr lang="en-US" dirty="1"/>
              <a:t>Second level</a:t>
            </a:r>
          </a:p>
          <a:p>
            <a:pPr lvl="2"/>
            <a:r>
              <a:rPr lang="en-US" dirty="1"/>
              <a:t>Third level</a:t>
            </a:r>
          </a:p>
          <a:p>
            <a:pPr lvl="3"/>
            <a:r>
              <a:rPr lang="en-US" dirty="1"/>
              <a:t>Fourth level</a:t>
            </a:r>
          </a:p>
          <a:p>
            <a:pPr lvl="4"/>
            <a:r>
              <a:rPr lang="en-US" dirty="1"/>
              <a:t>Fifth level</a:t>
            </a:r>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14338" y="1397000"/>
            <a:ext cx="8326437" cy="1311128"/>
          </a:xfrm>
        </p:spPr>
        <p:txBody>
          <a:bodyPr/>
          <a:lstStyle>
            <a:lvl1pPr marL="0" indent="0">
              <a:defRPr/>
            </a:lvl1pPr>
            <a:lvl3pPr>
              <a:defRPr sz="1400"/>
            </a:lvl3pPr>
            <a:lvl4pPr>
              <a:defRPr sz="1400"/>
            </a:lvl4pPr>
            <a:lvl5pPr>
              <a:defRPr sz="1400"/>
            </a:lvl5pPr>
          </a:lstStyle>
          <a:p>
            <a:pPr lvl="0"/>
            <a:r>
              <a:rPr lang="en-US" dirty="1"/>
              <a:t>Click to edit Master text styles</a:t>
            </a:r>
          </a:p>
          <a:p>
            <a:pPr lvl="1"/>
            <a:r>
              <a:rPr lang="en-US" dirty="1"/>
              <a:t>Second level</a:t>
            </a:r>
          </a:p>
          <a:p>
            <a:pPr lvl="2"/>
            <a:r>
              <a:rPr lang="en-US" dirty="1"/>
              <a:t>Third level</a:t>
            </a:r>
          </a:p>
          <a:p>
            <a:pPr lvl="3"/>
            <a:r>
              <a:rPr lang="en-US" dirty="1"/>
              <a:t>Fourth level</a:t>
            </a:r>
          </a:p>
          <a:p>
            <a:pPr lvl="4"/>
            <a:r>
              <a:rPr lang="en-US" dirty="1"/>
              <a:t>Fifth level</a:t>
            </a:r>
          </a:p>
        </p:txBody>
      </p:sp>
      <p:sp>
        <p:nvSpPr>
          <p:cNvPr id="4" name="Title 3">
            <a:extLst>
              <a:ext uri="{FF2B5EF4-FFF2-40B4-BE49-F238E27FC236}">
                <a16:creationId xmlns:a16="http://schemas.microsoft.com/office/drawing/2014/main" id="{D377D1E2-5F50-449B-9008-D9C0DF0767B4}"/>
              </a:ext>
            </a:extLst>
          </p:cNvPr>
          <p:cNvSpPr>
            <a:spLocks noGrp="1"/>
          </p:cNvSpPr>
          <p:nvPr>
            <p:ph type="title"/>
          </p:nvPr>
        </p:nvSpPr>
        <p:spPr/>
        <p:txBody>
          <a:bodyPr/>
          <a:lstStyle/>
          <a:p>
            <a:r>
              <a:rPr lang="en-US" dirty="1"/>
              <a:t>Click to edit Master title style</a:t>
            </a:r>
          </a:p>
        </p:txBody>
      </p:sp>
    </p:spTree>
    <p:extLst>
      <p:ext uri="{BB962C8B-B14F-4D97-AF65-F5344CB8AC3E}">
        <p14:creationId xmlns:p14="http://schemas.microsoft.com/office/powerpoint/2010/main" val="16044098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1696001"/>
      </p:ext>
    </p:extLst>
  </p:cSld>
  <p:clrMapOvr>
    <a:masterClrMapping/>
  </p:clrMapOvr>
  <p:timing>
    <p:tnLst>
      <p:par>
        <p:cTn id="1" dur="indefinite" restart="never" nodeType="tmRoot"/>
      </p:par>
    </p:tnLst>
  </p:timing>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38" descr="DEL_COL"/>
          <p:cNvPicPr>
            <a:picLocks noChangeAspect="1" noChangeArrowheads="1"/>
          </p:cNvPicPr>
          <p:nvPr/>
        </p:nvPicPr>
        <p:blipFill>
          <a:blip r:embed="rId2"/>
          <a:srcRect/>
          <a:stretch>
            <a:fillRect/>
          </a:stretch>
        </p:blipFill>
        <p:spPr>
          <a:xfrm>
            <a:off x="361950" y="347663"/>
            <a:ext cx="1970088" cy="395287"/>
          </a:xfrm>
          <a:prstGeom prst="rect"/>
          <a:noFill/>
          <a:ln w="9525">
            <a:noFill/>
            <a:miter lim="800000"/>
          </a:ln>
        </p:spPr>
      </p:pic>
      <p:pic>
        <p:nvPicPr>
          <p:cNvPr id="5" name="Picture 39" descr="comp_on_White"/>
          <p:cNvPicPr>
            <a:picLocks noChangeAspect="1" noChangeArrowheads="1"/>
          </p:cNvPicPr>
          <p:nvPr/>
        </p:nvPicPr>
        <p:blipFill>
          <a:blip r:embed="rId3"/>
          <a:srcRect r="616"/>
          <a:stretch>
            <a:fillRect/>
          </a:stretch>
        </p:blipFill>
        <p:spPr>
          <a:xfrm>
            <a:off x="273050" y="6410325"/>
            <a:ext cx="3382963" cy="333375"/>
          </a:xfrm>
          <a:prstGeom prst="rect"/>
          <a:noFill/>
          <a:ln w="9525">
            <a:noFill/>
            <a:miter lim="800000"/>
          </a:ln>
        </p:spPr>
      </p:pic>
      <p:sp>
        <p:nvSpPr>
          <p:cNvPr id="186371" name="Rectangle 3"/>
          <p:cNvSpPr>
            <a:spLocks noGrp="1" noChangeArrowheads="1"/>
          </p:cNvSpPr>
          <p:nvPr>
            <p:ph type="subTitle" idx="1"/>
          </p:nvPr>
        </p:nvSpPr>
        <p:spPr>
          <a:xfrm>
            <a:off x="266700" y="4572000"/>
            <a:ext cx="8624888" cy="304800"/>
          </a:xfrm>
        </p:spPr>
        <p:txBody>
          <a:bodyPr/>
          <a:lstStyle>
            <a:lvl1pPr marL="0" indent="0">
              <a:buClr>
                <a:schemeClr val="bg2"/>
              </a:buClr>
              <a:buFontTx/>
              <a:buNone/>
              <a:defRPr sz="1400"/>
            </a:lvl1pPr>
          </a:lstStyle>
          <a:p>
            <a:r>
              <a:rPr lang="en-US" dirty="1"/>
              <a:t>Click to edit Master subtitle style</a:t>
            </a:r>
          </a:p>
        </p:txBody>
      </p:sp>
      <p:sp>
        <p:nvSpPr>
          <p:cNvPr id="186372" name="Rectangle 4"/>
          <p:cNvSpPr>
            <a:spLocks noGrp="1" noChangeArrowheads="1"/>
          </p:cNvSpPr>
          <p:nvPr>
            <p:ph type="ctrTitle"/>
          </p:nvPr>
        </p:nvSpPr>
        <p:spPr>
          <a:xfrm>
            <a:off x="266700" y="1390650"/>
            <a:ext cx="8624888" cy="641350"/>
          </a:xfrm>
        </p:spPr>
        <p:txBody>
          <a:bodyPr lIns="45720" rIns="45720">
            <a:spAutoFit/>
          </a:bodyPr>
          <a:lstStyle>
            <a:lvl1pPr>
              <a:lnSpc>
                <a:spcPct val="90000"/>
              </a:lnSpc>
              <a:defRPr sz="4000">
                <a:latin typeface="Times New Roman" pitchFamily="18" charset="0"/>
              </a:defRPr>
            </a:lvl1pPr>
          </a:lstStyle>
          <a:p>
            <a:r>
              <a:rPr lang="en-US" dirty="1"/>
              <a:t>Click to edit Master title style</a:t>
            </a: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1"/>
              <a:t>Click to edit Master title style</a:t>
            </a:r>
          </a:p>
        </p:txBody>
      </p:sp>
      <p:sp>
        <p:nvSpPr>
          <p:cNvPr id="3" name="Content Placeholder 2"/>
          <p:cNvSpPr>
            <a:spLocks noGrp="1"/>
          </p:cNvSpPr>
          <p:nvPr>
            <p:ph idx="1"/>
          </p:nvPr>
        </p:nvSpPr>
        <p:spPr/>
        <p:txBody>
          <a:bodyPr/>
          <a:lstStyle/>
          <a:p>
            <a:pPr lvl="0"/>
            <a:r>
              <a:rPr lang="en-US" dirty="1"/>
              <a:t>Click to edit Master text styles</a:t>
            </a:r>
          </a:p>
          <a:p>
            <a:pPr lvl="1"/>
            <a:r>
              <a:rPr lang="en-US" dirty="1"/>
              <a:t>Second level</a:t>
            </a:r>
          </a:p>
          <a:p>
            <a:pPr lvl="2"/>
            <a:r>
              <a:rPr lang="en-US" dirty="1"/>
              <a:t>Third level</a:t>
            </a:r>
          </a:p>
          <a:p>
            <a:pPr lvl="3"/>
            <a:r>
              <a:rPr lang="en-US" dirty="1"/>
              <a:t>Fourth level</a:t>
            </a:r>
          </a:p>
          <a:p>
            <a:pPr lvl="4"/>
            <a:r>
              <a:rPr lang="en-US" dirty="1"/>
              <a:t>Fifth level</a:t>
            </a: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dirty="1"/>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1"/>
              <a:t>Click to edit Master text styles</a:t>
            </a: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1"/>
              <a:t>Click to edit Master title style</a:t>
            </a:r>
          </a:p>
        </p:txBody>
      </p:sp>
      <p:sp>
        <p:nvSpPr>
          <p:cNvPr id="3" name="Content Placeholder 2"/>
          <p:cNvSpPr>
            <a:spLocks noGrp="1"/>
          </p:cNvSpPr>
          <p:nvPr>
            <p:ph sz="half" idx="1"/>
          </p:nvPr>
        </p:nvSpPr>
        <p:spPr>
          <a:xfrm>
            <a:off x="266700" y="1371600"/>
            <a:ext cx="4235450" cy="12938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1"/>
              <a:t>Click to edit Master text styles</a:t>
            </a:r>
          </a:p>
          <a:p>
            <a:pPr lvl="1"/>
            <a:r>
              <a:rPr lang="en-US" dirty="1"/>
              <a:t>Second level</a:t>
            </a:r>
          </a:p>
          <a:p>
            <a:pPr lvl="2"/>
            <a:r>
              <a:rPr lang="en-US" dirty="1"/>
              <a:t>Third level</a:t>
            </a:r>
          </a:p>
          <a:p>
            <a:pPr lvl="3"/>
            <a:r>
              <a:rPr lang="en-US" dirty="1"/>
              <a:t>Fourth level</a:t>
            </a:r>
          </a:p>
          <a:p>
            <a:pPr lvl="4"/>
            <a:r>
              <a:rPr lang="en-US" dirty="1"/>
              <a:t>Fifth level</a:t>
            </a:r>
          </a:p>
        </p:txBody>
      </p:sp>
      <p:sp>
        <p:nvSpPr>
          <p:cNvPr id="4" name="Content Placeholder 3"/>
          <p:cNvSpPr>
            <a:spLocks noGrp="1"/>
          </p:cNvSpPr>
          <p:nvPr>
            <p:ph sz="half" idx="2"/>
          </p:nvPr>
        </p:nvSpPr>
        <p:spPr>
          <a:xfrm>
            <a:off x="4654550" y="1371600"/>
            <a:ext cx="4237038" cy="12938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1"/>
              <a:t>Click to edit Master text styles</a:t>
            </a:r>
          </a:p>
          <a:p>
            <a:pPr lvl="1"/>
            <a:r>
              <a:rPr lang="en-US" dirty="1"/>
              <a:t>Second level</a:t>
            </a:r>
          </a:p>
          <a:p>
            <a:pPr lvl="2"/>
            <a:r>
              <a:rPr lang="en-US" dirty="1"/>
              <a:t>Third level</a:t>
            </a:r>
          </a:p>
          <a:p>
            <a:pPr lvl="3"/>
            <a:r>
              <a:rPr lang="en-US" dirty="1"/>
              <a:t>Fourth level</a:t>
            </a:r>
          </a:p>
          <a:p>
            <a:pPr lvl="4"/>
            <a:r>
              <a:rPr lang="en-US" dirty="1"/>
              <a:t>Fifth level</a:t>
            </a:r>
          </a:p>
        </p:txBody>
      </p:sp>
    </p:spTree>
  </p:cSld>
  <p:clrMapOvr>
    <a:masterClrMapping/>
  </p:clrMapOvr>
  <p:timing>
    <p:tnLst>
      <p:par>
        <p:cTn id="1" dur="indefinite" restart="never" nodeType="tmRoot"/>
      </p:par>
    </p:tnLst>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theme" Target="../theme/theme1.xml" /></Relationships>
</file>

<file path=ppt/slideMasters/_rels/slideMaster2.xml.rels>&#65279;<?xml version="1.0" encoding="utf-8" standalone="yes"?><Relationships xmlns="http://schemas.openxmlformats.org/package/2006/relationships"><Relationship Id="rId1" Type="http://schemas.openxmlformats.org/officeDocument/2006/relationships/slideLayout" Target="../slideLayouts/slideLayout6.xml" /><Relationship Id="rId10" Type="http://schemas.openxmlformats.org/officeDocument/2006/relationships/slideLayout" Target="../slideLayouts/slideLayout15.xml" /><Relationship Id="rId11" Type="http://schemas.openxmlformats.org/officeDocument/2006/relationships/slideLayout" Target="../slideLayouts/slideLayout16.xml" /><Relationship Id="rId12" Type="http://schemas.openxmlformats.org/officeDocument/2006/relationships/theme" Target="../theme/theme4.xml" /><Relationship Id="rId2" Type="http://schemas.openxmlformats.org/officeDocument/2006/relationships/slideLayout" Target="../slideLayouts/slideLayout7.xml" /><Relationship Id="rId3" Type="http://schemas.openxmlformats.org/officeDocument/2006/relationships/slideLayout" Target="../slideLayouts/slideLayout8.xml" /><Relationship Id="rId4" Type="http://schemas.openxmlformats.org/officeDocument/2006/relationships/slideLayout" Target="../slideLayouts/slideLayout9.xml" /><Relationship Id="rId5" Type="http://schemas.openxmlformats.org/officeDocument/2006/relationships/slideLayout" Target="../slideLayouts/slideLayout10.xml" /><Relationship Id="rId6" Type="http://schemas.openxmlformats.org/officeDocument/2006/relationships/slideLayout" Target="../slideLayouts/slideLayout11.xml" /><Relationship Id="rId7" Type="http://schemas.openxmlformats.org/officeDocument/2006/relationships/slideLayout" Target="../slideLayouts/slideLayout12.xml" /><Relationship Id="rId8" Type="http://schemas.openxmlformats.org/officeDocument/2006/relationships/slideLayout" Target="../slideLayouts/slideLayout13.xml" /><Relationship Id="rId9"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a:xfrm>
            <a:off x="414338" y="395288"/>
            <a:ext cx="8326437" cy="331787"/>
          </a:xfrm>
          <a:prstGeom prst="rect"/>
          <a:noFill/>
          <a:ln w="9525">
            <a:noFill/>
            <a:miter lim="800000"/>
          </a:ln>
        </p:spPr>
        <p:txBody>
          <a:bodyPr vert="horz" wrap="square" lIns="0" tIns="0" rIns="0" bIns="0" numCol="1" anchor="t" anchorCtr="0" compatLnSpc="1">
            <a:prstTxWarp prst="textNoShape"/>
            <a:spAutoFit/>
          </a:bodyPr>
          <a:lstStyle/>
          <a:p>
            <a:pPr lvl="0"/>
            <a:r>
              <a:rPr lang="en-US" dirty="1"/>
              <a:t>Click to edit Master title style</a:t>
            </a:r>
          </a:p>
        </p:txBody>
      </p:sp>
      <p:sp>
        <p:nvSpPr>
          <p:cNvPr id="3075" name="Text Placeholder 2"/>
          <p:cNvSpPr>
            <a:spLocks noGrp="1"/>
          </p:cNvSpPr>
          <p:nvPr>
            <p:ph type="body" idx="1"/>
          </p:nvPr>
        </p:nvSpPr>
        <p:spPr>
          <a:xfrm>
            <a:off x="414338" y="1397000"/>
            <a:ext cx="8326437" cy="1347788"/>
          </a:xfrm>
          <a:prstGeom prst="rect"/>
          <a:noFill/>
          <a:ln w="9525" algn="ctr">
            <a:noFill/>
            <a:miter lim="800000"/>
          </a:ln>
        </p:spPr>
        <p:txBody>
          <a:bodyPr vert="horz" wrap="square" lIns="0" tIns="0" rIns="0" bIns="0" numCol="1" anchor="t" anchorCtr="0" compatLnSpc="1">
            <a:prstTxWarp prst="textNoShape"/>
            <a:spAutoFit/>
          </a:bodyPr>
          <a:lstStyle/>
          <a:p>
            <a:pPr lvl="0"/>
            <a:r>
              <a:rPr lang="en-US" dirty="1"/>
              <a:t>Click to edit Master text styles</a:t>
            </a:r>
          </a:p>
          <a:p>
            <a:pPr lvl="1"/>
            <a:r>
              <a:rPr lang="en-US" dirty="1"/>
              <a:t>Second level</a:t>
            </a:r>
          </a:p>
          <a:p>
            <a:pPr lvl="2"/>
            <a:r>
              <a:rPr lang="en-US" dirty="1"/>
              <a:t>Third level</a:t>
            </a:r>
          </a:p>
          <a:p>
            <a:pPr lvl="3"/>
            <a:r>
              <a:rPr lang="en-US" dirty="1"/>
              <a:t>Fourth level</a:t>
            </a:r>
          </a:p>
          <a:p>
            <a:pPr lvl="4"/>
            <a:r>
              <a:rPr lang="en-US" dirty="1"/>
              <a:t>Fifth level</a:t>
            </a:r>
          </a:p>
        </p:txBody>
      </p:sp>
      <p:sp>
        <p:nvSpPr>
          <p:cNvPr id="3076" name="Slide Number Placeholder 9"/>
          <p:cNvSpPr/>
          <p:nvPr userDrawn="1"/>
        </p:nvSpPr>
        <p:spPr>
          <a:xfrm>
            <a:off x="414338" y="6610350"/>
            <a:ext cx="268287" cy="152400"/>
          </a:xfrm>
          <a:prstGeom prst="rect"/>
          <a:noFill/>
          <a:ln w="9525">
            <a:noFill/>
            <a:miter lim="800000"/>
          </a:ln>
        </p:spPr>
        <p:txBody>
          <a:bodyPr lIns="0" tIns="0" rIns="0" bIns="0" anchor="b">
            <a:spAutoFit/>
          </a:bodyPr>
          <a:lstStyle/>
          <a:p>
            <a:pPr algn="l">
              <a:spcBef>
                <a:spcPct val="0"/>
              </a:spcBef>
            </a:pPr>
            <a:fld id="{5F4827BC-C098-43BC-82E3-B5CED0B79355}" type="slidenum">
              <a:rPr lang="en-US" sz="1000" b="1"/>
              <a:t>0</a:t>
            </a:fld>
          </a:p>
        </p:txBody>
      </p:sp>
    </p:spTree>
  </p:cSld>
  <p:clrMap bg1="lt1" tx1="dk1" bg2="lt2" tx2="dk2" accent1="accent1" accent2="accent2" accent3="accent3" accent4="accent4" accent5="accent5" accent6="accent6" hlink="hlink" folHlink="folHlink"/>
  <p:sldLayoutIdLst>
    <p:sldLayoutId id="2147485141" r:id="rId1"/>
    <p:sldLayoutId id="2147485142" r:id="rId2"/>
    <p:sldLayoutId id="2147485143" r:id="rId3"/>
    <p:sldLayoutId id="2147485171" r:id="rId4"/>
    <p:sldLayoutId id="2147485172" r:id="rId5"/>
  </p:sldLayoutIdLst>
  <p:timing>
    <p:tnLst>
      <p:par>
        <p:cTn id="1" dur="indefinite" restart="never" nodeType="tmRoot"/>
      </p:par>
    </p:tnLst>
  </p:timing>
  <p:hf hdr="0" dt="0"/>
  <p:txStyles>
    <p:titleStyle>
      <a:lvl1pPr algn="l" fontAlgn="base" rtl="0" eaLnBrk="0" hangingPunct="0">
        <a:lnSpc>
          <a:spcPct val="90000"/>
        </a:lnSpc>
        <a:spcBef>
          <a:spcPct val="0"/>
        </a:spcBef>
        <a:spcAft>
          <a:spcPct val="0"/>
        </a:spcAft>
        <a:defRPr sz="2400" b="1" kern="1200">
          <a:solidFill>
            <a:schemeClr val="tx2"/>
          </a:solidFill>
          <a:latin typeface="+mj-lt"/>
          <a:ea typeface="+mj-ea"/>
          <a:cs typeface="+mj-cs"/>
        </a:defRPr>
      </a:lvl1pPr>
      <a:lvl2pPr algn="l" fontAlgn="base" rtl="0" eaLnBrk="0" hangingPunct="0">
        <a:lnSpc>
          <a:spcPct val="90000"/>
        </a:lnSpc>
        <a:spcBef>
          <a:spcPct val="0"/>
        </a:spcBef>
        <a:spcAft>
          <a:spcPct val="0"/>
        </a:spcAft>
        <a:defRPr sz="2400" b="1">
          <a:solidFill>
            <a:schemeClr val="tx2"/>
          </a:solidFill>
          <a:latin typeface="Arial" charset="0"/>
        </a:defRPr>
      </a:lvl2pPr>
      <a:lvl3pPr algn="l" fontAlgn="base" rtl="0" eaLnBrk="0" hangingPunct="0">
        <a:lnSpc>
          <a:spcPct val="90000"/>
        </a:lnSpc>
        <a:spcBef>
          <a:spcPct val="0"/>
        </a:spcBef>
        <a:spcAft>
          <a:spcPct val="0"/>
        </a:spcAft>
        <a:defRPr sz="2400" b="1">
          <a:solidFill>
            <a:schemeClr val="tx2"/>
          </a:solidFill>
          <a:latin typeface="Arial" charset="0"/>
        </a:defRPr>
      </a:lvl3pPr>
      <a:lvl4pPr algn="l" fontAlgn="base" rtl="0" eaLnBrk="0" hangingPunct="0">
        <a:lnSpc>
          <a:spcPct val="90000"/>
        </a:lnSpc>
        <a:spcBef>
          <a:spcPct val="0"/>
        </a:spcBef>
        <a:spcAft>
          <a:spcPct val="0"/>
        </a:spcAft>
        <a:defRPr sz="2400" b="1">
          <a:solidFill>
            <a:schemeClr val="tx2"/>
          </a:solidFill>
          <a:latin typeface="Arial" charset="0"/>
        </a:defRPr>
      </a:lvl4pPr>
      <a:lvl5pPr algn="l" fontAlgn="base" rtl="0" eaLnBrk="0" hangingPunct="0">
        <a:lnSpc>
          <a:spcPct val="90000"/>
        </a:lnSpc>
        <a:spcBef>
          <a:spcPct val="0"/>
        </a:spcBef>
        <a:spcAft>
          <a:spcPct val="0"/>
        </a:spcAft>
        <a:defRPr sz="2400" b="1">
          <a:solidFill>
            <a:schemeClr val="tx2"/>
          </a:solidFill>
          <a:latin typeface="Arial" charset="0"/>
        </a:defRPr>
      </a:lvl5pPr>
      <a:lvl6pPr marL="457200" algn="l" fontAlgn="base" rtl="0">
        <a:spcBef>
          <a:spcPct val="0"/>
        </a:spcBef>
        <a:spcAft>
          <a:spcPct val="0"/>
        </a:spcAft>
        <a:defRPr sz="2400" b="1">
          <a:solidFill>
            <a:schemeClr val="accent1"/>
          </a:solidFill>
          <a:latin typeface="Arial" charset="0"/>
        </a:defRPr>
      </a:lvl6pPr>
      <a:lvl7pPr marL="914400" algn="l" fontAlgn="base" rtl="0">
        <a:spcBef>
          <a:spcPct val="0"/>
        </a:spcBef>
        <a:spcAft>
          <a:spcPct val="0"/>
        </a:spcAft>
        <a:defRPr sz="2400" b="1">
          <a:solidFill>
            <a:schemeClr val="accent1"/>
          </a:solidFill>
          <a:latin typeface="Arial" charset="0"/>
        </a:defRPr>
      </a:lvl7pPr>
      <a:lvl8pPr marL="1371600" algn="l" fontAlgn="base" rtl="0">
        <a:spcBef>
          <a:spcPct val="0"/>
        </a:spcBef>
        <a:spcAft>
          <a:spcPct val="0"/>
        </a:spcAft>
        <a:defRPr sz="2400" b="1">
          <a:solidFill>
            <a:schemeClr val="accent1"/>
          </a:solidFill>
          <a:latin typeface="Arial" charset="0"/>
        </a:defRPr>
      </a:lvl8pPr>
      <a:lvl9pPr marL="1828800" algn="l" fontAlgn="base" rtl="0">
        <a:spcBef>
          <a:spcPct val="0"/>
        </a:spcBef>
        <a:spcAft>
          <a:spcPct val="0"/>
        </a:spcAft>
        <a:defRPr sz="2400" b="1">
          <a:solidFill>
            <a:schemeClr val="accent1"/>
          </a:solidFill>
          <a:latin typeface="Arial" charset="0"/>
        </a:defRPr>
      </a:lvl9pPr>
    </p:titleStyle>
    <p:bodyStyle>
      <a:lvl1pPr marL="342900" indent="-342900" algn="l" fontAlgn="base" rtl="0" eaLnBrk="0" hangingPunct="0">
        <a:spcBef>
          <a:spcPct val="80000"/>
        </a:spcBef>
        <a:spcAft>
          <a:spcPct val="0"/>
        </a:spcAft>
        <a:buFont typeface="Arial" charset="0"/>
        <a:defRPr lang="en-US" kern="1200">
          <a:solidFill>
            <a:schemeClr val="tx2"/>
          </a:solidFill>
          <a:latin typeface="+mn-lt"/>
          <a:ea typeface="+mn-ea"/>
          <a:cs typeface="+mn-cs"/>
        </a:defRPr>
      </a:lvl1pPr>
      <a:lvl2pPr marL="227013" indent="-225425" algn="l" fontAlgn="base" rtl="0" eaLnBrk="0" hangingPunct="0">
        <a:spcBef>
          <a:spcPct val="20000"/>
        </a:spcBef>
        <a:spcAft>
          <a:spcPct val="0"/>
        </a:spcAft>
        <a:buChar char="•"/>
        <a:defRPr lang="en-US" sz="1600" kern="1200">
          <a:solidFill>
            <a:schemeClr val="tx2"/>
          </a:solidFill>
          <a:latin typeface="+mn-lt"/>
          <a:ea typeface="+mj-ea"/>
          <a:cs typeface="+mj-cs"/>
        </a:defRPr>
      </a:lvl2pPr>
      <a:lvl3pPr marL="455613" indent="-227013" algn="l" fontAlgn="base" rtl="0" eaLnBrk="0" hangingPunct="0">
        <a:spcBef>
          <a:spcPct val="20000"/>
        </a:spcBef>
        <a:spcAft>
          <a:spcPct val="0"/>
        </a:spcAft>
        <a:buFont typeface="Arial" charset="0"/>
        <a:buChar char="–"/>
        <a:defRPr lang="en-US" sz="1400" kern="1200">
          <a:solidFill>
            <a:schemeClr val="tx2"/>
          </a:solidFill>
          <a:latin typeface="+mn-lt"/>
          <a:ea typeface="+mj-ea"/>
          <a:cs typeface="+mj-cs"/>
        </a:defRPr>
      </a:lvl3pPr>
      <a:lvl4pPr marL="684213" indent="-227013" algn="l" fontAlgn="base" rtl="0" eaLnBrk="0" hangingPunct="0">
        <a:spcBef>
          <a:spcPct val="20000"/>
        </a:spcBef>
        <a:spcAft>
          <a:spcPct val="0"/>
        </a:spcAft>
        <a:buChar char="•"/>
        <a:defRPr lang="en-US" sz="1400" kern="1200">
          <a:solidFill>
            <a:schemeClr val="tx2"/>
          </a:solidFill>
          <a:latin typeface="+mn-lt"/>
          <a:ea typeface="+mj-ea"/>
          <a:cs typeface="+mj-cs"/>
        </a:defRPr>
      </a:lvl4pPr>
      <a:lvl5pPr marL="912813" indent="-227013" algn="l" fontAlgn="base" rtl="0" eaLnBrk="0" hangingPunct="0">
        <a:spcBef>
          <a:spcPct val="20000"/>
        </a:spcBef>
        <a:spcAft>
          <a:spcPct val="0"/>
        </a:spcAft>
        <a:buFont typeface="Arial" charset="0"/>
        <a:buChar char="–"/>
        <a:defRPr lang="en-GB" sz="1400" kern="1200">
          <a:solidFill>
            <a:schemeClr val="tx2"/>
          </a:solidFill>
          <a:latin typeface="+mn-lt"/>
          <a:ea typeface="+mj-ea"/>
          <a:cs typeface="+mj-cs"/>
        </a:defRPr>
      </a:lvl5pPr>
      <a:lvl6pPr marL="895350" indent="-182563" algn="l" defTabSz="914400" rtl="0" eaLnBrk="1" latinLnBrk="0" hangingPunct="1">
        <a:spcBef>
          <a:spcPct val="0"/>
        </a:spcBef>
        <a:spcAft>
          <a:spcPts val="300"/>
        </a:spcAft>
        <a:buFont typeface="Arial" pitchFamily="34" charset="0"/>
        <a:buChar char="•"/>
        <a:defRPr sz="1600" kern="1200" baseline="0">
          <a:solidFill>
            <a:schemeClr val="accent1"/>
          </a:solidFill>
          <a:latin typeface="+mn-lt"/>
          <a:ea typeface="+mn-ea"/>
          <a:cs typeface="+mn-cs"/>
        </a:defRPr>
      </a:lvl6pPr>
      <a:lvl7pPr marL="1079500" indent="-184150" algn="l" defTabSz="914400" rtl="0" eaLnBrk="1" latinLnBrk="0" hangingPunct="1">
        <a:spcBef>
          <a:spcPct val="0"/>
        </a:spcBef>
        <a:spcAft>
          <a:spcPts val="300"/>
        </a:spcAft>
        <a:buFont typeface="Arial" pitchFamily="34" charset="0"/>
        <a:buChar char="‒"/>
        <a:defRPr sz="1400" kern="1200">
          <a:solidFill>
            <a:schemeClr val="accent1"/>
          </a:solidFill>
          <a:latin typeface="+mn-lt"/>
          <a:ea typeface="+mn-ea"/>
          <a:cs typeface="+mn-cs"/>
        </a:defRPr>
      </a:lvl7pPr>
      <a:lvl8pPr marL="1252538" indent="-173038" algn="l" defTabSz="914400" rtl="0" eaLnBrk="1" latinLnBrk="0" hangingPunct="1">
        <a:spcBef>
          <a:spcPct val="0"/>
        </a:spcBef>
        <a:spcAft>
          <a:spcPts val="300"/>
        </a:spcAft>
        <a:buFont typeface="Arial" pitchFamily="34" charset="0"/>
        <a:buChar char="•"/>
        <a:defRPr sz="1400" kern="1200">
          <a:solidFill>
            <a:schemeClr val="accent1"/>
          </a:solidFill>
          <a:latin typeface="+mn-lt"/>
          <a:ea typeface="+mn-ea"/>
          <a:cs typeface="+mn-cs"/>
        </a:defRPr>
      </a:lvl8pPr>
      <a:lvl9pPr marL="1435100" indent="-182563" algn="l" defTabSz="914400" rtl="0" eaLnBrk="1" latinLnBrk="0" hangingPunct="1">
        <a:spcBef>
          <a:spcPct val="0"/>
        </a:spcBef>
        <a:spcAft>
          <a:spcPts val="300"/>
        </a:spcAft>
        <a:buFont typeface="Arial" pitchFamily="34" charset="0"/>
        <a:buChar char="‒"/>
        <a:defRPr sz="14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name="">
    <p:bg>
      <p:bgPr>
        <a:solidFill>
          <a:srgbClr val="FFFFFF"/>
        </a:solidFill>
        <a:effectLst/>
      </p:bgPr>
    </p:bg>
    <p:spTree>
      <p:nvGrpSpPr>
        <p:cNvPr id="1" name=""/>
        <p:cNvGrpSpPr/>
        <p:nvPr/>
      </p:nvGrpSpPr>
      <p:grpSpPr>
        <a:xfrm>
          <a:off x="0" y="0"/>
          <a:ext cx="0" cy="0"/>
          <a:chOff x="0" y="0"/>
          <a:chExt cx="0" cy="0"/>
        </a:xfrm>
      </p:grpSpPr>
      <p:sp>
        <p:nvSpPr>
          <p:cNvPr id="8194" name="Rectangle 20"/>
          <p:cNvSpPr>
            <a:spLocks noGrp="1" noChangeArrowheads="1"/>
          </p:cNvSpPr>
          <p:nvPr>
            <p:ph type="body" idx="1"/>
          </p:nvPr>
        </p:nvSpPr>
        <p:spPr>
          <a:xfrm>
            <a:off x="266700" y="1371600"/>
            <a:ext cx="8624888" cy="1293813"/>
          </a:xfrm>
          <a:prstGeom prst="rect"/>
          <a:noFill/>
          <a:ln w="9525" algn="ctr">
            <a:noFill/>
            <a:miter lim="800000"/>
          </a:ln>
        </p:spPr>
        <p:txBody>
          <a:bodyPr vert="horz" wrap="square" lIns="91440" tIns="45720" rIns="91440" bIns="45720" numCol="1" anchor="t" anchorCtr="0" compatLnSpc="1">
            <a:prstTxWarp prst="textNoShape"/>
            <a:spAutoFit/>
          </a:bodyPr>
          <a:lstStyle/>
          <a:p>
            <a:pPr lvl="0"/>
            <a:r>
              <a:rPr lang="en-US" dirty="1"/>
              <a:t>Level one bullet</a:t>
            </a:r>
          </a:p>
          <a:p>
            <a:pPr lvl="1"/>
            <a:r>
              <a:rPr lang="en-US" dirty="1"/>
              <a:t>Level two bullet</a:t>
            </a:r>
          </a:p>
          <a:p>
            <a:pPr lvl="2"/>
            <a:r>
              <a:rPr lang="en-US" dirty="1"/>
              <a:t>Level three bullet</a:t>
            </a:r>
          </a:p>
          <a:p>
            <a:pPr lvl="3"/>
            <a:r>
              <a:rPr lang="en-US" dirty="1"/>
              <a:t>Level four bullet</a:t>
            </a:r>
          </a:p>
        </p:txBody>
      </p:sp>
      <p:sp>
        <p:nvSpPr>
          <p:cNvPr id="8195" name="Rectangle 21"/>
          <p:cNvSpPr>
            <a:spLocks noGrp="1" noChangeArrowheads="1"/>
          </p:cNvSpPr>
          <p:nvPr>
            <p:ph type="title"/>
          </p:nvPr>
        </p:nvSpPr>
        <p:spPr>
          <a:xfrm>
            <a:off x="266700" y="228600"/>
            <a:ext cx="8624888" cy="762000"/>
          </a:xfrm>
          <a:prstGeom prst="rect"/>
          <a:noFill/>
          <a:ln w="9525" algn="ctr">
            <a:noFill/>
            <a:miter lim="800000"/>
          </a:ln>
        </p:spPr>
        <p:txBody>
          <a:bodyPr vert="horz" wrap="square" lIns="91440" tIns="45720" rIns="91440" bIns="45720" numCol="1" anchor="t" anchorCtr="0" compatLnSpc="1">
            <a:prstTxWarp prst="textNoShape"/>
          </a:bodyPr>
          <a:lstStyle/>
          <a:p>
            <a:pPr lvl="0"/>
            <a:r>
              <a:rPr lang="en-US" dirty="1"/>
              <a:t>Click to edit Master title style</a:t>
            </a:r>
          </a:p>
        </p:txBody>
      </p:sp>
      <p:sp>
        <p:nvSpPr>
          <p:cNvPr id="1028" name="Text Box 39"/>
          <p:cNvSpPr txBox="1">
            <a:spLocks noChangeArrowheads="1"/>
          </p:cNvSpPr>
          <p:nvPr/>
        </p:nvSpPr>
        <p:spPr>
          <a:xfrm>
            <a:off x="7859713" y="6624638"/>
            <a:ext cx="912812" cy="122237"/>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800">
                <a:solidFill>
                  <a:schemeClr val="tx1"/>
                </a:solidFill>
                <a:latin typeface="Verdana" pitchFamily="34" charset="0"/>
                <a:cs typeface="Arial" charset="0"/>
              </a:defRPr>
            </a:lvl1pPr>
            <a:lvl2pPr marL="742950" indent="-285750" eaLnBrk="0" hangingPunct="0">
              <a:defRPr sz="800">
                <a:solidFill>
                  <a:schemeClr val="tx1"/>
                </a:solidFill>
                <a:latin typeface="Verdana" pitchFamily="34" charset="0"/>
                <a:cs typeface="Arial" charset="0"/>
              </a:defRPr>
            </a:lvl2pPr>
            <a:lvl3pPr marL="1143000" indent="-228600" eaLnBrk="0" hangingPunct="0">
              <a:defRPr sz="800">
                <a:solidFill>
                  <a:schemeClr val="tx1"/>
                </a:solidFill>
                <a:latin typeface="Verdana" pitchFamily="34" charset="0"/>
                <a:cs typeface="Arial" charset="0"/>
              </a:defRPr>
            </a:lvl3pPr>
            <a:lvl4pPr marL="1600200" indent="-228600" eaLnBrk="0" hangingPunct="0">
              <a:defRPr sz="800">
                <a:solidFill>
                  <a:schemeClr val="tx1"/>
                </a:solidFill>
                <a:latin typeface="Verdana" pitchFamily="34" charset="0"/>
                <a:cs typeface="Arial" charset="0"/>
              </a:defRPr>
            </a:lvl4pPr>
            <a:lvl5pPr marL="2057400" indent="-228600" eaLnBrk="0" hangingPunct="0">
              <a:defRPr sz="800">
                <a:solidFill>
                  <a:schemeClr val="tx1"/>
                </a:solidFill>
                <a:latin typeface="Verdana" pitchFamily="34" charset="0"/>
                <a:cs typeface="Arial" charset="0"/>
              </a:defRPr>
            </a:lvl5pPr>
            <a:lvl6pPr marL="2514600" indent="-228600" fontAlgn="base" eaLnBrk="0" hangingPunct="0">
              <a:spcBef>
                <a:spcPct val="0"/>
              </a:spcBef>
              <a:spcAft>
                <a:spcPct val="0"/>
              </a:spcAft>
              <a:defRPr sz="800">
                <a:solidFill>
                  <a:schemeClr val="tx1"/>
                </a:solidFill>
                <a:latin typeface="Verdana" pitchFamily="34" charset="0"/>
                <a:cs typeface="Arial" charset="0"/>
              </a:defRPr>
            </a:lvl6pPr>
            <a:lvl7pPr marL="2971800" indent="-228600" fontAlgn="base" eaLnBrk="0" hangingPunct="0">
              <a:spcBef>
                <a:spcPct val="0"/>
              </a:spcBef>
              <a:spcAft>
                <a:spcPct val="0"/>
              </a:spcAft>
              <a:defRPr sz="800">
                <a:solidFill>
                  <a:schemeClr val="tx1"/>
                </a:solidFill>
                <a:latin typeface="Verdana" pitchFamily="34" charset="0"/>
                <a:cs typeface="Arial" charset="0"/>
              </a:defRPr>
            </a:lvl7pPr>
            <a:lvl8pPr marL="3429000" indent="-228600" fontAlgn="base" eaLnBrk="0" hangingPunct="0">
              <a:spcBef>
                <a:spcPct val="0"/>
              </a:spcBef>
              <a:spcAft>
                <a:spcPct val="0"/>
              </a:spcAft>
              <a:defRPr sz="800">
                <a:solidFill>
                  <a:schemeClr val="tx1"/>
                </a:solidFill>
                <a:latin typeface="Verdana" pitchFamily="34" charset="0"/>
                <a:cs typeface="Arial" charset="0"/>
              </a:defRPr>
            </a:lvl8pPr>
            <a:lvl9pPr marL="3886200" indent="-228600" fontAlgn="base" eaLnBrk="0" hangingPunct="0">
              <a:spcBef>
                <a:spcPct val="0"/>
              </a:spcBef>
              <a:spcAft>
                <a:spcPct val="0"/>
              </a:spcAft>
              <a:defRPr sz="800">
                <a:solidFill>
                  <a:schemeClr val="tx1"/>
                </a:solidFill>
                <a:latin typeface="Verdana" pitchFamily="34" charset="0"/>
                <a:cs typeface="Arial" charset="0"/>
              </a:defRPr>
            </a:lvl9pPr>
          </a:lstStyle>
          <a:p>
            <a:pPr algn="r" eaLnBrk="1" hangingPunct="1">
              <a:spcBef>
                <a:spcPct val="0"/>
              </a:spcBef>
              <a:defRPr/>
            </a:pPr>
            <a:fld id="{75F74E37-A807-481A-850C-98144DD5D83B}" type="slidenum">
              <a:rPr lang="en-GB" smtClean="0">
                <a:solidFill>
                  <a:srgbClr val="091D5D"/>
                </a:solidFill>
              </a:rPr>
              <a:t>‹#›</a:t>
            </a:fld>
            <a:endParaRPr lang="en-GB">
              <a:solidFill>
                <a:srgbClr val="091D5D"/>
              </a:solidFill>
            </a:endParaRPr>
          </a:p>
        </p:txBody>
      </p:sp>
    </p:spTree>
  </p:cSld>
  <p:clrMap bg1="lt1" tx1="dk1" bg2="lt2" tx2="dk2" accent1="accent1" accent2="accent2" accent3="accent3" accent4="accent4" accent5="accent5" accent6="accent6" hlink="hlink" folHlink="folHlink"/>
  <p:sldLayoutIdLst>
    <p:sldLayoutId id="2147485152" r:id="rId1"/>
    <p:sldLayoutId id="2147485122" r:id="rId2"/>
    <p:sldLayoutId id="2147485123" r:id="rId3"/>
    <p:sldLayoutId id="2147485124" r:id="rId4"/>
    <p:sldLayoutId id="2147485125" r:id="rId5"/>
    <p:sldLayoutId id="2147485126" r:id="rId6"/>
    <p:sldLayoutId id="2147485127" r:id="rId7"/>
    <p:sldLayoutId id="2147485128" r:id="rId8"/>
    <p:sldLayoutId id="2147485129" r:id="rId9"/>
    <p:sldLayoutId id="2147485130" r:id="rId10"/>
    <p:sldLayoutId id="2147485131" r:id="rId11"/>
  </p:sldLayoutIdLst>
  <p:timing>
    <p:tnLst>
      <p:par>
        <p:cTn id="1" dur="indefinite" restart="never" nodeType="tmRoot"/>
      </p:par>
    </p:tnLst>
  </p:timing>
  <p:txStyles>
    <p:titleStyle>
      <a:lvl1pPr algn="l" fontAlgn="base" rtl="0" eaLnBrk="0" hangingPunct="0">
        <a:spcBef>
          <a:spcPct val="0"/>
        </a:spcBef>
        <a:spcAft>
          <a:spcPct val="0"/>
        </a:spcAft>
        <a:defRPr sz="2200">
          <a:solidFill>
            <a:schemeClr val="tx1"/>
          </a:solidFill>
          <a:latin typeface="+mj-lt"/>
          <a:ea typeface="+mj-ea"/>
          <a:cs typeface="+mj-cs"/>
        </a:defRPr>
      </a:lvl1pPr>
      <a:lvl2pPr algn="l" fontAlgn="base" rtl="0" eaLnBrk="0" hangingPunct="0">
        <a:spcBef>
          <a:spcPct val="0"/>
        </a:spcBef>
        <a:spcAft>
          <a:spcPct val="0"/>
        </a:spcAft>
        <a:defRPr sz="2200">
          <a:solidFill>
            <a:schemeClr val="tx1"/>
          </a:solidFill>
          <a:latin typeface="Verdana" pitchFamily="34" charset="0"/>
        </a:defRPr>
      </a:lvl2pPr>
      <a:lvl3pPr algn="l" fontAlgn="base" rtl="0" eaLnBrk="0" hangingPunct="0">
        <a:spcBef>
          <a:spcPct val="0"/>
        </a:spcBef>
        <a:spcAft>
          <a:spcPct val="0"/>
        </a:spcAft>
        <a:defRPr sz="2200">
          <a:solidFill>
            <a:schemeClr val="tx1"/>
          </a:solidFill>
          <a:latin typeface="Verdana" pitchFamily="34" charset="0"/>
        </a:defRPr>
      </a:lvl3pPr>
      <a:lvl4pPr algn="l" fontAlgn="base" rtl="0" eaLnBrk="0" hangingPunct="0">
        <a:spcBef>
          <a:spcPct val="0"/>
        </a:spcBef>
        <a:spcAft>
          <a:spcPct val="0"/>
        </a:spcAft>
        <a:defRPr sz="2200">
          <a:solidFill>
            <a:schemeClr val="tx1"/>
          </a:solidFill>
          <a:latin typeface="Verdana" pitchFamily="34" charset="0"/>
        </a:defRPr>
      </a:lvl4pPr>
      <a:lvl5pPr algn="l" fontAlgn="base" rtl="0" eaLnBrk="0" hangingPunct="0">
        <a:spcBef>
          <a:spcPct val="0"/>
        </a:spcBef>
        <a:spcAft>
          <a:spcPct val="0"/>
        </a:spcAft>
        <a:defRPr sz="2200">
          <a:solidFill>
            <a:schemeClr val="tx1"/>
          </a:solidFill>
          <a:latin typeface="Verdana" pitchFamily="34" charset="0"/>
        </a:defRPr>
      </a:lvl5pPr>
      <a:lvl6pPr marL="457200" algn="l" fontAlgn="base" rtl="0">
        <a:spcBef>
          <a:spcPct val="0"/>
        </a:spcBef>
        <a:spcAft>
          <a:spcPct val="0"/>
        </a:spcAft>
        <a:defRPr sz="2200">
          <a:solidFill>
            <a:schemeClr val="tx1"/>
          </a:solidFill>
          <a:latin typeface="Verdana" pitchFamily="34" charset="0"/>
        </a:defRPr>
      </a:lvl6pPr>
      <a:lvl7pPr marL="914400" algn="l" fontAlgn="base" rtl="0">
        <a:spcBef>
          <a:spcPct val="0"/>
        </a:spcBef>
        <a:spcAft>
          <a:spcPct val="0"/>
        </a:spcAft>
        <a:defRPr sz="2200">
          <a:solidFill>
            <a:schemeClr val="tx1"/>
          </a:solidFill>
          <a:latin typeface="Verdana" pitchFamily="34" charset="0"/>
        </a:defRPr>
      </a:lvl7pPr>
      <a:lvl8pPr marL="1371600" algn="l" fontAlgn="base" rtl="0">
        <a:spcBef>
          <a:spcPct val="0"/>
        </a:spcBef>
        <a:spcAft>
          <a:spcPct val="0"/>
        </a:spcAft>
        <a:defRPr sz="2200">
          <a:solidFill>
            <a:schemeClr val="tx1"/>
          </a:solidFill>
          <a:latin typeface="Verdana" pitchFamily="34" charset="0"/>
        </a:defRPr>
      </a:lvl8pPr>
      <a:lvl9pPr marL="1828800" algn="l" fontAlgn="base" rtl="0">
        <a:spcBef>
          <a:spcPct val="0"/>
        </a:spcBef>
        <a:spcAft>
          <a:spcPct val="0"/>
        </a:spcAft>
        <a:defRPr sz="2200">
          <a:solidFill>
            <a:schemeClr val="tx1"/>
          </a:solidFill>
          <a:latin typeface="Verdana" pitchFamily="34" charset="0"/>
        </a:defRPr>
      </a:lvl9pPr>
    </p:titleStyle>
    <p:bodyStyle>
      <a:lvl1pPr marL="231775" indent="-231775" algn="l" fontAlgn="base" rtl="0" eaLnBrk="0" hangingPunct="0">
        <a:spcBef>
          <a:spcPct val="0"/>
        </a:spcBef>
        <a:spcAft>
          <a:spcPct val="20000"/>
        </a:spcAft>
        <a:buClr>
          <a:schemeClr val="tx1"/>
        </a:buClr>
        <a:buChar char="•"/>
        <a:defRPr sz="2000">
          <a:solidFill>
            <a:schemeClr val="tx1"/>
          </a:solidFill>
          <a:latin typeface="+mn-lt"/>
          <a:ea typeface="+mn-ea"/>
          <a:cs typeface="+mn-cs"/>
        </a:defRPr>
      </a:lvl1pPr>
      <a:lvl2pPr marL="577850" indent="-231775" algn="l" fontAlgn="base" rtl="0" eaLnBrk="0" hangingPunct="0">
        <a:spcBef>
          <a:spcPct val="0"/>
        </a:spcBef>
        <a:spcAft>
          <a:spcPct val="20000"/>
        </a:spcAft>
        <a:buClr>
          <a:schemeClr val="tx1"/>
        </a:buClr>
        <a:buFont typeface="Verdana" pitchFamily="34" charset="0"/>
        <a:buChar char="–"/>
        <a:defRPr>
          <a:solidFill>
            <a:schemeClr val="tx1"/>
          </a:solidFill>
          <a:latin typeface="+mn-lt"/>
        </a:defRPr>
      </a:lvl2pPr>
      <a:lvl3pPr marL="914400" indent="-222250" algn="l" fontAlgn="base" rtl="0" eaLnBrk="0" hangingPunct="0">
        <a:spcBef>
          <a:spcPct val="0"/>
        </a:spcBef>
        <a:spcAft>
          <a:spcPct val="20000"/>
        </a:spcAft>
        <a:buClr>
          <a:schemeClr val="tx1"/>
        </a:buClr>
        <a:buChar char="•"/>
        <a:defRPr sz="1600">
          <a:solidFill>
            <a:schemeClr val="tx1"/>
          </a:solidFill>
          <a:latin typeface="+mn-lt"/>
        </a:defRPr>
      </a:lvl3pPr>
      <a:lvl4pPr marL="1260475" indent="-231775" algn="l" fontAlgn="base" rtl="0" eaLnBrk="0" hangingPunct="0">
        <a:spcBef>
          <a:spcPct val="0"/>
        </a:spcBef>
        <a:spcAft>
          <a:spcPct val="20000"/>
        </a:spcAft>
        <a:buClr>
          <a:schemeClr val="tx1"/>
        </a:buClr>
        <a:buFont typeface="Verdana" pitchFamily="34" charset="0"/>
        <a:buChar char="–"/>
        <a:defRPr sz="1400">
          <a:solidFill>
            <a:schemeClr val="tx1"/>
          </a:solidFill>
          <a:latin typeface="+mn-lt"/>
        </a:defRPr>
      </a:lvl4pPr>
      <a:lvl5pPr marL="1778000" indent="-282575" algn="l" fontAlgn="base" rtl="0" eaLnBrk="0" hangingPunct="0">
        <a:spcBef>
          <a:spcPct val="0"/>
        </a:spcBef>
        <a:spcAft>
          <a:spcPct val="20000"/>
        </a:spcAft>
        <a:buClr>
          <a:schemeClr val="tx1"/>
        </a:buClr>
        <a:buFont typeface="Verdana" pitchFamily="34" charset="0"/>
        <a:buChar char="–"/>
        <a:defRPr sz="1400">
          <a:solidFill>
            <a:schemeClr val="tx1"/>
          </a:solidFill>
          <a:latin typeface="+mn-lt"/>
        </a:defRPr>
      </a:lvl5pPr>
      <a:lvl6pPr marL="2235200" indent="-282575" algn="l" fontAlgn="base" rtl="0">
        <a:spcBef>
          <a:spcPct val="0"/>
        </a:spcBef>
        <a:spcAft>
          <a:spcPct val="20000"/>
        </a:spcAft>
        <a:buClr>
          <a:schemeClr val="tx1"/>
        </a:buClr>
        <a:buFont typeface="Verdana" pitchFamily="34" charset="0"/>
        <a:buChar char="–"/>
        <a:defRPr sz="1400">
          <a:solidFill>
            <a:schemeClr val="tx1"/>
          </a:solidFill>
          <a:latin typeface="+mn-lt"/>
        </a:defRPr>
      </a:lvl6pPr>
      <a:lvl7pPr marL="2692400" indent="-282575" algn="l" fontAlgn="base" rtl="0">
        <a:spcBef>
          <a:spcPct val="0"/>
        </a:spcBef>
        <a:spcAft>
          <a:spcPct val="20000"/>
        </a:spcAft>
        <a:buClr>
          <a:schemeClr val="tx1"/>
        </a:buClr>
        <a:buFont typeface="Verdana" pitchFamily="34" charset="0"/>
        <a:buChar char="–"/>
        <a:defRPr sz="1400">
          <a:solidFill>
            <a:schemeClr val="tx1"/>
          </a:solidFill>
          <a:latin typeface="+mn-lt"/>
        </a:defRPr>
      </a:lvl7pPr>
      <a:lvl8pPr marL="3149600" indent="-282575" algn="l" fontAlgn="base" rtl="0">
        <a:spcBef>
          <a:spcPct val="0"/>
        </a:spcBef>
        <a:spcAft>
          <a:spcPct val="20000"/>
        </a:spcAft>
        <a:buClr>
          <a:schemeClr val="tx1"/>
        </a:buClr>
        <a:buFont typeface="Verdana" pitchFamily="34" charset="0"/>
        <a:buChar char="–"/>
        <a:defRPr sz="1400">
          <a:solidFill>
            <a:schemeClr val="tx1"/>
          </a:solidFill>
          <a:latin typeface="+mn-lt"/>
        </a:defRPr>
      </a:lvl8pPr>
      <a:lvl9pPr marL="3606800" indent="-282575" algn="l" fontAlgn="base" rtl="0">
        <a:spcBef>
          <a:spcPct val="0"/>
        </a:spcBef>
        <a:spcAft>
          <a:spcPct val="20000"/>
        </a:spcAft>
        <a:buClr>
          <a:schemeClr val="tx1"/>
        </a:buClr>
        <a:buFont typeface="Verdana" pitchFamily="34" charset="0"/>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4.xml" /><Relationship Id="rId2" Type="http://schemas.openxmlformats.org/officeDocument/2006/relationships/notesSlide" Target="../notesSlides/notesSlide1.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12.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12.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12.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12.xm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5.xm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12.xm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12.xm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12.xml"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12.xml"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12.xml" /><Relationship Id="rId2" Type="http://schemas.openxmlformats.org/officeDocument/2006/relationships/notesSlide" Target="../notesSlides/notesSlide6.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4.xml" /><Relationship Id="rId2" Type="http://schemas.openxmlformats.org/officeDocument/2006/relationships/notesSlide" Target="../notesSlides/notesSlide2.xml"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12.xml"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12.xml" /><Relationship Id="rId2" Type="http://schemas.openxmlformats.org/officeDocument/2006/relationships/notesSlide" Target="../notesSlides/notesSlide7.xml"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12.xml" /></Relationships>
</file>

<file path=ppt/slides/_rels/slide23.xml.rels>&#65279;<?xml version="1.0" encoding="utf-8" standalone="yes"?><Relationships xmlns="http://schemas.openxmlformats.org/package/2006/relationships"><Relationship Id="rId1" Type="http://schemas.openxmlformats.org/officeDocument/2006/relationships/slideLayout" Target="../slideLayouts/slideLayout12.xml" /></Relationships>
</file>

<file path=ppt/slides/_rels/slide24.xml.rels>&#65279;<?xml version="1.0" encoding="utf-8" standalone="yes"?><Relationships xmlns="http://schemas.openxmlformats.org/package/2006/relationships"><Relationship Id="rId1" Type="http://schemas.openxmlformats.org/officeDocument/2006/relationships/slideLayout" Target="../slideLayouts/slideLayout12.xml" /></Relationships>
</file>

<file path=ppt/slides/_rels/slide25.xml.rels>&#65279;<?xml version="1.0" encoding="utf-8" standalone="yes"?><Relationships xmlns="http://schemas.openxmlformats.org/package/2006/relationships"><Relationship Id="rId1" Type="http://schemas.openxmlformats.org/officeDocument/2006/relationships/slideLayout" Target="../slideLayouts/slideLayout12.xml" /></Relationships>
</file>

<file path=ppt/slides/_rels/slide26.xml.rels>&#65279;<?xml version="1.0" encoding="utf-8" standalone="yes"?><Relationships xmlns="http://schemas.openxmlformats.org/package/2006/relationships"><Relationship Id="rId1" Type="http://schemas.openxmlformats.org/officeDocument/2006/relationships/slideLayout" Target="../slideLayouts/slideLayout12.xml" /></Relationships>
</file>

<file path=ppt/slides/_rels/slide27.xml.rels>&#65279;<?xml version="1.0" encoding="utf-8" standalone="yes"?><Relationships xmlns="http://schemas.openxmlformats.org/package/2006/relationships"><Relationship Id="rId1" Type="http://schemas.openxmlformats.org/officeDocument/2006/relationships/slideLayout" Target="../slideLayouts/slideLayout12.xml" /></Relationships>
</file>

<file path=ppt/slides/_rels/slide28.xml.rels>&#65279;<?xml version="1.0" encoding="utf-8" standalone="yes"?><Relationships xmlns="http://schemas.openxmlformats.org/package/2006/relationships"><Relationship Id="rId1" Type="http://schemas.openxmlformats.org/officeDocument/2006/relationships/slideLayout" Target="../slideLayouts/slideLayout12.xml" /></Relationships>
</file>

<file path=ppt/slides/_rels/slide29.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8.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4.xml" /><Relationship Id="rId2" Type="http://schemas.openxmlformats.org/officeDocument/2006/relationships/notesSlide" Target="../notesSlides/notesSlide3.xml" /></Relationships>
</file>

<file path=ppt/slides/_rels/slide30.xml.rels>&#65279;<?xml version="1.0" encoding="utf-8" standalone="yes"?><Relationships xmlns="http://schemas.openxmlformats.org/package/2006/relationships"><Relationship Id="rId1" Type="http://schemas.openxmlformats.org/officeDocument/2006/relationships/slideLayout" Target="../slideLayouts/slideLayout12.xml" /></Relationships>
</file>

<file path=ppt/slides/_rels/slide31.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9.xml" /></Relationships>
</file>

<file path=ppt/slides/_rels/slide32.xml.rels>&#65279;<?xml version="1.0" encoding="utf-8" standalone="yes"?><Relationships xmlns="http://schemas.openxmlformats.org/package/2006/relationships"><Relationship Id="rId1" Type="http://schemas.openxmlformats.org/officeDocument/2006/relationships/slideLayout" Target="../slideLayouts/slideLayout11.xml" /><Relationship Id="rId2" Type="http://schemas.openxmlformats.org/officeDocument/2006/relationships/notesSlide" Target="../notesSlides/notesSlide10.xml" /></Relationships>
</file>

<file path=ppt/slides/_rels/slide33.xml.rels>&#65279;<?xml version="1.0" encoding="utf-8" standalone="yes"?><Relationships xmlns="http://schemas.openxmlformats.org/package/2006/relationships"><Relationship Id="rId1" Type="http://schemas.openxmlformats.org/officeDocument/2006/relationships/slideLayout" Target="../slideLayouts/slideLayout11.xml" /><Relationship Id="rId2" Type="http://schemas.openxmlformats.org/officeDocument/2006/relationships/notesSlide" Target="../notesSlides/notesSlide11.xml" /></Relationships>
</file>

<file path=ppt/slides/_rels/slide34.xml.rels>&#65279;<?xml version="1.0" encoding="utf-8" standalone="yes"?><Relationships xmlns="http://schemas.openxmlformats.org/package/2006/relationships"><Relationship Id="rId1" Type="http://schemas.openxmlformats.org/officeDocument/2006/relationships/slideLayout" Target="../slideLayouts/slideLayout11.xml" /><Relationship Id="rId2" Type="http://schemas.openxmlformats.org/officeDocument/2006/relationships/notesSlide" Target="../notesSlides/notesSlide12.xml" /></Relationships>
</file>

<file path=ppt/slides/_rels/slide35.xml.rels>&#65279;<?xml version="1.0" encoding="utf-8" standalone="yes"?><Relationships xmlns="http://schemas.openxmlformats.org/package/2006/relationships"><Relationship Id="rId1" Type="http://schemas.openxmlformats.org/officeDocument/2006/relationships/slideLayout" Target="../slideLayouts/slideLayout11.xml" /><Relationship Id="rId2" Type="http://schemas.openxmlformats.org/officeDocument/2006/relationships/notesSlide" Target="../notesSlides/notesSlide13.xml" /></Relationships>
</file>

<file path=ppt/slides/_rels/slide36.xml.rels>&#65279;<?xml version="1.0" encoding="utf-8" standalone="yes"?><Relationships xmlns="http://schemas.openxmlformats.org/package/2006/relationships"><Relationship Id="rId1" Type="http://schemas.openxmlformats.org/officeDocument/2006/relationships/slideLayout" Target="../slideLayouts/slideLayout11.xml" /><Relationship Id="rId2" Type="http://schemas.openxmlformats.org/officeDocument/2006/relationships/notesSlide" Target="../notesSlides/notesSlide14.xml" /></Relationships>
</file>

<file path=ppt/slides/_rels/slide37.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15.xml" /></Relationships>
</file>

<file path=ppt/slides/_rels/slide38.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16.xml" /></Relationships>
</file>

<file path=ppt/slides/_rels/slide39.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17.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4.xml" /><Relationship Id="rId2" Type="http://schemas.openxmlformats.org/officeDocument/2006/relationships/notesSlide" Target="../notesSlides/notesSlide4.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5.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2.xml" /><Relationship Id="rId2" Type="http://schemas.openxmlformats.org/officeDocument/2006/relationships/image" Target="../media/image4.jpeg"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2.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12.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12.xml" /></Relationships>
</file>

<file path=ppt/slides/slide1.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48130" name="Rectangle 27"/>
          <p:cNvSpPr>
            <a:spLocks noGrp="1"/>
          </p:cNvSpPr>
          <p:nvPr>
            <p:ph type="title"/>
          </p:nvPr>
        </p:nvSpPr>
        <p:spPr>
          <a:xfrm>
            <a:off x="414338" y="1004888"/>
            <a:ext cx="8326437" cy="997196"/>
          </a:xfrm>
        </p:spPr>
        <p:txBody>
          <a:bodyPr/>
          <a:lstStyle/>
          <a:p>
            <a:pPr algn="ctr">
              <a:spcBef>
                <a:spcPct val="0"/>
              </a:spcBef>
            </a:pPr>
            <a:r>
              <a:rPr lang="en-US" b="1" cap="small" dirty="1">
                <a:solidFill>
                  <a:srgbClr val="092776"/>
                </a:solidFill>
              </a:rPr>
              <a:t>The U.S. Anti-Inversion Regime:</a:t>
            </a:r>
            <a:br>
              <a:rPr lang="en-US" b="1" cap="small" dirty="1">
                <a:solidFill>
                  <a:srgbClr val="092776"/>
                </a:solidFill>
              </a:rPr>
            </a:br>
            <a:r>
              <a:rPr lang="en-US" sz="2400" b="1" cap="small" dirty="1">
                <a:solidFill>
                  <a:srgbClr val="092776"/>
                </a:solidFill>
              </a:rPr>
              <a:t>Is it Time for the Hotel California to Adopt a New Check-out Policy?</a:t>
            </a:r>
          </a:p>
        </p:txBody>
      </p:sp>
      <p:sp>
        <p:nvSpPr>
          <p:cNvPr id="48131" name="Rectangle 28"/>
          <p:cNvSpPr>
            <a:spLocks noGrp="1"/>
          </p:cNvSpPr>
          <p:nvPr>
            <p:ph idx="1"/>
          </p:nvPr>
        </p:nvSpPr>
        <p:spPr>
          <a:xfrm>
            <a:off x="414338" y="2006600"/>
            <a:ext cx="8326437" cy="3549690"/>
          </a:xfrm>
        </p:spPr>
        <p:txBody>
          <a:bodyPr/>
          <a:lstStyle/>
          <a:p>
            <a:pPr marL="0" lvl="0" indent="0" algn="ctr" rtl="0">
              <a:lnSpc>
                <a:spcPct val="90000"/>
              </a:lnSpc>
              <a:spcBef>
                <a:spcPct val="0"/>
              </a:spcBef>
              <a:spcAft>
                <a:spcPct val="0"/>
              </a:spcAft>
              <a:buClr>
                <a:schemeClr val="dk1"/>
              </a:buClr>
              <a:buSzPts val="2400"/>
              <a:buNone/>
            </a:pPr>
            <a:endParaRPr lang="en-US" sz="2000" b="1"/>
          </a:p>
          <a:p>
            <a:pPr marL="0" lvl="0" indent="0" algn="ctr" rtl="0">
              <a:lnSpc>
                <a:spcPct val="90000"/>
              </a:lnSpc>
              <a:spcBef>
                <a:spcPct val="0"/>
              </a:spcBef>
              <a:spcAft>
                <a:spcPct val="0"/>
              </a:spcAft>
              <a:buClr>
                <a:schemeClr val="dk1"/>
              </a:buClr>
              <a:buSzPts val="2400"/>
              <a:buNone/>
            </a:pPr>
            <a:endParaRPr lang="en-US" sz="2000" b="1"/>
          </a:p>
          <a:p>
            <a:pPr marL="0" lvl="0" indent="0" algn="ctr" rtl="0">
              <a:lnSpc>
                <a:spcPct val="90000"/>
              </a:lnSpc>
              <a:spcBef>
                <a:spcPct val="0"/>
              </a:spcBef>
              <a:spcAft>
                <a:spcPct val="0"/>
              </a:spcAft>
              <a:buClr>
                <a:schemeClr val="dk1"/>
              </a:buClr>
              <a:buSzPts val="2400"/>
              <a:buNone/>
            </a:pPr>
            <a:r>
              <a:rPr lang="en-US" sz="2000" b="1" dirty="1"/>
              <a:t>University of Chicago Law School Federal Tax Conference</a:t>
            </a:r>
            <a:endParaRPr lang="en-US" sz="2000"/>
          </a:p>
          <a:p>
            <a:pPr marL="0" lvl="0" indent="0" algn="ctr" rtl="0">
              <a:lnSpc>
                <a:spcPct val="90000"/>
              </a:lnSpc>
              <a:spcBef>
                <a:spcPts val="1000"/>
              </a:spcBef>
              <a:spcAft>
                <a:spcPct val="0"/>
              </a:spcAft>
              <a:buClr>
                <a:schemeClr val="dk1"/>
              </a:buClr>
              <a:buSzPts val="2400"/>
              <a:buNone/>
            </a:pPr>
            <a:r>
              <a:rPr lang="en-US" sz="2000" b="1" dirty="1"/>
              <a:t>November 4, 2022</a:t>
            </a:r>
          </a:p>
          <a:p>
            <a:pPr marL="0" lvl="0" indent="0" algn="ctr" rtl="0">
              <a:lnSpc>
                <a:spcPct val="90000"/>
              </a:lnSpc>
              <a:spcBef>
                <a:spcPts val="1000"/>
              </a:spcBef>
              <a:spcAft>
                <a:spcPct val="0"/>
              </a:spcAft>
              <a:buClr>
                <a:schemeClr val="dk1"/>
              </a:buClr>
              <a:buSzPts val="2400"/>
              <a:buNone/>
            </a:pPr>
            <a:endParaRPr lang="en-US" sz="2000"/>
          </a:p>
          <a:p>
            <a:pPr marL="0" lvl="0" indent="0" algn="l" rtl="0">
              <a:lnSpc>
                <a:spcPct val="90000"/>
              </a:lnSpc>
              <a:spcBef>
                <a:spcPts val="1000"/>
              </a:spcBef>
              <a:spcAft>
                <a:spcPct val="0"/>
              </a:spcAft>
              <a:buClr>
                <a:schemeClr val="dk1"/>
              </a:buClr>
              <a:buSzPts val="2400"/>
              <a:buNone/>
            </a:pPr>
            <a:r>
              <a:rPr lang="en-US" dirty="1"/>
              <a:t>	Moderator:	Christopher Trump, Deloitte Tax LLP</a:t>
            </a:r>
          </a:p>
          <a:p>
            <a:pPr marL="0" lvl="0" indent="0" algn="l" rtl="0">
              <a:lnSpc>
                <a:spcPct val="90000"/>
              </a:lnSpc>
              <a:spcBef>
                <a:spcPts val="1000"/>
              </a:spcBef>
              <a:spcAft>
                <a:spcPct val="0"/>
              </a:spcAft>
              <a:buClr>
                <a:schemeClr val="dk1"/>
              </a:buClr>
              <a:buSzPts val="2400"/>
              <a:buNone/>
            </a:pPr>
            <a:r>
              <a:rPr lang="en-US" dirty="1"/>
              <a:t>	Presenter:	Scott M. Levine, Jones Day</a:t>
            </a:r>
          </a:p>
          <a:p>
            <a:pPr algn="l"/>
            <a:r>
              <a:rPr lang="en-US" dirty="1"/>
              <a:t>	Panelists:  	John Merrick, Associate Chief Counsel 					(International), Internal Revenue Service</a:t>
            </a:r>
          </a:p>
          <a:p>
            <a:pPr marL="0" lvl="0" indent="0" algn="l" rtl="0">
              <a:lnSpc>
                <a:spcPct val="90000"/>
              </a:lnSpc>
              <a:spcBef>
                <a:spcPts val="1000"/>
              </a:spcBef>
              <a:spcAft>
                <a:spcPct val="0"/>
              </a:spcAft>
              <a:buClr>
                <a:schemeClr val="dk1"/>
              </a:buClr>
              <a:buSzPts val="2400"/>
              <a:buNone/>
            </a:pPr>
            <a:r>
              <a:rPr lang="en-US" dirty="1"/>
              <a:t>			Caroline Ngo, McDermott Will &amp; Emery LLP</a:t>
            </a:r>
            <a:endParaRPr sz="1200"/>
          </a:p>
        </p:txBody>
      </p:sp>
      <p:sp>
        <p:nvSpPr>
          <p:cNvPr id="2" name="Oval 1">
            <a:extLst>
              <a:ext uri="{FF2B5EF4-FFF2-40B4-BE49-F238E27FC236}">
                <a16:creationId xmlns:a16="http://schemas.microsoft.com/office/drawing/2014/main" id="{63117E26-2DFE-417B-8172-F41684B794B8}"/>
              </a:ext>
            </a:extLst>
          </p:cNvPr>
          <p:cNvSpPr/>
          <p:nvPr/>
        </p:nvSpPr>
        <p:spPr>
          <a:xfrm>
            <a:off x="276225" y="6553200"/>
            <a:ext cx="304800" cy="238125"/>
          </a:xfrm>
          <a:prstGeom prst="ellipse"/>
          <a:solidFill>
            <a:schemeClr val="bg1"/>
          </a:solidFill>
          <a:ln w="25400" cap="flat" algn="ctr">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993622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Rectangle 5"/>
          <p:cNvSpPr>
            <a:spLocks noChangeArrowheads="1"/>
          </p:cNvSpPr>
          <p:nvPr/>
        </p:nvSpPr>
        <p:spPr>
          <a:xfrm>
            <a:off x="352424" y="858000"/>
            <a:ext cx="8467725" cy="5178425"/>
          </a:xfrm>
          <a:prstGeom prst="rect"/>
          <a:noFill/>
          <a:ln w="9525">
            <a:noFill/>
            <a:miter lim="800000"/>
          </a:ln>
        </p:spPr>
        <p:txBody>
          <a:bodyPr lIns="0" tIns="0" rIns="0" bIns="0"/>
          <a:lstStyle/>
          <a:p>
            <a:pPr marL="342900" indent="-342900" algn="l">
              <a:spcBef>
                <a:spcPts val="600"/>
              </a:spcBef>
              <a:spcAft>
                <a:spcPct val="0"/>
              </a:spcAft>
              <a:buClr>
                <a:schemeClr val="tx1"/>
              </a:buClr>
              <a:buFontTx/>
              <a:buChar char="•"/>
            </a:pPr>
            <a:endParaRPr lang="en-US" sz="1600">
              <a:solidFill>
                <a:srgbClr val="092776"/>
              </a:solidFill>
              <a:latin typeface="Arial" panose="020b0604020202020204" pitchFamily="34" charset="0"/>
              <a:cs typeface="Arial" panose="020b0604020202020204" pitchFamily="34" charset="0"/>
            </a:endParaRPr>
          </a:p>
          <a:p>
            <a:pPr marL="469900" lvl="0" indent="-469900" algn="l" eaLnBrk="0" hangingPunct="0">
              <a:spcBef>
                <a:spcPts val="300"/>
              </a:spcBef>
              <a:spcAft>
                <a:spcPts val="1200"/>
              </a:spcAft>
              <a:buClr>
                <a:schemeClr val="folHlink"/>
              </a:buClr>
              <a:buFontTx/>
              <a:buChar char="•"/>
              <a:defRPr/>
            </a:pPr>
            <a:r>
              <a:rPr lang="en-US" sz="18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Under the U.S. federal income tax system, a corporation is treated as a domestic corporation if it is created or organized under the laws of the United States, one of the states, or the District of Columbia. Section 7701(a)(4).</a:t>
            </a:r>
          </a:p>
          <a:p>
            <a:pPr marL="469900" indent="-469900" algn="l" eaLnBrk="0" hangingPunct="0">
              <a:spcBef>
                <a:spcPts val="300"/>
              </a:spcBef>
              <a:spcAft>
                <a:spcPts val="1200"/>
              </a:spcAft>
              <a:buClr>
                <a:schemeClr val="folHlink"/>
              </a:buClr>
              <a:buFontTx/>
              <a:buChar char="•"/>
              <a:defRPr/>
            </a:pPr>
            <a:r>
              <a:rPr lang="en-US" sz="18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A corporation is treated as a foreign corporation if it is not a domestic corporation. Section 7701(a)(5); Treas. Reg. §</a:t>
            </a:r>
            <a:r>
              <a:rPr lang="en-US" sz="1800" dirty="1">
                <a:solidFill>
                  <a:srgbClr val="092776"/>
                </a:solidFill>
                <a:effectLst/>
                <a:latin typeface="Times New Roman" panose="02020603050405020304" pitchFamily="18" charset="0"/>
                <a:ea typeface="DFKai-SB" panose="03000509000000000000" pitchFamily="65" charset="-120"/>
                <a:cs typeface="Times New Roman" panose="02020603050405020304" pitchFamily="18" charset="0"/>
              </a:rPr>
              <a:t> </a:t>
            </a:r>
            <a:r>
              <a:rPr lang="en-US" sz="18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301.7701-5(a).</a:t>
            </a:r>
          </a:p>
          <a:p>
            <a:pPr marL="469900" lvl="0" indent="-469900" algn="l" eaLnBrk="0" hangingPunct="0">
              <a:spcBef>
                <a:spcPts val="300"/>
              </a:spcBef>
              <a:spcAft>
                <a:spcPts val="1200"/>
              </a:spcAft>
              <a:buClr>
                <a:schemeClr val="folHlink"/>
              </a:buClr>
              <a:buFontTx/>
              <a:buChar char="•"/>
              <a:defRPr/>
            </a:pPr>
            <a:r>
              <a:rPr lang="en-US" sz="18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In some countries, a corporation is a resident of the country in which it was incorporated </a:t>
            </a:r>
            <a:r>
              <a:rPr lang="en-US" sz="1800" i="1" dirty="1">
                <a:solidFill>
                  <a:srgbClr val="092776"/>
                </a:solidFill>
                <a:effectLst/>
                <a:latin typeface="Arial" panose="020b0604020202020204" pitchFamily="34" charset="0"/>
                <a:ea typeface="DFKai-SB" panose="03000509000000000000" pitchFamily="65" charset="-120"/>
                <a:cs typeface="Arial" panose="020b0604020202020204" pitchFamily="34" charset="0"/>
              </a:rPr>
              <a:t>or</a:t>
            </a:r>
            <a:r>
              <a:rPr lang="en-US" sz="18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 its central management and control (or some variation thereof) is exercised there. </a:t>
            </a:r>
            <a:r>
              <a:rPr lang="en-US" sz="1800" i="1" dirty="1">
                <a:solidFill>
                  <a:srgbClr val="092776"/>
                </a:solidFill>
                <a:effectLst/>
                <a:latin typeface="Arial" panose="020b0604020202020204" pitchFamily="34" charset="0"/>
                <a:ea typeface="DFKai-SB" panose="03000509000000000000" pitchFamily="65" charset="-120"/>
                <a:cs typeface="Arial" panose="020b0604020202020204" pitchFamily="34" charset="0"/>
              </a:rPr>
              <a:t>See</a:t>
            </a:r>
            <a:r>
              <a:rPr lang="en-US" sz="18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 </a:t>
            </a:r>
            <a:r>
              <a:rPr lang="en-US" sz="1800" i="1" dirty="1">
                <a:solidFill>
                  <a:srgbClr val="092776"/>
                </a:solidFill>
                <a:effectLst/>
                <a:latin typeface="Arial" panose="020b0604020202020204" pitchFamily="34" charset="0"/>
                <a:ea typeface="DFKai-SB" panose="03000509000000000000" pitchFamily="65" charset="-120"/>
                <a:cs typeface="Arial" panose="020b0604020202020204" pitchFamily="34" charset="0"/>
              </a:rPr>
              <a:t>e.g.</a:t>
            </a:r>
            <a:r>
              <a:rPr lang="en-US" sz="18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 Canada, United Kingdom, China, France, Germany, India, Ireland, Luxembourg, and Spain.</a:t>
            </a:r>
          </a:p>
          <a:p>
            <a:pPr marL="469900" lvl="0" indent="-469900" algn="l" eaLnBrk="0" hangingPunct="0">
              <a:spcBef>
                <a:spcPts val="300"/>
              </a:spcBef>
              <a:spcAft>
                <a:spcPts val="1200"/>
              </a:spcAft>
              <a:buClr>
                <a:schemeClr val="folHlink"/>
              </a:buClr>
              <a:buFontTx/>
              <a:buChar char="•"/>
              <a:defRPr/>
            </a:pPr>
            <a:r>
              <a:rPr lang="en-US" sz="18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In other countries, a corporation is a resident of the country only if the place of the corporation’s main administration or effective management is in the country. </a:t>
            </a:r>
            <a:r>
              <a:rPr lang="en-US" sz="1800" i="1" dirty="1">
                <a:solidFill>
                  <a:srgbClr val="092776"/>
                </a:solidFill>
                <a:effectLst/>
                <a:latin typeface="Arial" panose="020b0604020202020204" pitchFamily="34" charset="0"/>
                <a:ea typeface="DFKai-SB" panose="03000509000000000000" pitchFamily="65" charset="-120"/>
                <a:cs typeface="Arial" panose="020b0604020202020204" pitchFamily="34" charset="0"/>
              </a:rPr>
              <a:t>See</a:t>
            </a:r>
            <a:r>
              <a:rPr lang="en-US" sz="18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 </a:t>
            </a:r>
            <a:r>
              <a:rPr lang="en-US" sz="1800" i="1" dirty="1">
                <a:solidFill>
                  <a:srgbClr val="092776"/>
                </a:solidFill>
                <a:effectLst/>
                <a:latin typeface="Arial" panose="020b0604020202020204" pitchFamily="34" charset="0"/>
                <a:ea typeface="DFKai-SB" panose="03000509000000000000" pitchFamily="65" charset="-120"/>
                <a:cs typeface="Arial" panose="020b0604020202020204" pitchFamily="34" charset="0"/>
              </a:rPr>
              <a:t>e.g.</a:t>
            </a:r>
            <a:r>
              <a:rPr lang="en-US" sz="18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 Mexico.</a:t>
            </a:r>
          </a:p>
          <a:p>
            <a:pPr marL="469900" lvl="0" indent="-469900" algn="l" eaLnBrk="0" hangingPunct="0">
              <a:spcBef>
                <a:spcPts val="300"/>
              </a:spcBef>
              <a:spcAft>
                <a:spcPts val="1200"/>
              </a:spcAft>
              <a:buClr>
                <a:schemeClr val="folHlink"/>
              </a:buClr>
              <a:buFontTx/>
              <a:buChar char="•"/>
              <a:defRPr/>
            </a:pPr>
            <a:r>
              <a:rPr lang="en-US" sz="1800" dirty="1">
                <a:solidFill>
                  <a:srgbClr val="092776"/>
                </a:solidFill>
                <a:latin typeface="Arial" panose="020b0604020202020204" pitchFamily="34" charset="0"/>
                <a:ea typeface="DFKai-SB" panose="03000509000000000000" pitchFamily="65" charset="-120"/>
                <a:cs typeface="Arial" panose="020b0604020202020204" pitchFamily="34" charset="0"/>
              </a:rPr>
              <a:t>Under yet another test, in some countries, a c</a:t>
            </a:r>
            <a:r>
              <a:rPr lang="en-US" sz="18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orporation is deemed to be resident if it is incorporated under local law or opts for registering its corporate headquarters in that country. </a:t>
            </a:r>
            <a:r>
              <a:rPr lang="en-US" sz="1800" i="1" dirty="1">
                <a:solidFill>
                  <a:srgbClr val="092776"/>
                </a:solidFill>
                <a:effectLst/>
                <a:latin typeface="Arial" panose="020b0604020202020204" pitchFamily="34" charset="0"/>
                <a:ea typeface="DFKai-SB" panose="03000509000000000000" pitchFamily="65" charset="-120"/>
                <a:cs typeface="Arial" panose="020b0604020202020204" pitchFamily="34" charset="0"/>
              </a:rPr>
              <a:t>See</a:t>
            </a:r>
            <a:r>
              <a:rPr lang="en-US" sz="18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 </a:t>
            </a:r>
            <a:r>
              <a:rPr lang="en-US" sz="1800" i="1" dirty="1">
                <a:solidFill>
                  <a:srgbClr val="092776"/>
                </a:solidFill>
                <a:effectLst/>
                <a:latin typeface="Arial" panose="020b0604020202020204" pitchFamily="34" charset="0"/>
                <a:ea typeface="DFKai-SB" panose="03000509000000000000" pitchFamily="65" charset="-120"/>
                <a:cs typeface="Arial" panose="020b0604020202020204" pitchFamily="34" charset="0"/>
              </a:rPr>
              <a:t>e.g.</a:t>
            </a:r>
            <a:r>
              <a:rPr lang="en-US" sz="18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 Brazil.</a:t>
            </a:r>
          </a:p>
          <a:p>
            <a:pPr marL="469900" lvl="0" indent="-469900" algn="l" eaLnBrk="0" hangingPunct="0">
              <a:spcBef>
                <a:spcPts val="300"/>
              </a:spcBef>
              <a:spcAft>
                <a:spcPts val="1200"/>
              </a:spcAft>
              <a:buClr>
                <a:schemeClr val="folHlink"/>
              </a:buClr>
              <a:buFontTx/>
              <a:buChar char="•"/>
              <a:defRPr/>
            </a:pPr>
            <a:endParaRPr lang="en-US" sz="1800">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p>
            <a:pPr lvl="0" algn="l" eaLnBrk="0" hangingPunct="0">
              <a:spcBef>
                <a:spcPts val="300"/>
              </a:spcBef>
              <a:spcAft>
                <a:spcPts val="1200"/>
              </a:spcAft>
              <a:buClr>
                <a:schemeClr val="folHlink"/>
              </a:buClr>
              <a:defRPr/>
            </a:pPr>
            <a:r>
              <a:rPr lang="en-US" sz="18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 </a:t>
            </a:r>
            <a:r>
              <a:rPr kumimoji="0" lang="en-US" sz="1500" b="0" i="0" u="none" strike="noStrike" kern="0" cap="none" spc="0" normalizeH="0" baseline="0" noProof="0" dirty="1">
                <a:ln>
                  <a:noFill/>
                </a:ln>
                <a:solidFill>
                  <a:srgbClr val="092776"/>
                </a:solidFill>
                <a:effectLst/>
                <a:uLnTx/>
                <a:uFillTx/>
                <a:latin typeface="Arial" panose="020b0604020202020204" pitchFamily="34" charset="0"/>
                <a:cs typeface="Arial" panose="020b0604020202020204" pitchFamily="34" charset="0"/>
              </a:rPr>
              <a:t> </a:t>
            </a:r>
          </a:p>
        </p:txBody>
      </p:sp>
      <p:sp>
        <p:nvSpPr>
          <p:cNvPr id="3" name="Rectangle 6"/>
          <p:cNvSpPr>
            <a:spLocks noChangeArrowheads="1"/>
          </p:cNvSpPr>
          <p:nvPr/>
        </p:nvSpPr>
        <p:spPr>
          <a:xfrm>
            <a:off x="266700" y="228600"/>
            <a:ext cx="8624888" cy="762000"/>
          </a:xfrm>
          <a:prstGeom prst="rect"/>
          <a:noFill/>
          <a:ln w="9525" algn="ctr">
            <a:noFill/>
            <a:miter lim="800000"/>
          </a:ln>
        </p:spPr>
        <p:txBody>
          <a:bodyPr/>
          <a:lstStyle/>
          <a:p>
            <a:r>
              <a:rPr lang="en-US" b="1" dirty="1">
                <a:solidFill>
                  <a:srgbClr val="092776"/>
                </a:solidFill>
              </a:rPr>
              <a:t>Tax Residency Tests</a:t>
            </a:r>
          </a:p>
        </p:txBody>
      </p:sp>
    </p:spTree>
    <p:extLst>
      <p:ext uri="{BB962C8B-B14F-4D97-AF65-F5344CB8AC3E}">
        <p14:creationId xmlns:p14="http://schemas.microsoft.com/office/powerpoint/2010/main" val="30135415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Rectangle 5"/>
          <p:cNvSpPr>
            <a:spLocks noChangeArrowheads="1"/>
          </p:cNvSpPr>
          <p:nvPr/>
        </p:nvSpPr>
        <p:spPr>
          <a:xfrm>
            <a:off x="352424" y="858000"/>
            <a:ext cx="8467725" cy="5178425"/>
          </a:xfrm>
          <a:prstGeom prst="rect"/>
          <a:noFill/>
          <a:ln w="9525">
            <a:noFill/>
            <a:miter lim="800000"/>
          </a:ln>
        </p:spPr>
        <p:txBody>
          <a:bodyPr lIns="0" tIns="0" rIns="0" bIns="0"/>
          <a:lstStyle/>
          <a:p>
            <a:pPr marL="342900" indent="-342900" algn="l">
              <a:spcBef>
                <a:spcPts val="600"/>
              </a:spcBef>
              <a:spcAft>
                <a:spcPct val="0"/>
              </a:spcAft>
              <a:buClr>
                <a:schemeClr val="tx1"/>
              </a:buClr>
              <a:buFontTx/>
              <a:buChar char="•"/>
            </a:pPr>
            <a:endParaRPr lang="en-US" sz="1600">
              <a:solidFill>
                <a:srgbClr val="092776"/>
              </a:solidFill>
              <a:latin typeface="Arial" panose="020b0604020202020204" pitchFamily="34" charset="0"/>
              <a:cs typeface="Arial" panose="020b0604020202020204" pitchFamily="34" charset="0"/>
            </a:endParaRPr>
          </a:p>
          <a:p>
            <a:pPr marL="469900" lvl="0" indent="-469900" algn="l" eaLnBrk="0" hangingPunct="0">
              <a:spcBef>
                <a:spcPts val="300"/>
              </a:spcBef>
              <a:spcAft>
                <a:spcPts val="1200"/>
              </a:spcAft>
              <a:buClr>
                <a:schemeClr val="folHlink"/>
              </a:buClr>
              <a:buFontTx/>
              <a:buChar char="•"/>
              <a:defRPr/>
            </a:pPr>
            <a:r>
              <a:rPr lang="en-US" sz="18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In general, when a U.S. person transfers tangible property to a foreign corporation, the built-in gain, if any, is subject to U.S. tax. </a:t>
            </a:r>
            <a:r>
              <a:rPr lang="en-US" sz="1800" i="1" dirty="1">
                <a:solidFill>
                  <a:srgbClr val="092776"/>
                </a:solidFill>
                <a:effectLst/>
                <a:latin typeface="Arial" panose="020b0604020202020204" pitchFamily="34" charset="0"/>
                <a:ea typeface="DFKai-SB" panose="03000509000000000000" pitchFamily="65" charset="-120"/>
                <a:cs typeface="Arial" panose="020b0604020202020204" pitchFamily="34" charset="0"/>
              </a:rPr>
              <a:t>See</a:t>
            </a:r>
            <a:r>
              <a:rPr lang="en-US" sz="18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 </a:t>
            </a:r>
            <a:r>
              <a:rPr lang="en-US" sz="1800" dirty="1">
                <a:solidFill>
                  <a:srgbClr val="092776"/>
                </a:solidFill>
                <a:latin typeface="Arial" panose="020b0604020202020204" pitchFamily="34" charset="0"/>
                <a:ea typeface="DFKai-SB" panose="03000509000000000000" pitchFamily="65" charset="-120"/>
                <a:cs typeface="Arial" panose="020b0604020202020204" pitchFamily="34" charset="0"/>
              </a:rPr>
              <a:t>sections 367(a), 482, 1001(a).</a:t>
            </a:r>
          </a:p>
          <a:p>
            <a:pPr marL="469900" lvl="0" indent="-469900" algn="l" eaLnBrk="0" hangingPunct="0">
              <a:spcBef>
                <a:spcPts val="300"/>
              </a:spcBef>
              <a:spcAft>
                <a:spcPts val="1200"/>
              </a:spcAft>
              <a:buClr>
                <a:schemeClr val="folHlink"/>
              </a:buClr>
              <a:buFontTx/>
              <a:buChar char="•"/>
              <a:defRPr/>
            </a:pPr>
            <a:r>
              <a:rPr lang="en-US" sz="18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In general, when a U.S. person transfers intangible property to a foreign corporation, </a:t>
            </a:r>
          </a:p>
          <a:p>
            <a:pPr marL="927100" lvl="1" indent="-469900" algn="l" eaLnBrk="0" hangingPunct="0">
              <a:spcBef>
                <a:spcPts val="300"/>
              </a:spcBef>
              <a:spcAft>
                <a:spcPts val="1200"/>
              </a:spcAft>
              <a:buClr>
                <a:schemeClr val="folHlink"/>
              </a:buClr>
              <a:buFontTx/>
              <a:buChar char="•"/>
              <a:defRPr/>
            </a:pPr>
            <a:r>
              <a:rPr lang="en-US" sz="1800" dirty="1">
                <a:solidFill>
                  <a:srgbClr val="092776"/>
                </a:solidFill>
                <a:latin typeface="Arial" panose="020b0604020202020204" pitchFamily="34" charset="0"/>
                <a:ea typeface="DFKai-SB" panose="03000509000000000000" pitchFamily="65" charset="-120"/>
                <a:cs typeface="Arial" panose="020b0604020202020204" pitchFamily="34" charset="0"/>
              </a:rPr>
              <a:t>If in an otherwise qualifying nonrecognition transaction, </a:t>
            </a:r>
            <a:r>
              <a:rPr lang="en-US" sz="18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taxable over time as a stream of royalty payments paid over the useful life of the asset, adjusted based on the income earned on the assets. </a:t>
            </a:r>
            <a:r>
              <a:rPr lang="en-US" sz="1800" i="1" dirty="1">
                <a:solidFill>
                  <a:srgbClr val="092776"/>
                </a:solidFill>
                <a:effectLst/>
                <a:latin typeface="Arial" panose="020b0604020202020204" pitchFamily="34" charset="0"/>
                <a:ea typeface="DFKai-SB" panose="03000509000000000000" pitchFamily="65" charset="-120"/>
                <a:cs typeface="Arial" panose="020b0604020202020204" pitchFamily="34" charset="0"/>
              </a:rPr>
              <a:t>See </a:t>
            </a:r>
            <a:r>
              <a:rPr lang="en-US" sz="18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sections 367(d), 482.</a:t>
            </a:r>
          </a:p>
          <a:p>
            <a:pPr marL="927100" lvl="1" indent="-469900" algn="l" eaLnBrk="0" hangingPunct="0">
              <a:spcBef>
                <a:spcPts val="300"/>
              </a:spcBef>
              <a:spcAft>
                <a:spcPts val="1200"/>
              </a:spcAft>
              <a:buClr>
                <a:schemeClr val="folHlink"/>
              </a:buClr>
              <a:buFontTx/>
              <a:buChar char="•"/>
              <a:defRPr/>
            </a:pPr>
            <a:r>
              <a:rPr lang="en-US" sz="1800" dirty="1">
                <a:solidFill>
                  <a:srgbClr val="092776"/>
                </a:solidFill>
                <a:latin typeface="Arial" panose="020b0604020202020204" pitchFamily="34" charset="0"/>
                <a:ea typeface="DFKai-SB" panose="03000509000000000000" pitchFamily="65" charset="-120"/>
                <a:cs typeface="Arial" panose="020b0604020202020204" pitchFamily="34" charset="0"/>
              </a:rPr>
              <a:t>If in a taxable sale, </a:t>
            </a:r>
            <a:r>
              <a:rPr lang="en-US" sz="18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the built-in gain, if any, is subject to U.S. tax. </a:t>
            </a:r>
            <a:r>
              <a:rPr lang="en-US" sz="1800" i="1" dirty="1">
                <a:solidFill>
                  <a:srgbClr val="092776"/>
                </a:solidFill>
                <a:effectLst/>
                <a:latin typeface="Arial" panose="020b0604020202020204" pitchFamily="34" charset="0"/>
                <a:ea typeface="DFKai-SB" panose="03000509000000000000" pitchFamily="65" charset="-120"/>
                <a:cs typeface="Arial" panose="020b0604020202020204" pitchFamily="34" charset="0"/>
              </a:rPr>
              <a:t>See</a:t>
            </a:r>
            <a:r>
              <a:rPr lang="en-US" sz="18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 </a:t>
            </a:r>
            <a:r>
              <a:rPr lang="en-US" sz="1800" dirty="1">
                <a:solidFill>
                  <a:srgbClr val="092776"/>
                </a:solidFill>
                <a:latin typeface="Arial" panose="020b0604020202020204" pitchFamily="34" charset="0"/>
                <a:ea typeface="DFKai-SB" panose="03000509000000000000" pitchFamily="65" charset="-120"/>
                <a:cs typeface="Arial" panose="020b0604020202020204" pitchFamily="34" charset="0"/>
              </a:rPr>
              <a:t>sections 482, 1001(a).</a:t>
            </a:r>
          </a:p>
          <a:p>
            <a:pPr marL="927100" lvl="1" indent="-469900" algn="l" eaLnBrk="0" hangingPunct="0">
              <a:spcBef>
                <a:spcPts val="300"/>
              </a:spcBef>
              <a:spcAft>
                <a:spcPts val="1200"/>
              </a:spcAft>
              <a:buClr>
                <a:schemeClr val="folHlink"/>
              </a:buClr>
              <a:buFontTx/>
              <a:buChar char="•"/>
              <a:defRPr/>
            </a:pPr>
            <a:r>
              <a:rPr lang="en-US" sz="18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Intangibles include goodwill, going concern value, and workforce in place.</a:t>
            </a:r>
          </a:p>
          <a:p>
            <a:pPr marL="469900" lvl="0" indent="-469900" algn="l" eaLnBrk="0" hangingPunct="0">
              <a:spcBef>
                <a:spcPts val="300"/>
              </a:spcBef>
              <a:spcAft>
                <a:spcPts val="1200"/>
              </a:spcAft>
              <a:buClr>
                <a:schemeClr val="folHlink"/>
              </a:buClr>
              <a:buFontTx/>
              <a:buChar char="•"/>
              <a:defRPr/>
            </a:pPr>
            <a:endParaRPr lang="en-US" sz="1800">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p>
            <a:pPr lvl="0" algn="l" eaLnBrk="0" hangingPunct="0">
              <a:spcBef>
                <a:spcPts val="300"/>
              </a:spcBef>
              <a:spcAft>
                <a:spcPts val="1200"/>
              </a:spcAft>
              <a:buClr>
                <a:schemeClr val="folHlink"/>
              </a:buClr>
              <a:defRPr/>
            </a:pPr>
            <a:r>
              <a:rPr lang="en-US" sz="18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 </a:t>
            </a:r>
            <a:r>
              <a:rPr kumimoji="0" lang="en-US" sz="1500" b="0" i="0" u="none" strike="noStrike" kern="0" cap="none" spc="0" normalizeH="0" baseline="0" noProof="0" dirty="1">
                <a:ln>
                  <a:noFill/>
                </a:ln>
                <a:solidFill>
                  <a:srgbClr val="092776"/>
                </a:solidFill>
                <a:effectLst/>
                <a:uLnTx/>
                <a:uFillTx/>
                <a:latin typeface="Arial" panose="020b0604020202020204" pitchFamily="34" charset="0"/>
                <a:cs typeface="Arial" panose="020b0604020202020204" pitchFamily="34" charset="0"/>
              </a:rPr>
              <a:t> </a:t>
            </a:r>
          </a:p>
        </p:txBody>
      </p:sp>
      <p:sp>
        <p:nvSpPr>
          <p:cNvPr id="3" name="Rectangle 6"/>
          <p:cNvSpPr>
            <a:spLocks noChangeArrowheads="1"/>
          </p:cNvSpPr>
          <p:nvPr/>
        </p:nvSpPr>
        <p:spPr>
          <a:xfrm>
            <a:off x="266700" y="228600"/>
            <a:ext cx="8624888" cy="762000"/>
          </a:xfrm>
          <a:prstGeom prst="rect"/>
          <a:noFill/>
          <a:ln w="9525" algn="ctr">
            <a:noFill/>
            <a:miter lim="800000"/>
          </a:ln>
        </p:spPr>
        <p:txBody>
          <a:bodyPr/>
          <a:lstStyle/>
          <a:p>
            <a:r>
              <a:rPr lang="en-US" b="1" dirty="1">
                <a:solidFill>
                  <a:srgbClr val="092776"/>
                </a:solidFill>
              </a:rPr>
              <a:t>U.S. Corporate Exit Tax Regime</a:t>
            </a:r>
          </a:p>
        </p:txBody>
      </p:sp>
    </p:spTree>
    <p:extLst>
      <p:ext uri="{BB962C8B-B14F-4D97-AF65-F5344CB8AC3E}">
        <p14:creationId xmlns:p14="http://schemas.microsoft.com/office/powerpoint/2010/main" val="42798144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Rectangle 5"/>
          <p:cNvSpPr>
            <a:spLocks noChangeArrowheads="1"/>
          </p:cNvSpPr>
          <p:nvPr/>
        </p:nvSpPr>
        <p:spPr>
          <a:xfrm>
            <a:off x="352424" y="791325"/>
            <a:ext cx="8467725" cy="5178425"/>
          </a:xfrm>
          <a:prstGeom prst="rect"/>
          <a:noFill/>
          <a:ln w="9525">
            <a:noFill/>
            <a:miter lim="800000"/>
          </a:ln>
        </p:spPr>
        <p:txBody>
          <a:bodyPr lIns="0" tIns="0" rIns="0" bIns="0"/>
          <a:lstStyle/>
          <a:p>
            <a:pPr marL="342900" indent="-342900" algn="l">
              <a:spcBef>
                <a:spcPts val="600"/>
              </a:spcBef>
              <a:spcAft>
                <a:spcPct val="0"/>
              </a:spcAft>
              <a:buClr>
                <a:schemeClr val="tx1"/>
              </a:buClr>
              <a:buFontTx/>
              <a:buChar char="•"/>
            </a:pPr>
            <a:endParaRPr lang="en-US" sz="1600">
              <a:solidFill>
                <a:srgbClr val="092776"/>
              </a:solidFill>
              <a:latin typeface="Arial" panose="020b0604020202020204" pitchFamily="34" charset="0"/>
              <a:cs typeface="Arial" panose="020b0604020202020204" pitchFamily="34" charset="0"/>
            </a:endParaRPr>
          </a:p>
          <a:p>
            <a:pPr marL="469900" lvl="0" indent="-469900" algn="l" eaLnBrk="0" hangingPunct="0">
              <a:spcBef>
                <a:spcPts val="300"/>
              </a:spcBef>
              <a:spcAft>
                <a:spcPts val="1200"/>
              </a:spcAft>
              <a:buClr>
                <a:schemeClr val="folHlink"/>
              </a:buClr>
              <a:buFontTx/>
              <a:buChar char="•"/>
              <a:defRPr/>
            </a:pPr>
            <a:r>
              <a:rPr lang="en-US" sz="18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Section 877</a:t>
            </a:r>
          </a:p>
          <a:p>
            <a:pPr marL="927100" lvl="1" indent="-469900" algn="l" eaLnBrk="0" hangingPunct="0">
              <a:spcBef>
                <a:spcPts val="300"/>
              </a:spcBef>
              <a:spcAft>
                <a:spcPts val="1200"/>
              </a:spcAft>
              <a:buClr>
                <a:schemeClr val="folHlink"/>
              </a:buClr>
              <a:buFontTx/>
              <a:buChar char="•"/>
              <a:defRPr/>
            </a:pPr>
            <a:r>
              <a:rPr lang="en-US" sz="1800" dirty="1">
                <a:solidFill>
                  <a:srgbClr val="092776"/>
                </a:solidFill>
                <a:latin typeface="Arial" panose="020b0604020202020204" pitchFamily="34" charset="0"/>
                <a:ea typeface="DFKai-SB" panose="03000509000000000000" pitchFamily="65" charset="-120"/>
                <a:cs typeface="Arial" panose="020b0604020202020204" pitchFamily="34" charset="0"/>
              </a:rPr>
              <a:t>C</a:t>
            </a:r>
            <a:r>
              <a:rPr lang="en-US" sz="18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ertain former U.S. citizens (each, an “Expatriate”) continue to be subject to U.S. income tax on their U.S.-source gross income and other </a:t>
            </a:r>
            <a:r>
              <a:rPr lang="en-US" sz="18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ECI</a:t>
            </a:r>
            <a:r>
              <a:rPr lang="en-US" sz="18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 (net of certain deductions) for a ten-year period following the year in which they renounce their U.S. citizenship.</a:t>
            </a:r>
          </a:p>
          <a:p>
            <a:pPr marL="927100" lvl="1" indent="-469900" algn="l" eaLnBrk="0" hangingPunct="0">
              <a:spcBef>
                <a:spcPts val="300"/>
              </a:spcBef>
              <a:spcAft>
                <a:spcPts val="1200"/>
              </a:spcAft>
              <a:buClr>
                <a:schemeClr val="folHlink"/>
              </a:buClr>
              <a:buFontTx/>
              <a:buChar char="•"/>
              <a:defRPr/>
            </a:pPr>
            <a:r>
              <a:rPr lang="en-US" sz="18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Gain or income from foreign corporation stock treated as U.S.-source income if an Expatriate owned, at any time during the two-year period ending on the date of their expatriation, more than 50 percent of the total combined voting power or total value of the corporation’s stock</a:t>
            </a:r>
            <a:r>
              <a:rPr lang="en-US" sz="1800" dirty="1">
                <a:solidFill>
                  <a:srgbClr val="092776"/>
                </a:solidFill>
                <a:latin typeface="Arial" panose="020b0604020202020204" pitchFamily="34" charset="0"/>
                <a:ea typeface="DFKai-SB" panose="03000509000000000000" pitchFamily="65" charset="-120"/>
                <a:cs typeface="Arial" panose="020b0604020202020204" pitchFamily="34" charset="0"/>
              </a:rPr>
              <a:t>.</a:t>
            </a:r>
          </a:p>
          <a:p>
            <a:pPr marL="469900" indent="-469900" algn="l" eaLnBrk="0" hangingPunct="0">
              <a:spcBef>
                <a:spcPts val="300"/>
              </a:spcBef>
              <a:spcAft>
                <a:spcPts val="1200"/>
              </a:spcAft>
              <a:buClr>
                <a:schemeClr val="folHlink"/>
              </a:buClr>
              <a:buFontTx/>
              <a:buChar char="•"/>
              <a:defRPr/>
            </a:pPr>
            <a:r>
              <a:rPr lang="en-US" sz="18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Section </a:t>
            </a:r>
            <a:r>
              <a:rPr lang="en-US" sz="18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877A</a:t>
            </a:r>
            <a:endParaRPr lang="en-US" sz="1800">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p>
            <a:pPr marL="927100" lvl="1" indent="-469900" algn="l" eaLnBrk="0" hangingPunct="0">
              <a:spcBef>
                <a:spcPts val="300"/>
              </a:spcBef>
              <a:spcAft>
                <a:spcPts val="1200"/>
              </a:spcAft>
              <a:buClr>
                <a:schemeClr val="folHlink"/>
              </a:buClr>
              <a:buFontTx/>
              <a:buChar char="•"/>
              <a:defRPr/>
            </a:pPr>
            <a:r>
              <a:rPr lang="en-US" sz="18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Expatriates are treated as if all of their property is sold on the day before the expatriation date at its then fair market value</a:t>
            </a:r>
            <a:r>
              <a:rPr lang="en-US" sz="1800" dirty="1">
                <a:solidFill>
                  <a:srgbClr val="092776"/>
                </a:solidFill>
                <a:latin typeface="Arial" panose="020b0604020202020204" pitchFamily="34" charset="0"/>
                <a:ea typeface="DFKai-SB" panose="03000509000000000000" pitchFamily="65" charset="-120"/>
                <a:cs typeface="Arial" panose="020b0604020202020204" pitchFamily="34" charset="0"/>
              </a:rPr>
              <a:t>.</a:t>
            </a:r>
          </a:p>
          <a:p>
            <a:pPr marL="927100" lvl="1" indent="-469900" algn="l" eaLnBrk="0" hangingPunct="0">
              <a:spcBef>
                <a:spcPts val="300"/>
              </a:spcBef>
              <a:spcAft>
                <a:spcPts val="1200"/>
              </a:spcAft>
              <a:buClr>
                <a:schemeClr val="folHlink"/>
              </a:buClr>
              <a:buFontTx/>
              <a:buChar char="•"/>
              <a:defRPr/>
            </a:pPr>
            <a:r>
              <a:rPr lang="en-US" sz="18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In determining the amount of gain recognized, an Expatriate is not permitted to take into account “any provision of [the Code].”</a:t>
            </a:r>
          </a:p>
          <a:p>
            <a:pPr marL="927100" lvl="1" indent="-469900" algn="l" eaLnBrk="0" hangingPunct="0">
              <a:spcBef>
                <a:spcPts val="300"/>
              </a:spcBef>
              <a:spcAft>
                <a:spcPts val="1200"/>
              </a:spcAft>
              <a:buClr>
                <a:schemeClr val="folHlink"/>
              </a:buClr>
              <a:buFontTx/>
              <a:buChar char="•"/>
              <a:defRPr/>
            </a:pPr>
            <a:r>
              <a:rPr lang="en-US" sz="1800" dirty="1">
                <a:solidFill>
                  <a:srgbClr val="092776"/>
                </a:solidFill>
                <a:latin typeface="Arial" panose="020b0604020202020204" pitchFamily="34" charset="0"/>
                <a:ea typeface="DFKai-SB" panose="03000509000000000000" pitchFamily="65" charset="-120"/>
                <a:cs typeface="Arial" panose="020b0604020202020204" pitchFamily="34" charset="0"/>
              </a:rPr>
              <a:t>Deferral permitted under certain circumstances until assets are sold.</a:t>
            </a:r>
            <a:endParaRPr lang="en-US" sz="1800">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p>
            <a:pPr marL="469900" lvl="0" indent="-469900" algn="l" eaLnBrk="0" hangingPunct="0">
              <a:spcBef>
                <a:spcPts val="300"/>
              </a:spcBef>
              <a:spcAft>
                <a:spcPts val="1200"/>
              </a:spcAft>
              <a:buClr>
                <a:schemeClr val="folHlink"/>
              </a:buClr>
              <a:buFontTx/>
              <a:buChar char="•"/>
              <a:defRPr/>
            </a:pPr>
            <a:endParaRPr lang="en-US" sz="1800">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p>
            <a:pPr lvl="0" algn="l" eaLnBrk="0" hangingPunct="0">
              <a:spcBef>
                <a:spcPts val="300"/>
              </a:spcBef>
              <a:spcAft>
                <a:spcPts val="1200"/>
              </a:spcAft>
              <a:buClr>
                <a:schemeClr val="folHlink"/>
              </a:buClr>
              <a:defRPr/>
            </a:pPr>
            <a:r>
              <a:rPr lang="en-US" sz="18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 </a:t>
            </a:r>
            <a:r>
              <a:rPr kumimoji="0" lang="en-US" sz="1500" b="0" i="0" u="none" strike="noStrike" kern="0" cap="none" spc="0" normalizeH="0" baseline="0" noProof="0" dirty="1">
                <a:ln>
                  <a:noFill/>
                </a:ln>
                <a:solidFill>
                  <a:srgbClr val="092776"/>
                </a:solidFill>
                <a:effectLst/>
                <a:uLnTx/>
                <a:uFillTx/>
                <a:latin typeface="Arial" panose="020b0604020202020204" pitchFamily="34" charset="0"/>
                <a:cs typeface="Arial" panose="020b0604020202020204" pitchFamily="34" charset="0"/>
              </a:rPr>
              <a:t> </a:t>
            </a:r>
          </a:p>
        </p:txBody>
      </p:sp>
      <p:sp>
        <p:nvSpPr>
          <p:cNvPr id="3" name="Rectangle 6"/>
          <p:cNvSpPr>
            <a:spLocks noChangeArrowheads="1"/>
          </p:cNvSpPr>
          <p:nvPr/>
        </p:nvSpPr>
        <p:spPr>
          <a:xfrm>
            <a:off x="266700" y="228600"/>
            <a:ext cx="8624888" cy="762000"/>
          </a:xfrm>
          <a:prstGeom prst="rect"/>
          <a:noFill/>
          <a:ln w="9525" algn="ctr">
            <a:noFill/>
            <a:miter lim="800000"/>
          </a:ln>
        </p:spPr>
        <p:txBody>
          <a:bodyPr/>
          <a:lstStyle/>
          <a:p>
            <a:r>
              <a:rPr lang="en-US" b="1" dirty="1">
                <a:solidFill>
                  <a:srgbClr val="092776"/>
                </a:solidFill>
              </a:rPr>
              <a:t>U.S. Individual Exit Tax Regime</a:t>
            </a:r>
          </a:p>
        </p:txBody>
      </p:sp>
    </p:spTree>
    <p:extLst>
      <p:ext uri="{BB962C8B-B14F-4D97-AF65-F5344CB8AC3E}">
        <p14:creationId xmlns:p14="http://schemas.microsoft.com/office/powerpoint/2010/main" val="13934087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Rectangle 5"/>
          <p:cNvSpPr>
            <a:spLocks noChangeArrowheads="1"/>
          </p:cNvSpPr>
          <p:nvPr/>
        </p:nvSpPr>
        <p:spPr>
          <a:xfrm>
            <a:off x="352425" y="858000"/>
            <a:ext cx="8334376" cy="5178425"/>
          </a:xfrm>
          <a:prstGeom prst="rect"/>
          <a:noFill/>
          <a:ln w="9525">
            <a:noFill/>
            <a:miter lim="800000"/>
          </a:ln>
        </p:spPr>
        <p:txBody>
          <a:bodyPr lIns="0" tIns="0" rIns="0" bIns="0"/>
          <a:lstStyle/>
          <a:p>
            <a:pPr marL="342900" indent="-342900" algn="l">
              <a:spcBef>
                <a:spcPts val="600"/>
              </a:spcBef>
              <a:spcAft>
                <a:spcPct val="0"/>
              </a:spcAft>
              <a:buClr>
                <a:schemeClr val="tx1"/>
              </a:buClr>
              <a:buFontTx/>
              <a:buChar char="•"/>
            </a:pPr>
            <a:endParaRPr lang="en-US" sz="1600">
              <a:solidFill>
                <a:srgbClr val="092776"/>
              </a:solidFill>
            </a:endParaRPr>
          </a:p>
          <a:p>
            <a:pPr marL="469900" lvl="0" indent="-469900" algn="l" eaLnBrk="0" hangingPunct="0">
              <a:spcBef>
                <a:spcPts val="300"/>
              </a:spcBef>
              <a:spcAft>
                <a:spcPts val="1200"/>
              </a:spcAft>
              <a:buClr>
                <a:schemeClr val="folHlink"/>
              </a:buClr>
              <a:buFontTx/>
              <a:buChar char="•"/>
              <a:defRPr/>
            </a:pPr>
            <a:r>
              <a:rPr lang="en-US" sz="18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An exit tax is typically levied on the capital gains of a resident taxpayer, whether or not actually realized, when the taxpayer ceases to be a tax resident or shifts assets outside of that country’s taxing jurisdiction (absent any treaties or other exceptions).</a:t>
            </a:r>
          </a:p>
          <a:p>
            <a:pPr marL="469900" indent="-469900" algn="l" eaLnBrk="0" hangingPunct="0">
              <a:spcBef>
                <a:spcPts val="300"/>
              </a:spcBef>
              <a:spcAft>
                <a:spcPts val="1200"/>
              </a:spcAft>
              <a:buClr>
                <a:schemeClr val="folHlink"/>
              </a:buClr>
              <a:buFontTx/>
              <a:buChar char="•"/>
              <a:defRPr/>
            </a:pPr>
            <a:r>
              <a:rPr lang="en-US" sz="18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The exit tax calculation is determined by assessing the transferred assets at FMV at the time of the resident’s exit, less </a:t>
            </a:r>
            <a:r>
              <a:rPr lang="en-US" sz="1800" dirty="1">
                <a:solidFill>
                  <a:srgbClr val="092776"/>
                </a:solidFill>
                <a:latin typeface="Arial" panose="020b0604020202020204" pitchFamily="34" charset="0"/>
                <a:ea typeface="DFKai-SB" panose="03000509000000000000" pitchFamily="65" charset="-120"/>
                <a:cs typeface="Arial" panose="020b0604020202020204" pitchFamily="34" charset="0"/>
              </a:rPr>
              <a:t>tax basis, </a:t>
            </a:r>
            <a:r>
              <a:rPr lang="en-US" sz="18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if a taxpayer transfers the assets of:</a:t>
            </a:r>
          </a:p>
          <a:p>
            <a:pPr marL="927100" lvl="1" indent="-469900" algn="l" eaLnBrk="0" hangingPunct="0">
              <a:spcBef>
                <a:spcPts val="300"/>
              </a:spcBef>
              <a:spcAft>
                <a:spcPts val="1200"/>
              </a:spcAft>
              <a:buClr>
                <a:schemeClr val="folHlink"/>
              </a:buClr>
              <a:buFontTx/>
              <a:buChar char="•"/>
              <a:defRPr/>
            </a:pPr>
            <a:r>
              <a:rPr lang="en-US" sz="18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its “head office,”</a:t>
            </a:r>
          </a:p>
          <a:p>
            <a:pPr marL="927100" lvl="1" indent="-469900" algn="l" eaLnBrk="0" hangingPunct="0">
              <a:spcBef>
                <a:spcPts val="300"/>
              </a:spcBef>
              <a:spcAft>
                <a:spcPts val="1200"/>
              </a:spcAft>
              <a:buClr>
                <a:schemeClr val="folHlink"/>
              </a:buClr>
              <a:buFontTx/>
              <a:buChar char="•"/>
              <a:defRPr/>
            </a:pPr>
            <a:r>
              <a:rPr lang="en-US" sz="1800" dirty="1">
                <a:solidFill>
                  <a:srgbClr val="092776"/>
                </a:solidFill>
                <a:latin typeface="Arial" panose="020b0604020202020204" pitchFamily="34" charset="0"/>
                <a:ea typeface="DFKai-SB" panose="03000509000000000000" pitchFamily="65" charset="-120"/>
                <a:cs typeface="Arial" panose="020b0604020202020204" pitchFamily="34" charset="0"/>
              </a:rPr>
              <a:t>a</a:t>
            </a:r>
            <a:r>
              <a:rPr lang="en-US" sz="18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 “permanent establishment,”</a:t>
            </a:r>
          </a:p>
          <a:p>
            <a:pPr marL="927100" lvl="1" indent="-469900" algn="l" eaLnBrk="0" hangingPunct="0">
              <a:spcBef>
                <a:spcPts val="300"/>
              </a:spcBef>
              <a:spcAft>
                <a:spcPts val="1200"/>
              </a:spcAft>
              <a:buClr>
                <a:schemeClr val="folHlink"/>
              </a:buClr>
              <a:buFontTx/>
              <a:buChar char="•"/>
              <a:defRPr/>
            </a:pPr>
            <a:r>
              <a:rPr lang="en-US" sz="18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a “business function” from the member state to another country where the member state no longer has rights to tax the assets due to the transfer, </a:t>
            </a:r>
            <a:r>
              <a:rPr lang="en-US" sz="1800" b="1" i="1" dirty="1">
                <a:solidFill>
                  <a:srgbClr val="092776"/>
                </a:solidFill>
                <a:effectLst/>
                <a:latin typeface="Arial" panose="020b0604020202020204" pitchFamily="34" charset="0"/>
                <a:ea typeface="DFKai-SB" panose="03000509000000000000" pitchFamily="65" charset="-120"/>
                <a:cs typeface="Arial" panose="020b0604020202020204" pitchFamily="34" charset="0"/>
              </a:rPr>
              <a:t>or</a:t>
            </a:r>
          </a:p>
          <a:p>
            <a:pPr marL="927100" lvl="1" indent="-469900" algn="l" eaLnBrk="0" hangingPunct="0">
              <a:spcBef>
                <a:spcPts val="300"/>
              </a:spcBef>
              <a:spcAft>
                <a:spcPts val="1200"/>
              </a:spcAft>
              <a:buClr>
                <a:schemeClr val="folHlink"/>
              </a:buClr>
              <a:buFontTx/>
              <a:buChar char="•"/>
              <a:defRPr/>
            </a:pPr>
            <a:r>
              <a:rPr lang="en-US" sz="18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a taxpayer transfers their tax residence to another country, except for those assets connected to a “permanent establishment” in the initial country.</a:t>
            </a:r>
          </a:p>
          <a:p>
            <a:pPr lvl="0" algn="l" eaLnBrk="0" hangingPunct="0">
              <a:spcBef>
                <a:spcPts val="300"/>
              </a:spcBef>
              <a:spcAft>
                <a:spcPts val="1200"/>
              </a:spcAft>
              <a:buClr>
                <a:schemeClr val="folHlink"/>
              </a:buClr>
              <a:defRPr/>
            </a:pPr>
            <a:r>
              <a:rPr lang="en-US" sz="1800" dirty="1">
                <a:solidFill>
                  <a:srgbClr val="092776"/>
                </a:solidFill>
                <a:effectLst/>
                <a:latin typeface="Times New Roman" panose="02020603050405020304" pitchFamily="18" charset="0"/>
                <a:ea typeface="DFKai-SB" panose="03000509000000000000" pitchFamily="65" charset="-120"/>
              </a:rPr>
              <a:t> </a:t>
            </a:r>
            <a:r>
              <a:rPr kumimoji="0" lang="en-US" sz="1500" b="0" i="0" u="none" strike="noStrike" kern="0" cap="none" spc="0" normalizeH="0" baseline="0" noProof="0" dirty="1">
                <a:ln>
                  <a:noFill/>
                </a:ln>
                <a:solidFill>
                  <a:srgbClr val="092776"/>
                </a:solidFill>
                <a:effectLst/>
                <a:uLnTx/>
                <a:uFillTx/>
                <a:latin typeface="+mn-lt"/>
                <a:ea typeface="+mn-ea"/>
                <a:cs typeface="+mn-cs"/>
              </a:rPr>
              <a:t> </a:t>
            </a:r>
          </a:p>
        </p:txBody>
      </p:sp>
      <p:sp>
        <p:nvSpPr>
          <p:cNvPr id="3" name="Rectangle 6"/>
          <p:cNvSpPr>
            <a:spLocks noChangeArrowheads="1"/>
          </p:cNvSpPr>
          <p:nvPr/>
        </p:nvSpPr>
        <p:spPr>
          <a:xfrm>
            <a:off x="266700" y="228600"/>
            <a:ext cx="8624888" cy="762000"/>
          </a:xfrm>
          <a:prstGeom prst="rect"/>
          <a:noFill/>
          <a:ln w="9525" algn="ctr">
            <a:noFill/>
            <a:miter lim="800000"/>
          </a:ln>
        </p:spPr>
        <p:txBody>
          <a:bodyPr/>
          <a:lstStyle/>
          <a:p>
            <a:r>
              <a:rPr lang="en-US" b="1" dirty="1">
                <a:solidFill>
                  <a:srgbClr val="092776"/>
                </a:solidFill>
              </a:rPr>
              <a:t>Overview of ATAD1’s Exit Tax Directive (Art. 5, Decl. 10)</a:t>
            </a:r>
          </a:p>
        </p:txBody>
      </p:sp>
    </p:spTree>
    <p:extLst>
      <p:ext uri="{BB962C8B-B14F-4D97-AF65-F5344CB8AC3E}">
        <p14:creationId xmlns:p14="http://schemas.microsoft.com/office/powerpoint/2010/main" val="23338665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15" name="Title 14"/>
          <p:cNvSpPr>
            <a:spLocks noGrp="1"/>
          </p:cNvSpPr>
          <p:nvPr>
            <p:ph type="title"/>
          </p:nvPr>
        </p:nvSpPr>
        <p:spPr>
          <a:xfrm>
            <a:off x="361950" y="214197"/>
            <a:ext cx="8624888" cy="762000"/>
          </a:xfrm>
        </p:spPr>
        <p:txBody>
          <a:bodyPr/>
          <a:lstStyle/>
          <a:p>
            <a:pPr algn="ctr"/>
            <a:r>
              <a:rPr lang="en-GB" sz="2400" b="1" dirty="1">
                <a:solidFill>
                  <a:srgbClr val="002060"/>
                </a:solidFill>
                <a:latin typeface="Arial" panose="020b0604020202020204" pitchFamily="34" charset="0"/>
                <a:cs typeface="Arial" panose="020b0604020202020204" pitchFamily="34" charset="0"/>
              </a:rPr>
              <a:t>Survey of OECD Country Residency Tests</a:t>
            </a:r>
          </a:p>
        </p:txBody>
      </p:sp>
      <p:graphicFrame>
        <p:nvGraphicFramePr>
          <p:cNvPr id="10" name="Group 32"/>
          <p:cNvGraphicFramePr>
            <a:graphicFrameLocks noGrp="1"/>
          </p:cNvGraphicFramePr>
          <p:nvPr>
            <p:extLst>
              <p:ext uri="{D42A27DB-BD31-4B8C-83A1-F6EECF244321}">
                <p14:modId xmlns:p14="http://schemas.microsoft.com/office/powerpoint/2010/main" val="809528192"/>
              </p:ext>
            </p:extLst>
          </p:nvPr>
        </p:nvGraphicFramePr>
        <p:xfrm>
          <a:off x="396069" y="814504"/>
          <a:ext cx="8351862" cy="5732868"/>
        </p:xfrm>
        <a:graphic>
          <a:graphicData uri="http://schemas.openxmlformats.org/drawingml/2006/table">
            <a:tbl>
              <a:tblPr/>
              <a:tblGrid>
                <a:gridCol w="966006">
                  <a:extLst>
                    <a:ext uri="{9D8B030D-6E8A-4147-A177-3AD203B41FA5}">
                      <a16:colId xmlns:a16="http://schemas.microsoft.com/office/drawing/2014/main" val="20000"/>
                    </a:ext>
                  </a:extLst>
                </a:gridCol>
                <a:gridCol w="1929987">
                  <a:extLst>
                    <a:ext uri="{9D8B030D-6E8A-4147-A177-3AD203B41FA5}">
                      <a16:colId xmlns:a16="http://schemas.microsoft.com/office/drawing/2014/main" val="20001"/>
                    </a:ext>
                  </a:extLst>
                </a:gridCol>
                <a:gridCol w="3080163">
                  <a:extLst>
                    <a:ext uri="{9D8B030D-6E8A-4147-A177-3AD203B41FA5}">
                      <a16:colId xmlns:a16="http://schemas.microsoft.com/office/drawing/2014/main" val="20002"/>
                    </a:ext>
                  </a:extLst>
                </a:gridCol>
                <a:gridCol w="1028700">
                  <a:extLst>
                    <a:ext uri="{9D8B030D-6E8A-4147-A177-3AD203B41FA5}">
                      <a16:colId xmlns:a16="http://schemas.microsoft.com/office/drawing/2014/main" val="666288406"/>
                    </a:ext>
                  </a:extLst>
                </a:gridCol>
                <a:gridCol w="1347006">
                  <a:extLst>
                    <a:ext uri="{9D8B030D-6E8A-4147-A177-3AD203B41FA5}">
                      <a16:colId xmlns:a16="http://schemas.microsoft.com/office/drawing/2014/main" val="1487867285"/>
                    </a:ext>
                  </a:extLst>
                </a:gridCol>
              </a:tblGrid>
              <a:tr h="549414">
                <a:tc>
                  <a:txBody>
                    <a:bodyPr/>
                    <a:lstStyle/>
                    <a:p>
                      <a:pPr marL="0" marR="0" lvl="0" indent="0" algn="ctr" defTabSz="914400" fontAlgn="base" rtl="0" eaLnBrk="0" latinLnBrk="0" hangingPunct="0">
                        <a:lnSpc>
                          <a:spcPct val="100000"/>
                        </a:lnSpc>
                        <a:spcBef>
                          <a:spcPct val="50000"/>
                        </a:spcBef>
                        <a:spcAft>
                          <a:spcPct val="0"/>
                        </a:spcAft>
                        <a:buClrTx/>
                        <a:buSzTx/>
                        <a:buFont typeface="Arial" charset="0"/>
                        <a:buNone/>
                      </a:pPr>
                      <a:r>
                        <a:rPr kumimoji="0" lang="en-US" sz="1400" b="1" i="0" u="none" strike="noStrike" cap="none" normalizeH="0" baseline="0" dirty="1">
                          <a:ln>
                            <a:noFill/>
                          </a:ln>
                          <a:solidFill>
                            <a:schemeClr val="bg1"/>
                          </a:solidFill>
                          <a:effectLst/>
                          <a:latin typeface="Arial" charset="0"/>
                          <a:cs typeface="Arial" charset="0"/>
                        </a:rPr>
                        <a:t>Country</a:t>
                      </a:r>
                    </a:p>
                  </a:txBody>
                  <a:tcPr marL="68750" marR="68750" marT="68764" marB="68764" horzOverflow="overflow" anchor="ctr" anchorCtr="1">
                    <a:lnL w="12700"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fontAlgn="base" rtl="0" eaLnBrk="0" latinLnBrk="0" hangingPunct="0">
                        <a:lnSpc>
                          <a:spcPct val="100000"/>
                        </a:lnSpc>
                        <a:spcBef>
                          <a:spcPct val="50000"/>
                        </a:spcBef>
                        <a:spcAft>
                          <a:spcPct val="0"/>
                        </a:spcAft>
                        <a:buClrTx/>
                        <a:buSzTx/>
                        <a:buFont typeface="Arial" charset="0"/>
                        <a:buNone/>
                      </a:pPr>
                      <a:r>
                        <a:rPr kumimoji="0" lang="en-US" sz="1400" b="1" i="0" u="none" strike="noStrike" cap="none" normalizeH="0" baseline="0" dirty="1">
                          <a:ln>
                            <a:noFill/>
                          </a:ln>
                          <a:solidFill>
                            <a:schemeClr val="bg1"/>
                          </a:solidFill>
                          <a:effectLst/>
                          <a:latin typeface="Arial" charset="0"/>
                          <a:cs typeface="Arial" charset="0"/>
                        </a:rPr>
                        <a:t>Exit Tax</a:t>
                      </a:r>
                    </a:p>
                  </a:txBody>
                  <a:tcPr marL="68750" marR="68750" marT="68764" marB="68764" horzOverflow="overflow"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fontAlgn="base" rtl="0" eaLnBrk="0" latinLnBrk="0" hangingPunct="0">
                        <a:lnSpc>
                          <a:spcPct val="100000"/>
                        </a:lnSpc>
                        <a:spcBef>
                          <a:spcPct val="50000"/>
                        </a:spcBef>
                        <a:spcAft>
                          <a:spcPct val="0"/>
                        </a:spcAft>
                        <a:buClrTx/>
                        <a:buSzTx/>
                        <a:buFont typeface="Arial" charset="0"/>
                        <a:buNone/>
                      </a:pPr>
                      <a:r>
                        <a:rPr kumimoji="0" lang="en-US" sz="1400" b="1" i="0" u="none" strike="noStrike" cap="none" normalizeH="0" baseline="0" dirty="1">
                          <a:ln>
                            <a:noFill/>
                          </a:ln>
                          <a:solidFill>
                            <a:schemeClr val="bg1"/>
                          </a:solidFill>
                          <a:effectLst/>
                          <a:latin typeface="Arial" charset="0"/>
                          <a:cs typeface="Arial" charset="0"/>
                        </a:rPr>
                        <a:t>Exit Tax Rate</a:t>
                      </a:r>
                    </a:p>
                  </a:txBody>
                  <a:tcPr marL="68750" marR="68750" marT="68764" marB="68764" horzOverflow="overflow"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fontAlgn="base" rtl="0" eaLnBrk="0" latinLnBrk="0" hangingPunct="0">
                        <a:lnSpc>
                          <a:spcPct val="100000"/>
                        </a:lnSpc>
                        <a:spcBef>
                          <a:spcPct val="50000"/>
                        </a:spcBef>
                        <a:spcAft>
                          <a:spcPct val="0"/>
                        </a:spcAft>
                        <a:buClrTx/>
                        <a:buSzTx/>
                        <a:buFont typeface="Arial" charset="0"/>
                        <a:buNone/>
                      </a:pPr>
                      <a:r>
                        <a:rPr kumimoji="0" lang="en-US" sz="1400" b="1" i="0" u="none" strike="noStrike" cap="none" normalizeH="0" baseline="0" dirty="1">
                          <a:ln>
                            <a:noFill/>
                          </a:ln>
                          <a:solidFill>
                            <a:schemeClr val="bg1"/>
                          </a:solidFill>
                          <a:effectLst/>
                          <a:latin typeface="Arial" charset="0"/>
                          <a:cs typeface="Arial" charset="0"/>
                        </a:rPr>
                        <a:t>Part. Exempt.</a:t>
                      </a:r>
                    </a:p>
                  </a:txBody>
                  <a:tcPr marL="68750" marR="68750" marT="68764" marB="68764" horzOverflow="overflow"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fontAlgn="base" rtl="0" eaLnBrk="0" latinLnBrk="0" hangingPunct="0">
                        <a:lnSpc>
                          <a:spcPct val="100000"/>
                        </a:lnSpc>
                        <a:spcBef>
                          <a:spcPct val="50000"/>
                        </a:spcBef>
                        <a:spcAft>
                          <a:spcPct val="0"/>
                        </a:spcAft>
                        <a:buClrTx/>
                        <a:buSzTx/>
                        <a:buFont typeface="Arial" charset="0"/>
                        <a:buNone/>
                      </a:pPr>
                      <a:r>
                        <a:rPr kumimoji="0" lang="en-US" sz="1400" b="1" i="0" u="none" strike="noStrike" cap="none" normalizeH="0" baseline="0" dirty="1">
                          <a:ln>
                            <a:noFill/>
                          </a:ln>
                          <a:solidFill>
                            <a:schemeClr val="bg1"/>
                          </a:solidFill>
                          <a:effectLst/>
                          <a:latin typeface="Arial" charset="0"/>
                          <a:cs typeface="Arial" charset="0"/>
                        </a:rPr>
                        <a:t>G/C Part. Exempt. Rate</a:t>
                      </a:r>
                    </a:p>
                  </a:txBody>
                  <a:tcPr marL="68750" marR="68750" marT="68764" marB="68764" horzOverflow="overflow"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2776"/>
                    </a:solidFill>
                  </a:tcPr>
                </a:tc>
                <a:extLst>
                  <a:ext uri="{0D108BD9-81ED-4DB2-BD59-A6C34878D82A}">
                    <a16:rowId xmlns:a16="http://schemas.microsoft.com/office/drawing/2014/main" val="10000"/>
                  </a:ext>
                </a:extLst>
              </a:tr>
              <a:tr h="459477">
                <a:tc>
                  <a:txBody>
                    <a:bodyPr/>
                    <a:lstStyle/>
                    <a:p>
                      <a:pPr marL="0" marR="0" lvl="0" indent="0" algn="ctr" defTabSz="914400" fontAlgn="base" rtl="0" eaLnBrk="0" latinLnBrk="0" hangingPunct="0">
                        <a:lnSpc>
                          <a:spcPct val="100000"/>
                        </a:lnSpc>
                        <a:spcBef>
                          <a:spcPct val="80000"/>
                        </a:spcBef>
                        <a:spcAft>
                          <a:spcPct val="0"/>
                        </a:spcAft>
                        <a:buClrTx/>
                        <a:buSzTx/>
                        <a:buFont typeface="Arial" charset="0"/>
                        <a:buNone/>
                      </a:pPr>
                      <a:r>
                        <a:rPr kumimoji="0" lang="en-US" sz="1000" b="1" i="0" u="none" strike="noStrike" cap="none" normalizeH="0" baseline="0" dirty="1">
                          <a:ln>
                            <a:noFill/>
                          </a:ln>
                          <a:solidFill>
                            <a:srgbClr val="002060"/>
                          </a:solidFill>
                          <a:effectLst/>
                          <a:latin typeface="Arial" panose="020b0604020202020204" pitchFamily="34" charset="0"/>
                          <a:cs typeface="Arial" panose="020b0604020202020204" pitchFamily="34" charset="0"/>
                        </a:rPr>
                        <a:t>Australia</a:t>
                      </a:r>
                    </a:p>
                  </a:txBody>
                  <a:tcPr marL="68750" marR="68750" marT="68764" marB="68764" horzOverflow="overflow">
                    <a:lnL>
                      <a:noFill/>
                    </a:lnL>
                    <a:lnR>
                      <a:noFill/>
                    </a:lnR>
                    <a:lnT w="12700" cap="flat" cmpd="sng" algn="ctr">
                      <a:solidFill>
                        <a:schemeClr val="bg1"/>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solidFill>
                      <a:schemeClr val="bg1"/>
                    </a:solidFill>
                  </a:tcPr>
                </a:tc>
                <a:tc>
                  <a:txBody>
                    <a:bodyPr/>
                    <a:lstStyle/>
                    <a:p>
                      <a:pPr marL="0" marR="0" algn="ctr">
                        <a:spcBef>
                          <a:spcPct val="0"/>
                        </a:spcBef>
                        <a:spcAft>
                          <a:spcPct val="0"/>
                        </a:spcAft>
                      </a:pPr>
                      <a:r>
                        <a:rPr lang="en-US" sz="1050" b="1" dirty="1">
                          <a:solidFill>
                            <a:srgbClr val="092776"/>
                          </a:solidFill>
                          <a:effectLst/>
                          <a:latin typeface="Arial" panose="020b0604020202020204" pitchFamily="34" charset="0"/>
                          <a:ea typeface="DFKai-SB" panose="03000509000000000000" pitchFamily="65" charset="-120"/>
                          <a:cs typeface="Arial" panose="020b0604020202020204" pitchFamily="34" charset="0"/>
                        </a:rPr>
                        <a:t>Yes</a:t>
                      </a:r>
                      <a:endParaRPr lang="en-US" sz="1200" b="1">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txBody>
                  <a:tcPr marL="68580" marR="68580" marT="0" marB="0" anchor="ctr">
                    <a:lnL>
                      <a:noFill/>
                    </a:lnL>
                    <a:lnR>
                      <a:noFill/>
                    </a:lnR>
                    <a:lnT w="12700" cap="flat" cmpd="sng" algn="ctr">
                      <a:solidFill>
                        <a:schemeClr val="bg1"/>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tc>
                  <a:txBody>
                    <a:bodyPr/>
                    <a:lstStyle/>
                    <a:p>
                      <a:pPr marL="0" marR="0" algn="ctr">
                        <a:spcBef>
                          <a:spcPct val="0"/>
                        </a:spcBef>
                        <a:spcAft>
                          <a:spcPct val="0"/>
                        </a:spcAft>
                      </a:pPr>
                      <a:r>
                        <a:rPr lang="en-US" sz="1050" b="1" dirty="1">
                          <a:solidFill>
                            <a:srgbClr val="092776"/>
                          </a:solidFill>
                          <a:effectLst/>
                          <a:latin typeface="Arial" panose="020b0604020202020204" pitchFamily="34" charset="0"/>
                          <a:ea typeface="DFKai-SB" panose="03000509000000000000" pitchFamily="65" charset="-120"/>
                          <a:cs typeface="Arial" panose="020b0604020202020204" pitchFamily="34" charset="0"/>
                        </a:rPr>
                        <a:t>30% or 25% (connected entities with &lt; AUS 50 mil in turnover)</a:t>
                      </a:r>
                      <a:endParaRPr lang="en-US" sz="1200" b="1">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txBody>
                  <a:tcPr marL="68580" marR="68580" marT="0" marB="0" anchor="ctr">
                    <a:lnL>
                      <a:noFill/>
                    </a:lnL>
                    <a:lnR>
                      <a:noFill/>
                    </a:lnR>
                    <a:lnT w="12700" cap="flat" cmpd="sng" algn="ctr">
                      <a:solidFill>
                        <a:schemeClr val="bg1"/>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tc>
                  <a:txBody>
                    <a:bodyPr/>
                    <a:lstStyle/>
                    <a:p>
                      <a:pPr marL="0" marR="0" algn="ctr">
                        <a:spcBef>
                          <a:spcPct val="0"/>
                        </a:spcBef>
                        <a:spcAft>
                          <a:spcPct val="0"/>
                        </a:spcAft>
                      </a:pPr>
                      <a:r>
                        <a:rPr lang="en-US" sz="1050" b="1" dirty="1">
                          <a:solidFill>
                            <a:srgbClr val="092776"/>
                          </a:solidFill>
                          <a:effectLst/>
                          <a:latin typeface="Arial" panose="020b0604020202020204" pitchFamily="34" charset="0"/>
                          <a:ea typeface="DFKai-SB" panose="03000509000000000000" pitchFamily="65" charset="-120"/>
                          <a:cs typeface="Arial" panose="020b0604020202020204" pitchFamily="34" charset="0"/>
                        </a:rPr>
                        <a:t>Yes</a:t>
                      </a:r>
                      <a:endParaRPr lang="en-US" sz="1200" b="1">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txBody>
                  <a:tcPr marL="68580" marR="68580" marT="0" marB="0" anchor="ctr">
                    <a:lnL>
                      <a:noFill/>
                    </a:lnL>
                    <a:lnR>
                      <a:noFill/>
                    </a:lnR>
                    <a:lnT w="12700" cap="flat" cmpd="sng" algn="ctr">
                      <a:solidFill>
                        <a:schemeClr val="bg1"/>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tc>
                  <a:txBody>
                    <a:bodyPr/>
                    <a:lstStyle/>
                    <a:p>
                      <a:pPr marL="0" marR="0" algn="ctr">
                        <a:spcBef>
                          <a:spcPct val="0"/>
                        </a:spcBef>
                        <a:spcAft>
                          <a:spcPct val="0"/>
                        </a:spcAft>
                      </a:pPr>
                      <a:r>
                        <a:rPr lang="en-US" sz="1050" b="1" dirty="1">
                          <a:solidFill>
                            <a:srgbClr val="092776"/>
                          </a:solidFill>
                          <a:effectLst/>
                          <a:latin typeface="Arial" panose="020b0604020202020204" pitchFamily="34" charset="0"/>
                          <a:ea typeface="DFKai-SB" panose="03000509000000000000" pitchFamily="65" charset="-120"/>
                          <a:cs typeface="Arial" panose="020b0604020202020204" pitchFamily="34" charset="0"/>
                        </a:rPr>
                        <a:t>100%</a:t>
                      </a:r>
                      <a:endParaRPr lang="en-US" sz="1200" b="1">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txBody>
                  <a:tcPr marL="68580" marR="68580" marT="0" marB="0" anchor="ctr">
                    <a:lnL>
                      <a:noFill/>
                    </a:lnL>
                    <a:lnR>
                      <a:noFill/>
                    </a:lnR>
                    <a:lnT w="12700" cap="flat" cmpd="sng" algn="ctr">
                      <a:solidFill>
                        <a:schemeClr val="bg1"/>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477">
                <a:tc>
                  <a:txBody>
                    <a:bodyPr/>
                    <a:lstStyle/>
                    <a:p>
                      <a:pPr marL="0" marR="0" lvl="0" indent="0" algn="ctr" defTabSz="914400" fontAlgn="base" rtl="0" eaLnBrk="0" latinLnBrk="0" hangingPunct="0">
                        <a:lnSpc>
                          <a:spcPct val="100000"/>
                        </a:lnSpc>
                        <a:spcBef>
                          <a:spcPct val="80000"/>
                        </a:spcBef>
                        <a:spcAft>
                          <a:spcPct val="0"/>
                        </a:spcAft>
                        <a:buClrTx/>
                        <a:buSzTx/>
                        <a:buFont typeface="Arial" charset="0"/>
                        <a:buNone/>
                        <a:defRPr/>
                      </a:pPr>
                      <a:r>
                        <a:rPr kumimoji="0" lang="en-US" sz="1000" b="1" i="0" u="none" strike="noStrike" cap="none" normalizeH="0" baseline="0" dirty="1">
                          <a:ln>
                            <a:noFill/>
                          </a:ln>
                          <a:solidFill>
                            <a:srgbClr val="002060"/>
                          </a:solidFill>
                          <a:effectLst/>
                          <a:latin typeface="Arial" panose="020b0604020202020204" pitchFamily="34" charset="0"/>
                          <a:cs typeface="Arial" panose="020b0604020202020204" pitchFamily="34" charset="0"/>
                        </a:rPr>
                        <a:t>Canada</a:t>
                      </a:r>
                    </a:p>
                  </a:txBody>
                  <a:tcPr marL="68750" marR="68750" marT="68764" marB="68764" horzOverflow="overflow">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solidFill>
                      <a:schemeClr val="bg1"/>
                    </a:solidFill>
                  </a:tcPr>
                </a:tc>
                <a:tc>
                  <a:txBody>
                    <a:bodyPr/>
                    <a:lstStyle/>
                    <a:p>
                      <a:pPr marL="0" marR="0" algn="ctr">
                        <a:spcBef>
                          <a:spcPct val="0"/>
                        </a:spcBef>
                        <a:spcAft>
                          <a:spcPct val="0"/>
                        </a:spcAft>
                      </a:pPr>
                      <a:r>
                        <a:rPr lang="en-US" sz="1050" b="1" dirty="1">
                          <a:solidFill>
                            <a:srgbClr val="092776"/>
                          </a:solidFill>
                          <a:effectLst/>
                          <a:latin typeface="Arial" panose="020b0604020202020204" pitchFamily="34" charset="0"/>
                          <a:ea typeface="DFKai-SB" panose="03000509000000000000" pitchFamily="65" charset="-120"/>
                          <a:cs typeface="Arial" panose="020b0604020202020204" pitchFamily="34" charset="0"/>
                        </a:rPr>
                        <a:t>Yes</a:t>
                      </a:r>
                      <a:endParaRPr lang="en-US" sz="1200" b="1">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txBody>
                  <a:tcPr marL="68580" marR="68580" marT="0" marB="0" anchor="ctr">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tc>
                  <a:txBody>
                    <a:bodyPr/>
                    <a:lstStyle/>
                    <a:p>
                      <a:pPr marL="0" marR="0" algn="ctr">
                        <a:spcBef>
                          <a:spcPct val="0"/>
                        </a:spcBef>
                        <a:spcAft>
                          <a:spcPct val="0"/>
                        </a:spcAft>
                      </a:pPr>
                      <a:r>
                        <a:rPr lang="en-US" sz="1050" b="1" dirty="1">
                          <a:solidFill>
                            <a:srgbClr val="092776"/>
                          </a:solidFill>
                          <a:effectLst/>
                          <a:latin typeface="Arial" panose="020b0604020202020204" pitchFamily="34" charset="0"/>
                          <a:ea typeface="DFKai-SB" panose="03000509000000000000" pitchFamily="65" charset="-120"/>
                          <a:cs typeface="Arial" panose="020b0604020202020204" pitchFamily="34" charset="0"/>
                        </a:rPr>
                        <a:t>15% (standard rate applied to 50% of gains) + 25% (departure tax)</a:t>
                      </a:r>
                      <a:endParaRPr lang="en-US" sz="1200" b="1">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txBody>
                  <a:tcPr marL="68580" marR="68580" marT="0" marB="0" anchor="ctr">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tc>
                  <a:txBody>
                    <a:bodyPr/>
                    <a:lstStyle/>
                    <a:p>
                      <a:pPr marL="0" marR="0" algn="ctr">
                        <a:spcBef>
                          <a:spcPct val="0"/>
                        </a:spcBef>
                        <a:spcAft>
                          <a:spcPct val="0"/>
                        </a:spcAft>
                      </a:pPr>
                      <a:r>
                        <a:rPr lang="en-US" sz="1050" b="1" dirty="1">
                          <a:solidFill>
                            <a:srgbClr val="092776"/>
                          </a:solidFill>
                          <a:effectLst/>
                          <a:latin typeface="Arial" panose="020b0604020202020204" pitchFamily="34" charset="0"/>
                          <a:ea typeface="DFKai-SB" panose="03000509000000000000" pitchFamily="65" charset="-120"/>
                          <a:cs typeface="Arial" panose="020b0604020202020204" pitchFamily="34" charset="0"/>
                        </a:rPr>
                        <a:t>Yes</a:t>
                      </a:r>
                      <a:endParaRPr lang="en-US" sz="1200" b="1">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txBody>
                  <a:tcPr marL="68580" marR="68580" marT="0" marB="0" anchor="ctr">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tc>
                  <a:txBody>
                    <a:bodyPr/>
                    <a:lstStyle/>
                    <a:p>
                      <a:pPr marL="0" marR="0" algn="ctr">
                        <a:spcBef>
                          <a:spcPct val="0"/>
                        </a:spcBef>
                        <a:spcAft>
                          <a:spcPct val="0"/>
                        </a:spcAft>
                      </a:pPr>
                      <a:r>
                        <a:rPr lang="en-US" sz="1050" b="1" dirty="1">
                          <a:solidFill>
                            <a:srgbClr val="092776"/>
                          </a:solidFill>
                          <a:effectLst/>
                          <a:latin typeface="Arial" panose="020b0604020202020204" pitchFamily="34" charset="0"/>
                          <a:ea typeface="DFKai-SB" panose="03000509000000000000" pitchFamily="65" charset="-120"/>
                          <a:cs typeface="Arial" panose="020b0604020202020204" pitchFamily="34" charset="0"/>
                        </a:rPr>
                        <a:t>50%</a:t>
                      </a:r>
                      <a:endParaRPr lang="en-US" sz="1200" b="1">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txBody>
                  <a:tcPr marL="68580" marR="68580" marT="0" marB="0" anchor="ctr">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10349391"/>
                  </a:ext>
                </a:extLst>
              </a:tr>
              <a:tr h="324252">
                <a:tc>
                  <a:txBody>
                    <a:bodyPr/>
                    <a:lstStyle/>
                    <a:p>
                      <a:pPr marL="0" marR="0" lvl="0" indent="0" algn="ctr" defTabSz="914400" fontAlgn="base" rtl="0" eaLnBrk="0" latinLnBrk="0" hangingPunct="0">
                        <a:lnSpc>
                          <a:spcPct val="100000"/>
                        </a:lnSpc>
                        <a:spcBef>
                          <a:spcPct val="80000"/>
                        </a:spcBef>
                        <a:spcAft>
                          <a:spcPct val="0"/>
                        </a:spcAft>
                        <a:buClrTx/>
                        <a:buSzTx/>
                        <a:buFont typeface="Arial" charset="0"/>
                        <a:buNone/>
                      </a:pPr>
                      <a:r>
                        <a:rPr kumimoji="0" lang="en-US" sz="1000" b="1" i="0" u="none" strike="noStrike" cap="none" normalizeH="0" baseline="0" dirty="1">
                          <a:ln>
                            <a:noFill/>
                          </a:ln>
                          <a:solidFill>
                            <a:srgbClr val="002060"/>
                          </a:solidFill>
                          <a:effectLst/>
                          <a:latin typeface="Arial" panose="020b0604020202020204" pitchFamily="34" charset="0"/>
                          <a:cs typeface="Arial" panose="020b0604020202020204" pitchFamily="34" charset="0"/>
                        </a:rPr>
                        <a:t>France</a:t>
                      </a:r>
                    </a:p>
                  </a:txBody>
                  <a:tcPr marL="68750" marR="68750" marT="68764" marB="68764" horzOverflow="overflow">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solidFill>
                      <a:schemeClr val="bg1"/>
                    </a:solidFill>
                  </a:tcPr>
                </a:tc>
                <a:tc>
                  <a:txBody>
                    <a:bodyPr/>
                    <a:lstStyle/>
                    <a:p>
                      <a:pPr marL="0" marR="0" algn="ctr">
                        <a:spcBef>
                          <a:spcPct val="0"/>
                        </a:spcBef>
                        <a:spcAft>
                          <a:spcPct val="0"/>
                        </a:spcAft>
                      </a:pPr>
                      <a:r>
                        <a:rPr lang="en-US" sz="1050" b="1" dirty="1">
                          <a:solidFill>
                            <a:srgbClr val="092776"/>
                          </a:solidFill>
                          <a:effectLst/>
                          <a:latin typeface="Arial" panose="020b0604020202020204" pitchFamily="34" charset="0"/>
                          <a:ea typeface="DFKai-SB" panose="03000509000000000000" pitchFamily="65" charset="-120"/>
                          <a:cs typeface="Arial" panose="020b0604020202020204" pitchFamily="34" charset="0"/>
                        </a:rPr>
                        <a:t>Yes</a:t>
                      </a:r>
                      <a:endParaRPr lang="en-US" sz="1200" b="1">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txBody>
                  <a:tcPr marL="68580" marR="68580" marT="0" marB="0" anchor="ctr">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tc>
                  <a:txBody>
                    <a:bodyPr/>
                    <a:lstStyle/>
                    <a:p>
                      <a:pPr marL="0" marR="0" algn="ctr">
                        <a:spcBef>
                          <a:spcPct val="0"/>
                        </a:spcBef>
                        <a:spcAft>
                          <a:spcPct val="0"/>
                        </a:spcAft>
                      </a:pPr>
                      <a:r>
                        <a:rPr lang="en-US" sz="1050" b="1" dirty="1">
                          <a:solidFill>
                            <a:srgbClr val="092776"/>
                          </a:solidFill>
                          <a:effectLst/>
                          <a:latin typeface="Arial" panose="020b0604020202020204" pitchFamily="34" charset="0"/>
                          <a:ea typeface="DFKai-SB" panose="03000509000000000000" pitchFamily="65" charset="-120"/>
                          <a:cs typeface="Arial" panose="020b0604020202020204" pitchFamily="34" charset="0"/>
                        </a:rPr>
                        <a:t>33–34%</a:t>
                      </a:r>
                      <a:endParaRPr lang="en-US" sz="1200" b="1">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txBody>
                  <a:tcPr marL="68580" marR="68580" marT="0" marB="0" anchor="ctr">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tc>
                  <a:txBody>
                    <a:bodyPr/>
                    <a:lstStyle/>
                    <a:p>
                      <a:pPr marL="0" marR="0" algn="ctr">
                        <a:spcBef>
                          <a:spcPct val="0"/>
                        </a:spcBef>
                        <a:spcAft>
                          <a:spcPct val="0"/>
                        </a:spcAft>
                      </a:pPr>
                      <a:r>
                        <a:rPr lang="en-US" sz="1050" b="1" dirty="1">
                          <a:solidFill>
                            <a:srgbClr val="092776"/>
                          </a:solidFill>
                          <a:effectLst/>
                          <a:latin typeface="Arial" panose="020b0604020202020204" pitchFamily="34" charset="0"/>
                          <a:ea typeface="DFKai-SB" panose="03000509000000000000" pitchFamily="65" charset="-120"/>
                          <a:cs typeface="Arial" panose="020b0604020202020204" pitchFamily="34" charset="0"/>
                        </a:rPr>
                        <a:t>Yes</a:t>
                      </a:r>
                      <a:endParaRPr lang="en-US" sz="1200" b="1">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txBody>
                  <a:tcPr marL="68580" marR="68580" marT="0" marB="0" anchor="ctr">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tc>
                  <a:txBody>
                    <a:bodyPr/>
                    <a:lstStyle/>
                    <a:p>
                      <a:pPr marL="0" marR="0" algn="ctr">
                        <a:spcBef>
                          <a:spcPct val="0"/>
                        </a:spcBef>
                        <a:spcAft>
                          <a:spcPct val="0"/>
                        </a:spcAft>
                      </a:pPr>
                      <a:r>
                        <a:rPr lang="en-US" sz="1050" b="1" dirty="1">
                          <a:solidFill>
                            <a:srgbClr val="092776"/>
                          </a:solidFill>
                          <a:effectLst/>
                          <a:latin typeface="Arial" panose="020b0604020202020204" pitchFamily="34" charset="0"/>
                          <a:ea typeface="DFKai-SB" panose="03000509000000000000" pitchFamily="65" charset="-120"/>
                          <a:cs typeface="Arial" panose="020b0604020202020204" pitchFamily="34" charset="0"/>
                        </a:rPr>
                        <a:t>88%</a:t>
                      </a:r>
                      <a:endParaRPr lang="en-US" sz="1200" b="1">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txBody>
                  <a:tcPr marL="68580" marR="68580" marT="0" marB="0" anchor="ctr">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70192">
                <a:tc>
                  <a:txBody>
                    <a:bodyPr/>
                    <a:lstStyle/>
                    <a:p>
                      <a:pPr marL="0" marR="0" lvl="0" indent="0" algn="ctr" defTabSz="914400" fontAlgn="base" rtl="0" eaLnBrk="0" latinLnBrk="0" hangingPunct="0">
                        <a:lnSpc>
                          <a:spcPct val="100000"/>
                        </a:lnSpc>
                        <a:spcBef>
                          <a:spcPct val="80000"/>
                        </a:spcBef>
                        <a:spcAft>
                          <a:spcPct val="0"/>
                        </a:spcAft>
                        <a:buClrTx/>
                        <a:buSzTx/>
                        <a:buFont typeface="Arial" charset="0"/>
                        <a:buNone/>
                      </a:pPr>
                      <a:r>
                        <a:rPr kumimoji="0" lang="en-US" sz="1000" b="1" i="0" u="none" strike="noStrike" cap="none" normalizeH="0" baseline="0" dirty="1">
                          <a:ln>
                            <a:noFill/>
                          </a:ln>
                          <a:solidFill>
                            <a:srgbClr val="002060"/>
                          </a:solidFill>
                          <a:effectLst/>
                          <a:latin typeface="Arial" panose="020b0604020202020204" pitchFamily="34" charset="0"/>
                          <a:cs typeface="Arial" panose="020b0604020202020204" pitchFamily="34" charset="0"/>
                        </a:rPr>
                        <a:t>Germany</a:t>
                      </a:r>
                    </a:p>
                  </a:txBody>
                  <a:tcPr marL="68750" marR="68750" marT="68761" marB="68761" horzOverflow="overflow">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solidFill>
                      <a:schemeClr val="bg1"/>
                    </a:solidFill>
                  </a:tcPr>
                </a:tc>
                <a:tc>
                  <a:txBody>
                    <a:bodyPr/>
                    <a:lstStyle/>
                    <a:p>
                      <a:pPr marL="0" marR="0" algn="ctr">
                        <a:spcBef>
                          <a:spcPct val="0"/>
                        </a:spcBef>
                        <a:spcAft>
                          <a:spcPct val="0"/>
                        </a:spcAft>
                      </a:pPr>
                      <a:r>
                        <a:rPr lang="en-US" sz="1050" b="1" dirty="1">
                          <a:solidFill>
                            <a:srgbClr val="092776"/>
                          </a:solidFill>
                          <a:effectLst/>
                          <a:latin typeface="Arial" panose="020b0604020202020204" pitchFamily="34" charset="0"/>
                          <a:ea typeface="DFKai-SB" panose="03000509000000000000" pitchFamily="65" charset="-120"/>
                          <a:cs typeface="Arial" panose="020b0604020202020204" pitchFamily="34" charset="0"/>
                        </a:rPr>
                        <a:t>Yes</a:t>
                      </a:r>
                      <a:endParaRPr lang="en-US" sz="1200" b="1">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txBody>
                  <a:tcPr marL="68580" marR="68580" marT="0" marB="0" anchor="ctr">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tc>
                  <a:txBody>
                    <a:bodyPr/>
                    <a:lstStyle/>
                    <a:p>
                      <a:pPr marL="0" marR="0" algn="ctr">
                        <a:spcBef>
                          <a:spcPct val="0"/>
                        </a:spcBef>
                        <a:spcAft>
                          <a:spcPct val="0"/>
                        </a:spcAft>
                      </a:pPr>
                      <a:r>
                        <a:rPr lang="en-US" sz="1050" b="1" dirty="1">
                          <a:solidFill>
                            <a:srgbClr val="092776"/>
                          </a:solidFill>
                          <a:effectLst/>
                          <a:latin typeface="Arial" panose="020b0604020202020204" pitchFamily="34" charset="0"/>
                          <a:ea typeface="DFKai-SB" panose="03000509000000000000" pitchFamily="65" charset="-120"/>
                          <a:cs typeface="Arial" panose="020b0604020202020204" pitchFamily="34" charset="0"/>
                        </a:rPr>
                        <a:t>22.825–32.825%</a:t>
                      </a:r>
                      <a:endParaRPr lang="en-US" sz="1200" b="1">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txBody>
                  <a:tcPr marL="68580" marR="68580" marT="0" marB="0" anchor="ctr">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tc>
                  <a:txBody>
                    <a:bodyPr/>
                    <a:lstStyle/>
                    <a:p>
                      <a:pPr marL="0" marR="0" algn="ctr">
                        <a:spcBef>
                          <a:spcPct val="0"/>
                        </a:spcBef>
                        <a:spcAft>
                          <a:spcPct val="0"/>
                        </a:spcAft>
                      </a:pPr>
                      <a:r>
                        <a:rPr lang="en-US" sz="1050" b="1" dirty="1">
                          <a:solidFill>
                            <a:srgbClr val="092776"/>
                          </a:solidFill>
                          <a:effectLst/>
                          <a:latin typeface="Arial" panose="020b0604020202020204" pitchFamily="34" charset="0"/>
                          <a:ea typeface="DFKai-SB" panose="03000509000000000000" pitchFamily="65" charset="-120"/>
                          <a:cs typeface="Arial" panose="020b0604020202020204" pitchFamily="34" charset="0"/>
                        </a:rPr>
                        <a:t>Yes</a:t>
                      </a:r>
                      <a:endParaRPr lang="en-US" sz="1200" b="1">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txBody>
                  <a:tcPr marL="68580" marR="68580" marT="0" marB="0" anchor="ctr">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tc>
                  <a:txBody>
                    <a:bodyPr/>
                    <a:lstStyle/>
                    <a:p>
                      <a:pPr marL="0" marR="0" algn="ctr">
                        <a:spcBef>
                          <a:spcPct val="0"/>
                        </a:spcBef>
                        <a:spcAft>
                          <a:spcPct val="0"/>
                        </a:spcAft>
                      </a:pPr>
                      <a:r>
                        <a:rPr lang="en-US" sz="1050" b="1" dirty="1">
                          <a:solidFill>
                            <a:srgbClr val="092776"/>
                          </a:solidFill>
                          <a:effectLst/>
                          <a:latin typeface="Arial" panose="020b0604020202020204" pitchFamily="34" charset="0"/>
                          <a:ea typeface="DFKai-SB" panose="03000509000000000000" pitchFamily="65" charset="-120"/>
                          <a:cs typeface="Arial" panose="020b0604020202020204" pitchFamily="34" charset="0"/>
                        </a:rPr>
                        <a:t>95%</a:t>
                      </a:r>
                      <a:endParaRPr lang="en-US" sz="1200" b="1">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txBody>
                  <a:tcPr marL="68580" marR="68580" marT="0" marB="0" anchor="ctr">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79222">
                <a:tc>
                  <a:txBody>
                    <a:bodyPr/>
                    <a:lstStyle/>
                    <a:p>
                      <a:pPr marL="0" marR="0" lvl="0" indent="0" algn="ctr" defTabSz="914400" fontAlgn="base" rtl="0" eaLnBrk="0" latinLnBrk="0" hangingPunct="0">
                        <a:lnSpc>
                          <a:spcPct val="100000"/>
                        </a:lnSpc>
                        <a:spcBef>
                          <a:spcPct val="80000"/>
                        </a:spcBef>
                        <a:spcAft>
                          <a:spcPct val="0"/>
                        </a:spcAft>
                        <a:buClrTx/>
                        <a:buSzTx/>
                        <a:buFont typeface="Arial" charset="0"/>
                        <a:buNone/>
                      </a:pPr>
                      <a:r>
                        <a:rPr kumimoji="0" lang="en-US" sz="1000" b="1" i="0" u="none" strike="noStrike" cap="none" normalizeH="0" baseline="0" dirty="1">
                          <a:ln>
                            <a:noFill/>
                          </a:ln>
                          <a:solidFill>
                            <a:srgbClr val="002060"/>
                          </a:solidFill>
                          <a:effectLst/>
                          <a:latin typeface="Arial" panose="020b0604020202020204" pitchFamily="34" charset="0"/>
                          <a:cs typeface="Arial" panose="020b0604020202020204" pitchFamily="34" charset="0"/>
                        </a:rPr>
                        <a:t>Ireland</a:t>
                      </a:r>
                    </a:p>
                  </a:txBody>
                  <a:tcPr marL="68750" marR="68750" marT="68761" marB="68761" horzOverflow="overflow">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solidFill>
                      <a:schemeClr val="bg1"/>
                    </a:solidFill>
                  </a:tcPr>
                </a:tc>
                <a:tc>
                  <a:txBody>
                    <a:bodyPr/>
                    <a:lstStyle/>
                    <a:p>
                      <a:pPr marL="0" marR="0" algn="ctr">
                        <a:spcBef>
                          <a:spcPct val="0"/>
                        </a:spcBef>
                        <a:spcAft>
                          <a:spcPct val="0"/>
                        </a:spcAft>
                      </a:pPr>
                      <a:r>
                        <a:rPr lang="en-US" sz="1050" b="1" dirty="1">
                          <a:solidFill>
                            <a:srgbClr val="092776"/>
                          </a:solidFill>
                          <a:effectLst/>
                          <a:latin typeface="Arial" panose="020b0604020202020204" pitchFamily="34" charset="0"/>
                          <a:ea typeface="DFKai-SB" panose="03000509000000000000" pitchFamily="65" charset="-120"/>
                          <a:cs typeface="Arial" panose="020b0604020202020204" pitchFamily="34" charset="0"/>
                        </a:rPr>
                        <a:t>Yes</a:t>
                      </a:r>
                      <a:endParaRPr lang="en-US" sz="1200" b="1">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txBody>
                  <a:tcPr marL="68580" marR="68580" marT="0" marB="0" anchor="ctr">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tc>
                  <a:txBody>
                    <a:bodyPr/>
                    <a:lstStyle/>
                    <a:p>
                      <a:pPr marL="0" marR="0" algn="ctr">
                        <a:spcBef>
                          <a:spcPct val="0"/>
                        </a:spcBef>
                        <a:spcAft>
                          <a:spcPct val="0"/>
                        </a:spcAft>
                      </a:pPr>
                      <a:r>
                        <a:rPr lang="en-US" sz="1050" b="1" dirty="1">
                          <a:solidFill>
                            <a:srgbClr val="092776"/>
                          </a:solidFill>
                          <a:effectLst/>
                          <a:latin typeface="Arial" panose="020b0604020202020204" pitchFamily="34" charset="0"/>
                          <a:ea typeface="DFKai-SB" panose="03000509000000000000" pitchFamily="65" charset="-120"/>
                          <a:cs typeface="Arial" panose="020b0604020202020204" pitchFamily="34" charset="0"/>
                        </a:rPr>
                        <a:t>12.5% (standard) or 33% (anti-abuse)</a:t>
                      </a:r>
                      <a:endParaRPr lang="en-US" sz="1200" b="1">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txBody>
                  <a:tcPr marL="68580" marR="68580" marT="0" marB="0" anchor="ctr">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tc>
                  <a:txBody>
                    <a:bodyPr/>
                    <a:lstStyle/>
                    <a:p>
                      <a:pPr marL="0" marR="0" algn="ctr">
                        <a:spcBef>
                          <a:spcPct val="0"/>
                        </a:spcBef>
                        <a:spcAft>
                          <a:spcPct val="0"/>
                        </a:spcAft>
                      </a:pPr>
                      <a:r>
                        <a:rPr lang="en-US" sz="1050" b="1" dirty="1">
                          <a:solidFill>
                            <a:srgbClr val="092776"/>
                          </a:solidFill>
                          <a:effectLst/>
                          <a:latin typeface="Arial" panose="020b0604020202020204" pitchFamily="34" charset="0"/>
                          <a:ea typeface="DFKai-SB" panose="03000509000000000000" pitchFamily="65" charset="-120"/>
                          <a:cs typeface="Arial" panose="020b0604020202020204" pitchFamily="34" charset="0"/>
                        </a:rPr>
                        <a:t>Yes</a:t>
                      </a:r>
                      <a:endParaRPr lang="en-US" sz="1200" b="1">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txBody>
                  <a:tcPr marL="68580" marR="68580" marT="0" marB="0" anchor="ctr">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tc>
                  <a:txBody>
                    <a:bodyPr/>
                    <a:lstStyle/>
                    <a:p>
                      <a:pPr marL="0" marR="0" algn="ctr">
                        <a:spcBef>
                          <a:spcPct val="0"/>
                        </a:spcBef>
                        <a:spcAft>
                          <a:spcPct val="0"/>
                        </a:spcAft>
                      </a:pPr>
                      <a:r>
                        <a:rPr lang="en-US" sz="1050" b="1" dirty="1">
                          <a:solidFill>
                            <a:srgbClr val="092776"/>
                          </a:solidFill>
                          <a:effectLst/>
                          <a:latin typeface="Arial" panose="020b0604020202020204" pitchFamily="34" charset="0"/>
                          <a:ea typeface="DFKai-SB" panose="03000509000000000000" pitchFamily="65" charset="-120"/>
                          <a:cs typeface="Arial" panose="020b0604020202020204" pitchFamily="34" charset="0"/>
                        </a:rPr>
                        <a:t>100%</a:t>
                      </a:r>
                      <a:endParaRPr lang="en-US" sz="1200" b="1">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txBody>
                  <a:tcPr marL="68580" marR="68580" marT="0" marB="0" anchor="ctr">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52133">
                <a:tc>
                  <a:txBody>
                    <a:bodyPr/>
                    <a:lstStyle/>
                    <a:p>
                      <a:pPr marL="0" marR="0" lvl="0" indent="0" algn="ctr" defTabSz="914400" fontAlgn="base" rtl="0" eaLnBrk="0" latinLnBrk="0" hangingPunct="0">
                        <a:lnSpc>
                          <a:spcPct val="100000"/>
                        </a:lnSpc>
                        <a:spcBef>
                          <a:spcPct val="80000"/>
                        </a:spcBef>
                        <a:spcAft>
                          <a:spcPct val="0"/>
                        </a:spcAft>
                        <a:buClrTx/>
                        <a:buSzTx/>
                        <a:buFont typeface="Arial" charset="0"/>
                        <a:buNone/>
                      </a:pPr>
                      <a:r>
                        <a:rPr kumimoji="0" lang="en-US" sz="1000" b="1" i="0" u="none" strike="noStrike" cap="none" normalizeH="0" baseline="0" dirty="1">
                          <a:ln>
                            <a:noFill/>
                          </a:ln>
                          <a:solidFill>
                            <a:srgbClr val="002060"/>
                          </a:solidFill>
                          <a:effectLst/>
                          <a:latin typeface="Arial" panose="020b0604020202020204" pitchFamily="34" charset="0"/>
                          <a:cs typeface="Arial" panose="020b0604020202020204" pitchFamily="34" charset="0"/>
                        </a:rPr>
                        <a:t>Italy</a:t>
                      </a:r>
                    </a:p>
                  </a:txBody>
                  <a:tcPr marL="68750" marR="68750" marT="68761" marB="68761" horzOverflow="overflow">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solidFill>
                      <a:schemeClr val="bg1"/>
                    </a:solidFill>
                  </a:tcPr>
                </a:tc>
                <a:tc>
                  <a:txBody>
                    <a:bodyPr/>
                    <a:lstStyle/>
                    <a:p>
                      <a:pPr marL="0" marR="0" algn="ctr">
                        <a:spcBef>
                          <a:spcPct val="0"/>
                        </a:spcBef>
                        <a:spcAft>
                          <a:spcPct val="0"/>
                        </a:spcAft>
                      </a:pPr>
                      <a:r>
                        <a:rPr lang="en-US" sz="1050" b="1" dirty="1">
                          <a:solidFill>
                            <a:srgbClr val="092776"/>
                          </a:solidFill>
                          <a:effectLst/>
                          <a:latin typeface="Arial" panose="020b0604020202020204" pitchFamily="34" charset="0"/>
                          <a:ea typeface="DFKai-SB" panose="03000509000000000000" pitchFamily="65" charset="-120"/>
                          <a:cs typeface="Arial" panose="020b0604020202020204" pitchFamily="34" charset="0"/>
                        </a:rPr>
                        <a:t>Yes</a:t>
                      </a:r>
                      <a:endParaRPr lang="en-US" sz="1200" b="1">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txBody>
                  <a:tcPr marL="68580" marR="68580" marT="0" marB="0" anchor="ctr">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tc>
                  <a:txBody>
                    <a:bodyPr/>
                    <a:lstStyle/>
                    <a:p>
                      <a:pPr marL="0" marR="0" algn="ctr">
                        <a:spcBef>
                          <a:spcPct val="0"/>
                        </a:spcBef>
                        <a:spcAft>
                          <a:spcPct val="0"/>
                        </a:spcAft>
                      </a:pPr>
                      <a:r>
                        <a:rPr lang="en-US" sz="1050" b="1" dirty="1">
                          <a:solidFill>
                            <a:srgbClr val="092776"/>
                          </a:solidFill>
                          <a:effectLst/>
                          <a:latin typeface="Arial" panose="020b0604020202020204" pitchFamily="34" charset="0"/>
                          <a:ea typeface="DFKai-SB" panose="03000509000000000000" pitchFamily="65" charset="-120"/>
                          <a:cs typeface="Arial" panose="020b0604020202020204" pitchFamily="34" charset="0"/>
                        </a:rPr>
                        <a:t>27.9%</a:t>
                      </a:r>
                      <a:endParaRPr lang="en-US" sz="1200" b="1">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txBody>
                  <a:tcPr marL="68580" marR="68580" marT="0" marB="0" anchor="ctr">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tc>
                  <a:txBody>
                    <a:bodyPr/>
                    <a:lstStyle/>
                    <a:p>
                      <a:pPr marL="0" marR="0" algn="ctr">
                        <a:spcBef>
                          <a:spcPct val="0"/>
                        </a:spcBef>
                        <a:spcAft>
                          <a:spcPct val="0"/>
                        </a:spcAft>
                      </a:pPr>
                      <a:r>
                        <a:rPr lang="en-US" sz="1050" b="1" dirty="1">
                          <a:solidFill>
                            <a:srgbClr val="092776"/>
                          </a:solidFill>
                          <a:effectLst/>
                          <a:latin typeface="Arial" panose="020b0604020202020204" pitchFamily="34" charset="0"/>
                          <a:ea typeface="DFKai-SB" panose="03000509000000000000" pitchFamily="65" charset="-120"/>
                          <a:cs typeface="Arial" panose="020b0604020202020204" pitchFamily="34" charset="0"/>
                        </a:rPr>
                        <a:t>Yes</a:t>
                      </a:r>
                      <a:endParaRPr lang="en-US" sz="1200" b="1">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txBody>
                  <a:tcPr marL="68580" marR="68580" marT="0" marB="0" anchor="ctr">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tc>
                  <a:txBody>
                    <a:bodyPr/>
                    <a:lstStyle/>
                    <a:p>
                      <a:pPr marL="0" marR="0" algn="ctr">
                        <a:spcBef>
                          <a:spcPct val="0"/>
                        </a:spcBef>
                        <a:spcAft>
                          <a:spcPct val="0"/>
                        </a:spcAft>
                      </a:pPr>
                      <a:r>
                        <a:rPr lang="en-US" sz="1050" b="1" dirty="1">
                          <a:solidFill>
                            <a:srgbClr val="092776"/>
                          </a:solidFill>
                          <a:effectLst/>
                          <a:latin typeface="Arial" panose="020b0604020202020204" pitchFamily="34" charset="0"/>
                          <a:ea typeface="DFKai-SB" panose="03000509000000000000" pitchFamily="65" charset="-120"/>
                          <a:cs typeface="Arial" panose="020b0604020202020204" pitchFamily="34" charset="0"/>
                        </a:rPr>
                        <a:t>95%</a:t>
                      </a:r>
                      <a:endParaRPr lang="en-US" sz="1200" b="1">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txBody>
                  <a:tcPr marL="68580" marR="68580" marT="0" marB="0" anchor="ctr">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66528">
                <a:tc>
                  <a:txBody>
                    <a:bodyPr/>
                    <a:lstStyle/>
                    <a:p>
                      <a:pPr marL="0" marR="0" lvl="0" indent="0" algn="ctr" defTabSz="914400" fontAlgn="base" rtl="0" eaLnBrk="0" latinLnBrk="0" hangingPunct="0">
                        <a:lnSpc>
                          <a:spcPct val="100000"/>
                        </a:lnSpc>
                        <a:spcBef>
                          <a:spcPct val="80000"/>
                        </a:spcBef>
                        <a:spcAft>
                          <a:spcPct val="0"/>
                        </a:spcAft>
                        <a:buClrTx/>
                        <a:buSzTx/>
                        <a:buFont typeface="Arial" charset="0"/>
                        <a:buNone/>
                      </a:pPr>
                      <a:r>
                        <a:rPr kumimoji="0" lang="en-US" sz="1000" b="1" i="0" u="none" strike="noStrike" cap="none" normalizeH="0" baseline="0" dirty="1">
                          <a:ln>
                            <a:noFill/>
                          </a:ln>
                          <a:solidFill>
                            <a:srgbClr val="002060"/>
                          </a:solidFill>
                          <a:effectLst/>
                          <a:latin typeface="Arial" panose="020b0604020202020204" pitchFamily="34" charset="0"/>
                          <a:cs typeface="Arial" panose="020b0604020202020204" pitchFamily="34" charset="0"/>
                        </a:rPr>
                        <a:t>Luxembourg</a:t>
                      </a:r>
                    </a:p>
                  </a:txBody>
                  <a:tcPr marL="68750" marR="68750" marT="68761" marB="68761" horzOverflow="overflow">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solidFill>
                      <a:schemeClr val="bg1"/>
                    </a:solidFill>
                  </a:tcPr>
                </a:tc>
                <a:tc>
                  <a:txBody>
                    <a:bodyPr/>
                    <a:lstStyle/>
                    <a:p>
                      <a:pPr marL="0" marR="0" algn="ctr">
                        <a:spcBef>
                          <a:spcPct val="0"/>
                        </a:spcBef>
                        <a:spcAft>
                          <a:spcPct val="0"/>
                        </a:spcAft>
                      </a:pPr>
                      <a:r>
                        <a:rPr lang="en-US" sz="1050" b="1" dirty="1">
                          <a:solidFill>
                            <a:srgbClr val="092776"/>
                          </a:solidFill>
                          <a:effectLst/>
                          <a:latin typeface="Arial" panose="020b0604020202020204" pitchFamily="34" charset="0"/>
                          <a:ea typeface="DFKai-SB" panose="03000509000000000000" pitchFamily="65" charset="-120"/>
                          <a:cs typeface="Arial" panose="020b0604020202020204" pitchFamily="34" charset="0"/>
                        </a:rPr>
                        <a:t>Yes</a:t>
                      </a:r>
                      <a:endParaRPr lang="en-US" sz="1200" b="1">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txBody>
                  <a:tcPr marL="68580" marR="68580" marT="0" marB="0" anchor="ctr">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tc>
                  <a:txBody>
                    <a:bodyPr/>
                    <a:lstStyle/>
                    <a:p>
                      <a:pPr marL="0" marR="0" algn="ctr">
                        <a:spcBef>
                          <a:spcPct val="0"/>
                        </a:spcBef>
                        <a:spcAft>
                          <a:spcPct val="0"/>
                        </a:spcAft>
                      </a:pPr>
                      <a:r>
                        <a:rPr lang="en-US" sz="1050" b="1" dirty="1">
                          <a:solidFill>
                            <a:srgbClr val="092776"/>
                          </a:solidFill>
                          <a:effectLst/>
                          <a:latin typeface="Arial" panose="020b0604020202020204" pitchFamily="34" charset="0"/>
                          <a:ea typeface="DFKai-SB" panose="03000509000000000000" pitchFamily="65" charset="-120"/>
                          <a:cs typeface="Arial" panose="020b0604020202020204" pitchFamily="34" charset="0"/>
                        </a:rPr>
                        <a:t>24.94–28.69%</a:t>
                      </a:r>
                      <a:endParaRPr lang="en-US" sz="1200" b="1">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txBody>
                  <a:tcPr marL="68580" marR="68580" marT="0" marB="0" anchor="ctr">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tc>
                  <a:txBody>
                    <a:bodyPr/>
                    <a:lstStyle/>
                    <a:p>
                      <a:pPr marL="0" marR="0" algn="ctr">
                        <a:spcBef>
                          <a:spcPct val="0"/>
                        </a:spcBef>
                        <a:spcAft>
                          <a:spcPct val="0"/>
                        </a:spcAft>
                      </a:pPr>
                      <a:r>
                        <a:rPr lang="en-US" sz="1050" b="1" dirty="1">
                          <a:solidFill>
                            <a:srgbClr val="092776"/>
                          </a:solidFill>
                          <a:effectLst/>
                          <a:latin typeface="Arial" panose="020b0604020202020204" pitchFamily="34" charset="0"/>
                          <a:ea typeface="DFKai-SB" panose="03000509000000000000" pitchFamily="65" charset="-120"/>
                          <a:cs typeface="Arial" panose="020b0604020202020204" pitchFamily="34" charset="0"/>
                        </a:rPr>
                        <a:t>Yes</a:t>
                      </a:r>
                      <a:endParaRPr lang="en-US" sz="1200" b="1">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txBody>
                  <a:tcPr marL="68580" marR="68580" marT="0" marB="0" anchor="ctr">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tc>
                  <a:txBody>
                    <a:bodyPr/>
                    <a:lstStyle/>
                    <a:p>
                      <a:pPr marL="0" marR="0" algn="ctr">
                        <a:spcBef>
                          <a:spcPct val="0"/>
                        </a:spcBef>
                        <a:spcAft>
                          <a:spcPct val="0"/>
                        </a:spcAft>
                      </a:pPr>
                      <a:r>
                        <a:rPr lang="en-US" sz="1050" b="1" dirty="1">
                          <a:solidFill>
                            <a:srgbClr val="092776"/>
                          </a:solidFill>
                          <a:effectLst/>
                          <a:latin typeface="Arial" panose="020b0604020202020204" pitchFamily="34" charset="0"/>
                          <a:ea typeface="DFKai-SB" panose="03000509000000000000" pitchFamily="65" charset="-120"/>
                          <a:cs typeface="Arial" panose="020b0604020202020204" pitchFamily="34" charset="0"/>
                        </a:rPr>
                        <a:t>100%</a:t>
                      </a:r>
                      <a:endParaRPr lang="en-US" sz="1200" b="1">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txBody>
                  <a:tcPr marL="68580" marR="68580" marT="0" marB="0" anchor="ctr">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14530466"/>
                  </a:ext>
                </a:extLst>
              </a:tr>
              <a:tr h="373856">
                <a:tc>
                  <a:txBody>
                    <a:bodyPr/>
                    <a:lstStyle/>
                    <a:p>
                      <a:pPr marL="0" marR="0" lvl="0" indent="0" algn="ctr" defTabSz="914400" fontAlgn="base" rtl="0" eaLnBrk="0" latinLnBrk="0" hangingPunct="0">
                        <a:lnSpc>
                          <a:spcPct val="100000"/>
                        </a:lnSpc>
                        <a:spcBef>
                          <a:spcPct val="80000"/>
                        </a:spcBef>
                        <a:spcAft>
                          <a:spcPct val="0"/>
                        </a:spcAft>
                        <a:buClrTx/>
                        <a:buSzTx/>
                        <a:buFont typeface="Arial" charset="0"/>
                        <a:buNone/>
                      </a:pPr>
                      <a:r>
                        <a:rPr kumimoji="0" lang="en-US" sz="1000" b="1" i="0" u="none" strike="noStrike" cap="none" normalizeH="0" baseline="0" dirty="1">
                          <a:ln>
                            <a:noFill/>
                          </a:ln>
                          <a:solidFill>
                            <a:srgbClr val="002060"/>
                          </a:solidFill>
                          <a:effectLst/>
                          <a:latin typeface="Arial" panose="020b0604020202020204" pitchFamily="34" charset="0"/>
                          <a:cs typeface="Arial" panose="020b0604020202020204" pitchFamily="34" charset="0"/>
                        </a:rPr>
                        <a:t>Mexico</a:t>
                      </a:r>
                    </a:p>
                  </a:txBody>
                  <a:tcPr marL="68750" marR="68750" marT="68761" marB="68761" horzOverflow="overflow">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solidFill>
                      <a:schemeClr val="bg1"/>
                    </a:solidFill>
                  </a:tcPr>
                </a:tc>
                <a:tc>
                  <a:txBody>
                    <a:bodyPr/>
                    <a:lstStyle/>
                    <a:p>
                      <a:pPr marL="0" marR="0" algn="ctr">
                        <a:spcBef>
                          <a:spcPct val="0"/>
                        </a:spcBef>
                        <a:spcAft>
                          <a:spcPct val="0"/>
                        </a:spcAft>
                      </a:pPr>
                      <a:r>
                        <a:rPr lang="en-US" sz="1050" b="1" dirty="1">
                          <a:solidFill>
                            <a:srgbClr val="092776"/>
                          </a:solidFill>
                          <a:effectLst/>
                          <a:latin typeface="Arial" panose="020b0604020202020204" pitchFamily="34" charset="0"/>
                          <a:ea typeface="DFKai-SB" panose="03000509000000000000" pitchFamily="65" charset="-120"/>
                          <a:cs typeface="Arial" panose="020b0604020202020204" pitchFamily="34" charset="0"/>
                        </a:rPr>
                        <a:t>Yes</a:t>
                      </a:r>
                      <a:endParaRPr lang="en-US" sz="1200" b="1">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txBody>
                  <a:tcPr marL="68580" marR="68580" marT="0" marB="0" anchor="ctr">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tc>
                  <a:txBody>
                    <a:bodyPr/>
                    <a:lstStyle/>
                    <a:p>
                      <a:pPr marL="0" marR="0" algn="ctr">
                        <a:spcBef>
                          <a:spcPct val="0"/>
                        </a:spcBef>
                        <a:spcAft>
                          <a:spcPct val="0"/>
                        </a:spcAft>
                      </a:pPr>
                      <a:r>
                        <a:rPr lang="en-US" sz="1050" b="1" dirty="1">
                          <a:solidFill>
                            <a:srgbClr val="092776"/>
                          </a:solidFill>
                          <a:effectLst/>
                          <a:latin typeface="Arial" panose="020b0604020202020204" pitchFamily="34" charset="0"/>
                          <a:ea typeface="DFKai-SB" panose="03000509000000000000" pitchFamily="65" charset="-120"/>
                          <a:cs typeface="Arial" panose="020b0604020202020204" pitchFamily="34" charset="0"/>
                        </a:rPr>
                        <a:t>30%</a:t>
                      </a:r>
                      <a:endParaRPr lang="en-US" sz="1200" b="1">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txBody>
                  <a:tcPr marL="68580" marR="68580" marT="0" marB="0" anchor="ctr">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tc>
                  <a:txBody>
                    <a:bodyPr/>
                    <a:lstStyle/>
                    <a:p>
                      <a:pPr marL="0" marR="0" algn="ctr">
                        <a:spcBef>
                          <a:spcPct val="0"/>
                        </a:spcBef>
                        <a:spcAft>
                          <a:spcPct val="0"/>
                        </a:spcAft>
                      </a:pPr>
                      <a:r>
                        <a:rPr lang="en-US" sz="1050" b="1" dirty="1">
                          <a:solidFill>
                            <a:srgbClr val="092776"/>
                          </a:solidFill>
                          <a:effectLst/>
                          <a:latin typeface="Arial" panose="020b0604020202020204" pitchFamily="34" charset="0"/>
                          <a:ea typeface="DFKai-SB" panose="03000509000000000000" pitchFamily="65" charset="-120"/>
                          <a:cs typeface="Arial" panose="020b0604020202020204" pitchFamily="34" charset="0"/>
                        </a:rPr>
                        <a:t>Yes (Div.)</a:t>
                      </a:r>
                      <a:endParaRPr lang="en-US" sz="1200" b="1">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txBody>
                  <a:tcPr marL="68580" marR="68580" marT="0" marB="0" anchor="ctr">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tc>
                  <a:txBody>
                    <a:bodyPr/>
                    <a:lstStyle/>
                    <a:p>
                      <a:pPr marL="0" marR="0" algn="ctr">
                        <a:spcBef>
                          <a:spcPct val="0"/>
                        </a:spcBef>
                        <a:spcAft>
                          <a:spcPct val="0"/>
                        </a:spcAft>
                      </a:pPr>
                      <a:r>
                        <a:rPr lang="en-US" sz="1050" b="1" dirty="1">
                          <a:solidFill>
                            <a:srgbClr val="092776"/>
                          </a:solidFill>
                          <a:effectLst/>
                          <a:latin typeface="Arial" panose="020b0604020202020204" pitchFamily="34" charset="0"/>
                          <a:ea typeface="DFKai-SB" panose="03000509000000000000" pitchFamily="65" charset="-120"/>
                          <a:cs typeface="Arial" panose="020b0604020202020204" pitchFamily="34" charset="0"/>
                        </a:rPr>
                        <a:t>N/A</a:t>
                      </a:r>
                      <a:endParaRPr lang="en-US" sz="1200" b="1">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txBody>
                  <a:tcPr marL="68580" marR="68580" marT="0" marB="0" anchor="ctr">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31103956"/>
                  </a:ext>
                </a:extLst>
              </a:tr>
              <a:tr h="459477">
                <a:tc>
                  <a:txBody>
                    <a:bodyPr/>
                    <a:lstStyle/>
                    <a:p>
                      <a:pPr marL="0" marR="0" lvl="0" indent="0" algn="ctr" defTabSz="914400" fontAlgn="base" rtl="0" eaLnBrk="0" latinLnBrk="0" hangingPunct="0">
                        <a:lnSpc>
                          <a:spcPct val="100000"/>
                        </a:lnSpc>
                        <a:spcBef>
                          <a:spcPct val="80000"/>
                        </a:spcBef>
                        <a:spcAft>
                          <a:spcPct val="0"/>
                        </a:spcAft>
                        <a:buClrTx/>
                        <a:buSzTx/>
                        <a:buFont typeface="Arial" charset="0"/>
                        <a:buNone/>
                      </a:pPr>
                      <a:r>
                        <a:rPr kumimoji="0" lang="en-US" sz="1000" b="1" i="0" u="none" strike="noStrike" cap="none" normalizeH="0" baseline="0" dirty="1">
                          <a:ln>
                            <a:noFill/>
                          </a:ln>
                          <a:solidFill>
                            <a:srgbClr val="002060"/>
                          </a:solidFill>
                          <a:effectLst/>
                          <a:latin typeface="Arial" panose="020b0604020202020204" pitchFamily="34" charset="0"/>
                          <a:cs typeface="Arial" panose="020b0604020202020204" pitchFamily="34" charset="0"/>
                        </a:rPr>
                        <a:t>Netherlands</a:t>
                      </a:r>
                    </a:p>
                  </a:txBody>
                  <a:tcPr marL="68750" marR="68750" marT="68761" marB="68761" horzOverflow="overflow">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solidFill>
                      <a:schemeClr val="bg1"/>
                    </a:solidFill>
                  </a:tcPr>
                </a:tc>
                <a:tc>
                  <a:txBody>
                    <a:bodyPr/>
                    <a:lstStyle/>
                    <a:p>
                      <a:pPr marL="0" marR="0" algn="ctr">
                        <a:spcBef>
                          <a:spcPct val="0"/>
                        </a:spcBef>
                        <a:spcAft>
                          <a:spcPct val="0"/>
                        </a:spcAft>
                      </a:pPr>
                      <a:r>
                        <a:rPr lang="en-US" sz="1050" b="1" dirty="1">
                          <a:solidFill>
                            <a:srgbClr val="092776"/>
                          </a:solidFill>
                          <a:effectLst/>
                          <a:latin typeface="Arial" panose="020b0604020202020204" pitchFamily="34" charset="0"/>
                          <a:ea typeface="DFKai-SB" panose="03000509000000000000" pitchFamily="65" charset="-120"/>
                          <a:cs typeface="Arial" panose="020b0604020202020204" pitchFamily="34" charset="0"/>
                        </a:rPr>
                        <a:t>Yes</a:t>
                      </a:r>
                      <a:endParaRPr lang="en-US" sz="1200" b="1">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txBody>
                  <a:tcPr marL="68580" marR="68580" marT="0" marB="0" anchor="ctr">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tc>
                  <a:txBody>
                    <a:bodyPr/>
                    <a:lstStyle/>
                    <a:p>
                      <a:pPr marL="0" marR="0" algn="ctr">
                        <a:spcBef>
                          <a:spcPct val="0"/>
                        </a:spcBef>
                        <a:spcAft>
                          <a:spcPct val="0"/>
                        </a:spcAft>
                      </a:pPr>
                      <a:r>
                        <a:rPr lang="en-US" sz="1050" b="1" dirty="1">
                          <a:solidFill>
                            <a:srgbClr val="092776"/>
                          </a:solidFill>
                          <a:effectLst/>
                          <a:latin typeface="Arial" panose="020b0604020202020204" pitchFamily="34" charset="0"/>
                          <a:ea typeface="DFKai-SB" panose="03000509000000000000" pitchFamily="65" charset="-120"/>
                          <a:cs typeface="Arial" panose="020b0604020202020204" pitchFamily="34" charset="0"/>
                        </a:rPr>
                        <a:t>15% up to EUR 395,000</a:t>
                      </a:r>
                      <a:endParaRPr lang="en-US" sz="1200" b="1">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p>
                      <a:pPr marL="0" marR="0" algn="ctr">
                        <a:spcBef>
                          <a:spcPct val="0"/>
                        </a:spcBef>
                        <a:spcAft>
                          <a:spcPct val="0"/>
                        </a:spcAft>
                      </a:pPr>
                      <a:r>
                        <a:rPr lang="en-US" sz="1050" b="1" dirty="1">
                          <a:solidFill>
                            <a:srgbClr val="092776"/>
                          </a:solidFill>
                          <a:effectLst/>
                          <a:latin typeface="Arial" panose="020b0604020202020204" pitchFamily="34" charset="0"/>
                          <a:ea typeface="DFKai-SB" panose="03000509000000000000" pitchFamily="65" charset="-120"/>
                          <a:cs typeface="Arial" panose="020b0604020202020204" pitchFamily="34" charset="0"/>
                        </a:rPr>
                        <a:t>25.8% exceeding EUR 395,000</a:t>
                      </a:r>
                      <a:endParaRPr lang="en-US" sz="1200" b="1">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txBody>
                  <a:tcPr marL="68580" marR="68580" marT="0" marB="0" anchor="ctr">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tc>
                  <a:txBody>
                    <a:bodyPr/>
                    <a:lstStyle/>
                    <a:p>
                      <a:pPr marL="0" marR="0" algn="ctr">
                        <a:spcBef>
                          <a:spcPct val="0"/>
                        </a:spcBef>
                        <a:spcAft>
                          <a:spcPct val="0"/>
                        </a:spcAft>
                      </a:pPr>
                      <a:r>
                        <a:rPr lang="en-US" sz="1050" b="1" dirty="1">
                          <a:solidFill>
                            <a:srgbClr val="092776"/>
                          </a:solidFill>
                          <a:effectLst/>
                          <a:latin typeface="Arial" panose="020b0604020202020204" pitchFamily="34" charset="0"/>
                          <a:ea typeface="DFKai-SB" panose="03000509000000000000" pitchFamily="65" charset="-120"/>
                          <a:cs typeface="Arial" panose="020b0604020202020204" pitchFamily="34" charset="0"/>
                        </a:rPr>
                        <a:t>Yes</a:t>
                      </a:r>
                      <a:endParaRPr lang="en-US" sz="1200" b="1">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txBody>
                  <a:tcPr marL="68580" marR="68580" marT="0" marB="0" anchor="ctr">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tc>
                  <a:txBody>
                    <a:bodyPr/>
                    <a:lstStyle/>
                    <a:p>
                      <a:pPr marL="0" marR="0" algn="ctr">
                        <a:spcBef>
                          <a:spcPct val="0"/>
                        </a:spcBef>
                        <a:spcAft>
                          <a:spcPct val="0"/>
                        </a:spcAft>
                      </a:pPr>
                      <a:r>
                        <a:rPr lang="en-US" sz="1050" b="1" dirty="1">
                          <a:solidFill>
                            <a:srgbClr val="092776"/>
                          </a:solidFill>
                          <a:effectLst/>
                          <a:latin typeface="Arial" panose="020b0604020202020204" pitchFamily="34" charset="0"/>
                          <a:ea typeface="DFKai-SB" panose="03000509000000000000" pitchFamily="65" charset="-120"/>
                          <a:cs typeface="Arial" panose="020b0604020202020204" pitchFamily="34" charset="0"/>
                        </a:rPr>
                        <a:t>100%</a:t>
                      </a:r>
                      <a:endParaRPr lang="en-US" sz="1200" b="1">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txBody>
                  <a:tcPr marL="68580" marR="68580" marT="0" marB="0" anchor="ctr">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7270228"/>
                  </a:ext>
                </a:extLst>
              </a:tr>
              <a:tr h="307992">
                <a:tc>
                  <a:txBody>
                    <a:bodyPr/>
                    <a:lstStyle/>
                    <a:p>
                      <a:pPr marL="0" marR="0" lvl="0" indent="0" algn="ctr" defTabSz="914400" fontAlgn="base" rtl="0" eaLnBrk="0" latinLnBrk="0" hangingPunct="0">
                        <a:lnSpc>
                          <a:spcPct val="100000"/>
                        </a:lnSpc>
                        <a:spcBef>
                          <a:spcPct val="80000"/>
                        </a:spcBef>
                        <a:spcAft>
                          <a:spcPct val="0"/>
                        </a:spcAft>
                        <a:buClrTx/>
                        <a:buSzTx/>
                        <a:buFont typeface="Arial" charset="0"/>
                        <a:buNone/>
                      </a:pPr>
                      <a:r>
                        <a:rPr kumimoji="0" lang="en-US" sz="1000" b="1" i="0" u="none" strike="noStrike" cap="none" normalizeH="0" baseline="0" dirty="1">
                          <a:ln>
                            <a:noFill/>
                          </a:ln>
                          <a:solidFill>
                            <a:srgbClr val="002060"/>
                          </a:solidFill>
                          <a:effectLst/>
                          <a:latin typeface="Arial" panose="020b0604020202020204" pitchFamily="34" charset="0"/>
                          <a:cs typeface="Arial" panose="020b0604020202020204" pitchFamily="34" charset="0"/>
                        </a:rPr>
                        <a:t>Spain</a:t>
                      </a:r>
                    </a:p>
                  </a:txBody>
                  <a:tcPr marL="68750" marR="68750" marT="68761" marB="68761" horzOverflow="overflow">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solidFill>
                      <a:schemeClr val="bg1"/>
                    </a:solidFill>
                  </a:tcPr>
                </a:tc>
                <a:tc>
                  <a:txBody>
                    <a:bodyPr/>
                    <a:lstStyle/>
                    <a:p>
                      <a:pPr marL="0" marR="0" algn="ctr">
                        <a:spcBef>
                          <a:spcPct val="0"/>
                        </a:spcBef>
                        <a:spcAft>
                          <a:spcPct val="0"/>
                        </a:spcAft>
                      </a:pPr>
                      <a:r>
                        <a:rPr lang="en-US" sz="1050" b="1" dirty="1">
                          <a:solidFill>
                            <a:srgbClr val="092776"/>
                          </a:solidFill>
                          <a:effectLst/>
                          <a:latin typeface="Arial" panose="020b0604020202020204" pitchFamily="34" charset="0"/>
                          <a:ea typeface="DFKai-SB" panose="03000509000000000000" pitchFamily="65" charset="-120"/>
                          <a:cs typeface="Arial" panose="020b0604020202020204" pitchFamily="34" charset="0"/>
                        </a:rPr>
                        <a:t>Yes</a:t>
                      </a:r>
                      <a:endParaRPr lang="en-US" sz="1200" b="1">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txBody>
                  <a:tcPr marL="68580" marR="68580" marT="0" marB="0" anchor="ctr">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tc>
                  <a:txBody>
                    <a:bodyPr/>
                    <a:lstStyle/>
                    <a:p>
                      <a:pPr marL="0" marR="0" algn="ctr">
                        <a:spcBef>
                          <a:spcPct val="0"/>
                        </a:spcBef>
                        <a:spcAft>
                          <a:spcPct val="0"/>
                        </a:spcAft>
                      </a:pPr>
                      <a:r>
                        <a:rPr lang="en-US" sz="1050" b="1" dirty="1">
                          <a:solidFill>
                            <a:srgbClr val="092776"/>
                          </a:solidFill>
                          <a:effectLst/>
                          <a:latin typeface="Arial" panose="020b0604020202020204" pitchFamily="34" charset="0"/>
                          <a:ea typeface="DFKai-SB" panose="03000509000000000000" pitchFamily="65" charset="-120"/>
                          <a:cs typeface="Arial" panose="020b0604020202020204" pitchFamily="34" charset="0"/>
                        </a:rPr>
                        <a:t>25%</a:t>
                      </a:r>
                      <a:endParaRPr lang="en-US" sz="1200" b="1">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txBody>
                  <a:tcPr marL="68580" marR="68580" marT="0" marB="0" anchor="ctr">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tc>
                  <a:txBody>
                    <a:bodyPr/>
                    <a:lstStyle/>
                    <a:p>
                      <a:pPr marL="0" marR="0" algn="ctr">
                        <a:spcBef>
                          <a:spcPct val="0"/>
                        </a:spcBef>
                        <a:spcAft>
                          <a:spcPct val="0"/>
                        </a:spcAft>
                      </a:pPr>
                      <a:r>
                        <a:rPr lang="en-US" sz="1050" b="1" dirty="1">
                          <a:solidFill>
                            <a:srgbClr val="092776"/>
                          </a:solidFill>
                          <a:effectLst/>
                          <a:latin typeface="Arial" panose="020b0604020202020204" pitchFamily="34" charset="0"/>
                          <a:ea typeface="DFKai-SB" panose="03000509000000000000" pitchFamily="65" charset="-120"/>
                          <a:cs typeface="Arial" panose="020b0604020202020204" pitchFamily="34" charset="0"/>
                        </a:rPr>
                        <a:t>Yes</a:t>
                      </a:r>
                      <a:endParaRPr lang="en-US" sz="1200" b="1">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txBody>
                  <a:tcPr marL="68580" marR="68580" marT="0" marB="0" anchor="ctr">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tc>
                  <a:txBody>
                    <a:bodyPr/>
                    <a:lstStyle/>
                    <a:p>
                      <a:pPr marL="0" marR="0" algn="ctr">
                        <a:spcBef>
                          <a:spcPct val="0"/>
                        </a:spcBef>
                        <a:spcAft>
                          <a:spcPct val="0"/>
                        </a:spcAft>
                      </a:pPr>
                      <a:r>
                        <a:rPr lang="en-US" sz="1050" b="1" dirty="1">
                          <a:solidFill>
                            <a:srgbClr val="092776"/>
                          </a:solidFill>
                          <a:effectLst/>
                          <a:latin typeface="Arial" panose="020b0604020202020204" pitchFamily="34" charset="0"/>
                          <a:ea typeface="DFKai-SB" panose="03000509000000000000" pitchFamily="65" charset="-120"/>
                          <a:cs typeface="Arial" panose="020b0604020202020204" pitchFamily="34" charset="0"/>
                        </a:rPr>
                        <a:t>95%</a:t>
                      </a:r>
                      <a:endParaRPr lang="en-US" sz="1200" b="1">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txBody>
                  <a:tcPr marL="68580" marR="68580" marT="0" marB="0" anchor="ctr">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97412901"/>
                  </a:ext>
                </a:extLst>
              </a:tr>
              <a:tr h="431370">
                <a:tc>
                  <a:txBody>
                    <a:bodyPr/>
                    <a:lstStyle/>
                    <a:p>
                      <a:pPr marL="0" marR="0" lvl="0" indent="0" algn="ctr" defTabSz="914400" fontAlgn="base" rtl="0" eaLnBrk="0" latinLnBrk="0" hangingPunct="0">
                        <a:lnSpc>
                          <a:spcPct val="100000"/>
                        </a:lnSpc>
                        <a:spcBef>
                          <a:spcPct val="80000"/>
                        </a:spcBef>
                        <a:spcAft>
                          <a:spcPct val="0"/>
                        </a:spcAft>
                        <a:buClrTx/>
                        <a:buSzTx/>
                        <a:buFont typeface="Arial" charset="0"/>
                        <a:buNone/>
                      </a:pPr>
                      <a:r>
                        <a:rPr kumimoji="0" lang="en-US" sz="1000" b="1" i="0" u="none" strike="noStrike" cap="none" normalizeH="0" baseline="0" dirty="1">
                          <a:ln>
                            <a:noFill/>
                          </a:ln>
                          <a:solidFill>
                            <a:srgbClr val="002060"/>
                          </a:solidFill>
                          <a:effectLst/>
                          <a:latin typeface="Arial" panose="020b0604020202020204" pitchFamily="34" charset="0"/>
                          <a:cs typeface="Arial" panose="020b0604020202020204" pitchFamily="34" charset="0"/>
                        </a:rPr>
                        <a:t>Switzerland</a:t>
                      </a:r>
                    </a:p>
                  </a:txBody>
                  <a:tcPr marL="68750" marR="68750" marT="68761" marB="68761" horzOverflow="overflow">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solidFill>
                      <a:schemeClr val="bg1"/>
                    </a:solidFill>
                  </a:tcPr>
                </a:tc>
                <a:tc>
                  <a:txBody>
                    <a:bodyPr/>
                    <a:lstStyle/>
                    <a:p>
                      <a:pPr marL="0" marR="0" algn="ctr">
                        <a:spcBef>
                          <a:spcPct val="0"/>
                        </a:spcBef>
                        <a:spcAft>
                          <a:spcPct val="0"/>
                        </a:spcAft>
                      </a:pPr>
                      <a:r>
                        <a:rPr lang="en-US" sz="1050" b="1" dirty="1">
                          <a:solidFill>
                            <a:srgbClr val="092776"/>
                          </a:solidFill>
                          <a:effectLst/>
                          <a:latin typeface="Arial" panose="020b0604020202020204" pitchFamily="34" charset="0"/>
                          <a:ea typeface="DFKai-SB" panose="03000509000000000000" pitchFamily="65" charset="-120"/>
                          <a:cs typeface="Arial" panose="020b0604020202020204" pitchFamily="34" charset="0"/>
                        </a:rPr>
                        <a:t>Yes</a:t>
                      </a:r>
                      <a:endParaRPr lang="en-US" sz="1200" b="1">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txBody>
                  <a:tcPr marL="68580" marR="68580" marT="0" marB="0" anchor="ctr">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tc>
                  <a:txBody>
                    <a:bodyPr/>
                    <a:lstStyle/>
                    <a:p>
                      <a:pPr marL="0" marR="0" algn="ctr">
                        <a:spcBef>
                          <a:spcPct val="0"/>
                        </a:spcBef>
                        <a:spcAft>
                          <a:spcPct val="0"/>
                        </a:spcAft>
                      </a:pPr>
                      <a:r>
                        <a:rPr lang="en-US" sz="1050" b="1" dirty="1">
                          <a:solidFill>
                            <a:srgbClr val="092776"/>
                          </a:solidFill>
                          <a:effectLst/>
                          <a:latin typeface="Arial" panose="020b0604020202020204" pitchFamily="34" charset="0"/>
                          <a:ea typeface="DFKai-SB" panose="03000509000000000000" pitchFamily="65" charset="-120"/>
                          <a:cs typeface="Arial" panose="020b0604020202020204" pitchFamily="34" charset="0"/>
                        </a:rPr>
                        <a:t>7.8% (effective, flat rate of 8.5%)</a:t>
                      </a:r>
                      <a:endParaRPr lang="en-US" sz="1200" b="1">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txBody>
                  <a:tcPr marL="68580" marR="68580" marT="0" marB="0" anchor="ctr">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tc>
                  <a:txBody>
                    <a:bodyPr/>
                    <a:lstStyle/>
                    <a:p>
                      <a:pPr marL="0" marR="0" algn="ctr">
                        <a:spcBef>
                          <a:spcPct val="0"/>
                        </a:spcBef>
                        <a:spcAft>
                          <a:spcPct val="0"/>
                        </a:spcAft>
                      </a:pPr>
                      <a:r>
                        <a:rPr lang="en-US" sz="1050" b="1" dirty="1">
                          <a:solidFill>
                            <a:srgbClr val="092776"/>
                          </a:solidFill>
                          <a:effectLst/>
                          <a:latin typeface="Arial" panose="020b0604020202020204" pitchFamily="34" charset="0"/>
                          <a:ea typeface="DFKai-SB" panose="03000509000000000000" pitchFamily="65" charset="-120"/>
                          <a:cs typeface="Arial" panose="020b0604020202020204" pitchFamily="34" charset="0"/>
                        </a:rPr>
                        <a:t>Yes</a:t>
                      </a:r>
                      <a:endParaRPr lang="en-US" sz="1200" b="1">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txBody>
                  <a:tcPr marL="68580" marR="68580" marT="0" marB="0" anchor="ctr">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tc>
                  <a:txBody>
                    <a:bodyPr/>
                    <a:lstStyle/>
                    <a:p>
                      <a:pPr marL="0" marR="0" algn="ctr">
                        <a:spcBef>
                          <a:spcPct val="0"/>
                        </a:spcBef>
                        <a:spcAft>
                          <a:spcPct val="0"/>
                        </a:spcAft>
                      </a:pPr>
                      <a:r>
                        <a:rPr lang="en-US" sz="1050" b="1" dirty="1">
                          <a:solidFill>
                            <a:srgbClr val="092776"/>
                          </a:solidFill>
                          <a:effectLst/>
                          <a:latin typeface="Arial" panose="020b0604020202020204" pitchFamily="34" charset="0"/>
                          <a:ea typeface="DFKai-SB" panose="03000509000000000000" pitchFamily="65" charset="-120"/>
                          <a:cs typeface="Arial" panose="020b0604020202020204" pitchFamily="34" charset="0"/>
                        </a:rPr>
                        <a:t>100%</a:t>
                      </a:r>
                      <a:endParaRPr lang="en-US" sz="1200" b="1">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txBody>
                  <a:tcPr marL="68580" marR="68580" marT="0" marB="0" anchor="ctr">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72117591"/>
                  </a:ext>
                </a:extLst>
              </a:tr>
              <a:tr h="339623">
                <a:tc>
                  <a:txBody>
                    <a:bodyPr/>
                    <a:lstStyle/>
                    <a:p>
                      <a:pPr marL="0" marR="0" lvl="0" indent="0" algn="ctr" defTabSz="914400" fontAlgn="base" rtl="0" eaLnBrk="0" latinLnBrk="0" hangingPunct="0">
                        <a:lnSpc>
                          <a:spcPct val="100000"/>
                        </a:lnSpc>
                        <a:spcBef>
                          <a:spcPct val="80000"/>
                        </a:spcBef>
                        <a:spcAft>
                          <a:spcPct val="0"/>
                        </a:spcAft>
                        <a:buClrTx/>
                        <a:buSzTx/>
                        <a:buFont typeface="Arial" charset="0"/>
                        <a:buNone/>
                      </a:pPr>
                      <a:r>
                        <a:rPr kumimoji="0" lang="en-US" sz="1000" b="1" i="0" u="none" strike="noStrike" cap="none" normalizeH="0" baseline="0" dirty="1">
                          <a:ln>
                            <a:noFill/>
                          </a:ln>
                          <a:solidFill>
                            <a:srgbClr val="002060"/>
                          </a:solidFill>
                          <a:effectLst/>
                          <a:latin typeface="Arial" panose="020b0604020202020204" pitchFamily="34" charset="0"/>
                          <a:cs typeface="Arial" panose="020b0604020202020204" pitchFamily="34" charset="0"/>
                        </a:rPr>
                        <a:t>United Kingdom</a:t>
                      </a:r>
                    </a:p>
                  </a:txBody>
                  <a:tcPr marL="68750" marR="68750" marT="68761" marB="68761" horzOverflow="overflow">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solidFill>
                      <a:schemeClr val="bg1"/>
                    </a:solidFill>
                  </a:tcPr>
                </a:tc>
                <a:tc>
                  <a:txBody>
                    <a:bodyPr/>
                    <a:lstStyle/>
                    <a:p>
                      <a:pPr marL="0" marR="0" algn="ctr">
                        <a:spcBef>
                          <a:spcPct val="0"/>
                        </a:spcBef>
                        <a:spcAft>
                          <a:spcPct val="0"/>
                        </a:spcAft>
                      </a:pPr>
                      <a:r>
                        <a:rPr lang="en-US" sz="1050" b="1" dirty="1">
                          <a:solidFill>
                            <a:srgbClr val="092776"/>
                          </a:solidFill>
                          <a:effectLst/>
                          <a:latin typeface="Arial" panose="020b0604020202020204" pitchFamily="34" charset="0"/>
                          <a:ea typeface="DFKai-SB" panose="03000509000000000000" pitchFamily="65" charset="-120"/>
                          <a:cs typeface="Arial" panose="020b0604020202020204" pitchFamily="34" charset="0"/>
                        </a:rPr>
                        <a:t>Yes</a:t>
                      </a:r>
                      <a:endParaRPr lang="en-US" sz="1200" b="1">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txBody>
                  <a:tcPr marL="68580" marR="68580" marT="0" marB="0" anchor="ctr">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tc>
                  <a:txBody>
                    <a:bodyPr/>
                    <a:lstStyle/>
                    <a:p>
                      <a:pPr marL="0" marR="0" algn="ctr">
                        <a:spcBef>
                          <a:spcPct val="0"/>
                        </a:spcBef>
                        <a:spcAft>
                          <a:spcPct val="0"/>
                        </a:spcAft>
                      </a:pPr>
                      <a:r>
                        <a:rPr lang="en-US" sz="1050" b="1" dirty="1">
                          <a:solidFill>
                            <a:srgbClr val="092776"/>
                          </a:solidFill>
                          <a:effectLst/>
                          <a:latin typeface="Arial" panose="020b0604020202020204" pitchFamily="34" charset="0"/>
                          <a:ea typeface="DFKai-SB" panose="03000509000000000000" pitchFamily="65" charset="-120"/>
                          <a:cs typeface="Arial" panose="020b0604020202020204" pitchFamily="34" charset="0"/>
                        </a:rPr>
                        <a:t>20%</a:t>
                      </a:r>
                      <a:endParaRPr lang="en-US" sz="1200" b="1">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txBody>
                  <a:tcPr marL="68580" marR="68580" marT="0" marB="0" anchor="ctr">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tc>
                  <a:txBody>
                    <a:bodyPr/>
                    <a:lstStyle/>
                    <a:p>
                      <a:pPr marL="0" marR="0" algn="ctr">
                        <a:spcBef>
                          <a:spcPct val="0"/>
                        </a:spcBef>
                        <a:spcAft>
                          <a:spcPct val="0"/>
                        </a:spcAft>
                      </a:pPr>
                      <a:r>
                        <a:rPr lang="en-US" sz="1050" b="1" dirty="1">
                          <a:solidFill>
                            <a:srgbClr val="092776"/>
                          </a:solidFill>
                          <a:effectLst/>
                          <a:latin typeface="Arial" panose="020b0604020202020204" pitchFamily="34" charset="0"/>
                          <a:ea typeface="DFKai-SB" panose="03000509000000000000" pitchFamily="65" charset="-120"/>
                          <a:cs typeface="Arial" panose="020b0604020202020204" pitchFamily="34" charset="0"/>
                        </a:rPr>
                        <a:t>Yes</a:t>
                      </a:r>
                      <a:endParaRPr lang="en-US" sz="1200" b="1">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txBody>
                  <a:tcPr marL="68580" marR="68580" marT="0" marB="0" anchor="ctr">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tc>
                  <a:txBody>
                    <a:bodyPr/>
                    <a:lstStyle/>
                    <a:p>
                      <a:pPr marL="0" marR="0" algn="ctr">
                        <a:spcBef>
                          <a:spcPct val="0"/>
                        </a:spcBef>
                        <a:spcAft>
                          <a:spcPct val="0"/>
                        </a:spcAft>
                      </a:pPr>
                      <a:r>
                        <a:rPr lang="en-US" sz="1050" b="1" dirty="1">
                          <a:solidFill>
                            <a:srgbClr val="092776"/>
                          </a:solidFill>
                          <a:effectLst/>
                          <a:latin typeface="Arial" panose="020b0604020202020204" pitchFamily="34" charset="0"/>
                          <a:ea typeface="DFKai-SB" panose="03000509000000000000" pitchFamily="65" charset="-120"/>
                          <a:cs typeface="Arial" panose="020b0604020202020204" pitchFamily="34" charset="0"/>
                        </a:rPr>
                        <a:t>100%</a:t>
                      </a:r>
                      <a:endParaRPr lang="en-US" sz="1200" b="1">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txBody>
                  <a:tcPr marL="68580" marR="68580" marT="0" marB="0" anchor="ctr">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6258646"/>
                  </a:ext>
                </a:extLst>
              </a:tr>
              <a:tr h="430693">
                <a:tc>
                  <a:txBody>
                    <a:bodyPr/>
                    <a:lstStyle/>
                    <a:p>
                      <a:pPr marL="0" marR="0" lvl="0" indent="0" algn="ctr" defTabSz="914400" fontAlgn="base" rtl="0" eaLnBrk="0" latinLnBrk="0" hangingPunct="0">
                        <a:lnSpc>
                          <a:spcPct val="100000"/>
                        </a:lnSpc>
                        <a:spcBef>
                          <a:spcPct val="80000"/>
                        </a:spcBef>
                        <a:spcAft>
                          <a:spcPct val="0"/>
                        </a:spcAft>
                        <a:buClrTx/>
                        <a:buSzTx/>
                        <a:buFont typeface="Arial" charset="0"/>
                        <a:buNone/>
                      </a:pPr>
                      <a:r>
                        <a:rPr kumimoji="0" lang="en-US" sz="1000" b="1" i="0" u="none" strike="noStrike" cap="none" normalizeH="0" baseline="0" dirty="1">
                          <a:ln>
                            <a:noFill/>
                          </a:ln>
                          <a:solidFill>
                            <a:srgbClr val="002060"/>
                          </a:solidFill>
                          <a:effectLst/>
                          <a:latin typeface="Arial" panose="020b0604020202020204" pitchFamily="34" charset="0"/>
                          <a:cs typeface="Arial" panose="020b0604020202020204" pitchFamily="34" charset="0"/>
                        </a:rPr>
                        <a:t>Brazil, China, India</a:t>
                      </a:r>
                    </a:p>
                  </a:txBody>
                  <a:tcPr marL="68750" marR="68750" marT="68761" marB="68761" horzOverflow="overflow">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solidFill>
                      <a:schemeClr val="bg1"/>
                    </a:solidFill>
                  </a:tcPr>
                </a:tc>
                <a:tc>
                  <a:txBody>
                    <a:bodyPr/>
                    <a:lstStyle/>
                    <a:p>
                      <a:pPr marL="0" marR="0" algn="ctr">
                        <a:spcBef>
                          <a:spcPct val="0"/>
                        </a:spcBef>
                        <a:spcAft>
                          <a:spcPct val="0"/>
                        </a:spcAft>
                      </a:pPr>
                      <a:r>
                        <a:rPr lang="en-US" sz="1050" b="1" dirty="1">
                          <a:solidFill>
                            <a:srgbClr val="092776"/>
                          </a:solidFill>
                          <a:effectLst/>
                          <a:latin typeface="Arial" panose="020b0604020202020204" pitchFamily="34" charset="0"/>
                          <a:ea typeface="DFKai-SB" panose="03000509000000000000" pitchFamily="65" charset="-120"/>
                          <a:cs typeface="Arial" panose="020b0604020202020204" pitchFamily="34" charset="0"/>
                        </a:rPr>
                        <a:t>N/A</a:t>
                      </a:r>
                      <a:endParaRPr lang="en-US" sz="1200" b="1">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txBody>
                  <a:tcPr marL="68580" marR="68580" marT="0" marB="0" anchor="ctr">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tc>
                  <a:txBody>
                    <a:bodyPr/>
                    <a:lstStyle/>
                    <a:p>
                      <a:pPr marL="0" marR="0" algn="ctr">
                        <a:spcBef>
                          <a:spcPct val="0"/>
                        </a:spcBef>
                        <a:spcAft>
                          <a:spcPct val="0"/>
                        </a:spcAft>
                      </a:pPr>
                      <a:r>
                        <a:rPr lang="en-US" sz="1050" b="1" dirty="1">
                          <a:solidFill>
                            <a:srgbClr val="092776"/>
                          </a:solidFill>
                          <a:effectLst/>
                          <a:latin typeface="Arial" panose="020b0604020202020204" pitchFamily="34" charset="0"/>
                          <a:ea typeface="DFKai-SB" panose="03000509000000000000" pitchFamily="65" charset="-120"/>
                          <a:cs typeface="Arial" panose="020b0604020202020204" pitchFamily="34" charset="0"/>
                        </a:rPr>
                        <a:t>N/A</a:t>
                      </a:r>
                      <a:endParaRPr lang="en-US" sz="1200" b="1">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txBody>
                  <a:tcPr marL="68580" marR="68580" marT="0" marB="0" anchor="ctr">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tc>
                  <a:txBody>
                    <a:bodyPr/>
                    <a:lstStyle/>
                    <a:p>
                      <a:pPr marL="0" marR="0" algn="ctr">
                        <a:spcBef>
                          <a:spcPct val="0"/>
                        </a:spcBef>
                        <a:spcAft>
                          <a:spcPct val="0"/>
                        </a:spcAft>
                      </a:pPr>
                      <a:r>
                        <a:rPr lang="en-US" sz="1050" b="1" dirty="1">
                          <a:solidFill>
                            <a:srgbClr val="092776"/>
                          </a:solidFill>
                          <a:effectLst/>
                          <a:latin typeface="Arial" panose="020b0604020202020204" pitchFamily="34" charset="0"/>
                          <a:ea typeface="DFKai-SB" panose="03000509000000000000" pitchFamily="65" charset="-120"/>
                          <a:cs typeface="Arial" panose="020b0604020202020204" pitchFamily="34" charset="0"/>
                        </a:rPr>
                        <a:t>N/A</a:t>
                      </a:r>
                      <a:endParaRPr lang="en-US" sz="1200" b="1">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txBody>
                  <a:tcPr marL="68580" marR="68580" marT="0" marB="0" anchor="ctr">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tc>
                  <a:txBody>
                    <a:bodyPr/>
                    <a:lstStyle/>
                    <a:p>
                      <a:pPr marL="0" marR="0" algn="ctr">
                        <a:spcBef>
                          <a:spcPct val="0"/>
                        </a:spcBef>
                        <a:spcAft>
                          <a:spcPct val="0"/>
                        </a:spcAft>
                      </a:pPr>
                      <a:r>
                        <a:rPr lang="en-US" sz="1050" b="1" dirty="1">
                          <a:solidFill>
                            <a:srgbClr val="092776"/>
                          </a:solidFill>
                          <a:effectLst/>
                          <a:latin typeface="Arial" panose="020b0604020202020204" pitchFamily="34" charset="0"/>
                          <a:ea typeface="DFKai-SB" panose="03000509000000000000" pitchFamily="65" charset="-120"/>
                          <a:cs typeface="Arial" panose="020b0604020202020204" pitchFamily="34" charset="0"/>
                        </a:rPr>
                        <a:t>N/A</a:t>
                      </a:r>
                      <a:endParaRPr lang="en-US" sz="1200" b="1">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txBody>
                  <a:tcPr marL="68580" marR="68580" marT="0" marB="0" anchor="ctr">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21157373"/>
                  </a:ext>
                </a:extLst>
              </a:tr>
            </a:tbl>
          </a:graphicData>
        </a:graphic>
      </p:graphicFrame>
    </p:spTree>
    <p:extLst>
      <p:ext uri="{BB962C8B-B14F-4D97-AF65-F5344CB8AC3E}">
        <p14:creationId xmlns:p14="http://schemas.microsoft.com/office/powerpoint/2010/main" val="10410698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3" name="Rectangle 6"/>
          <p:cNvSpPr>
            <a:spLocks noChangeArrowheads="1"/>
          </p:cNvSpPr>
          <p:nvPr/>
        </p:nvSpPr>
        <p:spPr>
          <a:xfrm>
            <a:off x="266700" y="228600"/>
            <a:ext cx="8624888" cy="762000"/>
          </a:xfrm>
          <a:prstGeom prst="rect"/>
          <a:noFill/>
          <a:ln w="9525" algn="ctr">
            <a:noFill/>
            <a:miter lim="800000"/>
          </a:ln>
        </p:spPr>
        <p:txBody>
          <a:bodyPr/>
          <a:lstStyle/>
          <a:p>
            <a:r>
              <a:rPr lang="en-US" b="1" dirty="1">
                <a:solidFill>
                  <a:srgbClr val="092776"/>
                </a:solidFill>
              </a:rPr>
              <a:t>Overview of Pillar Two (a/k/a: the GloBE Rules)</a:t>
            </a:r>
          </a:p>
          <a:p>
            <a:endParaRPr lang="en-US" b="1">
              <a:solidFill>
                <a:srgbClr val="092776"/>
              </a:solidFill>
            </a:endParaRPr>
          </a:p>
        </p:txBody>
      </p:sp>
      <p:sp>
        <p:nvSpPr>
          <p:cNvPr id="4" name="Rectangle 3">
            <a:extLst>
              <a:ext uri="{FF2B5EF4-FFF2-40B4-BE49-F238E27FC236}">
                <a16:creationId xmlns:a16="http://schemas.microsoft.com/office/drawing/2014/main" id="{8DD7D3F4-E0DB-4499-B740-46D0BC9847FF}"/>
              </a:ext>
            </a:extLst>
          </p:cNvPr>
          <p:cNvSpPr/>
          <p:nvPr/>
        </p:nvSpPr>
        <p:spPr>
          <a:xfrm>
            <a:off x="3728488" y="2231570"/>
            <a:ext cx="1137557" cy="653143"/>
          </a:xfrm>
          <a:prstGeom prst="rect"/>
          <a:ln w="25400" cap="flat" algn="ctr">
            <a:solidFill>
              <a:srgbClr val="09277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ctr" fontAlgn="base" rtl="0">
              <a:spcBef>
                <a:spcPct val="50000"/>
              </a:spcBef>
              <a:spcAft>
                <a:spcPct val="0"/>
              </a:spcAft>
              <a:defRPr sz="2400" kern="1200">
                <a:solidFill>
                  <a:schemeClr val="lt1"/>
                </a:solidFill>
                <a:latin typeface="+mn-lt"/>
                <a:ea typeface="+mn-ea"/>
                <a:cs typeface="+mn-cs"/>
              </a:defRPr>
            </a:lvl1pPr>
            <a:lvl2pPr marL="457200" algn="ctr" fontAlgn="base" rtl="0">
              <a:spcBef>
                <a:spcPct val="50000"/>
              </a:spcBef>
              <a:spcAft>
                <a:spcPct val="0"/>
              </a:spcAft>
              <a:defRPr sz="2400" kern="1200">
                <a:solidFill>
                  <a:schemeClr val="lt1"/>
                </a:solidFill>
                <a:latin typeface="+mn-lt"/>
                <a:ea typeface="+mn-ea"/>
                <a:cs typeface="+mn-cs"/>
              </a:defRPr>
            </a:lvl2pPr>
            <a:lvl3pPr marL="914400" algn="ctr" fontAlgn="base" rtl="0">
              <a:spcBef>
                <a:spcPct val="50000"/>
              </a:spcBef>
              <a:spcAft>
                <a:spcPct val="0"/>
              </a:spcAft>
              <a:defRPr sz="2400" kern="1200">
                <a:solidFill>
                  <a:schemeClr val="lt1"/>
                </a:solidFill>
                <a:latin typeface="+mn-lt"/>
                <a:ea typeface="+mn-ea"/>
                <a:cs typeface="+mn-cs"/>
              </a:defRPr>
            </a:lvl3pPr>
            <a:lvl4pPr marL="1371600" algn="ctr" fontAlgn="base" rtl="0">
              <a:spcBef>
                <a:spcPct val="50000"/>
              </a:spcBef>
              <a:spcAft>
                <a:spcPct val="0"/>
              </a:spcAft>
              <a:defRPr sz="2400" kern="1200">
                <a:solidFill>
                  <a:schemeClr val="lt1"/>
                </a:solidFill>
                <a:latin typeface="+mn-lt"/>
                <a:ea typeface="+mn-ea"/>
                <a:cs typeface="+mn-cs"/>
              </a:defRPr>
            </a:lvl4pPr>
            <a:lvl5pPr marL="1828800" algn="ctr" fontAlgn="base" rtl="0">
              <a:spcBef>
                <a:spcPct val="5000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r>
              <a:rPr lang="en-US" sz="2000" dirty="1">
                <a:solidFill>
                  <a:srgbClr val="092776"/>
                </a:solidFill>
              </a:rPr>
              <a:t>UPE</a:t>
            </a:r>
            <a:br>
              <a:rPr lang="en-US" sz="1800" dirty="1">
                <a:solidFill>
                  <a:srgbClr val="092776"/>
                </a:solidFill>
              </a:rPr>
            </a:br>
            <a:r>
              <a:rPr lang="en-US" sz="1200" dirty="1">
                <a:solidFill>
                  <a:srgbClr val="092776"/>
                </a:solidFill>
              </a:rPr>
              <a:t>(Country A)</a:t>
            </a:r>
            <a:endParaRPr lang="en-US" sz="1800">
              <a:solidFill>
                <a:srgbClr val="092776"/>
              </a:solidFill>
            </a:endParaRPr>
          </a:p>
        </p:txBody>
      </p:sp>
      <p:sp>
        <p:nvSpPr>
          <p:cNvPr id="7" name="Rectangle 6">
            <a:extLst>
              <a:ext uri="{FF2B5EF4-FFF2-40B4-BE49-F238E27FC236}">
                <a16:creationId xmlns:a16="http://schemas.microsoft.com/office/drawing/2014/main" id="{7117C717-F0D5-4042-BD65-9C4289779C23}"/>
              </a:ext>
            </a:extLst>
          </p:cNvPr>
          <p:cNvSpPr/>
          <p:nvPr/>
        </p:nvSpPr>
        <p:spPr>
          <a:xfrm>
            <a:off x="2952966" y="3592287"/>
            <a:ext cx="1137557" cy="653143"/>
          </a:xfrm>
          <a:prstGeom prst="rect"/>
          <a:ln w="25400" cap="flat" algn="ctr">
            <a:solidFill>
              <a:srgbClr val="09277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ctr" fontAlgn="base" rtl="0">
              <a:spcBef>
                <a:spcPct val="50000"/>
              </a:spcBef>
              <a:spcAft>
                <a:spcPct val="0"/>
              </a:spcAft>
              <a:defRPr sz="2400" kern="1200">
                <a:solidFill>
                  <a:schemeClr val="lt1"/>
                </a:solidFill>
                <a:latin typeface="+mn-lt"/>
                <a:ea typeface="+mn-ea"/>
                <a:cs typeface="+mn-cs"/>
              </a:defRPr>
            </a:lvl1pPr>
            <a:lvl2pPr marL="457200" algn="ctr" fontAlgn="base" rtl="0">
              <a:spcBef>
                <a:spcPct val="50000"/>
              </a:spcBef>
              <a:spcAft>
                <a:spcPct val="0"/>
              </a:spcAft>
              <a:defRPr sz="2400" kern="1200">
                <a:solidFill>
                  <a:schemeClr val="lt1"/>
                </a:solidFill>
                <a:latin typeface="+mn-lt"/>
                <a:ea typeface="+mn-ea"/>
                <a:cs typeface="+mn-cs"/>
              </a:defRPr>
            </a:lvl2pPr>
            <a:lvl3pPr marL="914400" algn="ctr" fontAlgn="base" rtl="0">
              <a:spcBef>
                <a:spcPct val="50000"/>
              </a:spcBef>
              <a:spcAft>
                <a:spcPct val="0"/>
              </a:spcAft>
              <a:defRPr sz="2400" kern="1200">
                <a:solidFill>
                  <a:schemeClr val="lt1"/>
                </a:solidFill>
                <a:latin typeface="+mn-lt"/>
                <a:ea typeface="+mn-ea"/>
                <a:cs typeface="+mn-cs"/>
              </a:defRPr>
            </a:lvl3pPr>
            <a:lvl4pPr marL="1371600" algn="ctr" fontAlgn="base" rtl="0">
              <a:spcBef>
                <a:spcPct val="50000"/>
              </a:spcBef>
              <a:spcAft>
                <a:spcPct val="0"/>
              </a:spcAft>
              <a:defRPr sz="2400" kern="1200">
                <a:solidFill>
                  <a:schemeClr val="lt1"/>
                </a:solidFill>
                <a:latin typeface="+mn-lt"/>
                <a:ea typeface="+mn-ea"/>
                <a:cs typeface="+mn-cs"/>
              </a:defRPr>
            </a:lvl4pPr>
            <a:lvl5pPr marL="1828800" algn="ctr" fontAlgn="base" rtl="0">
              <a:spcBef>
                <a:spcPct val="5000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r>
              <a:rPr lang="en-US" sz="2000" dirty="1">
                <a:solidFill>
                  <a:srgbClr val="092776"/>
                </a:solidFill>
              </a:rPr>
              <a:t>FS1</a:t>
            </a:r>
            <a:r>
              <a:rPr lang="en-US" sz="1800" dirty="1">
                <a:solidFill>
                  <a:srgbClr val="092776"/>
                </a:solidFill>
              </a:rPr>
              <a:t> </a:t>
            </a:r>
            <a:br>
              <a:rPr lang="en-US" sz="1800" dirty="1">
                <a:solidFill>
                  <a:srgbClr val="092776"/>
                </a:solidFill>
              </a:rPr>
            </a:br>
            <a:r>
              <a:rPr lang="en-US" sz="1200" dirty="1">
                <a:solidFill>
                  <a:srgbClr val="092776"/>
                </a:solidFill>
              </a:rPr>
              <a:t>(Country B)</a:t>
            </a:r>
            <a:endParaRPr sz="1800">
              <a:solidFill>
                <a:srgbClr val="092776"/>
              </a:solidFill>
            </a:endParaRPr>
          </a:p>
        </p:txBody>
      </p:sp>
      <p:sp>
        <p:nvSpPr>
          <p:cNvPr id="8" name="Rectangle 7">
            <a:extLst>
              <a:ext uri="{FF2B5EF4-FFF2-40B4-BE49-F238E27FC236}">
                <a16:creationId xmlns:a16="http://schemas.microsoft.com/office/drawing/2014/main" id="{062A0079-BECC-48B8-B042-A0767B0A4AF4}"/>
              </a:ext>
            </a:extLst>
          </p:cNvPr>
          <p:cNvSpPr/>
          <p:nvPr/>
        </p:nvSpPr>
        <p:spPr>
          <a:xfrm>
            <a:off x="4484700" y="3592287"/>
            <a:ext cx="1137557" cy="653143"/>
          </a:xfrm>
          <a:prstGeom prst="rect"/>
          <a:ln w="25400" cap="flat" algn="ctr">
            <a:solidFill>
              <a:srgbClr val="09277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ctr" fontAlgn="base" rtl="0">
              <a:spcBef>
                <a:spcPct val="50000"/>
              </a:spcBef>
              <a:spcAft>
                <a:spcPct val="0"/>
              </a:spcAft>
              <a:defRPr sz="2400" kern="1200">
                <a:solidFill>
                  <a:schemeClr val="lt1"/>
                </a:solidFill>
                <a:latin typeface="+mn-lt"/>
                <a:ea typeface="+mn-ea"/>
                <a:cs typeface="+mn-cs"/>
              </a:defRPr>
            </a:lvl1pPr>
            <a:lvl2pPr marL="457200" algn="ctr" fontAlgn="base" rtl="0">
              <a:spcBef>
                <a:spcPct val="50000"/>
              </a:spcBef>
              <a:spcAft>
                <a:spcPct val="0"/>
              </a:spcAft>
              <a:defRPr sz="2400" kern="1200">
                <a:solidFill>
                  <a:schemeClr val="lt1"/>
                </a:solidFill>
                <a:latin typeface="+mn-lt"/>
                <a:ea typeface="+mn-ea"/>
                <a:cs typeface="+mn-cs"/>
              </a:defRPr>
            </a:lvl2pPr>
            <a:lvl3pPr marL="914400" algn="ctr" fontAlgn="base" rtl="0">
              <a:spcBef>
                <a:spcPct val="50000"/>
              </a:spcBef>
              <a:spcAft>
                <a:spcPct val="0"/>
              </a:spcAft>
              <a:defRPr sz="2400" kern="1200">
                <a:solidFill>
                  <a:schemeClr val="lt1"/>
                </a:solidFill>
                <a:latin typeface="+mn-lt"/>
                <a:ea typeface="+mn-ea"/>
                <a:cs typeface="+mn-cs"/>
              </a:defRPr>
            </a:lvl3pPr>
            <a:lvl4pPr marL="1371600" algn="ctr" fontAlgn="base" rtl="0">
              <a:spcBef>
                <a:spcPct val="50000"/>
              </a:spcBef>
              <a:spcAft>
                <a:spcPct val="0"/>
              </a:spcAft>
              <a:defRPr sz="2400" kern="1200">
                <a:solidFill>
                  <a:schemeClr val="lt1"/>
                </a:solidFill>
                <a:latin typeface="+mn-lt"/>
                <a:ea typeface="+mn-ea"/>
                <a:cs typeface="+mn-cs"/>
              </a:defRPr>
            </a:lvl4pPr>
            <a:lvl5pPr marL="1828800" algn="ctr" fontAlgn="base" rtl="0">
              <a:spcBef>
                <a:spcPct val="5000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r>
              <a:rPr lang="en-US" sz="2000" dirty="1">
                <a:solidFill>
                  <a:srgbClr val="092776"/>
                </a:solidFill>
              </a:rPr>
              <a:t>FS2</a:t>
            </a:r>
            <a:br>
              <a:rPr lang="en-US" sz="1800" dirty="1">
                <a:solidFill>
                  <a:srgbClr val="092776"/>
                </a:solidFill>
              </a:rPr>
            </a:br>
            <a:r>
              <a:rPr lang="en-US" sz="1200" dirty="1">
                <a:solidFill>
                  <a:srgbClr val="092776"/>
                </a:solidFill>
              </a:rPr>
              <a:t>(Country C)</a:t>
            </a:r>
            <a:endParaRPr sz="1800">
              <a:solidFill>
                <a:srgbClr val="092776"/>
              </a:solidFill>
            </a:endParaRPr>
          </a:p>
        </p:txBody>
      </p:sp>
      <p:sp>
        <p:nvSpPr>
          <p:cNvPr id="16" name="TextBox 15">
            <a:extLst>
              <a:ext uri="{FF2B5EF4-FFF2-40B4-BE49-F238E27FC236}">
                <a16:creationId xmlns:a16="http://schemas.microsoft.com/office/drawing/2014/main" id="{587001FA-C7ED-415D-A4A3-799A4949590B}"/>
              </a:ext>
            </a:extLst>
          </p:cNvPr>
          <p:cNvSpPr txBox="1"/>
          <p:nvPr/>
        </p:nvSpPr>
        <p:spPr>
          <a:xfrm>
            <a:off x="377190" y="1702310"/>
            <a:ext cx="2811403" cy="1692771"/>
          </a:xfrm>
          <a:prstGeom prst="rect"/>
          <a:noFill/>
        </p:spPr>
        <p:txBody>
          <a:bodyPr wrap="square">
            <a:spAutoFit/>
          </a:bodyPr>
          <a:lstStyle/>
          <a:p>
            <a:r>
              <a:rPr lang="en-US" sz="1600" b="1" dirty="1">
                <a:solidFill>
                  <a:srgbClr val="092776"/>
                </a:solidFill>
              </a:rPr>
              <a:t>Income Inclusion Rule (IIR)</a:t>
            </a:r>
          </a:p>
          <a:p>
            <a:r>
              <a:rPr lang="en-US" sz="1600" u="sng" dirty="1">
                <a:solidFill>
                  <a:srgbClr val="092776"/>
                </a:solidFill>
              </a:rPr>
              <a:t>Primary rule</a:t>
            </a:r>
            <a:r>
              <a:rPr lang="en-US" sz="1600" dirty="1">
                <a:solidFill>
                  <a:srgbClr val="092776"/>
                </a:solidFill>
              </a:rPr>
              <a:t>: top-up tax imposed on ultimate (or intermediate) parent entity for low-taxed constituent entities (min. ETR: 15%)</a:t>
            </a:r>
          </a:p>
        </p:txBody>
      </p:sp>
      <p:sp>
        <p:nvSpPr>
          <p:cNvPr id="20" name="TextBox 19">
            <a:extLst>
              <a:ext uri="{FF2B5EF4-FFF2-40B4-BE49-F238E27FC236}">
                <a16:creationId xmlns:a16="http://schemas.microsoft.com/office/drawing/2014/main" id="{D9B4F0D3-766E-43DF-9B97-3F662E098538}"/>
              </a:ext>
            </a:extLst>
          </p:cNvPr>
          <p:cNvSpPr txBox="1"/>
          <p:nvPr/>
        </p:nvSpPr>
        <p:spPr>
          <a:xfrm>
            <a:off x="6142255" y="2845455"/>
            <a:ext cx="2805623" cy="2190343"/>
          </a:xfrm>
          <a:prstGeom prst="rect"/>
          <a:noFill/>
        </p:spPr>
        <p:txBody>
          <a:bodyPr wrap="square">
            <a:spAutoFit/>
          </a:bodyPr>
          <a:lstStyle/>
          <a:p>
            <a:pPr>
              <a:spcBef>
                <a:spcPts val="960"/>
              </a:spcBef>
            </a:pPr>
            <a:r>
              <a:rPr lang="en-US" sz="1600" b="1" dirty="1">
                <a:solidFill>
                  <a:srgbClr val="092776"/>
                </a:solidFill>
              </a:rPr>
              <a:t>Qualified Domestic Minimum Top-up Tax (QDMTT)</a:t>
            </a:r>
          </a:p>
          <a:p>
            <a:pPr>
              <a:spcBef>
                <a:spcPts val="960"/>
              </a:spcBef>
            </a:pPr>
            <a:r>
              <a:rPr lang="en-US" sz="1600" dirty="1">
                <a:solidFill>
                  <a:srgbClr val="092776"/>
                </a:solidFill>
              </a:rPr>
              <a:t>Applies before IIR/UTPR;</a:t>
            </a:r>
          </a:p>
          <a:p>
            <a:pPr>
              <a:spcBef>
                <a:spcPct val="0"/>
              </a:spcBef>
            </a:pPr>
            <a:r>
              <a:rPr lang="en-US" sz="1600" dirty="1">
                <a:solidFill>
                  <a:srgbClr val="092776"/>
                </a:solidFill>
              </a:rPr>
              <a:t>Assessed by the low-tax jurisdiction itself consistent w/ IIR computation;</a:t>
            </a:r>
          </a:p>
          <a:p>
            <a:pPr>
              <a:spcBef>
                <a:spcPct val="0"/>
              </a:spcBef>
            </a:pPr>
            <a:r>
              <a:rPr lang="en-US" sz="1600" dirty="1">
                <a:solidFill>
                  <a:srgbClr val="092776"/>
                </a:solidFill>
              </a:rPr>
              <a:t>Minimum ETR: 15% </a:t>
            </a:r>
          </a:p>
        </p:txBody>
      </p:sp>
      <p:sp>
        <p:nvSpPr>
          <p:cNvPr id="25" name="Arrow: Right 24">
            <a:extLst>
              <a:ext uri="{FF2B5EF4-FFF2-40B4-BE49-F238E27FC236}">
                <a16:creationId xmlns:a16="http://schemas.microsoft.com/office/drawing/2014/main" id="{FA655D2E-D4D4-4A89-B7BB-8CE7D51FF310}"/>
              </a:ext>
            </a:extLst>
          </p:cNvPr>
          <p:cNvSpPr/>
          <p:nvPr/>
        </p:nvSpPr>
        <p:spPr>
          <a:xfrm>
            <a:off x="3192404" y="2334985"/>
            <a:ext cx="359229" cy="413657"/>
          </a:xfrm>
          <a:prstGeom prst="rightArrow">
            <a:avLst/>
          </a:prstGeom>
          <a:solidFill>
            <a:schemeClr val="accent1"/>
          </a:solidFill>
          <a:ln w="25400" cap="flat" cmpd="sng" algn="ctr">
            <a:solidFill>
              <a:srgbClr val="092776"/>
            </a:solidFill>
            <a:prstDash val="solid"/>
            <a:round/>
            <a:headEnd type="none" w="med" len="med"/>
            <a:tailEnd type="none" w="med" len="med"/>
          </a:ln>
          <a:effectLst/>
        </p:spPr>
        <p:txBody>
          <a:bodyPr vert="horz" wrap="none" lIns="91440" tIns="45720" rIns="91440" bIns="45720" numCol="1" rtlCol="0" anchor="ctr" anchorCtr="0" compatLnSpc="1">
            <a:prstTxWarp prst="textNoShape"/>
          </a:bodyPr>
          <a:lstStyle/>
          <a:p>
            <a:pPr marL="0" marR="0" indent="0" algn="l" defTabSz="914400" fontAlgn="base" rtl="0" eaLnBrk="1" latinLnBrk="0" hangingPunct="1">
              <a:lnSpc>
                <a:spcPct val="100000"/>
              </a:lnSpc>
              <a:spcBef>
                <a:spcPct val="0"/>
              </a:spcBef>
              <a:spcAft>
                <a:spcPct val="0"/>
              </a:spcAft>
              <a:buClrTx/>
              <a:buSzTx/>
              <a:buFontTx/>
              <a:buNone/>
            </a:pPr>
            <a:endParaRPr kumimoji="0" lang="en-US" sz="800" b="0" i="0" u="none" strike="noStrike" cap="none" normalizeH="0" baseline="0">
              <a:ln>
                <a:noFill/>
              </a:ln>
              <a:solidFill>
                <a:srgbClr val="092776"/>
              </a:solidFill>
              <a:effectLst/>
              <a:latin typeface="Verdana" pitchFamily="34" charset="0"/>
            </a:endParaRPr>
          </a:p>
        </p:txBody>
      </p:sp>
      <p:sp>
        <p:nvSpPr>
          <p:cNvPr id="26" name="Arrow: Left 25">
            <a:extLst>
              <a:ext uri="{FF2B5EF4-FFF2-40B4-BE49-F238E27FC236}">
                <a16:creationId xmlns:a16="http://schemas.microsoft.com/office/drawing/2014/main" id="{C7D6B23B-9E89-4934-86B8-A01E077104AA}"/>
              </a:ext>
            </a:extLst>
          </p:cNvPr>
          <p:cNvSpPr/>
          <p:nvPr/>
        </p:nvSpPr>
        <p:spPr>
          <a:xfrm>
            <a:off x="5787502" y="3690258"/>
            <a:ext cx="315686" cy="457199"/>
          </a:xfrm>
          <a:prstGeom prst="leftArrow">
            <a:avLst/>
          </a:prstGeom>
          <a:solidFill>
            <a:schemeClr val="accent1"/>
          </a:solidFill>
          <a:ln w="25400" cap="flat" cmpd="sng" algn="ctr">
            <a:solidFill>
              <a:srgbClr val="092776"/>
            </a:solidFill>
            <a:prstDash val="solid"/>
            <a:round/>
            <a:headEnd type="none" w="med" len="med"/>
            <a:tailEnd type="none" w="med" len="med"/>
          </a:ln>
          <a:effectLst/>
        </p:spPr>
        <p:txBody>
          <a:bodyPr vert="horz" wrap="none" lIns="91440" tIns="45720" rIns="91440" bIns="45720" numCol="1" rtlCol="0" anchor="ctr" anchorCtr="0" compatLnSpc="1">
            <a:prstTxWarp prst="textNoShape"/>
          </a:bodyPr>
          <a:lstStyle/>
          <a:p>
            <a:pPr marL="0" marR="0" indent="0" algn="l" defTabSz="914400" fontAlgn="base" rtl="0" eaLnBrk="1" latinLnBrk="0" hangingPunct="1">
              <a:lnSpc>
                <a:spcPct val="100000"/>
              </a:lnSpc>
              <a:spcBef>
                <a:spcPct val="0"/>
              </a:spcBef>
              <a:spcAft>
                <a:spcPct val="0"/>
              </a:spcAft>
              <a:buClrTx/>
              <a:buSzTx/>
              <a:buFontTx/>
              <a:buNone/>
            </a:pPr>
            <a:endParaRPr kumimoji="0" lang="en-US" sz="800" b="0" i="0" u="none" strike="noStrike" cap="none" normalizeH="0" baseline="0">
              <a:ln>
                <a:noFill/>
              </a:ln>
              <a:solidFill>
                <a:srgbClr val="092776"/>
              </a:solidFill>
              <a:effectLst/>
              <a:latin typeface="Verdana" pitchFamily="34" charset="0"/>
            </a:endParaRPr>
          </a:p>
        </p:txBody>
      </p:sp>
      <p:sp>
        <p:nvSpPr>
          <p:cNvPr id="30" name="TextBox 29">
            <a:extLst>
              <a:ext uri="{FF2B5EF4-FFF2-40B4-BE49-F238E27FC236}">
                <a16:creationId xmlns:a16="http://schemas.microsoft.com/office/drawing/2014/main" id="{6667CF5C-E142-49E0-AB3F-F91943BB370B}"/>
              </a:ext>
            </a:extLst>
          </p:cNvPr>
          <p:cNvSpPr txBox="1"/>
          <p:nvPr/>
        </p:nvSpPr>
        <p:spPr>
          <a:xfrm>
            <a:off x="1116130" y="4898573"/>
            <a:ext cx="4811225" cy="1692771"/>
          </a:xfrm>
          <a:prstGeom prst="rect"/>
          <a:noFill/>
        </p:spPr>
        <p:txBody>
          <a:bodyPr wrap="square">
            <a:spAutoFit/>
          </a:bodyPr>
          <a:lstStyle/>
          <a:p>
            <a:r>
              <a:rPr lang="en-US" sz="1600" b="1" dirty="1">
                <a:solidFill>
                  <a:srgbClr val="092776"/>
                </a:solidFill>
              </a:rPr>
              <a:t>Undertaxed Payments Rule (UTPR)</a:t>
            </a:r>
          </a:p>
          <a:p>
            <a:r>
              <a:rPr lang="en-US" sz="1600" u="sng" dirty="1">
                <a:solidFill>
                  <a:srgbClr val="092776"/>
                </a:solidFill>
              </a:rPr>
              <a:t>If No IIR imposed</a:t>
            </a:r>
            <a:r>
              <a:rPr lang="en-US" sz="1600" dirty="1">
                <a:solidFill>
                  <a:srgbClr val="092776"/>
                </a:solidFill>
              </a:rPr>
              <a:t>: Top-up tax allocated to jurisdictions with constituent entities based on tangible assets/employees;                                      Imposed by limiting deductions or an equivalent adjustment (Min. ETR: 15%)</a:t>
            </a:r>
          </a:p>
        </p:txBody>
      </p:sp>
      <p:sp>
        <p:nvSpPr>
          <p:cNvPr id="32" name="Arrow: Up 31">
            <a:extLst>
              <a:ext uri="{FF2B5EF4-FFF2-40B4-BE49-F238E27FC236}">
                <a16:creationId xmlns:a16="http://schemas.microsoft.com/office/drawing/2014/main" id="{3179B2D7-3D64-4407-8B80-B17FE8D536A5}"/>
              </a:ext>
            </a:extLst>
          </p:cNvPr>
          <p:cNvSpPr/>
          <p:nvPr/>
        </p:nvSpPr>
        <p:spPr>
          <a:xfrm>
            <a:off x="3314999" y="4434921"/>
            <a:ext cx="413489" cy="337457"/>
          </a:xfrm>
          <a:prstGeom prst="upArrow">
            <a:avLst/>
          </a:prstGeom>
          <a:solidFill>
            <a:schemeClr val="accent1"/>
          </a:solidFill>
          <a:ln w="25400" cap="flat" cmpd="sng" algn="ctr">
            <a:solidFill>
              <a:srgbClr val="092776"/>
            </a:solidFill>
            <a:prstDash val="solid"/>
            <a:round/>
            <a:headEnd type="none" w="med" len="med"/>
            <a:tailEnd type="none" w="med" len="med"/>
          </a:ln>
          <a:effectLst/>
        </p:spPr>
        <p:txBody>
          <a:bodyPr vert="horz" wrap="none" lIns="91440" tIns="45720" rIns="91440" bIns="45720" numCol="1" rtlCol="0" anchor="ctr" anchorCtr="0" compatLnSpc="1">
            <a:prstTxWarp prst="textNoShape"/>
          </a:bodyPr>
          <a:lstStyle/>
          <a:p>
            <a:pPr marL="0" marR="0" indent="0" algn="l" defTabSz="914400" fontAlgn="base" rtl="0" eaLnBrk="1" latinLnBrk="0" hangingPunct="1">
              <a:lnSpc>
                <a:spcPct val="100000"/>
              </a:lnSpc>
              <a:spcBef>
                <a:spcPct val="0"/>
              </a:spcBef>
              <a:spcAft>
                <a:spcPct val="0"/>
              </a:spcAft>
              <a:buClrTx/>
              <a:buSzTx/>
              <a:buFontTx/>
              <a:buNone/>
            </a:pPr>
            <a:endParaRPr kumimoji="0" lang="en-US" sz="800" b="0" i="0" u="none" strike="noStrike" cap="none" normalizeH="0" baseline="0">
              <a:ln>
                <a:noFill/>
              </a:ln>
              <a:solidFill>
                <a:srgbClr val="092776"/>
              </a:solidFill>
              <a:effectLst/>
              <a:latin typeface="Verdana" pitchFamily="34" charset="0"/>
            </a:endParaRPr>
          </a:p>
        </p:txBody>
      </p:sp>
      <p:sp>
        <p:nvSpPr>
          <p:cNvPr id="33" name="TextBox 32">
            <a:extLst>
              <a:ext uri="{FF2B5EF4-FFF2-40B4-BE49-F238E27FC236}">
                <a16:creationId xmlns:a16="http://schemas.microsoft.com/office/drawing/2014/main" id="{9130BCC9-1D16-49AE-B2AF-817909E0D613}"/>
              </a:ext>
            </a:extLst>
          </p:cNvPr>
          <p:cNvSpPr txBox="1"/>
          <p:nvPr/>
        </p:nvSpPr>
        <p:spPr>
          <a:xfrm>
            <a:off x="4531508" y="4245430"/>
            <a:ext cx="1043939" cy="369332"/>
          </a:xfrm>
          <a:prstGeom prst="rect"/>
          <a:noFill/>
        </p:spPr>
        <p:txBody>
          <a:bodyPr wrap="none" rtlCol="0">
            <a:spAutoFit/>
          </a:bodyPr>
          <a:lstStyle/>
          <a:p>
            <a:r>
              <a:rPr lang="en-US" sz="1800" dirty="1">
                <a:solidFill>
                  <a:srgbClr val="092776"/>
                </a:solidFill>
              </a:rPr>
              <a:t>Low-Tax</a:t>
            </a:r>
          </a:p>
        </p:txBody>
      </p:sp>
      <p:sp>
        <p:nvSpPr>
          <p:cNvPr id="15" name="TextBox 14">
            <a:extLst>
              <a:ext uri="{FF2B5EF4-FFF2-40B4-BE49-F238E27FC236}">
                <a16:creationId xmlns:a16="http://schemas.microsoft.com/office/drawing/2014/main" id="{02924CF7-BF5C-4B69-8127-F1C666FC7A3E}"/>
              </a:ext>
            </a:extLst>
          </p:cNvPr>
          <p:cNvSpPr txBox="1"/>
          <p:nvPr/>
        </p:nvSpPr>
        <p:spPr>
          <a:xfrm>
            <a:off x="5575447" y="1217225"/>
            <a:ext cx="3025652" cy="1077218"/>
          </a:xfrm>
          <a:prstGeom prst="rect"/>
          <a:noFill/>
          <a:ln w="19050">
            <a:solidFill>
              <a:srgbClr val="092776"/>
            </a:solidFill>
          </a:ln>
        </p:spPr>
        <p:txBody>
          <a:bodyPr wrap="square">
            <a:spAutoFit/>
          </a:bodyPr>
          <a:lstStyle/>
          <a:p>
            <a:pPr>
              <a:spcBef>
                <a:spcPts val="960"/>
              </a:spcBef>
            </a:pPr>
            <a:r>
              <a:rPr lang="en-US" sz="1600" b="1" dirty="1">
                <a:solidFill>
                  <a:srgbClr val="092776"/>
                </a:solidFill>
              </a:rPr>
              <a:t>Pillar 2 Scope: </a:t>
            </a:r>
            <a:r>
              <a:rPr lang="en-US" sz="1600" dirty="1">
                <a:solidFill>
                  <a:srgbClr val="092776"/>
                </a:solidFill>
                <a:latin typeface="Arial" panose="020b0604020202020204" pitchFamily="34" charset="0"/>
                <a:cs typeface="Arial" panose="020b0604020202020204" pitchFamily="34" charset="0"/>
              </a:rPr>
              <a:t>Consolidated revenue exceeds EUR 750 million 2 of 4 years preceding tested year</a:t>
            </a:r>
            <a:r>
              <a:rPr lang="en-US" sz="1600" b="1" dirty="1">
                <a:solidFill>
                  <a:srgbClr val="092776"/>
                </a:solidFill>
              </a:rPr>
              <a:t> </a:t>
            </a:r>
            <a:endParaRPr lang="en-US" sz="1600">
              <a:solidFill>
                <a:srgbClr val="092776"/>
              </a:solidFill>
            </a:endParaRPr>
          </a:p>
        </p:txBody>
      </p:sp>
      <p:cxnSp>
        <p:nvCxnSpPr>
          <p:cNvPr id="5" name="Connector: Elbow 4">
            <a:extLst>
              <a:ext uri="{FF2B5EF4-FFF2-40B4-BE49-F238E27FC236}">
                <a16:creationId xmlns:a16="http://schemas.microsoft.com/office/drawing/2014/main" id="{CC4AD18B-205F-4C2E-A5EF-09A0B80A5BC1}"/>
              </a:ext>
            </a:extLst>
          </p:cNvPr>
          <p:cNvCxnSpPr>
            <a:stCxn id="4" idx="2"/>
            <a:endCxn id="8" idx="0"/>
          </p:cNvCxnSpPr>
          <p:nvPr/>
        </p:nvCxnSpPr>
        <p:spPr>
          <a:xfrm rot="16200000" flipH="1">
            <a:off x="4321586" y="2860394"/>
            <a:ext cx="707574" cy="756212"/>
          </a:xfrm>
          <a:prstGeom prst="bentConnector3">
            <a:avLst/>
          </a:prstGeom>
          <a:solidFill>
            <a:schemeClr val="accent1"/>
          </a:solidFill>
          <a:ln w="25400" cap="flat" cmpd="sng" algn="ctr">
            <a:solidFill>
              <a:srgbClr val="092776"/>
            </a:solidFill>
            <a:prstDash val="solid"/>
            <a:round/>
            <a:headEnd type="none" w="med" len="med"/>
            <a:tailEnd type="none" w="med" len="med"/>
          </a:ln>
          <a:effectLst/>
        </p:spPr>
      </p:cxnSp>
      <p:cxnSp>
        <p:nvCxnSpPr>
          <p:cNvPr id="11" name="Connector: Elbow 10">
            <a:extLst>
              <a:ext uri="{FF2B5EF4-FFF2-40B4-BE49-F238E27FC236}">
                <a16:creationId xmlns:a16="http://schemas.microsoft.com/office/drawing/2014/main" id="{303FA165-61A1-41CF-9032-547F63FBDF6C}"/>
              </a:ext>
            </a:extLst>
          </p:cNvPr>
          <p:cNvCxnSpPr>
            <a:stCxn id="4" idx="2"/>
            <a:endCxn id="7" idx="0"/>
          </p:cNvCxnSpPr>
          <p:nvPr/>
        </p:nvCxnSpPr>
        <p:spPr>
          <a:xfrm rot="5400000">
            <a:off x="3555719" y="2850739"/>
            <a:ext cx="707574" cy="775522"/>
          </a:xfrm>
          <a:prstGeom prst="bentConnector3">
            <a:avLst/>
          </a:prstGeom>
          <a:solidFill>
            <a:schemeClr val="accent1"/>
          </a:solidFill>
          <a:ln w="25400" cap="flat" cmpd="sng" algn="ctr">
            <a:solidFill>
              <a:srgbClr val="092776"/>
            </a:solidFill>
            <a:prstDash val="solid"/>
            <a:round/>
            <a:headEnd type="none" w="med" len="med"/>
            <a:tailEnd type="none" w="med" len="med"/>
          </a:ln>
          <a:effectLst/>
        </p:spPr>
      </p:cxnSp>
      <p:sp>
        <p:nvSpPr>
          <p:cNvPr id="22" name="TextBox 21">
            <a:extLst>
              <a:ext uri="{FF2B5EF4-FFF2-40B4-BE49-F238E27FC236}">
                <a16:creationId xmlns:a16="http://schemas.microsoft.com/office/drawing/2014/main" id="{CF1CE423-44F8-41DD-BA7E-6960BC2BDE4E}"/>
              </a:ext>
            </a:extLst>
          </p:cNvPr>
          <p:cNvSpPr txBox="1"/>
          <p:nvPr/>
        </p:nvSpPr>
        <p:spPr>
          <a:xfrm>
            <a:off x="458657" y="3730698"/>
            <a:ext cx="1636555" cy="830997"/>
          </a:xfrm>
          <a:prstGeom prst="rect"/>
          <a:noFill/>
          <a:ln w="19050">
            <a:solidFill>
              <a:srgbClr val="FF0000"/>
            </a:solidFill>
          </a:ln>
        </p:spPr>
        <p:txBody>
          <a:bodyPr wrap="square">
            <a:spAutoFit/>
          </a:bodyPr>
          <a:lstStyle/>
          <a:p>
            <a:pPr>
              <a:spcBef>
                <a:spcPts val="960"/>
              </a:spcBef>
            </a:pPr>
            <a:r>
              <a:rPr lang="en-US" sz="1600" b="1" dirty="1">
                <a:solidFill>
                  <a:srgbClr val="FF0000"/>
                </a:solidFill>
              </a:rPr>
              <a:t>What about CFC regime taxes?</a:t>
            </a:r>
            <a:endParaRPr lang="en-US" sz="1600">
              <a:solidFill>
                <a:srgbClr val="FF0000"/>
              </a:solidFill>
            </a:endParaRPr>
          </a:p>
        </p:txBody>
      </p:sp>
    </p:spTree>
    <p:extLst>
      <p:ext uri="{BB962C8B-B14F-4D97-AF65-F5344CB8AC3E}">
        <p14:creationId xmlns:p14="http://schemas.microsoft.com/office/powerpoint/2010/main" val="11930896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Rectangle 5"/>
          <p:cNvSpPr>
            <a:spLocks noChangeArrowheads="1"/>
          </p:cNvSpPr>
          <p:nvPr/>
        </p:nvSpPr>
        <p:spPr>
          <a:xfrm>
            <a:off x="352425" y="858000"/>
            <a:ext cx="8334376" cy="5178425"/>
          </a:xfrm>
          <a:prstGeom prst="rect"/>
          <a:noFill/>
          <a:ln w="9525">
            <a:noFill/>
            <a:miter lim="800000"/>
          </a:ln>
        </p:spPr>
        <p:txBody>
          <a:bodyPr lIns="0" tIns="0" rIns="0" bIns="0"/>
          <a:lstStyle/>
          <a:p>
            <a:pPr marL="342900" indent="-342900" algn="l">
              <a:spcBef>
                <a:spcPts val="600"/>
              </a:spcBef>
              <a:spcAft>
                <a:spcPct val="0"/>
              </a:spcAft>
              <a:buClr>
                <a:schemeClr val="tx1"/>
              </a:buClr>
              <a:buFontTx/>
              <a:buChar char="•"/>
            </a:pPr>
            <a:endParaRPr lang="en-US" sz="1600">
              <a:solidFill>
                <a:srgbClr val="092776"/>
              </a:solidFill>
            </a:endParaRPr>
          </a:p>
          <a:p>
            <a:pPr marL="469900" lvl="0" indent="-469900" algn="l" eaLnBrk="0" hangingPunct="0">
              <a:spcBef>
                <a:spcPts val="300"/>
              </a:spcBef>
              <a:spcAft>
                <a:spcPts val="1200"/>
              </a:spcAft>
              <a:buClr>
                <a:schemeClr val="folHlink"/>
              </a:buClr>
              <a:buFontTx/>
              <a:buChar char="•"/>
              <a:defRPr/>
            </a:pPr>
            <a:r>
              <a:rPr lang="en-US" sz="18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Several legislative changes to section 7874 have been proposed that, to date, have not been enacted. </a:t>
            </a:r>
          </a:p>
          <a:p>
            <a:pPr marL="469900" lvl="0" indent="-469900" algn="l" eaLnBrk="0" hangingPunct="0">
              <a:spcBef>
                <a:spcPts val="300"/>
              </a:spcBef>
              <a:spcAft>
                <a:spcPts val="1200"/>
              </a:spcAft>
              <a:buClr>
                <a:schemeClr val="folHlink"/>
              </a:buClr>
              <a:buFontTx/>
              <a:buChar char="•"/>
              <a:defRPr/>
            </a:pPr>
            <a:r>
              <a:rPr lang="en-US" sz="1800" dirty="1">
                <a:solidFill>
                  <a:srgbClr val="092776"/>
                </a:solidFill>
                <a:latin typeface="Arial" panose="020b0604020202020204" pitchFamily="34" charset="0"/>
                <a:ea typeface="DFKai-SB" panose="03000509000000000000" pitchFamily="65" charset="-120"/>
                <a:cs typeface="Arial" panose="020b0604020202020204" pitchFamily="34" charset="0"/>
              </a:rPr>
              <a:t>Some proposals have included one or more of the following:</a:t>
            </a:r>
          </a:p>
          <a:p>
            <a:pPr marL="927100" lvl="1" indent="-469900" algn="l" eaLnBrk="0" hangingPunct="0">
              <a:spcBef>
                <a:spcPts val="300"/>
              </a:spcBef>
              <a:spcAft>
                <a:spcPts val="1200"/>
              </a:spcAft>
              <a:buClr>
                <a:schemeClr val="folHlink"/>
              </a:buClr>
              <a:buFontTx/>
              <a:buChar char="•"/>
              <a:defRPr/>
            </a:pPr>
            <a:r>
              <a:rPr lang="en-US" sz="18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Reducing the shareholder continuity test for an 80% inversion to &gt; 50%.</a:t>
            </a:r>
          </a:p>
          <a:p>
            <a:pPr marL="927100" lvl="1" indent="-469900" algn="l" eaLnBrk="0" hangingPunct="0">
              <a:spcBef>
                <a:spcPts val="300"/>
              </a:spcBef>
              <a:spcAft>
                <a:spcPts val="1200"/>
              </a:spcAft>
              <a:buClr>
                <a:schemeClr val="folHlink"/>
              </a:buClr>
              <a:buFontTx/>
              <a:buChar char="•"/>
              <a:defRPr/>
            </a:pPr>
            <a:r>
              <a:rPr lang="en-US" sz="1800" dirty="1">
                <a:solidFill>
                  <a:srgbClr val="092776"/>
                </a:solidFill>
                <a:latin typeface="Arial" panose="020b0604020202020204" pitchFamily="34" charset="0"/>
                <a:ea typeface="DFKai-SB" panose="03000509000000000000" pitchFamily="65" charset="-120"/>
                <a:cs typeface="Arial" panose="020b0604020202020204" pitchFamily="34" charset="0"/>
              </a:rPr>
              <a:t>Make shareholder continuity irrelevant if EAG managed and controlled in United States post-transaction.</a:t>
            </a:r>
          </a:p>
          <a:p>
            <a:pPr marL="927100" lvl="1" indent="-469900" algn="l" eaLnBrk="0" hangingPunct="0">
              <a:spcBef>
                <a:spcPts val="300"/>
              </a:spcBef>
              <a:spcAft>
                <a:spcPts val="1200"/>
              </a:spcAft>
              <a:buClr>
                <a:schemeClr val="folHlink"/>
              </a:buClr>
              <a:buFontTx/>
              <a:buChar char="•"/>
              <a:defRPr/>
            </a:pPr>
            <a:r>
              <a:rPr lang="en-US" sz="1800" dirty="1">
                <a:solidFill>
                  <a:srgbClr val="092776"/>
                </a:solidFill>
                <a:latin typeface="Arial" panose="020b0604020202020204" pitchFamily="34" charset="0"/>
                <a:ea typeface="DFKai-SB" panose="03000509000000000000" pitchFamily="65" charset="-120"/>
                <a:cs typeface="Arial" panose="020b0604020202020204" pitchFamily="34" charset="0"/>
              </a:rPr>
              <a:t>Make shareholder continuity irrelevant if EAG </a:t>
            </a:r>
            <a:r>
              <a:rPr kumimoji="0" lang="en-US" sz="1800" b="0" i="0" u="none" strike="noStrike" cap="none" normalizeH="0" baseline="0" dirty="1">
                <a:ln>
                  <a:noFill/>
                </a:ln>
                <a:solidFill>
                  <a:srgbClr val="002060"/>
                </a:solidFill>
                <a:effectLst/>
                <a:latin typeface="Arial" charset="0"/>
                <a:cs typeface="Arial" charset="0"/>
              </a:rPr>
              <a:t>has 25% of employees, compensation, assets, </a:t>
            </a:r>
            <a:r>
              <a:rPr kumimoji="0" lang="en-US" sz="1800" b="0" i="1" u="none" strike="noStrike" cap="none" normalizeH="0" baseline="0" dirty="1">
                <a:ln>
                  <a:noFill/>
                </a:ln>
                <a:solidFill>
                  <a:srgbClr val="002060"/>
                </a:solidFill>
                <a:effectLst/>
                <a:latin typeface="Arial" charset="0"/>
                <a:cs typeface="Arial" charset="0"/>
              </a:rPr>
              <a:t>or</a:t>
            </a:r>
            <a:r>
              <a:rPr kumimoji="0" lang="en-US" sz="1800" b="0" i="0" u="none" strike="noStrike" cap="none" normalizeH="0" baseline="0" dirty="1">
                <a:ln>
                  <a:noFill/>
                </a:ln>
                <a:solidFill>
                  <a:srgbClr val="002060"/>
                </a:solidFill>
                <a:effectLst/>
                <a:latin typeface="Arial" charset="0"/>
                <a:cs typeface="Arial" charset="0"/>
              </a:rPr>
              <a:t> income in the United States.</a:t>
            </a:r>
            <a:endParaRPr lang="en-US" sz="1800">
              <a:solidFill>
                <a:srgbClr val="092776"/>
              </a:solidFill>
              <a:latin typeface="Arial" panose="020b0604020202020204" pitchFamily="34" charset="0"/>
              <a:ea typeface="DFKai-SB" panose="03000509000000000000" pitchFamily="65" charset="-120"/>
              <a:cs typeface="Arial" panose="020b0604020202020204" pitchFamily="34" charset="0"/>
            </a:endParaRPr>
          </a:p>
          <a:p>
            <a:pPr marL="927100" lvl="1" indent="-469900" algn="l" eaLnBrk="0" hangingPunct="0">
              <a:spcBef>
                <a:spcPts val="300"/>
              </a:spcBef>
              <a:spcAft>
                <a:spcPts val="1200"/>
              </a:spcAft>
              <a:buClr>
                <a:schemeClr val="folHlink"/>
              </a:buClr>
              <a:buFontTx/>
              <a:buChar char="•"/>
              <a:defRPr/>
            </a:pPr>
            <a:r>
              <a:rPr lang="en-US" sz="1800" dirty="1">
                <a:solidFill>
                  <a:srgbClr val="092776"/>
                </a:solidFill>
                <a:latin typeface="Arial" panose="020b0604020202020204" pitchFamily="34" charset="0"/>
                <a:ea typeface="DFKai-SB" panose="03000509000000000000" pitchFamily="65" charset="-120"/>
                <a:cs typeface="Arial" panose="020b0604020202020204" pitchFamily="34" charset="0"/>
              </a:rPr>
              <a:t>Limit certain treaty benefits in the event of an inversion under certain circumstances.</a:t>
            </a:r>
          </a:p>
          <a:p>
            <a:pPr marL="927100" lvl="1" indent="-469900" algn="l" eaLnBrk="0" hangingPunct="0">
              <a:spcBef>
                <a:spcPts val="300"/>
              </a:spcBef>
              <a:spcAft>
                <a:spcPts val="1200"/>
              </a:spcAft>
              <a:buClr>
                <a:schemeClr val="folHlink"/>
              </a:buClr>
              <a:buFontTx/>
              <a:buChar char="•"/>
              <a:defRPr/>
            </a:pPr>
            <a:r>
              <a:rPr lang="en-US" sz="1800" dirty="1">
                <a:solidFill>
                  <a:srgbClr val="092776"/>
                </a:solidFill>
                <a:latin typeface="Arial" panose="020b0604020202020204" pitchFamily="34" charset="0"/>
                <a:ea typeface="DFKai-SB" panose="03000509000000000000" pitchFamily="65" charset="-120"/>
                <a:cs typeface="Arial" panose="020b0604020202020204" pitchFamily="34" charset="0"/>
              </a:rPr>
              <a:t>For section 163(j) purposes, reduce the percentage of adjusted taxable income limit percentage under section 163(j).</a:t>
            </a:r>
          </a:p>
          <a:p>
            <a:pPr marL="927100" lvl="1" indent="-469900" algn="l" eaLnBrk="0" hangingPunct="0">
              <a:spcBef>
                <a:spcPts val="300"/>
              </a:spcBef>
              <a:spcAft>
                <a:spcPts val="1200"/>
              </a:spcAft>
              <a:buClr>
                <a:schemeClr val="folHlink"/>
              </a:buClr>
              <a:buFontTx/>
              <a:buChar char="•"/>
              <a:defRPr/>
            </a:pPr>
            <a:endParaRPr lang="en-US" sz="1800">
              <a:solidFill>
                <a:srgbClr val="092776"/>
              </a:solidFill>
              <a:latin typeface="Arial" panose="020b0604020202020204" pitchFamily="34" charset="0"/>
              <a:ea typeface="DFKai-SB" panose="03000509000000000000" pitchFamily="65" charset="-120"/>
              <a:cs typeface="Arial" panose="020b0604020202020204" pitchFamily="34" charset="0"/>
            </a:endParaRPr>
          </a:p>
          <a:p>
            <a:pPr marL="927100" lvl="1" indent="-469900" algn="l" eaLnBrk="0" hangingPunct="0">
              <a:spcBef>
                <a:spcPts val="300"/>
              </a:spcBef>
              <a:spcAft>
                <a:spcPts val="1200"/>
              </a:spcAft>
              <a:buClr>
                <a:schemeClr val="folHlink"/>
              </a:buClr>
              <a:buFontTx/>
              <a:buChar char="•"/>
              <a:defRPr/>
            </a:pPr>
            <a:endParaRPr lang="en-US" sz="1800">
              <a:solidFill>
                <a:srgbClr val="092776"/>
              </a:solidFill>
              <a:latin typeface="Arial" panose="020b0604020202020204" pitchFamily="34" charset="0"/>
              <a:ea typeface="DFKai-SB" panose="03000509000000000000" pitchFamily="65" charset="-120"/>
              <a:cs typeface="Arial" panose="020b0604020202020204" pitchFamily="34" charset="0"/>
            </a:endParaRPr>
          </a:p>
          <a:p>
            <a:pPr marL="927100" lvl="1" indent="-469900" algn="l" eaLnBrk="0" hangingPunct="0">
              <a:spcBef>
                <a:spcPts val="300"/>
              </a:spcBef>
              <a:spcAft>
                <a:spcPts val="1200"/>
              </a:spcAft>
              <a:buClr>
                <a:schemeClr val="folHlink"/>
              </a:buClr>
              <a:buFontTx/>
              <a:buChar char="•"/>
              <a:defRPr/>
            </a:pPr>
            <a:endParaRPr lang="en-US" sz="1800">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p>
            <a:pPr marL="927100" lvl="1" indent="-469900" algn="l" eaLnBrk="0" hangingPunct="0">
              <a:spcBef>
                <a:spcPts val="300"/>
              </a:spcBef>
              <a:spcAft>
                <a:spcPts val="1200"/>
              </a:spcAft>
              <a:buClr>
                <a:schemeClr val="folHlink"/>
              </a:buClr>
              <a:buFontTx/>
              <a:buChar char="•"/>
              <a:defRPr/>
            </a:pPr>
            <a:endParaRPr lang="en-US" sz="1800">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p>
            <a:pPr lvl="0" algn="l" eaLnBrk="0" hangingPunct="0">
              <a:spcBef>
                <a:spcPts val="300"/>
              </a:spcBef>
              <a:spcAft>
                <a:spcPts val="1200"/>
              </a:spcAft>
              <a:buClr>
                <a:schemeClr val="folHlink"/>
              </a:buClr>
              <a:defRPr/>
            </a:pPr>
            <a:r>
              <a:rPr lang="en-US" sz="1800" dirty="1">
                <a:solidFill>
                  <a:srgbClr val="092776"/>
                </a:solidFill>
                <a:effectLst/>
                <a:latin typeface="Times New Roman" panose="02020603050405020304" pitchFamily="18" charset="0"/>
                <a:ea typeface="DFKai-SB" panose="03000509000000000000" pitchFamily="65" charset="-120"/>
              </a:rPr>
              <a:t> </a:t>
            </a:r>
            <a:r>
              <a:rPr kumimoji="0" lang="en-US" sz="1500" b="0" i="0" u="none" strike="noStrike" kern="0" cap="none" spc="0" normalizeH="0" baseline="0" noProof="0" dirty="1">
                <a:ln>
                  <a:noFill/>
                </a:ln>
                <a:solidFill>
                  <a:srgbClr val="092776"/>
                </a:solidFill>
                <a:effectLst/>
                <a:uLnTx/>
                <a:uFillTx/>
                <a:latin typeface="+mn-lt"/>
                <a:ea typeface="+mn-ea"/>
                <a:cs typeface="+mn-cs"/>
              </a:rPr>
              <a:t> </a:t>
            </a:r>
          </a:p>
        </p:txBody>
      </p:sp>
      <p:sp>
        <p:nvSpPr>
          <p:cNvPr id="3" name="Rectangle 6"/>
          <p:cNvSpPr>
            <a:spLocks noChangeArrowheads="1"/>
          </p:cNvSpPr>
          <p:nvPr/>
        </p:nvSpPr>
        <p:spPr>
          <a:xfrm>
            <a:off x="266700" y="228600"/>
            <a:ext cx="8624888" cy="762000"/>
          </a:xfrm>
          <a:prstGeom prst="rect"/>
          <a:noFill/>
          <a:ln w="9525" algn="ctr">
            <a:noFill/>
            <a:miter lim="800000"/>
          </a:ln>
        </p:spPr>
        <p:txBody>
          <a:bodyPr/>
          <a:lstStyle/>
          <a:p>
            <a:r>
              <a:rPr lang="en-US" b="1" dirty="1">
                <a:solidFill>
                  <a:srgbClr val="092776"/>
                </a:solidFill>
              </a:rPr>
              <a:t>Legislative Proposals*</a:t>
            </a:r>
          </a:p>
        </p:txBody>
      </p:sp>
      <p:sp>
        <p:nvSpPr>
          <p:cNvPr id="4" name="TextBox 3">
            <a:extLst>
              <a:ext uri="{FF2B5EF4-FFF2-40B4-BE49-F238E27FC236}">
                <a16:creationId xmlns:a16="http://schemas.microsoft.com/office/drawing/2014/main" id="{2337F1D4-B487-4AE4-A498-4D6AE8B5C1DD}"/>
              </a:ext>
            </a:extLst>
          </p:cNvPr>
          <p:cNvSpPr txBox="1"/>
          <p:nvPr/>
        </p:nvSpPr>
        <p:spPr>
          <a:xfrm>
            <a:off x="319220" y="6383179"/>
            <a:ext cx="4889480" cy="246221"/>
          </a:xfrm>
          <a:prstGeom prst="rect"/>
          <a:noFill/>
        </p:spPr>
        <p:txBody>
          <a:bodyPr wrap="none" rtlCol="0">
            <a:spAutoFit/>
          </a:bodyPr>
          <a:lstStyle/>
          <a:p>
            <a:r>
              <a:rPr lang="en-US" sz="1000" dirty="1">
                <a:solidFill>
                  <a:srgbClr val="092776"/>
                </a:solidFill>
              </a:rPr>
              <a:t>* For a summary of the legislative proposals, </a:t>
            </a:r>
            <a:r>
              <a:rPr lang="en-US" sz="1000" i="1" dirty="1">
                <a:solidFill>
                  <a:srgbClr val="092776"/>
                </a:solidFill>
              </a:rPr>
              <a:t>see</a:t>
            </a:r>
            <a:r>
              <a:rPr lang="en-US" sz="1000" dirty="1">
                <a:solidFill>
                  <a:srgbClr val="092776"/>
                </a:solidFill>
              </a:rPr>
              <a:t> Appendix C starting on Slide 36. </a:t>
            </a:r>
          </a:p>
        </p:txBody>
      </p:sp>
    </p:spTree>
    <p:extLst>
      <p:ext uri="{BB962C8B-B14F-4D97-AF65-F5344CB8AC3E}">
        <p14:creationId xmlns:p14="http://schemas.microsoft.com/office/powerpoint/2010/main" val="27654686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3" name="Rectangle 6"/>
          <p:cNvSpPr>
            <a:spLocks noChangeArrowheads="1"/>
          </p:cNvSpPr>
          <p:nvPr/>
        </p:nvSpPr>
        <p:spPr>
          <a:xfrm>
            <a:off x="266700" y="176645"/>
            <a:ext cx="8624888" cy="762000"/>
          </a:xfrm>
          <a:prstGeom prst="rect"/>
          <a:noFill/>
          <a:ln w="9525" algn="ctr">
            <a:noFill/>
            <a:miter lim="800000"/>
          </a:ln>
        </p:spPr>
        <p:txBody>
          <a:bodyPr/>
          <a:lstStyle/>
          <a:p>
            <a:r>
              <a:rPr lang="en-US" b="1" dirty="1">
                <a:solidFill>
                  <a:srgbClr val="092776"/>
                </a:solidFill>
              </a:rPr>
              <a:t>Is the Time Right to Reconsider the U.S. Anti-Inversion Regime?</a:t>
            </a:r>
          </a:p>
          <a:p>
            <a:r>
              <a:rPr lang="en-US" sz="2000" b="1" dirty="1">
                <a:solidFill>
                  <a:srgbClr val="092776"/>
                </a:solidFill>
                <a:latin typeface="Arial" panose="020b0604020202020204" pitchFamily="34" charset="0"/>
                <a:ea typeface="DFKai-SB" panose="03000509000000000000" pitchFamily="65" charset="-120"/>
                <a:cs typeface="Arial" panose="020b0604020202020204" pitchFamily="34" charset="0"/>
              </a:rPr>
              <a:t>Post Section 7874 Enactment Changes to the Global Tax Landscape</a:t>
            </a:r>
            <a:endParaRPr lang="en-US" b="1">
              <a:solidFill>
                <a:srgbClr val="092776"/>
              </a:solidFill>
            </a:endParaRPr>
          </a:p>
        </p:txBody>
      </p:sp>
      <p:sp>
        <p:nvSpPr>
          <p:cNvPr id="4" name="Rectangle 5">
            <a:extLst>
              <a:ext uri="{FF2B5EF4-FFF2-40B4-BE49-F238E27FC236}">
                <a16:creationId xmlns:a16="http://schemas.microsoft.com/office/drawing/2014/main" id="{7BDB8C65-E256-4940-954F-4A7A5B09E5F1}"/>
              </a:ext>
            </a:extLst>
          </p:cNvPr>
          <p:cNvSpPr>
            <a:spLocks noChangeArrowheads="1"/>
          </p:cNvSpPr>
          <p:nvPr/>
        </p:nvSpPr>
        <p:spPr>
          <a:xfrm>
            <a:off x="352424" y="1768307"/>
            <a:ext cx="8467725" cy="5178425"/>
          </a:xfrm>
          <a:prstGeom prst="rect"/>
          <a:noFill/>
          <a:ln w="9525">
            <a:noFill/>
            <a:miter lim="800000"/>
          </a:ln>
        </p:spPr>
        <p:txBody>
          <a:bodyPr lIns="0" tIns="0" rIns="0" bIns="0"/>
          <a:lstStyle/>
          <a:p>
            <a:pPr marL="469900" indent="-469900" algn="l" eaLnBrk="0" hangingPunct="0">
              <a:spcBef>
                <a:spcPts val="300"/>
              </a:spcBef>
              <a:spcAft>
                <a:spcPts val="900"/>
              </a:spcAft>
              <a:buClr>
                <a:schemeClr val="folHlink"/>
              </a:buClr>
              <a:buFontTx/>
              <a:buChar char="•"/>
              <a:defRPr/>
            </a:pPr>
            <a:r>
              <a:rPr lang="en-US" sz="1600" dirty="1">
                <a:solidFill>
                  <a:srgbClr val="092776"/>
                </a:solidFill>
                <a:latin typeface="Arial" panose="020b0604020202020204" pitchFamily="34" charset="0"/>
                <a:ea typeface="DFKai-SB" panose="03000509000000000000" pitchFamily="65" charset="-120"/>
                <a:cs typeface="Arial" panose="020b0604020202020204" pitchFamily="34" charset="0"/>
              </a:rPr>
              <a:t>Passage of </a:t>
            </a:r>
            <a:r>
              <a:rPr lang="en-US" sz="1600" dirty="1">
                <a:solidFill>
                  <a:srgbClr val="092776"/>
                </a:solidFill>
                <a:latin typeface="Arial" panose="020b0604020202020204" pitchFamily="34" charset="0"/>
                <a:ea typeface="DFKai-SB" panose="03000509000000000000" pitchFamily="65" charset="-120"/>
                <a:cs typeface="Arial" panose="020b0604020202020204" pitchFamily="34" charset="0"/>
              </a:rPr>
              <a:t>TCJA</a:t>
            </a:r>
            <a:endParaRPr lang="en-US" sz="1600">
              <a:solidFill>
                <a:srgbClr val="092776"/>
              </a:solidFill>
              <a:latin typeface="Arial" panose="020b0604020202020204" pitchFamily="34" charset="0"/>
              <a:ea typeface="DFKai-SB" panose="03000509000000000000" pitchFamily="65" charset="-120"/>
              <a:cs typeface="Arial" panose="020b0604020202020204" pitchFamily="34" charset="0"/>
            </a:endParaRPr>
          </a:p>
          <a:p>
            <a:pPr marL="927100" lvl="1" indent="-469900" algn="l" eaLnBrk="0" hangingPunct="0">
              <a:spcBef>
                <a:spcPts val="300"/>
              </a:spcBef>
              <a:spcAft>
                <a:spcPts val="900"/>
              </a:spcAft>
              <a:buClr>
                <a:schemeClr val="folHlink"/>
              </a:buClr>
              <a:buFontTx/>
              <a:buChar char="•"/>
              <a:defRPr/>
            </a:pPr>
            <a:r>
              <a:rPr lang="en-US" sz="14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Reduced corporate tax rate from 35% to 21%</a:t>
            </a:r>
          </a:p>
          <a:p>
            <a:pPr marL="927100" lvl="1" indent="-469900" algn="l" eaLnBrk="0" hangingPunct="0">
              <a:spcBef>
                <a:spcPts val="300"/>
              </a:spcBef>
              <a:spcAft>
                <a:spcPts val="900"/>
              </a:spcAft>
              <a:buClr>
                <a:schemeClr val="folHlink"/>
              </a:buClr>
              <a:buFontTx/>
              <a:buChar char="•"/>
              <a:defRPr/>
            </a:pPr>
            <a:r>
              <a:rPr lang="en-US" sz="1400" dirty="1">
                <a:solidFill>
                  <a:srgbClr val="092776"/>
                </a:solidFill>
                <a:latin typeface="Arial" panose="020b0604020202020204" pitchFamily="34" charset="0"/>
                <a:ea typeface="DFKai-SB" panose="03000509000000000000" pitchFamily="65" charset="-120"/>
                <a:cs typeface="Arial" panose="020b0604020202020204" pitchFamily="34" charset="0"/>
              </a:rPr>
              <a:t>Enactment of transition tax and section </a:t>
            </a:r>
            <a:r>
              <a:rPr lang="en-US" sz="1400" dirty="1">
                <a:solidFill>
                  <a:srgbClr val="092776"/>
                </a:solidFill>
                <a:latin typeface="Arial" panose="020b0604020202020204" pitchFamily="34" charset="0"/>
                <a:ea typeface="DFKai-SB" panose="03000509000000000000" pitchFamily="65" charset="-120"/>
                <a:cs typeface="Arial" panose="020b0604020202020204" pitchFamily="34" charset="0"/>
              </a:rPr>
              <a:t>245A</a:t>
            </a:r>
            <a:r>
              <a:rPr lang="en-US" sz="1400" dirty="1">
                <a:solidFill>
                  <a:srgbClr val="092776"/>
                </a:solidFill>
                <a:latin typeface="Arial" panose="020b0604020202020204" pitchFamily="34" charset="0"/>
                <a:ea typeface="DFKai-SB" panose="03000509000000000000" pitchFamily="65" charset="-120"/>
                <a:cs typeface="Arial" panose="020b0604020202020204" pitchFamily="34" charset="0"/>
              </a:rPr>
              <a:t> </a:t>
            </a:r>
            <a:r>
              <a:rPr lang="en-US" sz="1400" dirty="1">
                <a:solidFill>
                  <a:srgbClr val="092776"/>
                </a:solidFill>
                <a:latin typeface="Arial" panose="020b0604020202020204" pitchFamily="34" charset="0"/>
                <a:ea typeface="DFKai-SB" panose="03000509000000000000" pitchFamily="65" charset="-120"/>
                <a:cs typeface="Arial" panose="020b0604020202020204" pitchFamily="34" charset="0"/>
              </a:rPr>
              <a:t>DRD</a:t>
            </a:r>
            <a:r>
              <a:rPr lang="en-US" sz="1400" dirty="1">
                <a:solidFill>
                  <a:srgbClr val="092776"/>
                </a:solidFill>
                <a:latin typeface="Arial" panose="020b0604020202020204" pitchFamily="34" charset="0"/>
                <a:ea typeface="DFKai-SB" panose="03000509000000000000" pitchFamily="65" charset="-120"/>
                <a:cs typeface="Arial" panose="020b0604020202020204" pitchFamily="34" charset="0"/>
              </a:rPr>
              <a:t> effectively ending deferral on foreign </a:t>
            </a:r>
            <a:r>
              <a:rPr lang="en-US" sz="1400" dirty="1">
                <a:solidFill>
                  <a:srgbClr val="092776"/>
                </a:solidFill>
                <a:latin typeface="Arial" panose="020b0604020202020204" pitchFamily="34" charset="0"/>
                <a:ea typeface="DFKai-SB" panose="03000509000000000000" pitchFamily="65" charset="-120"/>
                <a:cs typeface="Arial" panose="020b0604020202020204" pitchFamily="34" charset="0"/>
              </a:rPr>
              <a:t>E&amp;P</a:t>
            </a:r>
            <a:endParaRPr lang="en-US" sz="1400">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p>
            <a:pPr marL="927100" lvl="1" indent="-469900" algn="l" eaLnBrk="0" hangingPunct="0">
              <a:spcBef>
                <a:spcPts val="300"/>
              </a:spcBef>
              <a:spcAft>
                <a:spcPts val="900"/>
              </a:spcAft>
              <a:buClr>
                <a:schemeClr val="folHlink"/>
              </a:buClr>
              <a:buFontTx/>
              <a:buChar char="•"/>
              <a:defRPr/>
            </a:pPr>
            <a:r>
              <a:rPr lang="en-US" sz="14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Enactment of stronger section 163(j) and BEAT and tightening of section 482</a:t>
            </a:r>
          </a:p>
          <a:p>
            <a:pPr marL="927100" lvl="1" indent="-469900" algn="l" eaLnBrk="0" hangingPunct="0">
              <a:spcBef>
                <a:spcPts val="300"/>
              </a:spcBef>
              <a:spcAft>
                <a:spcPts val="900"/>
              </a:spcAft>
              <a:buClr>
                <a:schemeClr val="folHlink"/>
              </a:buClr>
              <a:buFontTx/>
              <a:buChar char="•"/>
              <a:defRPr/>
            </a:pPr>
            <a:r>
              <a:rPr lang="en-US" sz="1400" dirty="1">
                <a:solidFill>
                  <a:srgbClr val="092776"/>
                </a:solidFill>
                <a:latin typeface="Arial" panose="020b0604020202020204" pitchFamily="34" charset="0"/>
                <a:ea typeface="DFKai-SB" panose="03000509000000000000" pitchFamily="65" charset="-120"/>
                <a:cs typeface="Arial" panose="020b0604020202020204" pitchFamily="34" charset="0"/>
              </a:rPr>
              <a:t>Repeal of section 367(a)(3) active trade or business exception </a:t>
            </a:r>
          </a:p>
          <a:p>
            <a:pPr marL="927100" lvl="1" indent="-469900" algn="l" eaLnBrk="0" hangingPunct="0">
              <a:spcBef>
                <a:spcPts val="300"/>
              </a:spcBef>
              <a:spcAft>
                <a:spcPts val="900"/>
              </a:spcAft>
              <a:buClr>
                <a:schemeClr val="folHlink"/>
              </a:buClr>
              <a:buFontTx/>
              <a:buChar char="•"/>
              <a:defRPr/>
            </a:pPr>
            <a:r>
              <a:rPr lang="en-US" sz="1400" dirty="1">
                <a:solidFill>
                  <a:srgbClr val="092776"/>
                </a:solidFill>
                <a:latin typeface="Arial" panose="020b0604020202020204" pitchFamily="34" charset="0"/>
                <a:ea typeface="DFKai-SB" panose="03000509000000000000" pitchFamily="65" charset="-120"/>
                <a:cs typeface="Arial" panose="020b0604020202020204" pitchFamily="34" charset="0"/>
              </a:rPr>
              <a:t>Enactment of sections </a:t>
            </a:r>
            <a:r>
              <a:rPr lang="en-US" sz="1400" dirty="1">
                <a:solidFill>
                  <a:srgbClr val="092776"/>
                </a:solidFill>
                <a:latin typeface="Arial" panose="020b0604020202020204" pitchFamily="34" charset="0"/>
                <a:ea typeface="DFKai-SB" panose="03000509000000000000" pitchFamily="65" charset="-120"/>
                <a:cs typeface="Arial" panose="020b0604020202020204" pitchFamily="34" charset="0"/>
              </a:rPr>
              <a:t>245A</a:t>
            </a:r>
            <a:r>
              <a:rPr lang="en-US" sz="1400" dirty="1">
                <a:solidFill>
                  <a:srgbClr val="092776"/>
                </a:solidFill>
                <a:latin typeface="Arial" panose="020b0604020202020204" pitchFamily="34" charset="0"/>
                <a:ea typeface="DFKai-SB" panose="03000509000000000000" pitchFamily="65" charset="-120"/>
                <a:cs typeface="Arial" panose="020b0604020202020204" pitchFamily="34" charset="0"/>
              </a:rPr>
              <a:t>(e) hybrid dividend and section </a:t>
            </a:r>
            <a:r>
              <a:rPr lang="en-US" sz="1400" dirty="1">
                <a:solidFill>
                  <a:srgbClr val="092776"/>
                </a:solidFill>
                <a:latin typeface="Arial" panose="020b0604020202020204" pitchFamily="34" charset="0"/>
                <a:ea typeface="DFKai-SB" panose="03000509000000000000" pitchFamily="65" charset="-120"/>
                <a:cs typeface="Arial" panose="020b0604020202020204" pitchFamily="34" charset="0"/>
              </a:rPr>
              <a:t>267A</a:t>
            </a:r>
            <a:r>
              <a:rPr lang="en-US" sz="1400" dirty="1">
                <a:solidFill>
                  <a:srgbClr val="092776"/>
                </a:solidFill>
                <a:latin typeface="Arial" panose="020b0604020202020204" pitchFamily="34" charset="0"/>
                <a:ea typeface="DFKai-SB" panose="03000509000000000000" pitchFamily="65" charset="-120"/>
                <a:cs typeface="Arial" panose="020b0604020202020204" pitchFamily="34" charset="0"/>
              </a:rPr>
              <a:t> hybrid transaction/entity rules</a:t>
            </a:r>
          </a:p>
          <a:p>
            <a:pPr marL="927100" lvl="1" indent="-469900" algn="l" eaLnBrk="0" hangingPunct="0">
              <a:spcBef>
                <a:spcPts val="300"/>
              </a:spcBef>
              <a:spcAft>
                <a:spcPts val="900"/>
              </a:spcAft>
              <a:buClr>
                <a:schemeClr val="folHlink"/>
              </a:buClr>
              <a:buFontTx/>
              <a:buChar char="•"/>
              <a:defRPr/>
            </a:pPr>
            <a:r>
              <a:rPr lang="en-US" sz="14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FDII</a:t>
            </a:r>
            <a:r>
              <a:rPr lang="en-US" sz="14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 and </a:t>
            </a:r>
            <a:r>
              <a:rPr lang="en-US" sz="14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GILTI</a:t>
            </a:r>
            <a:r>
              <a:rPr lang="en-US" sz="14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 regimes; </a:t>
            </a:r>
            <a:r>
              <a:rPr lang="en-US" sz="1400" dirty="1">
                <a:solidFill>
                  <a:srgbClr val="092776"/>
                </a:solidFill>
                <a:latin typeface="Arial" panose="020b0604020202020204" pitchFamily="34" charset="0"/>
                <a:ea typeface="DFKai-SB" panose="03000509000000000000" pitchFamily="65" charset="-120"/>
                <a:cs typeface="Arial" panose="020b0604020202020204" pitchFamily="34" charset="0"/>
              </a:rPr>
              <a:t>e</a:t>
            </a:r>
            <a:r>
              <a:rPr lang="en-US" sz="14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nactment of section 91</a:t>
            </a:r>
          </a:p>
          <a:p>
            <a:pPr marL="927100" lvl="1" indent="-469900" algn="l" eaLnBrk="0" hangingPunct="0">
              <a:spcBef>
                <a:spcPts val="300"/>
              </a:spcBef>
              <a:spcAft>
                <a:spcPts val="900"/>
              </a:spcAft>
              <a:buClr>
                <a:schemeClr val="folHlink"/>
              </a:buClr>
              <a:buFontTx/>
              <a:buChar char="•"/>
              <a:defRPr/>
            </a:pPr>
            <a:r>
              <a:rPr lang="en-US" sz="1400" b="1" dirty="1">
                <a:solidFill>
                  <a:srgbClr val="092776"/>
                </a:solidFill>
                <a:latin typeface="Arial" panose="020b0604020202020204" pitchFamily="34" charset="0"/>
                <a:ea typeface="DFKai-SB" panose="03000509000000000000" pitchFamily="65" charset="-120"/>
                <a:cs typeface="Arial" panose="020b0604020202020204" pitchFamily="34" charset="0"/>
              </a:rPr>
              <a:t>Anti-inversion provisions: </a:t>
            </a:r>
            <a:r>
              <a:rPr lang="en-US" sz="1400" dirty="1">
                <a:solidFill>
                  <a:srgbClr val="092776"/>
                </a:solidFill>
                <a:latin typeface="Arial" panose="020b0604020202020204" pitchFamily="34" charset="0"/>
                <a:ea typeface="DFKai-SB" panose="03000509000000000000" pitchFamily="65" charset="-120"/>
                <a:cs typeface="Arial" panose="020b0604020202020204" pitchFamily="34" charset="0"/>
              </a:rPr>
              <a:t>turn-off of section 1(h)(11), increased transition tax rate, and expansion of BEAT payment definition to include COGS, increase excise tax rate from 15 to 20 percent on insider stock-based compensation</a:t>
            </a:r>
            <a:endParaRPr lang="en-US" sz="1400" b="1">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p>
            <a:pPr marL="469900" indent="-469900" algn="l" eaLnBrk="0" hangingPunct="0">
              <a:spcBef>
                <a:spcPts val="300"/>
              </a:spcBef>
              <a:spcAft>
                <a:spcPts val="900"/>
              </a:spcAft>
              <a:buClr>
                <a:schemeClr val="folHlink"/>
              </a:buClr>
              <a:buFontTx/>
              <a:buChar char="•"/>
              <a:defRPr/>
            </a:pPr>
            <a:r>
              <a:rPr lang="en-US" sz="1600" dirty="1">
                <a:solidFill>
                  <a:srgbClr val="092776"/>
                </a:solidFill>
                <a:latin typeface="Arial" panose="020b0604020202020204" pitchFamily="34" charset="0"/>
                <a:ea typeface="DFKai-SB" panose="03000509000000000000" pitchFamily="65" charset="-120"/>
                <a:cs typeface="Arial" panose="020b0604020202020204" pitchFamily="34" charset="0"/>
              </a:rPr>
              <a:t>Enactment of </a:t>
            </a:r>
            <a:r>
              <a:rPr lang="en-US" sz="1600" dirty="1">
                <a:solidFill>
                  <a:srgbClr val="092776"/>
                </a:solidFill>
                <a:latin typeface="Arial" panose="020b0604020202020204" pitchFamily="34" charset="0"/>
                <a:ea typeface="DFKai-SB" panose="03000509000000000000" pitchFamily="65" charset="-120"/>
                <a:cs typeface="Arial" panose="020b0604020202020204" pitchFamily="34" charset="0"/>
              </a:rPr>
              <a:t>CAMT</a:t>
            </a:r>
            <a:endParaRPr lang="en-US" sz="1600">
              <a:solidFill>
                <a:srgbClr val="092776"/>
              </a:solidFill>
              <a:latin typeface="Arial" panose="020b0604020202020204" pitchFamily="34" charset="0"/>
              <a:ea typeface="DFKai-SB" panose="03000509000000000000" pitchFamily="65" charset="-120"/>
              <a:cs typeface="Arial" panose="020b0604020202020204" pitchFamily="34" charset="0"/>
            </a:endParaRPr>
          </a:p>
          <a:p>
            <a:pPr marL="469900" indent="-469900" algn="l" eaLnBrk="0" hangingPunct="0">
              <a:spcBef>
                <a:spcPts val="300"/>
              </a:spcBef>
              <a:spcAft>
                <a:spcPts val="900"/>
              </a:spcAft>
              <a:buClr>
                <a:schemeClr val="folHlink"/>
              </a:buClr>
              <a:buFontTx/>
              <a:buChar char="•"/>
              <a:defRPr/>
            </a:pPr>
            <a:r>
              <a:rPr lang="en-US" sz="1600" dirty="1">
                <a:solidFill>
                  <a:srgbClr val="092776"/>
                </a:solidFill>
                <a:latin typeface="Arial" panose="020b0604020202020204" pitchFamily="34" charset="0"/>
                <a:ea typeface="DFKai-SB" panose="03000509000000000000" pitchFamily="65" charset="-120"/>
                <a:cs typeface="Arial" panose="020b0604020202020204" pitchFamily="34" charset="0"/>
              </a:rPr>
              <a:t>Implementation of </a:t>
            </a:r>
            <a:r>
              <a:rPr lang="en-US" sz="1600" dirty="1">
                <a:solidFill>
                  <a:srgbClr val="092776"/>
                </a:solidFill>
                <a:latin typeface="Arial" panose="020b0604020202020204" pitchFamily="34" charset="0"/>
                <a:ea typeface="DFKai-SB" panose="03000509000000000000" pitchFamily="65" charset="-120"/>
                <a:cs typeface="Arial" panose="020b0604020202020204" pitchFamily="34" charset="0"/>
              </a:rPr>
              <a:t>ATAD</a:t>
            </a:r>
            <a:r>
              <a:rPr lang="en-US" sz="1600" dirty="1">
                <a:solidFill>
                  <a:srgbClr val="092776"/>
                </a:solidFill>
                <a:latin typeface="Arial" panose="020b0604020202020204" pitchFamily="34" charset="0"/>
                <a:ea typeface="DFKai-SB" panose="03000509000000000000" pitchFamily="65" charset="-120"/>
                <a:cs typeface="Arial" panose="020b0604020202020204" pitchFamily="34" charset="0"/>
              </a:rPr>
              <a:t> 1 and 2 (interest limitation rules, exit taxation rules, general anti-abuse rules, CFC rules, and anti-hybrid mismatch rules)</a:t>
            </a:r>
          </a:p>
          <a:p>
            <a:pPr marL="469900" indent="-469900" algn="l" eaLnBrk="0" hangingPunct="0">
              <a:spcBef>
                <a:spcPts val="300"/>
              </a:spcBef>
              <a:spcAft>
                <a:spcPts val="900"/>
              </a:spcAft>
              <a:buClr>
                <a:schemeClr val="folHlink"/>
              </a:buClr>
              <a:buFontTx/>
              <a:buChar char="•"/>
              <a:defRPr/>
            </a:pPr>
            <a:r>
              <a:rPr lang="en-US" sz="16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Precipice of Pillar Two (</a:t>
            </a:r>
            <a:r>
              <a:rPr lang="en-US" sz="1600" dirty="1">
                <a:solidFill>
                  <a:srgbClr val="092776"/>
                </a:solidFill>
                <a:latin typeface="Arial" panose="020b0604020202020204" pitchFamily="34" charset="0"/>
                <a:ea typeface="DFKai-SB" panose="03000509000000000000" pitchFamily="65" charset="-120"/>
                <a:cs typeface="Arial" panose="020b0604020202020204" pitchFamily="34" charset="0"/>
              </a:rPr>
              <a:t>G</a:t>
            </a:r>
            <a:r>
              <a:rPr lang="en-US" sz="16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loBE Rules) Implementation</a:t>
            </a:r>
          </a:p>
          <a:p>
            <a:pPr lvl="0" algn="l" eaLnBrk="0" hangingPunct="0">
              <a:spcBef>
                <a:spcPts val="300"/>
              </a:spcBef>
              <a:spcAft>
                <a:spcPts val="1200"/>
              </a:spcAft>
              <a:buClr>
                <a:schemeClr val="folHlink"/>
              </a:buClr>
              <a:defRPr/>
            </a:pPr>
            <a:r>
              <a:rPr lang="en-US" sz="16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 </a:t>
            </a:r>
            <a:r>
              <a:rPr kumimoji="0" lang="en-US" sz="1400" b="0" i="0" u="none" strike="noStrike" kern="0" cap="none" spc="0" normalizeH="0" baseline="0" noProof="0" dirty="1">
                <a:ln>
                  <a:noFill/>
                </a:ln>
                <a:solidFill>
                  <a:srgbClr val="092776"/>
                </a:solidFill>
                <a:effectLst/>
                <a:uLnTx/>
                <a:uFillTx/>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1453583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Rectangle 5"/>
          <p:cNvSpPr>
            <a:spLocks noChangeArrowheads="1"/>
          </p:cNvSpPr>
          <p:nvPr/>
        </p:nvSpPr>
        <p:spPr>
          <a:xfrm>
            <a:off x="352424" y="1404645"/>
            <a:ext cx="8467725" cy="5178425"/>
          </a:xfrm>
          <a:prstGeom prst="rect"/>
          <a:noFill/>
          <a:ln w="9525">
            <a:noFill/>
            <a:miter lim="800000"/>
          </a:ln>
        </p:spPr>
        <p:txBody>
          <a:bodyPr lIns="0" tIns="0" rIns="0" bIns="0"/>
          <a:lstStyle/>
          <a:p>
            <a:pPr marL="342900" indent="-342900" algn="l">
              <a:spcBef>
                <a:spcPts val="600"/>
              </a:spcBef>
              <a:spcAft>
                <a:spcPct val="0"/>
              </a:spcAft>
              <a:buClr>
                <a:schemeClr val="tx1"/>
              </a:buClr>
              <a:buFontTx/>
              <a:buChar char="•"/>
            </a:pPr>
            <a:endParaRPr lang="en-US" sz="1600">
              <a:solidFill>
                <a:srgbClr val="092776"/>
              </a:solidFill>
              <a:latin typeface="Arial" panose="020b0604020202020204" pitchFamily="34" charset="0"/>
              <a:cs typeface="Arial" panose="020b0604020202020204" pitchFamily="34" charset="0"/>
            </a:endParaRPr>
          </a:p>
          <a:p>
            <a:pPr marL="469900" indent="-469900" algn="l" eaLnBrk="0" hangingPunct="0">
              <a:spcBef>
                <a:spcPts val="300"/>
              </a:spcBef>
              <a:spcAft>
                <a:spcPts val="1200"/>
              </a:spcAft>
              <a:buClr>
                <a:schemeClr val="folHlink"/>
              </a:buClr>
              <a:buFontTx/>
              <a:buChar char="•"/>
              <a:defRPr/>
            </a:pPr>
            <a:r>
              <a:rPr kumimoji="0" lang="en-US" sz="1800" b="0" i="0" u="none" strike="noStrike" kern="0" cap="none" spc="0" normalizeH="0" baseline="0" noProof="0" dirty="1">
                <a:ln>
                  <a:noFill/>
                </a:ln>
                <a:solidFill>
                  <a:srgbClr val="092776"/>
                </a:solidFill>
                <a:effectLst/>
                <a:uLnTx/>
                <a:uFillTx/>
                <a:latin typeface="Arial" panose="020b0604020202020204" pitchFamily="34" charset="0"/>
                <a:ea typeface="DFKai-SB" panose="03000509000000000000" pitchFamily="65" charset="-120"/>
                <a:cs typeface="Arial" panose="020b0604020202020204" pitchFamily="34" charset="0"/>
              </a:rPr>
              <a:t>Subpart F Income Avoidance</a:t>
            </a:r>
          </a:p>
          <a:p>
            <a:pPr marL="469900" indent="-469900" algn="l" eaLnBrk="0" hangingPunct="0">
              <a:spcBef>
                <a:spcPts val="300"/>
              </a:spcBef>
              <a:spcAft>
                <a:spcPts val="1200"/>
              </a:spcAft>
              <a:buClr>
                <a:schemeClr val="folHlink"/>
              </a:buClr>
              <a:buFontTx/>
              <a:buChar char="•"/>
              <a:defRPr/>
            </a:pPr>
            <a:r>
              <a:rPr lang="en-US" sz="1800" kern="0" dirty="1">
                <a:solidFill>
                  <a:srgbClr val="092776"/>
                </a:solidFill>
                <a:latin typeface="Arial" panose="020b0604020202020204" pitchFamily="34" charset="0"/>
                <a:ea typeface="DFKai-SB" panose="03000509000000000000" pitchFamily="65" charset="-120"/>
                <a:cs typeface="Arial" panose="020b0604020202020204" pitchFamily="34" charset="0"/>
              </a:rPr>
              <a:t>Sales of CFCs and the Lack of a Meaningful Participation Exemption</a:t>
            </a:r>
          </a:p>
          <a:p>
            <a:pPr marL="469900" indent="-469900" algn="l" eaLnBrk="0" hangingPunct="0">
              <a:spcBef>
                <a:spcPts val="300"/>
              </a:spcBef>
              <a:spcAft>
                <a:spcPts val="1200"/>
              </a:spcAft>
              <a:buClr>
                <a:schemeClr val="folHlink"/>
              </a:buClr>
              <a:buFontTx/>
              <a:buChar char="•"/>
              <a:defRPr/>
            </a:pPr>
            <a:r>
              <a:rPr kumimoji="0" lang="en-US" sz="1800" b="0" i="0" u="none" strike="noStrike" kern="0" cap="none" spc="0" normalizeH="0" baseline="0" noProof="0" dirty="1">
                <a:ln>
                  <a:noFill/>
                </a:ln>
                <a:solidFill>
                  <a:srgbClr val="092776"/>
                </a:solidFill>
                <a:effectLst/>
                <a:uLnTx/>
                <a:uFillTx/>
                <a:latin typeface="Arial" panose="020b0604020202020204" pitchFamily="34" charset="0"/>
                <a:ea typeface="DFKai-SB" panose="03000509000000000000" pitchFamily="65" charset="-120"/>
                <a:cs typeface="Arial" panose="020b0604020202020204" pitchFamily="34" charset="0"/>
              </a:rPr>
              <a:t>Limiting the Impact of the U.S. Foreign Tax Credit and Related Expense Allocation System</a:t>
            </a:r>
          </a:p>
          <a:p>
            <a:pPr marL="469900" indent="-469900" algn="l" eaLnBrk="0" hangingPunct="0">
              <a:spcBef>
                <a:spcPts val="300"/>
              </a:spcBef>
              <a:spcAft>
                <a:spcPts val="1200"/>
              </a:spcAft>
              <a:buClr>
                <a:schemeClr val="folHlink"/>
              </a:buClr>
              <a:buFontTx/>
              <a:buChar char="•"/>
              <a:defRPr/>
            </a:pPr>
            <a:r>
              <a:rPr lang="en-US" sz="1800" kern="0" dirty="1">
                <a:solidFill>
                  <a:srgbClr val="092776"/>
                </a:solidFill>
                <a:latin typeface="Arial" panose="020b0604020202020204" pitchFamily="34" charset="0"/>
                <a:ea typeface="DFKai-SB" panose="03000509000000000000" pitchFamily="65" charset="-120"/>
                <a:cs typeface="Arial" panose="020b0604020202020204" pitchFamily="34" charset="0"/>
              </a:rPr>
              <a:t>Transfer Pricing Benefits on the Margins</a:t>
            </a:r>
          </a:p>
          <a:p>
            <a:pPr marL="469900" indent="-469900" algn="l" eaLnBrk="0" hangingPunct="0">
              <a:spcBef>
                <a:spcPts val="300"/>
              </a:spcBef>
              <a:spcAft>
                <a:spcPts val="1200"/>
              </a:spcAft>
              <a:buClr>
                <a:schemeClr val="folHlink"/>
              </a:buClr>
              <a:buFontTx/>
              <a:buChar char="•"/>
              <a:defRPr/>
            </a:pPr>
            <a:r>
              <a:rPr kumimoji="0" lang="en-US" sz="1800" b="0" i="0" u="none" strike="noStrike" kern="0" cap="none" spc="0" normalizeH="0" baseline="0" noProof="0" dirty="1">
                <a:ln>
                  <a:noFill/>
                </a:ln>
                <a:solidFill>
                  <a:srgbClr val="092776"/>
                </a:solidFill>
                <a:effectLst/>
                <a:uLnTx/>
                <a:uFillTx/>
                <a:latin typeface="Arial" panose="020b0604020202020204" pitchFamily="34" charset="0"/>
                <a:ea typeface="DFKai-SB" panose="03000509000000000000" pitchFamily="65" charset="-120"/>
                <a:cs typeface="Arial" panose="020b0604020202020204" pitchFamily="34" charset="0"/>
              </a:rPr>
              <a:t>Risk of Taxpayer-Unfavorable Changes to U.S. </a:t>
            </a:r>
            <a:r>
              <a:rPr lang="en-US" sz="1800" kern="0" dirty="1">
                <a:solidFill>
                  <a:srgbClr val="092776"/>
                </a:solidFill>
                <a:latin typeface="Arial" panose="020b0604020202020204" pitchFamily="34" charset="0"/>
                <a:ea typeface="DFKai-SB" panose="03000509000000000000" pitchFamily="65" charset="-120"/>
                <a:cs typeface="Arial" panose="020b0604020202020204" pitchFamily="34" charset="0"/>
              </a:rPr>
              <a:t>Law</a:t>
            </a:r>
            <a:endParaRPr kumimoji="0" lang="en-US" sz="1500" b="0" i="0" u="none" strike="noStrike" kern="0" cap="none" spc="0" normalizeH="0" baseline="0" noProof="0">
              <a:ln>
                <a:noFill/>
              </a:ln>
              <a:solidFill>
                <a:srgbClr val="092776"/>
              </a:solidFill>
              <a:effectLst/>
              <a:uLnTx/>
              <a:uFillTx/>
              <a:latin typeface="Arial" panose="020b0604020202020204" pitchFamily="34" charset="0"/>
              <a:cs typeface="Arial" panose="020b0604020202020204" pitchFamily="34" charset="0"/>
            </a:endParaRPr>
          </a:p>
        </p:txBody>
      </p:sp>
      <p:sp>
        <p:nvSpPr>
          <p:cNvPr id="3" name="Rectangle 6"/>
          <p:cNvSpPr>
            <a:spLocks noChangeArrowheads="1"/>
          </p:cNvSpPr>
          <p:nvPr/>
        </p:nvSpPr>
        <p:spPr>
          <a:xfrm>
            <a:off x="266700" y="228600"/>
            <a:ext cx="8624888" cy="762000"/>
          </a:xfrm>
          <a:prstGeom prst="rect"/>
          <a:noFill/>
          <a:ln w="9525" algn="ctr">
            <a:noFill/>
            <a:miter lim="800000"/>
          </a:ln>
        </p:spPr>
        <p:txBody>
          <a:bodyPr/>
          <a:lstStyle/>
          <a:p>
            <a:r>
              <a:rPr lang="en-US" b="1" dirty="1">
                <a:solidFill>
                  <a:srgbClr val="092776"/>
                </a:solidFill>
              </a:rPr>
              <a:t>Are Current Expatriation Benefits Sufficient to Warrant Permanent U.S. Corporate Tax Residency?</a:t>
            </a:r>
          </a:p>
          <a:p>
            <a:endParaRPr lang="en-US" b="1">
              <a:solidFill>
                <a:srgbClr val="092776"/>
              </a:solidFill>
            </a:endParaRPr>
          </a:p>
        </p:txBody>
      </p:sp>
    </p:spTree>
    <p:extLst>
      <p:ext uri="{BB962C8B-B14F-4D97-AF65-F5344CB8AC3E}">
        <p14:creationId xmlns:p14="http://schemas.microsoft.com/office/powerpoint/2010/main" val="34675702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Rectangle 4"/>
          <p:cNvSpPr>
            <a:spLocks noChangeArrowheads="1"/>
          </p:cNvSpPr>
          <p:nvPr/>
        </p:nvSpPr>
        <p:spPr>
          <a:xfrm>
            <a:off x="266700" y="228600"/>
            <a:ext cx="8624888" cy="762000"/>
          </a:xfrm>
          <a:prstGeom prst="rect"/>
          <a:noFill/>
          <a:ln w="9525" algn="ctr">
            <a:noFill/>
            <a:miter lim="800000"/>
          </a:ln>
        </p:spPr>
        <p:txBody>
          <a:bodyPr/>
          <a:lstStyle/>
          <a:p>
            <a:r>
              <a:rPr lang="en-US" b="1" dirty="1">
                <a:solidFill>
                  <a:srgbClr val="092776"/>
                </a:solidFill>
              </a:rPr>
              <a:t>Example: Base Case</a:t>
            </a:r>
          </a:p>
        </p:txBody>
      </p:sp>
      <p:sp>
        <p:nvSpPr>
          <p:cNvPr id="3" name="Rectangle 5"/>
          <p:cNvSpPr>
            <a:spLocks noChangeArrowheads="1"/>
          </p:cNvSpPr>
          <p:nvPr/>
        </p:nvSpPr>
        <p:spPr>
          <a:xfrm>
            <a:off x="5355771" y="1477735"/>
            <a:ext cx="3340554" cy="2095275"/>
          </a:xfrm>
          <a:prstGeom prst="rect"/>
          <a:noFill/>
          <a:ln w="9525">
            <a:noFill/>
            <a:miter lim="800000"/>
          </a:ln>
        </p:spPr>
        <p:txBody>
          <a:bodyPr lIns="0" tIns="0" rIns="0" bIns="0"/>
          <a:lstStyle/>
          <a:p>
            <a:pPr eaLnBrk="0" hangingPunct="0">
              <a:spcBef>
                <a:spcPts val="300"/>
              </a:spcBef>
              <a:spcAft>
                <a:spcPts val="1200"/>
              </a:spcAft>
              <a:buClr>
                <a:schemeClr val="folHlink"/>
              </a:buClr>
              <a:defRPr/>
            </a:pPr>
            <a:r>
              <a:rPr lang="en-US" sz="1200" b="1" u="sng" dirty="1">
                <a:solidFill>
                  <a:srgbClr val="092776"/>
                </a:solidFill>
                <a:latin typeface="Arial" panose="020b0604020202020204" pitchFamily="34" charset="0"/>
                <a:ea typeface="DFKai-SB" panose="03000509000000000000" pitchFamily="65" charset="-120"/>
                <a:cs typeface="Arial" panose="020b0604020202020204" pitchFamily="34" charset="0"/>
              </a:rPr>
              <a:t>Assumptions</a:t>
            </a:r>
          </a:p>
          <a:p>
            <a:pPr marL="342900" indent="-342900" algn="just" eaLnBrk="0" hangingPunct="0">
              <a:spcBef>
                <a:spcPct val="0"/>
              </a:spcBef>
              <a:spcAft>
                <a:spcPct val="0"/>
              </a:spcAft>
              <a:buClr>
                <a:srgbClr val="092776"/>
              </a:buClr>
              <a:buFont typeface="+mj-lt"/>
              <a:buAutoNum type="arabicPeriod" startAt="1"/>
              <a:defRPr/>
            </a:pPr>
            <a:r>
              <a:rPr lang="en-US" sz="12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USP has a </a:t>
            </a:r>
            <a:r>
              <a:rPr lang="en-US" sz="12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GILTI</a:t>
            </a:r>
            <a:r>
              <a:rPr lang="en-US" sz="12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 ETR of 10.5%.</a:t>
            </a:r>
          </a:p>
          <a:p>
            <a:pPr marL="342900" indent="-342900" algn="just" eaLnBrk="0" hangingPunct="0">
              <a:spcBef>
                <a:spcPct val="0"/>
              </a:spcBef>
              <a:spcAft>
                <a:spcPct val="0"/>
              </a:spcAft>
              <a:buClr>
                <a:srgbClr val="092776"/>
              </a:buClr>
              <a:buFont typeface="+mj-lt"/>
              <a:buAutoNum type="arabicPeriod" startAt="1"/>
              <a:defRPr/>
            </a:pPr>
            <a:endParaRPr lang="en-US" sz="1200">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p>
            <a:pPr marL="342900" indent="-342900" algn="just" eaLnBrk="0" hangingPunct="0">
              <a:spcBef>
                <a:spcPct val="0"/>
              </a:spcBef>
              <a:spcAft>
                <a:spcPct val="0"/>
              </a:spcAft>
              <a:buClr>
                <a:srgbClr val="092776"/>
              </a:buClr>
              <a:buFont typeface="+mj-lt"/>
              <a:buAutoNum type="arabicPeriod" startAt="1"/>
              <a:defRPr/>
            </a:pPr>
            <a:r>
              <a:rPr lang="en-US" sz="1200" dirty="1">
                <a:solidFill>
                  <a:srgbClr val="092776"/>
                </a:solidFill>
                <a:latin typeface="Arial" panose="020b0604020202020204" pitchFamily="34" charset="0"/>
                <a:ea typeface="DFKai-SB" panose="03000509000000000000" pitchFamily="65" charset="-120"/>
                <a:cs typeface="Arial" panose="020b0604020202020204" pitchFamily="34" charset="0"/>
              </a:rPr>
              <a:t>T</a:t>
            </a:r>
            <a:r>
              <a:rPr lang="en-US" sz="12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here are no section 861 expenses to allocate to either HT-CFC or LT-CFC.</a:t>
            </a:r>
          </a:p>
          <a:p>
            <a:pPr marL="342900" indent="-342900" algn="just" eaLnBrk="0" hangingPunct="0">
              <a:spcBef>
                <a:spcPct val="0"/>
              </a:spcBef>
              <a:spcAft>
                <a:spcPct val="0"/>
              </a:spcAft>
              <a:buClr>
                <a:srgbClr val="092776"/>
              </a:buClr>
              <a:buFont typeface="+mj-lt"/>
              <a:buAutoNum type="arabicPeriod" startAt="1"/>
              <a:defRPr/>
            </a:pPr>
            <a:endParaRPr lang="en-US" sz="1200">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p>
            <a:pPr marL="342900" indent="-342900" algn="just" eaLnBrk="0" hangingPunct="0">
              <a:spcBef>
                <a:spcPct val="0"/>
              </a:spcBef>
              <a:spcAft>
                <a:spcPct val="0"/>
              </a:spcAft>
              <a:buClr>
                <a:srgbClr val="092776"/>
              </a:buClr>
              <a:buFont typeface="+mj-lt"/>
              <a:buAutoNum type="arabicPeriod" startAt="1"/>
              <a:defRPr/>
            </a:pPr>
            <a:r>
              <a:rPr lang="en-US" sz="1200" dirty="1">
                <a:solidFill>
                  <a:srgbClr val="092776"/>
                </a:solidFill>
                <a:latin typeface="Arial" panose="020b0604020202020204" pitchFamily="34" charset="0"/>
                <a:ea typeface="DFKai-SB" panose="03000509000000000000" pitchFamily="65" charset="-120"/>
                <a:cs typeface="Arial" panose="020b0604020202020204" pitchFamily="34" charset="0"/>
              </a:rPr>
              <a:t>T</a:t>
            </a:r>
            <a:r>
              <a:rPr lang="en-US" sz="12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he </a:t>
            </a:r>
            <a:r>
              <a:rPr lang="en-US" sz="1200" dirty="1">
                <a:solidFill>
                  <a:srgbClr val="092776"/>
                </a:solidFill>
                <a:latin typeface="Arial" panose="020b0604020202020204" pitchFamily="34" charset="0"/>
                <a:ea typeface="DFKai-SB" panose="03000509000000000000" pitchFamily="65" charset="-120"/>
                <a:cs typeface="Arial" panose="020b0604020202020204" pitchFamily="34" charset="0"/>
              </a:rPr>
              <a:t>relevant “group” </a:t>
            </a:r>
            <a:r>
              <a:rPr lang="en-US" sz="12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is over the BEAT and Pillar Two thresholds.</a:t>
            </a:r>
          </a:p>
          <a:p>
            <a:pPr marL="342900" indent="-342900" algn="just" eaLnBrk="0" hangingPunct="0">
              <a:spcBef>
                <a:spcPct val="0"/>
              </a:spcBef>
              <a:spcAft>
                <a:spcPct val="0"/>
              </a:spcAft>
              <a:buClr>
                <a:srgbClr val="092776"/>
              </a:buClr>
              <a:buFont typeface="+mj-lt"/>
              <a:buAutoNum type="arabicPeriod" startAt="1"/>
              <a:defRPr/>
            </a:pPr>
            <a:endParaRPr lang="en-US" sz="1200">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p>
            <a:pPr marL="342900" indent="-342900" algn="just" eaLnBrk="0" hangingPunct="0">
              <a:spcBef>
                <a:spcPct val="0"/>
              </a:spcBef>
              <a:spcAft>
                <a:spcPct val="0"/>
              </a:spcAft>
              <a:buClr>
                <a:srgbClr val="092776"/>
              </a:buClr>
              <a:buFont typeface="+mj-lt"/>
              <a:buAutoNum type="arabicPeriod" startAt="1"/>
              <a:defRPr/>
            </a:pPr>
            <a:r>
              <a:rPr lang="en-US" sz="1200" dirty="1">
                <a:solidFill>
                  <a:srgbClr val="092776"/>
                </a:solidFill>
                <a:latin typeface="Arial" panose="020b0604020202020204" pitchFamily="34" charset="0"/>
                <a:ea typeface="DFKai-SB" panose="03000509000000000000" pitchFamily="65" charset="-120"/>
                <a:cs typeface="Arial" panose="020b0604020202020204" pitchFamily="34" charset="0"/>
              </a:rPr>
              <a:t>The income tax base of each of FP, USP, </a:t>
            </a:r>
            <a:r>
              <a:rPr lang="en-US" sz="12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HT-CFC, and LT-CFC is the same as each of their respective GloBE and </a:t>
            </a:r>
            <a:r>
              <a:rPr lang="en-US" sz="12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QDMTT</a:t>
            </a:r>
            <a:r>
              <a:rPr lang="en-US" sz="12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 bases.</a:t>
            </a:r>
          </a:p>
          <a:p>
            <a:pPr marL="342900" indent="-342900" algn="just" eaLnBrk="0" hangingPunct="0">
              <a:spcBef>
                <a:spcPct val="0"/>
              </a:spcBef>
              <a:spcAft>
                <a:spcPct val="0"/>
              </a:spcAft>
              <a:buClr>
                <a:srgbClr val="092776"/>
              </a:buClr>
              <a:buFont typeface="+mj-lt"/>
              <a:buAutoNum type="arabicPeriod" startAt="1"/>
              <a:defRPr/>
            </a:pPr>
            <a:endParaRPr lang="en-US" sz="1200">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p>
            <a:pPr marL="342900" indent="-342900" algn="just" eaLnBrk="0" hangingPunct="0">
              <a:spcBef>
                <a:spcPct val="0"/>
              </a:spcBef>
              <a:spcAft>
                <a:spcPct val="0"/>
              </a:spcAft>
              <a:buClr>
                <a:srgbClr val="092776"/>
              </a:buClr>
              <a:buFont typeface="+mj-lt"/>
              <a:buAutoNum type="arabicPeriod" startAt="1"/>
              <a:defRPr/>
            </a:pPr>
            <a:r>
              <a:rPr lang="en-US" sz="1200" dirty="1">
                <a:solidFill>
                  <a:srgbClr val="092776"/>
                </a:solidFill>
                <a:latin typeface="Arial" panose="020b0604020202020204" pitchFamily="34" charset="0"/>
                <a:ea typeface="DFKai-SB" panose="03000509000000000000" pitchFamily="65" charset="-120"/>
                <a:cs typeface="Arial" panose="020b0604020202020204" pitchFamily="34" charset="0"/>
              </a:rPr>
              <a:t>The </a:t>
            </a:r>
            <a:r>
              <a:rPr lang="en-US" sz="1200" dirty="1">
                <a:solidFill>
                  <a:srgbClr val="092776"/>
                </a:solidFill>
                <a:latin typeface="Arial" panose="020b0604020202020204" pitchFamily="34" charset="0"/>
                <a:ea typeface="DFKai-SB" panose="03000509000000000000" pitchFamily="65" charset="-120"/>
                <a:cs typeface="Arial" panose="020b0604020202020204" pitchFamily="34" charset="0"/>
              </a:rPr>
              <a:t>HTJ</a:t>
            </a:r>
            <a:r>
              <a:rPr lang="en-US" sz="1200" dirty="1">
                <a:solidFill>
                  <a:srgbClr val="092776"/>
                </a:solidFill>
                <a:latin typeface="Arial" panose="020b0604020202020204" pitchFamily="34" charset="0"/>
                <a:ea typeface="DFKai-SB" panose="03000509000000000000" pitchFamily="65" charset="-120"/>
                <a:cs typeface="Arial" panose="020b0604020202020204" pitchFamily="34" charset="0"/>
              </a:rPr>
              <a:t>, and </a:t>
            </a:r>
            <a:r>
              <a:rPr lang="en-US" sz="1200" dirty="1">
                <a:solidFill>
                  <a:srgbClr val="092776"/>
                </a:solidFill>
                <a:latin typeface="Arial" panose="020b0604020202020204" pitchFamily="34" charset="0"/>
                <a:ea typeface="DFKai-SB" panose="03000509000000000000" pitchFamily="65" charset="-120"/>
                <a:cs typeface="Arial" panose="020b0604020202020204" pitchFamily="34" charset="0"/>
              </a:rPr>
              <a:t>LTJ</a:t>
            </a:r>
            <a:r>
              <a:rPr lang="en-US" sz="1200" dirty="1">
                <a:solidFill>
                  <a:srgbClr val="092776"/>
                </a:solidFill>
                <a:latin typeface="Arial" panose="020b0604020202020204" pitchFamily="34" charset="0"/>
                <a:ea typeface="DFKai-SB" panose="03000509000000000000" pitchFamily="65" charset="-120"/>
                <a:cs typeface="Arial" panose="020b0604020202020204" pitchFamily="34" charset="0"/>
              </a:rPr>
              <a:t> have each enacted Pillar Two-compliant legislation consistent with the OECD’s model rules (but the United States has not).</a:t>
            </a:r>
          </a:p>
          <a:p>
            <a:pPr marL="342900" indent="-342900" algn="just" eaLnBrk="0" hangingPunct="0">
              <a:spcBef>
                <a:spcPct val="0"/>
              </a:spcBef>
              <a:spcAft>
                <a:spcPct val="0"/>
              </a:spcAft>
              <a:buClr>
                <a:srgbClr val="092776"/>
              </a:buClr>
              <a:buFont typeface="+mj-lt"/>
              <a:buAutoNum type="arabicPeriod" startAt="1"/>
              <a:defRPr/>
            </a:pPr>
            <a:endParaRPr lang="en-US" sz="1200">
              <a:solidFill>
                <a:srgbClr val="092776"/>
              </a:solidFill>
              <a:latin typeface="Arial" panose="020b0604020202020204" pitchFamily="34" charset="0"/>
              <a:ea typeface="DFKai-SB" panose="03000509000000000000" pitchFamily="65" charset="-120"/>
              <a:cs typeface="Arial" panose="020b0604020202020204" pitchFamily="34" charset="0"/>
            </a:endParaRPr>
          </a:p>
          <a:p>
            <a:pPr marL="342900" indent="-342900" algn="just" eaLnBrk="0" hangingPunct="0">
              <a:spcBef>
                <a:spcPct val="0"/>
              </a:spcBef>
              <a:spcAft>
                <a:spcPct val="0"/>
              </a:spcAft>
              <a:buClr>
                <a:srgbClr val="092776"/>
              </a:buClr>
              <a:buFont typeface="+mj-lt"/>
              <a:buAutoNum type="arabicPeriod" startAt="1"/>
              <a:defRPr/>
            </a:pPr>
            <a:r>
              <a:rPr lang="en-US" sz="1200" dirty="1">
                <a:solidFill>
                  <a:srgbClr val="092776"/>
                </a:solidFill>
                <a:latin typeface="Arial" panose="020b0604020202020204" pitchFamily="34" charset="0"/>
                <a:ea typeface="DFKai-SB" panose="03000509000000000000" pitchFamily="65" charset="-120"/>
                <a:cs typeface="Arial" panose="020b0604020202020204" pitchFamily="34" charset="0"/>
              </a:rPr>
              <a:t>Taxes paid on a </a:t>
            </a:r>
            <a:r>
              <a:rPr lang="en-US" sz="1200" dirty="1">
                <a:solidFill>
                  <a:srgbClr val="092776"/>
                </a:solidFill>
                <a:latin typeface="Arial" panose="020b0604020202020204" pitchFamily="34" charset="0"/>
                <a:ea typeface="DFKai-SB" panose="03000509000000000000" pitchFamily="65" charset="-120"/>
                <a:cs typeface="Arial" panose="020b0604020202020204" pitchFamily="34" charset="0"/>
              </a:rPr>
              <a:t>QDMTT</a:t>
            </a:r>
            <a:r>
              <a:rPr lang="en-US" sz="1200" dirty="1">
                <a:solidFill>
                  <a:srgbClr val="092776"/>
                </a:solidFill>
                <a:latin typeface="Arial" panose="020b0604020202020204" pitchFamily="34" charset="0"/>
                <a:ea typeface="DFKai-SB" panose="03000509000000000000" pitchFamily="65" charset="-120"/>
                <a:cs typeface="Arial" panose="020b0604020202020204" pitchFamily="34" charset="0"/>
              </a:rPr>
              <a:t> are not creditable or deductible for U.S. tax purposes.</a:t>
            </a:r>
            <a:endParaRPr lang="en-US" sz="1200">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p>
            <a:pPr algn="l">
              <a:spcBef>
                <a:spcPts val="600"/>
              </a:spcBef>
              <a:spcAft>
                <a:spcPct val="0"/>
              </a:spcAft>
              <a:buClr>
                <a:schemeClr val="tx1"/>
              </a:buClr>
            </a:pPr>
            <a:endParaRPr lang="en-US" sz="1400">
              <a:solidFill>
                <a:srgbClr val="092776"/>
              </a:solidFill>
            </a:endParaRPr>
          </a:p>
        </p:txBody>
      </p:sp>
      <p:sp>
        <p:nvSpPr>
          <p:cNvPr id="4" name="Rectangle 3">
            <a:extLst>
              <a:ext uri="{FF2B5EF4-FFF2-40B4-BE49-F238E27FC236}">
                <a16:creationId xmlns:a16="http://schemas.microsoft.com/office/drawing/2014/main" id="{8DD7D3F4-E0DB-4499-B740-46D0BC9847FF}"/>
              </a:ext>
            </a:extLst>
          </p:cNvPr>
          <p:cNvSpPr/>
          <p:nvPr/>
        </p:nvSpPr>
        <p:spPr>
          <a:xfrm>
            <a:off x="1223087" y="3721554"/>
            <a:ext cx="1137557" cy="653143"/>
          </a:xfrm>
          <a:prstGeom prst="rect"/>
          <a:ln w="25400" cap="flat" algn="ctr">
            <a:solidFill>
              <a:srgbClr val="09277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1">
                <a:solidFill>
                  <a:srgbClr val="092776"/>
                </a:solidFill>
              </a:rPr>
              <a:t>HT-CFC</a:t>
            </a:r>
            <a:endParaRPr sz="2000">
              <a:solidFill>
                <a:srgbClr val="092776"/>
              </a:solidFill>
            </a:endParaRPr>
          </a:p>
        </p:txBody>
      </p:sp>
      <p:sp>
        <p:nvSpPr>
          <p:cNvPr id="5" name="Rectangle 4">
            <a:extLst>
              <a:ext uri="{FF2B5EF4-FFF2-40B4-BE49-F238E27FC236}">
                <a16:creationId xmlns:a16="http://schemas.microsoft.com/office/drawing/2014/main" id="{C6F23E6E-9E63-44A4-8CDC-F2499C00A723}"/>
              </a:ext>
            </a:extLst>
          </p:cNvPr>
          <p:cNvSpPr/>
          <p:nvPr/>
        </p:nvSpPr>
        <p:spPr>
          <a:xfrm>
            <a:off x="3578678" y="3721554"/>
            <a:ext cx="1137557" cy="653143"/>
          </a:xfrm>
          <a:prstGeom prst="rect"/>
          <a:ln w="25400" cap="flat" algn="ctr">
            <a:solidFill>
              <a:srgbClr val="09277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1">
                <a:solidFill>
                  <a:srgbClr val="092776"/>
                </a:solidFill>
              </a:rPr>
              <a:t>LT-CFC</a:t>
            </a:r>
            <a:endParaRPr sz="2000">
              <a:solidFill>
                <a:srgbClr val="092776"/>
              </a:solidFill>
            </a:endParaRPr>
          </a:p>
        </p:txBody>
      </p:sp>
      <p:sp>
        <p:nvSpPr>
          <p:cNvPr id="9" name="Oval 8">
            <a:extLst>
              <a:ext uri="{FF2B5EF4-FFF2-40B4-BE49-F238E27FC236}">
                <a16:creationId xmlns:a16="http://schemas.microsoft.com/office/drawing/2014/main" id="{D5A0BF06-AE18-4D7F-BEE4-F5960F1E5066}"/>
              </a:ext>
            </a:extLst>
          </p:cNvPr>
          <p:cNvSpPr/>
          <p:nvPr/>
        </p:nvSpPr>
        <p:spPr>
          <a:xfrm>
            <a:off x="2441120" y="1276350"/>
            <a:ext cx="1137557" cy="402771"/>
          </a:xfrm>
          <a:prstGeom prst="ellipse"/>
          <a:ln w="25400" cap="flat" algn="ctr">
            <a:solidFill>
              <a:srgbClr val="09277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1">
                <a:solidFill>
                  <a:srgbClr val="092776"/>
                </a:solidFill>
              </a:rPr>
              <a:t>S/Hs</a:t>
            </a:r>
            <a:endParaRPr sz="2000">
              <a:solidFill>
                <a:srgbClr val="092776"/>
              </a:solidFill>
            </a:endParaRPr>
          </a:p>
        </p:txBody>
      </p:sp>
      <p:sp>
        <p:nvSpPr>
          <p:cNvPr id="18" name="Rectangle 17">
            <a:extLst>
              <a:ext uri="{FF2B5EF4-FFF2-40B4-BE49-F238E27FC236}">
                <a16:creationId xmlns:a16="http://schemas.microsoft.com/office/drawing/2014/main" id="{115E879F-D73C-4943-84A4-BAC0906F0A0D}"/>
              </a:ext>
            </a:extLst>
          </p:cNvPr>
          <p:cNvSpPr/>
          <p:nvPr/>
        </p:nvSpPr>
        <p:spPr>
          <a:xfrm>
            <a:off x="2441121" y="2183946"/>
            <a:ext cx="1137557" cy="653143"/>
          </a:xfrm>
          <a:prstGeom prst="rect"/>
          <a:ln w="25400" cap="flat" algn="ctr">
            <a:solidFill>
              <a:srgbClr val="09277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1">
                <a:solidFill>
                  <a:srgbClr val="092776"/>
                </a:solidFill>
              </a:rPr>
              <a:t>USP</a:t>
            </a:r>
            <a:endParaRPr sz="2000">
              <a:solidFill>
                <a:srgbClr val="092776"/>
              </a:solidFill>
            </a:endParaRPr>
          </a:p>
        </p:txBody>
      </p:sp>
      <p:cxnSp>
        <p:nvCxnSpPr>
          <p:cNvPr id="10" name="Straight Connector 9">
            <a:extLst>
              <a:ext uri="{FF2B5EF4-FFF2-40B4-BE49-F238E27FC236}">
                <a16:creationId xmlns:a16="http://schemas.microsoft.com/office/drawing/2014/main" id="{22E533A1-7379-4D11-86DB-C38D82A83053}"/>
              </a:ext>
            </a:extLst>
          </p:cNvPr>
          <p:cNvCxnSpPr>
            <a:stCxn id="9" idx="4"/>
            <a:endCxn id="18" idx="0"/>
          </p:cNvCxnSpPr>
          <p:nvPr/>
        </p:nvCxnSpPr>
        <p:spPr>
          <a:xfrm>
            <a:off x="3009899" y="1679121"/>
            <a:ext cx="1" cy="504825"/>
          </a:xfrm>
          <a:prstGeom prst="line"/>
          <a:solidFill>
            <a:schemeClr val="accent1"/>
          </a:solidFill>
          <a:ln w="25400" cap="flat" cmpd="sng" algn="ctr">
            <a:solidFill>
              <a:srgbClr val="092776"/>
            </a:solidFill>
            <a:prstDash val="solid"/>
            <a:round/>
            <a:headEnd type="none" w="med" len="med"/>
            <a:tailEnd type="none" w="med" len="med"/>
          </a:ln>
          <a:effectLst/>
        </p:spPr>
      </p:cxnSp>
      <p:cxnSp>
        <p:nvCxnSpPr>
          <p:cNvPr id="19" name="Connector: Elbow 18">
            <a:extLst>
              <a:ext uri="{FF2B5EF4-FFF2-40B4-BE49-F238E27FC236}">
                <a16:creationId xmlns:a16="http://schemas.microsoft.com/office/drawing/2014/main" id="{AC5DCC9E-1311-4570-8775-E422B08C4331}"/>
              </a:ext>
            </a:extLst>
          </p:cNvPr>
          <p:cNvCxnSpPr>
            <a:stCxn id="18" idx="2"/>
            <a:endCxn id="5" idx="0"/>
          </p:cNvCxnSpPr>
          <p:nvPr/>
        </p:nvCxnSpPr>
        <p:spPr>
          <a:xfrm rot="16200000" flipH="1">
            <a:off x="3136446" y="2710542"/>
            <a:ext cx="884465" cy="1137557"/>
          </a:xfrm>
          <a:prstGeom prst="bentConnector3">
            <a:avLst/>
          </a:prstGeom>
          <a:solidFill>
            <a:schemeClr val="accent1"/>
          </a:solidFill>
          <a:ln w="25400" cap="flat" cmpd="sng" algn="ctr">
            <a:solidFill>
              <a:srgbClr val="092776"/>
            </a:solidFill>
            <a:prstDash val="solid"/>
            <a:round/>
            <a:headEnd type="none" w="med" len="med"/>
            <a:tailEnd type="none" w="med" len="med"/>
          </a:ln>
          <a:effectLst/>
        </p:spPr>
      </p:cxnSp>
      <p:cxnSp>
        <p:nvCxnSpPr>
          <p:cNvPr id="23" name="Connector: Elbow 22">
            <a:extLst>
              <a:ext uri="{FF2B5EF4-FFF2-40B4-BE49-F238E27FC236}">
                <a16:creationId xmlns:a16="http://schemas.microsoft.com/office/drawing/2014/main" id="{977BBEE5-8068-4901-9EAA-C7D35602B079}"/>
              </a:ext>
            </a:extLst>
          </p:cNvPr>
          <p:cNvCxnSpPr>
            <a:stCxn id="18" idx="2"/>
            <a:endCxn id="4" idx="0"/>
          </p:cNvCxnSpPr>
          <p:nvPr/>
        </p:nvCxnSpPr>
        <p:spPr>
          <a:xfrm rot="5400000">
            <a:off x="1958651" y="2670304"/>
            <a:ext cx="884465" cy="1218034"/>
          </a:xfrm>
          <a:prstGeom prst="bentConnector3">
            <a:avLst/>
          </a:prstGeom>
          <a:solidFill>
            <a:schemeClr val="accent1"/>
          </a:solidFill>
          <a:ln w="25400" cap="flat" cmpd="sng" algn="ctr">
            <a:solidFill>
              <a:srgbClr val="092776"/>
            </a:solidFill>
            <a:prstDash val="solid"/>
            <a:round/>
            <a:headEnd type="none" w="med" len="med"/>
            <a:tailEnd type="none" w="med" len="med"/>
          </a:ln>
          <a:effectLst/>
        </p:spPr>
      </p:cxnSp>
      <p:sp>
        <p:nvSpPr>
          <p:cNvPr id="28" name="TextBox 27">
            <a:extLst>
              <a:ext uri="{FF2B5EF4-FFF2-40B4-BE49-F238E27FC236}">
                <a16:creationId xmlns:a16="http://schemas.microsoft.com/office/drawing/2014/main" id="{6EF8734E-565F-4EE1-B620-A72C5B9430E7}"/>
              </a:ext>
            </a:extLst>
          </p:cNvPr>
          <p:cNvSpPr txBox="1"/>
          <p:nvPr/>
        </p:nvSpPr>
        <p:spPr>
          <a:xfrm>
            <a:off x="820897" y="4479697"/>
            <a:ext cx="1941935" cy="461665"/>
          </a:xfrm>
          <a:prstGeom prst="rect"/>
          <a:noFill/>
        </p:spPr>
        <p:txBody>
          <a:bodyPr wrap="square" rtlCol="0">
            <a:spAutoFit/>
          </a:bodyPr>
          <a:lstStyle/>
          <a:p>
            <a:r>
              <a:rPr lang="en-US" sz="1200" dirty="1"/>
              <a:t>Y1 = $100x of tested income</a:t>
            </a:r>
          </a:p>
        </p:txBody>
      </p:sp>
      <p:cxnSp>
        <p:nvCxnSpPr>
          <p:cNvPr id="33" name="Connector: Elbow 32">
            <a:extLst>
              <a:ext uri="{FF2B5EF4-FFF2-40B4-BE49-F238E27FC236}">
                <a16:creationId xmlns:a16="http://schemas.microsoft.com/office/drawing/2014/main" id="{06823613-B39F-4CD8-A2E0-0BD1A97F7C8D}"/>
              </a:ext>
            </a:extLst>
          </p:cNvPr>
          <p:cNvCxnSpPr>
            <a:stCxn id="5" idx="3"/>
            <a:endCxn id="18" idx="3"/>
          </p:cNvCxnSpPr>
          <p:nvPr/>
        </p:nvCxnSpPr>
        <p:spPr>
          <a:xfrm flipH="1" flipV="1">
            <a:off x="3578678" y="2510518"/>
            <a:ext cx="1137557" cy="1537608"/>
          </a:xfrm>
          <a:prstGeom prst="bentConnector3">
            <a:avLst>
              <a:gd name="adj1" fmla="val -20096"/>
            </a:avLst>
          </a:prstGeom>
          <a:solidFill>
            <a:schemeClr val="accent1"/>
          </a:solidFill>
          <a:ln w="9525" cap="flat" cmpd="sng" algn="ctr">
            <a:solidFill>
              <a:srgbClr val="092776"/>
            </a:solidFill>
            <a:prstDash val="solid"/>
            <a:round/>
            <a:headEnd type="triangle" w="med" len="med"/>
            <a:tailEnd type="none" w="med" len="med"/>
          </a:ln>
          <a:effectLst/>
        </p:spPr>
      </p:cxnSp>
      <p:sp>
        <p:nvSpPr>
          <p:cNvPr id="35" name="TextBox 34">
            <a:extLst>
              <a:ext uri="{FF2B5EF4-FFF2-40B4-BE49-F238E27FC236}">
                <a16:creationId xmlns:a16="http://schemas.microsoft.com/office/drawing/2014/main" id="{551054C2-7A45-43D3-A79D-177AEBBE41D8}"/>
              </a:ext>
            </a:extLst>
          </p:cNvPr>
          <p:cNvSpPr txBox="1"/>
          <p:nvPr/>
        </p:nvSpPr>
        <p:spPr>
          <a:xfrm>
            <a:off x="3542134" y="2055646"/>
            <a:ext cx="1447799" cy="461665"/>
          </a:xfrm>
          <a:prstGeom prst="rect"/>
          <a:noFill/>
        </p:spPr>
        <p:txBody>
          <a:bodyPr wrap="square" rtlCol="0">
            <a:spAutoFit/>
          </a:bodyPr>
          <a:lstStyle/>
          <a:p>
            <a:r>
              <a:rPr lang="en-US" sz="1200" b="1" dirty="1">
                <a:solidFill>
                  <a:srgbClr val="092776"/>
                </a:solidFill>
              </a:rPr>
              <a:t>$50x annual royalty</a:t>
            </a:r>
          </a:p>
        </p:txBody>
      </p:sp>
      <p:sp>
        <p:nvSpPr>
          <p:cNvPr id="38" name="TextBox 37">
            <a:extLst>
              <a:ext uri="{FF2B5EF4-FFF2-40B4-BE49-F238E27FC236}">
                <a16:creationId xmlns:a16="http://schemas.microsoft.com/office/drawing/2014/main" id="{B45DA40E-BB13-466F-98F9-4A7FCFB3DB91}"/>
              </a:ext>
            </a:extLst>
          </p:cNvPr>
          <p:cNvSpPr txBox="1"/>
          <p:nvPr/>
        </p:nvSpPr>
        <p:spPr>
          <a:xfrm>
            <a:off x="3176488" y="4479697"/>
            <a:ext cx="1941935" cy="646331"/>
          </a:xfrm>
          <a:prstGeom prst="rect"/>
          <a:noFill/>
        </p:spPr>
        <p:txBody>
          <a:bodyPr wrap="square" rtlCol="0">
            <a:spAutoFit/>
          </a:bodyPr>
          <a:lstStyle/>
          <a:p>
            <a:r>
              <a:rPr lang="en-US" sz="1200" dirty="1"/>
              <a:t>Y1 = $50x of tested income + $50x of Subpart F income</a:t>
            </a:r>
          </a:p>
        </p:txBody>
      </p:sp>
      <p:sp>
        <p:nvSpPr>
          <p:cNvPr id="39" name="TextBox 38">
            <a:extLst>
              <a:ext uri="{FF2B5EF4-FFF2-40B4-BE49-F238E27FC236}">
                <a16:creationId xmlns:a16="http://schemas.microsoft.com/office/drawing/2014/main" id="{EA0B8EA8-070B-4312-8DE5-9CC1A30A79EC}"/>
              </a:ext>
            </a:extLst>
          </p:cNvPr>
          <p:cNvSpPr txBox="1"/>
          <p:nvPr/>
        </p:nvSpPr>
        <p:spPr>
          <a:xfrm>
            <a:off x="516097" y="2032819"/>
            <a:ext cx="1941935" cy="1200329"/>
          </a:xfrm>
          <a:prstGeom prst="rect"/>
          <a:noFill/>
        </p:spPr>
        <p:txBody>
          <a:bodyPr wrap="square" rtlCol="0">
            <a:spAutoFit/>
          </a:bodyPr>
          <a:lstStyle/>
          <a:p>
            <a:r>
              <a:rPr lang="en-US" sz="1200" dirty="1"/>
              <a:t>Y1 = $1,100x of gross income, $1,000x of deductible expenses attributable to domestic activities (including $50x royalty expense)</a:t>
            </a:r>
          </a:p>
        </p:txBody>
      </p:sp>
      <p:sp>
        <p:nvSpPr>
          <p:cNvPr id="6" name="TextBox 5">
            <a:extLst>
              <a:ext uri="{FF2B5EF4-FFF2-40B4-BE49-F238E27FC236}">
                <a16:creationId xmlns:a16="http://schemas.microsoft.com/office/drawing/2014/main" id="{7E473EE8-306C-462D-908F-99D1EF1183BC}"/>
              </a:ext>
            </a:extLst>
          </p:cNvPr>
          <p:cNvSpPr txBox="1"/>
          <p:nvPr/>
        </p:nvSpPr>
        <p:spPr>
          <a:xfrm>
            <a:off x="1474643" y="4144562"/>
            <a:ext cx="946092" cy="261610"/>
          </a:xfrm>
          <a:prstGeom prst="rect"/>
          <a:noFill/>
        </p:spPr>
        <p:txBody>
          <a:bodyPr wrap="none" rtlCol="0">
            <a:spAutoFit/>
          </a:bodyPr>
          <a:lstStyle/>
          <a:p>
            <a:r>
              <a:rPr lang="en-US" sz="1050" b="1" dirty="1">
                <a:solidFill>
                  <a:srgbClr val="092776"/>
                </a:solidFill>
                <a:latin typeface="+mj-lt"/>
              </a:rPr>
              <a:t>CIT: 30%</a:t>
            </a:r>
            <a:endParaRPr sz="1050" b="1">
              <a:solidFill>
                <a:srgbClr val="092776"/>
              </a:solidFill>
              <a:latin typeface="+mj-lt"/>
            </a:endParaRPr>
          </a:p>
        </p:txBody>
      </p:sp>
      <p:sp>
        <p:nvSpPr>
          <p:cNvPr id="17" name="TextBox 16">
            <a:extLst>
              <a:ext uri="{FF2B5EF4-FFF2-40B4-BE49-F238E27FC236}">
                <a16:creationId xmlns:a16="http://schemas.microsoft.com/office/drawing/2014/main" id="{169EDDF8-62FA-4FC2-9EF2-9870AB814BC3}"/>
              </a:ext>
            </a:extLst>
          </p:cNvPr>
          <p:cNvSpPr txBox="1"/>
          <p:nvPr/>
        </p:nvSpPr>
        <p:spPr>
          <a:xfrm>
            <a:off x="3922788" y="4144562"/>
            <a:ext cx="845103" cy="261610"/>
          </a:xfrm>
          <a:prstGeom prst="rect"/>
          <a:noFill/>
        </p:spPr>
        <p:txBody>
          <a:bodyPr wrap="none" rtlCol="0">
            <a:spAutoFit/>
          </a:bodyPr>
          <a:lstStyle/>
          <a:p>
            <a:r>
              <a:rPr lang="en-US" sz="1050" b="1" dirty="1">
                <a:solidFill>
                  <a:srgbClr val="092776"/>
                </a:solidFill>
                <a:latin typeface="+mj-lt"/>
              </a:rPr>
              <a:t>CIT: 0%</a:t>
            </a:r>
            <a:endParaRPr sz="1050" b="1">
              <a:solidFill>
                <a:srgbClr val="092776"/>
              </a:solidFill>
              <a:latin typeface="+mj-lt"/>
            </a:endParaRPr>
          </a:p>
        </p:txBody>
      </p:sp>
      <p:sp>
        <p:nvSpPr>
          <p:cNvPr id="20" name="TextBox 19">
            <a:extLst>
              <a:ext uri="{FF2B5EF4-FFF2-40B4-BE49-F238E27FC236}">
                <a16:creationId xmlns:a16="http://schemas.microsoft.com/office/drawing/2014/main" id="{5DC5AE0D-6CB2-44A0-8DF4-D75FDFAE4771}"/>
              </a:ext>
            </a:extLst>
          </p:cNvPr>
          <p:cNvSpPr txBox="1"/>
          <p:nvPr/>
        </p:nvSpPr>
        <p:spPr>
          <a:xfrm>
            <a:off x="2700333" y="2611035"/>
            <a:ext cx="946092" cy="261610"/>
          </a:xfrm>
          <a:prstGeom prst="rect"/>
          <a:noFill/>
        </p:spPr>
        <p:txBody>
          <a:bodyPr wrap="none" rtlCol="0">
            <a:spAutoFit/>
          </a:bodyPr>
          <a:lstStyle/>
          <a:p>
            <a:r>
              <a:rPr lang="en-US" sz="1050" b="1" dirty="1">
                <a:solidFill>
                  <a:srgbClr val="092776"/>
                </a:solidFill>
                <a:latin typeface="+mj-lt"/>
              </a:rPr>
              <a:t>CIT: 21%</a:t>
            </a:r>
            <a:endParaRPr sz="1050" b="1">
              <a:solidFill>
                <a:srgbClr val="092776"/>
              </a:solidFill>
              <a:latin typeface="+mj-lt"/>
            </a:endParaRPr>
          </a:p>
        </p:txBody>
      </p:sp>
      <p:sp>
        <p:nvSpPr>
          <p:cNvPr id="24" name="TextBox 23">
            <a:extLst>
              <a:ext uri="{FF2B5EF4-FFF2-40B4-BE49-F238E27FC236}">
                <a16:creationId xmlns:a16="http://schemas.microsoft.com/office/drawing/2014/main" id="{949E022B-6DC7-416F-A78C-98096C39B089}"/>
              </a:ext>
            </a:extLst>
          </p:cNvPr>
          <p:cNvSpPr txBox="1"/>
          <p:nvPr/>
        </p:nvSpPr>
        <p:spPr>
          <a:xfrm>
            <a:off x="4081485" y="3713037"/>
            <a:ext cx="686406" cy="261610"/>
          </a:xfrm>
          <a:prstGeom prst="rect"/>
          <a:noFill/>
        </p:spPr>
        <p:txBody>
          <a:bodyPr wrap="none" rtlCol="0">
            <a:spAutoFit/>
          </a:bodyPr>
          <a:lstStyle/>
          <a:p>
            <a:r>
              <a:rPr lang="en-US" sz="1100" b="1" dirty="1">
                <a:solidFill>
                  <a:srgbClr val="FF0000"/>
                </a:solidFill>
              </a:rPr>
              <a:t>QDMTT</a:t>
            </a:r>
          </a:p>
        </p:txBody>
      </p:sp>
    </p:spTree>
    <p:extLst>
      <p:ext uri="{BB962C8B-B14F-4D97-AF65-F5344CB8AC3E}">
        <p14:creationId xmlns:p14="http://schemas.microsoft.com/office/powerpoint/2010/main" val="6088635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48130" name="Rectangle 27"/>
          <p:cNvSpPr>
            <a:spLocks noGrp="1"/>
          </p:cNvSpPr>
          <p:nvPr>
            <p:ph type="title"/>
          </p:nvPr>
        </p:nvSpPr>
        <p:spPr>
          <a:xfrm>
            <a:off x="414338" y="395288"/>
            <a:ext cx="8326437" cy="332399"/>
          </a:xfrm>
        </p:spPr>
        <p:txBody>
          <a:bodyPr/>
          <a:lstStyle/>
          <a:p>
            <a:pPr algn="ctr"/>
            <a:r>
              <a:rPr lang="en-US" dirty="1"/>
              <a:t>Agenda</a:t>
            </a:r>
          </a:p>
        </p:txBody>
      </p:sp>
      <p:sp>
        <p:nvSpPr>
          <p:cNvPr id="48131" name="Rectangle 28"/>
          <p:cNvSpPr>
            <a:spLocks noGrp="1"/>
          </p:cNvSpPr>
          <p:nvPr>
            <p:ph idx="1"/>
          </p:nvPr>
        </p:nvSpPr>
        <p:spPr>
          <a:xfrm>
            <a:off x="414338" y="1397000"/>
            <a:ext cx="8326437" cy="6313523"/>
          </a:xfrm>
        </p:spPr>
        <p:txBody>
          <a:bodyPr/>
          <a:lstStyle/>
          <a:p>
            <a:pPr lvl="1">
              <a:spcBef>
                <a:spcPts val="438"/>
              </a:spcBef>
              <a:spcAft>
                <a:spcPts val="438"/>
              </a:spcAft>
              <a:buClr>
                <a:schemeClr val="tx1"/>
              </a:buClr>
            </a:pPr>
            <a:r>
              <a:rPr lang="en-US" sz="1800" dirty="1"/>
              <a:t>Benefits to Expatriating</a:t>
            </a:r>
          </a:p>
          <a:p>
            <a:pPr lvl="1">
              <a:spcBef>
                <a:spcPts val="438"/>
              </a:spcBef>
              <a:spcAft>
                <a:spcPts val="438"/>
              </a:spcAft>
              <a:buClr>
                <a:schemeClr val="tx1"/>
              </a:buClr>
            </a:pPr>
            <a:endParaRPr lang="en-US" sz="1000"/>
          </a:p>
          <a:p>
            <a:pPr lvl="1">
              <a:spcBef>
                <a:spcPts val="438"/>
              </a:spcBef>
              <a:spcAft>
                <a:spcPts val="438"/>
              </a:spcAft>
              <a:buClr>
                <a:schemeClr val="tx1"/>
              </a:buClr>
            </a:pPr>
            <a:r>
              <a:rPr lang="en-US" sz="1800" dirty="1"/>
              <a:t>The Current U.S. Anti-Inversion Regime</a:t>
            </a:r>
          </a:p>
          <a:p>
            <a:pPr lvl="1">
              <a:spcBef>
                <a:spcPts val="438"/>
              </a:spcBef>
              <a:spcAft>
                <a:spcPts val="438"/>
              </a:spcAft>
              <a:buClr>
                <a:schemeClr val="tx1"/>
              </a:buClr>
            </a:pPr>
            <a:endParaRPr lang="en-US" sz="1000"/>
          </a:p>
          <a:p>
            <a:pPr lvl="1">
              <a:spcBef>
                <a:spcPts val="438"/>
              </a:spcBef>
              <a:spcAft>
                <a:spcPts val="438"/>
              </a:spcAft>
              <a:buClr>
                <a:schemeClr val="tx1"/>
              </a:buClr>
            </a:pPr>
            <a:r>
              <a:rPr lang="en-US" sz="1800" dirty="1"/>
              <a:t>Legislative Proposals to Broaden the Anti-Inversion Regime</a:t>
            </a:r>
          </a:p>
          <a:p>
            <a:pPr lvl="1">
              <a:spcBef>
                <a:spcPts val="438"/>
              </a:spcBef>
              <a:spcAft>
                <a:spcPts val="438"/>
              </a:spcAft>
              <a:buClr>
                <a:schemeClr val="tx1"/>
              </a:buClr>
            </a:pPr>
            <a:endParaRPr lang="en-US" sz="1000"/>
          </a:p>
          <a:p>
            <a:pPr lvl="1">
              <a:spcBef>
                <a:spcPts val="438"/>
              </a:spcBef>
              <a:spcAft>
                <a:spcPts val="438"/>
              </a:spcAft>
              <a:buClr>
                <a:schemeClr val="tx1"/>
              </a:buClr>
            </a:pPr>
            <a:r>
              <a:rPr lang="en-US" sz="1800" dirty="1"/>
              <a:t>Residency Tests and Exit Taxes:  A Global Perspective</a:t>
            </a:r>
          </a:p>
          <a:p>
            <a:pPr lvl="1">
              <a:spcBef>
                <a:spcPts val="438"/>
              </a:spcBef>
              <a:spcAft>
                <a:spcPts val="438"/>
              </a:spcAft>
              <a:buClr>
                <a:schemeClr val="tx1"/>
              </a:buClr>
            </a:pPr>
            <a:endParaRPr lang="en-US" sz="1000"/>
          </a:p>
          <a:p>
            <a:pPr lvl="1">
              <a:spcBef>
                <a:spcPts val="438"/>
              </a:spcBef>
              <a:spcAft>
                <a:spcPts val="438"/>
              </a:spcAft>
              <a:buClr>
                <a:schemeClr val="tx1"/>
              </a:buClr>
            </a:pPr>
            <a:r>
              <a:rPr lang="en-US" sz="1800" dirty="1"/>
              <a:t>Is the Time Ripe to Consider Reforming Section 7874?</a:t>
            </a:r>
          </a:p>
          <a:p>
            <a:pPr lvl="2">
              <a:spcBef>
                <a:spcPts val="438"/>
              </a:spcBef>
              <a:spcAft>
                <a:spcPts val="438"/>
              </a:spcAft>
              <a:buClr>
                <a:schemeClr val="tx1"/>
              </a:buClr>
            </a:pPr>
            <a:endParaRPr lang="en-US" sz="1000"/>
          </a:p>
          <a:p>
            <a:pPr lvl="2">
              <a:spcBef>
                <a:spcPts val="438"/>
              </a:spcBef>
              <a:spcAft>
                <a:spcPts val="438"/>
              </a:spcAft>
              <a:buClr>
                <a:schemeClr val="tx1"/>
              </a:buClr>
            </a:pPr>
            <a:r>
              <a:rPr lang="en-US" sz="1600" dirty="1"/>
              <a:t>Changes Since its Enactment</a:t>
            </a:r>
          </a:p>
          <a:p>
            <a:pPr lvl="2">
              <a:spcBef>
                <a:spcPts val="438"/>
              </a:spcBef>
              <a:spcAft>
                <a:spcPts val="438"/>
              </a:spcAft>
              <a:buClr>
                <a:schemeClr val="tx1"/>
              </a:buClr>
            </a:pPr>
            <a:endParaRPr lang="en-US" sz="1000"/>
          </a:p>
          <a:p>
            <a:pPr lvl="2">
              <a:spcBef>
                <a:spcPts val="438"/>
              </a:spcBef>
              <a:spcAft>
                <a:spcPts val="438"/>
              </a:spcAft>
              <a:buClr>
                <a:schemeClr val="tx1"/>
              </a:buClr>
            </a:pPr>
            <a:r>
              <a:rPr lang="en-US" sz="1600" dirty="1"/>
              <a:t>Discussion Example</a:t>
            </a:r>
          </a:p>
          <a:p>
            <a:pPr lvl="1">
              <a:spcBef>
                <a:spcPts val="438"/>
              </a:spcBef>
              <a:spcAft>
                <a:spcPts val="438"/>
              </a:spcAft>
              <a:buClr>
                <a:schemeClr val="tx1"/>
              </a:buClr>
            </a:pPr>
            <a:endParaRPr lang="en-US" sz="1000"/>
          </a:p>
          <a:p>
            <a:pPr lvl="1">
              <a:spcBef>
                <a:spcPts val="438"/>
              </a:spcBef>
              <a:spcAft>
                <a:spcPts val="438"/>
              </a:spcAft>
              <a:buClr>
                <a:schemeClr val="tx1"/>
              </a:buClr>
            </a:pPr>
            <a:r>
              <a:rPr lang="en-US" sz="1800" dirty="1"/>
              <a:t>Possible Reforms to Section 7874</a:t>
            </a:r>
          </a:p>
          <a:p>
            <a:pPr lvl="1">
              <a:spcBef>
                <a:spcPts val="438"/>
              </a:spcBef>
              <a:spcAft>
                <a:spcPts val="438"/>
              </a:spcAft>
              <a:buClr>
                <a:schemeClr val="tx1"/>
              </a:buClr>
            </a:pPr>
            <a:endParaRPr lang="en-US" sz="1800"/>
          </a:p>
          <a:p>
            <a:pPr lvl="1">
              <a:spcBef>
                <a:spcPts val="438"/>
              </a:spcBef>
              <a:spcAft>
                <a:spcPts val="438"/>
              </a:spcAft>
              <a:buClr>
                <a:schemeClr val="tx1"/>
              </a:buClr>
            </a:pPr>
            <a:endParaRPr lang="en-US" sz="1800"/>
          </a:p>
          <a:p>
            <a:pPr lvl="1">
              <a:spcBef>
                <a:spcPts val="438"/>
              </a:spcBef>
              <a:spcAft>
                <a:spcPts val="438"/>
              </a:spcAft>
              <a:buClr>
                <a:schemeClr val="tx1"/>
              </a:buClr>
            </a:pPr>
            <a:endParaRPr sz="1800"/>
          </a:p>
          <a:p>
            <a:pPr lvl="1"/>
            <a:endParaRPr sz="1800"/>
          </a:p>
        </p:txBody>
      </p:sp>
      <p:sp>
        <p:nvSpPr>
          <p:cNvPr id="4" name="Oval 3">
            <a:extLst>
              <a:ext uri="{FF2B5EF4-FFF2-40B4-BE49-F238E27FC236}">
                <a16:creationId xmlns:a16="http://schemas.microsoft.com/office/drawing/2014/main" id="{C42876A5-D3D6-41F8-99B1-B62D702EB4AB}"/>
              </a:ext>
            </a:extLst>
          </p:cNvPr>
          <p:cNvSpPr/>
          <p:nvPr/>
        </p:nvSpPr>
        <p:spPr>
          <a:xfrm>
            <a:off x="276225" y="6553200"/>
            <a:ext cx="304800" cy="238125"/>
          </a:xfrm>
          <a:prstGeom prst="ellipse"/>
          <a:solidFill>
            <a:schemeClr val="bg1"/>
          </a:solidFill>
          <a:ln w="25400" cap="flat" algn="ctr">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235374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Rectangle 5"/>
          <p:cNvSpPr>
            <a:spLocks noChangeArrowheads="1"/>
          </p:cNvSpPr>
          <p:nvPr/>
        </p:nvSpPr>
        <p:spPr>
          <a:xfrm>
            <a:off x="352424" y="1059447"/>
            <a:ext cx="8273783" cy="5178425"/>
          </a:xfrm>
          <a:prstGeom prst="rect"/>
          <a:noFill/>
          <a:ln w="9525">
            <a:noFill/>
            <a:miter lim="800000"/>
          </a:ln>
        </p:spPr>
        <p:txBody>
          <a:bodyPr lIns="0" tIns="0" rIns="0" bIns="0"/>
          <a:lstStyle/>
          <a:p>
            <a:pPr marL="469900" indent="-469900" algn="l" eaLnBrk="0" hangingPunct="0">
              <a:spcBef>
                <a:spcPts val="300"/>
              </a:spcBef>
              <a:spcAft>
                <a:spcPts val="1200"/>
              </a:spcAft>
              <a:buClr>
                <a:schemeClr val="folHlink"/>
              </a:buClr>
              <a:buFontTx/>
              <a:buChar char="•"/>
              <a:defRPr/>
            </a:pPr>
            <a:r>
              <a:rPr lang="en-US" sz="1400" u="none" strike="noStrike" dirty="1">
                <a:solidFill>
                  <a:srgbClr val="092776"/>
                </a:solidFill>
                <a:effectLst/>
                <a:latin typeface="Arial" panose="020b0604020202020204" pitchFamily="34" charset="0"/>
                <a:ea typeface="SimSun" panose="02010600030101010101" pitchFamily="2" charset="-122"/>
                <a:cs typeface="Arial" panose="020b0604020202020204" pitchFamily="34" charset="0"/>
              </a:rPr>
              <a:t>Determining USP’s Regular U.S. Federal Income Tax Liability</a:t>
            </a:r>
          </a:p>
          <a:p>
            <a:pPr marL="927100" lvl="1" indent="-469900" algn="l" eaLnBrk="0" hangingPunct="0">
              <a:spcBef>
                <a:spcPts val="300"/>
              </a:spcBef>
              <a:spcAft>
                <a:spcPts val="1200"/>
              </a:spcAft>
              <a:buClr>
                <a:schemeClr val="folHlink"/>
              </a:buClr>
              <a:buFontTx/>
              <a:buChar char="•"/>
              <a:defRPr/>
            </a:pPr>
            <a:r>
              <a:rPr lang="en-US" sz="1400" dirty="1">
                <a:solidFill>
                  <a:srgbClr val="092776"/>
                </a:solidFill>
                <a:effectLst/>
                <a:latin typeface="Arial" panose="020b0604020202020204" pitchFamily="34" charset="0"/>
                <a:ea typeface="Times New Roman" panose="02020603050405020304" pitchFamily="18" charset="0"/>
                <a:cs typeface="Arial" panose="020b0604020202020204" pitchFamily="34" charset="0"/>
              </a:rPr>
              <a:t>Gross income of $</a:t>
            </a:r>
            <a:r>
              <a:rPr lang="en-US" sz="1400" dirty="1">
                <a:solidFill>
                  <a:srgbClr val="092776"/>
                </a:solidFill>
                <a:effectLst/>
                <a:latin typeface="Arial" panose="020b0604020202020204" pitchFamily="34" charset="0"/>
                <a:ea typeface="Times New Roman" panose="02020603050405020304" pitchFamily="18" charset="0"/>
                <a:cs typeface="Arial" panose="020b0604020202020204" pitchFamily="34" charset="0"/>
              </a:rPr>
              <a:t>1,100x</a:t>
            </a:r>
            <a:r>
              <a:rPr lang="en-US" sz="1400" dirty="1">
                <a:solidFill>
                  <a:srgbClr val="092776"/>
                </a:solidFill>
                <a:effectLst/>
                <a:latin typeface="Arial" panose="020b0604020202020204" pitchFamily="34" charset="0"/>
                <a:ea typeface="Times New Roman" panose="02020603050405020304" pitchFamily="18" charset="0"/>
                <a:cs typeface="Arial" panose="020b0604020202020204" pitchFamily="34" charset="0"/>
              </a:rPr>
              <a:t> and deductions of $</a:t>
            </a:r>
            <a:r>
              <a:rPr lang="en-US" sz="1400" dirty="1">
                <a:solidFill>
                  <a:srgbClr val="092776"/>
                </a:solidFill>
                <a:effectLst/>
                <a:latin typeface="Arial" panose="020b0604020202020204" pitchFamily="34" charset="0"/>
                <a:ea typeface="Times New Roman" panose="02020603050405020304" pitchFamily="18" charset="0"/>
                <a:cs typeface="Arial" panose="020b0604020202020204" pitchFamily="34" charset="0"/>
              </a:rPr>
              <a:t>1,000x</a:t>
            </a:r>
            <a:r>
              <a:rPr lang="en-US" sz="1400" dirty="1">
                <a:solidFill>
                  <a:srgbClr val="092776"/>
                </a:solidFill>
                <a:effectLst/>
                <a:latin typeface="Arial" panose="020b0604020202020204" pitchFamily="34" charset="0"/>
                <a:ea typeface="Times New Roman" panose="02020603050405020304" pitchFamily="18" charset="0"/>
                <a:cs typeface="Arial" panose="020b0604020202020204" pitchFamily="34" charset="0"/>
              </a:rPr>
              <a:t> (including the USP related </a:t>
            </a:r>
            <a:r>
              <a:rPr lang="en-US" sz="1400" dirty="1">
                <a:solidFill>
                  <a:srgbClr val="092776"/>
                </a:solidFill>
                <a:latin typeface="Arial" panose="020b0604020202020204" pitchFamily="34" charset="0"/>
                <a:ea typeface="Times New Roman" panose="02020603050405020304" pitchFamily="18" charset="0"/>
                <a:cs typeface="Arial" panose="020b0604020202020204" pitchFamily="34" charset="0"/>
              </a:rPr>
              <a:t>related</a:t>
            </a:r>
            <a:r>
              <a:rPr lang="en-US" sz="1400" dirty="1">
                <a:solidFill>
                  <a:srgbClr val="092776"/>
                </a:solidFill>
                <a:latin typeface="Arial" panose="020b0604020202020204" pitchFamily="34" charset="0"/>
                <a:ea typeface="Times New Roman" panose="02020603050405020304" pitchFamily="18" charset="0"/>
                <a:cs typeface="Arial" panose="020b0604020202020204" pitchFamily="34" charset="0"/>
              </a:rPr>
              <a:t> party </a:t>
            </a:r>
            <a:r>
              <a:rPr lang="en-US" sz="1400" dirty="1">
                <a:solidFill>
                  <a:srgbClr val="092776"/>
                </a:solidFill>
                <a:effectLst/>
                <a:latin typeface="Arial" panose="020b0604020202020204" pitchFamily="34" charset="0"/>
                <a:ea typeface="Times New Roman" panose="02020603050405020304" pitchFamily="18" charset="0"/>
                <a:cs typeface="Arial" panose="020b0604020202020204" pitchFamily="34" charset="0"/>
              </a:rPr>
              <a:t>royalty expense but excluding any deductions under section 250(a)(1)(B)).</a:t>
            </a:r>
            <a:endParaRPr lang="en-US" sz="1400">
              <a:solidFill>
                <a:srgbClr val="092776"/>
              </a:solidFill>
              <a:latin typeface="Arial" panose="020b0604020202020204" pitchFamily="34" charset="0"/>
              <a:ea typeface="DengXian" panose="02010600030101010101" pitchFamily="2" charset="-122"/>
              <a:cs typeface="Arial" panose="020b0604020202020204" pitchFamily="34" charset="0"/>
            </a:endParaRPr>
          </a:p>
          <a:p>
            <a:pPr marL="927100" lvl="1" indent="-469900" algn="l" eaLnBrk="0" hangingPunct="0">
              <a:spcBef>
                <a:spcPts val="300"/>
              </a:spcBef>
              <a:spcAft>
                <a:spcPts val="1200"/>
              </a:spcAft>
              <a:buClr>
                <a:schemeClr val="folHlink"/>
              </a:buClr>
              <a:buFontTx/>
              <a:buChar char="•"/>
              <a:defRPr/>
            </a:pPr>
            <a:r>
              <a:rPr lang="en-US" sz="1400" dirty="1">
                <a:solidFill>
                  <a:srgbClr val="092776"/>
                </a:solidFill>
                <a:effectLst/>
                <a:latin typeface="Arial" panose="020b0604020202020204" pitchFamily="34" charset="0"/>
                <a:ea typeface="Times New Roman" panose="02020603050405020304" pitchFamily="18" charset="0"/>
                <a:cs typeface="Arial" panose="020b0604020202020204" pitchFamily="34" charset="0"/>
              </a:rPr>
              <a:t>$</a:t>
            </a:r>
            <a:r>
              <a:rPr lang="en-US" sz="1400" dirty="1">
                <a:solidFill>
                  <a:srgbClr val="092776"/>
                </a:solidFill>
                <a:effectLst/>
                <a:latin typeface="Arial" panose="020b0604020202020204" pitchFamily="34" charset="0"/>
                <a:ea typeface="Times New Roman" panose="02020603050405020304" pitchFamily="18" charset="0"/>
                <a:cs typeface="Arial" panose="020b0604020202020204" pitchFamily="34" charset="0"/>
              </a:rPr>
              <a:t>150x</a:t>
            </a:r>
            <a:r>
              <a:rPr lang="en-US" sz="1400" dirty="1">
                <a:solidFill>
                  <a:srgbClr val="092776"/>
                </a:solidFill>
                <a:effectLst/>
                <a:latin typeface="Arial" panose="020b0604020202020204" pitchFamily="34" charset="0"/>
                <a:ea typeface="Times New Roman" panose="02020603050405020304" pitchFamily="18" charset="0"/>
                <a:cs typeface="Arial" panose="020b0604020202020204" pitchFamily="34" charset="0"/>
              </a:rPr>
              <a:t> of </a:t>
            </a:r>
            <a:r>
              <a:rPr lang="en-US" sz="1400" dirty="1">
                <a:solidFill>
                  <a:srgbClr val="092776"/>
                </a:solidFill>
                <a:effectLst/>
                <a:latin typeface="Arial" panose="020b0604020202020204" pitchFamily="34" charset="0"/>
                <a:ea typeface="Times New Roman" panose="02020603050405020304" pitchFamily="18" charset="0"/>
                <a:cs typeface="Arial" panose="020b0604020202020204" pitchFamily="34" charset="0"/>
              </a:rPr>
              <a:t>GILTI</a:t>
            </a:r>
            <a:r>
              <a:rPr lang="en-US" sz="1400" dirty="1">
                <a:solidFill>
                  <a:srgbClr val="092776"/>
                </a:solidFill>
                <a:effectLst/>
                <a:latin typeface="Arial" panose="020b0604020202020204" pitchFamily="34" charset="0"/>
                <a:ea typeface="Times New Roman" panose="02020603050405020304" pitchFamily="18" charset="0"/>
                <a:cs typeface="Arial" panose="020b0604020202020204" pitchFamily="34" charset="0"/>
              </a:rPr>
              <a:t> inclusion (including a section 78 gross-up for $</a:t>
            </a:r>
            <a:r>
              <a:rPr lang="en-US" sz="1400" dirty="1">
                <a:solidFill>
                  <a:srgbClr val="092776"/>
                </a:solidFill>
                <a:effectLst/>
                <a:latin typeface="Arial" panose="020b0604020202020204" pitchFamily="34" charset="0"/>
                <a:ea typeface="Times New Roman" panose="02020603050405020304" pitchFamily="18" charset="0"/>
                <a:cs typeface="Arial" panose="020b0604020202020204" pitchFamily="34" charset="0"/>
              </a:rPr>
              <a:t>30x</a:t>
            </a:r>
            <a:r>
              <a:rPr lang="en-US" sz="1400" dirty="1">
                <a:solidFill>
                  <a:srgbClr val="092776"/>
                </a:solidFill>
                <a:effectLst/>
                <a:latin typeface="Arial" panose="020b0604020202020204" pitchFamily="34" charset="0"/>
                <a:ea typeface="Times New Roman" panose="02020603050405020304" pitchFamily="18" charset="0"/>
                <a:cs typeface="Arial" panose="020b0604020202020204" pitchFamily="34" charset="0"/>
              </a:rPr>
              <a:t> of foreign taxes paid) resulting in $</a:t>
            </a:r>
            <a:r>
              <a:rPr lang="en-US" sz="1400" dirty="1">
                <a:solidFill>
                  <a:srgbClr val="092776"/>
                </a:solidFill>
                <a:effectLst/>
                <a:latin typeface="Arial" panose="020b0604020202020204" pitchFamily="34" charset="0"/>
                <a:ea typeface="Times New Roman" panose="02020603050405020304" pitchFamily="18" charset="0"/>
                <a:cs typeface="Arial" panose="020b0604020202020204" pitchFamily="34" charset="0"/>
              </a:rPr>
              <a:t>75x</a:t>
            </a:r>
            <a:r>
              <a:rPr lang="en-US" sz="1400" dirty="1">
                <a:solidFill>
                  <a:srgbClr val="092776"/>
                </a:solidFill>
                <a:effectLst/>
                <a:latin typeface="Arial" panose="020b0604020202020204" pitchFamily="34" charset="0"/>
                <a:ea typeface="Times New Roman" panose="02020603050405020304" pitchFamily="18" charset="0"/>
                <a:cs typeface="Arial" panose="020b0604020202020204" pitchFamily="34" charset="0"/>
              </a:rPr>
              <a:t> of net </a:t>
            </a:r>
            <a:r>
              <a:rPr lang="en-US" sz="1400" dirty="1">
                <a:solidFill>
                  <a:srgbClr val="092776"/>
                </a:solidFill>
                <a:effectLst/>
                <a:latin typeface="Arial" panose="020b0604020202020204" pitchFamily="34" charset="0"/>
                <a:ea typeface="Times New Roman" panose="02020603050405020304" pitchFamily="18" charset="0"/>
                <a:cs typeface="Arial" panose="020b0604020202020204" pitchFamily="34" charset="0"/>
              </a:rPr>
              <a:t>GILTI</a:t>
            </a:r>
            <a:r>
              <a:rPr lang="en-US" sz="1400" dirty="1">
                <a:solidFill>
                  <a:srgbClr val="092776"/>
                </a:solidFill>
                <a:effectLst/>
                <a:latin typeface="Arial" panose="020b0604020202020204" pitchFamily="34" charset="0"/>
                <a:ea typeface="Times New Roman" panose="02020603050405020304" pitchFamily="18" charset="0"/>
                <a:cs typeface="Arial" panose="020b0604020202020204" pitchFamily="34" charset="0"/>
              </a:rPr>
              <a:t>-related income (after taking into account a deduction under section 250(a)(1)(B)), and $</a:t>
            </a:r>
            <a:r>
              <a:rPr lang="en-US" sz="1400" dirty="1">
                <a:solidFill>
                  <a:srgbClr val="092776"/>
                </a:solidFill>
                <a:effectLst/>
                <a:latin typeface="Arial" panose="020b0604020202020204" pitchFamily="34" charset="0"/>
                <a:ea typeface="Times New Roman" panose="02020603050405020304" pitchFamily="18" charset="0"/>
                <a:cs typeface="Arial" panose="020b0604020202020204" pitchFamily="34" charset="0"/>
              </a:rPr>
              <a:t>24x</a:t>
            </a:r>
            <a:r>
              <a:rPr lang="en-US" sz="1400" dirty="1">
                <a:solidFill>
                  <a:srgbClr val="092776"/>
                </a:solidFill>
                <a:effectLst/>
                <a:latin typeface="Arial" panose="020b0604020202020204" pitchFamily="34" charset="0"/>
                <a:ea typeface="Times New Roman" panose="02020603050405020304" pitchFamily="18" charset="0"/>
                <a:cs typeface="Arial" panose="020b0604020202020204" pitchFamily="34" charset="0"/>
              </a:rPr>
              <a:t> of available foreign tax credits (before the section 904 limitation).</a:t>
            </a:r>
            <a:endParaRPr lang="en-US" sz="1400">
              <a:solidFill>
                <a:srgbClr val="092776"/>
              </a:solidFill>
              <a:latin typeface="Arial" panose="020b0604020202020204" pitchFamily="34" charset="0"/>
              <a:ea typeface="DengXian" panose="02010600030101010101" pitchFamily="2" charset="-122"/>
              <a:cs typeface="Arial" panose="020b0604020202020204" pitchFamily="34" charset="0"/>
            </a:endParaRPr>
          </a:p>
          <a:p>
            <a:pPr marL="927100" lvl="1" indent="-469900" algn="l" eaLnBrk="0" hangingPunct="0">
              <a:spcBef>
                <a:spcPts val="300"/>
              </a:spcBef>
              <a:spcAft>
                <a:spcPts val="1200"/>
              </a:spcAft>
              <a:buClr>
                <a:schemeClr val="folHlink"/>
              </a:buClr>
              <a:buFontTx/>
              <a:buChar char="•"/>
              <a:defRPr/>
            </a:pPr>
            <a:r>
              <a:rPr lang="en-US" sz="1400" dirty="1">
                <a:solidFill>
                  <a:srgbClr val="092776"/>
                </a:solidFill>
                <a:effectLst/>
                <a:latin typeface="Arial" panose="020b0604020202020204" pitchFamily="34" charset="0"/>
                <a:ea typeface="Times New Roman" panose="02020603050405020304" pitchFamily="18" charset="0"/>
                <a:cs typeface="Arial" panose="020b0604020202020204" pitchFamily="34" charset="0"/>
              </a:rPr>
              <a:t>$</a:t>
            </a:r>
            <a:r>
              <a:rPr lang="en-US" sz="1400" dirty="1">
                <a:solidFill>
                  <a:srgbClr val="092776"/>
                </a:solidFill>
                <a:effectLst/>
                <a:latin typeface="Arial" panose="020b0604020202020204" pitchFamily="34" charset="0"/>
                <a:ea typeface="Times New Roman" panose="02020603050405020304" pitchFamily="18" charset="0"/>
                <a:cs typeface="Arial" panose="020b0604020202020204" pitchFamily="34" charset="0"/>
              </a:rPr>
              <a:t>50x</a:t>
            </a:r>
            <a:r>
              <a:rPr lang="en-US" sz="1400" dirty="1">
                <a:solidFill>
                  <a:srgbClr val="092776"/>
                </a:solidFill>
                <a:effectLst/>
                <a:latin typeface="Arial" panose="020b0604020202020204" pitchFamily="34" charset="0"/>
                <a:ea typeface="Times New Roman" panose="02020603050405020304" pitchFamily="18" charset="0"/>
                <a:cs typeface="Arial" panose="020b0604020202020204" pitchFamily="34" charset="0"/>
              </a:rPr>
              <a:t> of subpart F inclusion with no associated foreign taxes (prior to application of </a:t>
            </a:r>
            <a:r>
              <a:rPr lang="en-US" sz="1400" dirty="1">
                <a:solidFill>
                  <a:srgbClr val="092776"/>
                </a:solidFill>
                <a:effectLst/>
                <a:latin typeface="Arial" panose="020b0604020202020204" pitchFamily="34" charset="0"/>
                <a:ea typeface="Times New Roman" panose="02020603050405020304" pitchFamily="18" charset="0"/>
                <a:cs typeface="Arial" panose="020b0604020202020204" pitchFamily="34" charset="0"/>
              </a:rPr>
              <a:t>LTJ’s</a:t>
            </a:r>
            <a:r>
              <a:rPr lang="en-US" sz="1400" dirty="1">
                <a:solidFill>
                  <a:srgbClr val="092776"/>
                </a:solidFill>
                <a:effectLst/>
                <a:latin typeface="Arial" panose="020b0604020202020204" pitchFamily="34" charset="0"/>
                <a:ea typeface="Times New Roman" panose="02020603050405020304" pitchFamily="18" charset="0"/>
                <a:cs typeface="Arial" panose="020b0604020202020204" pitchFamily="34" charset="0"/>
              </a:rPr>
              <a:t> </a:t>
            </a:r>
            <a:r>
              <a:rPr lang="en-US" sz="1400" dirty="1">
                <a:solidFill>
                  <a:srgbClr val="092776"/>
                </a:solidFill>
                <a:effectLst/>
                <a:latin typeface="Arial" panose="020b0604020202020204" pitchFamily="34" charset="0"/>
                <a:ea typeface="Times New Roman" panose="02020603050405020304" pitchFamily="18" charset="0"/>
                <a:cs typeface="Arial" panose="020b0604020202020204" pitchFamily="34" charset="0"/>
              </a:rPr>
              <a:t>QDMTT</a:t>
            </a:r>
            <a:r>
              <a:rPr lang="en-US" sz="1400" dirty="1">
                <a:solidFill>
                  <a:srgbClr val="092776"/>
                </a:solidFill>
                <a:effectLst/>
                <a:latin typeface="Arial" panose="020b0604020202020204" pitchFamily="34" charset="0"/>
                <a:ea typeface="Times New Roman" panose="02020603050405020304" pitchFamily="18" charset="0"/>
                <a:cs typeface="Arial" panose="020b0604020202020204" pitchFamily="34" charset="0"/>
              </a:rPr>
              <a:t>).</a:t>
            </a:r>
            <a:endParaRPr lang="en-US" sz="1400">
              <a:solidFill>
                <a:srgbClr val="092776"/>
              </a:solidFill>
              <a:latin typeface="Arial" panose="020b0604020202020204" pitchFamily="34" charset="0"/>
              <a:ea typeface="DengXian" panose="02010600030101010101" pitchFamily="2" charset="-122"/>
              <a:cs typeface="Arial" panose="020b0604020202020204" pitchFamily="34" charset="0"/>
            </a:endParaRPr>
          </a:p>
          <a:p>
            <a:pPr marL="927100" lvl="1" indent="-469900" algn="l" eaLnBrk="0" hangingPunct="0">
              <a:spcBef>
                <a:spcPts val="300"/>
              </a:spcBef>
              <a:spcAft>
                <a:spcPts val="1200"/>
              </a:spcAft>
              <a:buClr>
                <a:schemeClr val="folHlink"/>
              </a:buClr>
              <a:buFontTx/>
              <a:buChar char="•"/>
              <a:defRPr/>
            </a:pPr>
            <a:r>
              <a:rPr lang="en-US" sz="1400" dirty="1">
                <a:solidFill>
                  <a:srgbClr val="092776"/>
                </a:solidFill>
                <a:effectLst/>
                <a:latin typeface="Arial" panose="020b0604020202020204" pitchFamily="34" charset="0"/>
                <a:ea typeface="Times New Roman" panose="02020603050405020304" pitchFamily="18" charset="0"/>
                <a:cs typeface="Arial" panose="020b0604020202020204" pitchFamily="34" charset="0"/>
              </a:rPr>
              <a:t>Regular U.S. federal income tax liability = </a:t>
            </a:r>
            <a:r>
              <a:rPr lang="en-US" sz="1400" dirty="1">
                <a:solidFill>
                  <a:srgbClr val="092776"/>
                </a:solidFill>
                <a:effectLst/>
                <a:latin typeface="Arial" panose="020b0604020202020204" pitchFamily="34" charset="0"/>
                <a:ea typeface="DengXian" panose="02010600030101010101" pitchFamily="2" charset="-122"/>
                <a:cs typeface="Arial" panose="020b0604020202020204" pitchFamily="34" charset="0"/>
              </a:rPr>
              <a:t>($100 US net income x 21%) + ($75 </a:t>
            </a:r>
            <a:r>
              <a:rPr lang="en-US" sz="1400" dirty="1">
                <a:solidFill>
                  <a:srgbClr val="092776"/>
                </a:solidFill>
                <a:effectLst/>
                <a:latin typeface="Arial" panose="020b0604020202020204" pitchFamily="34" charset="0"/>
                <a:ea typeface="DengXian" panose="02010600030101010101" pitchFamily="2" charset="-122"/>
                <a:cs typeface="Arial" panose="020b0604020202020204" pitchFamily="34" charset="0"/>
              </a:rPr>
              <a:t>GILTI</a:t>
            </a:r>
            <a:r>
              <a:rPr lang="en-US" sz="1400" dirty="1">
                <a:solidFill>
                  <a:srgbClr val="092776"/>
                </a:solidFill>
                <a:effectLst/>
                <a:latin typeface="Arial" panose="020b0604020202020204" pitchFamily="34" charset="0"/>
                <a:ea typeface="DengXian" panose="02010600030101010101" pitchFamily="2" charset="-122"/>
                <a:cs typeface="Arial" panose="020b0604020202020204" pitchFamily="34" charset="0"/>
              </a:rPr>
              <a:t> + $50 </a:t>
            </a:r>
            <a:r>
              <a:rPr lang="en-US" sz="1400" dirty="1">
                <a:solidFill>
                  <a:srgbClr val="092776"/>
                </a:solidFill>
                <a:effectLst/>
                <a:latin typeface="Arial" panose="020b0604020202020204" pitchFamily="34" charset="0"/>
                <a:ea typeface="DengXian" panose="02010600030101010101" pitchFamily="2" charset="-122"/>
                <a:cs typeface="Arial" panose="020b0604020202020204" pitchFamily="34" charset="0"/>
              </a:rPr>
              <a:t>subF</a:t>
            </a:r>
            <a:r>
              <a:rPr lang="en-US" sz="1400" dirty="1">
                <a:solidFill>
                  <a:srgbClr val="092776"/>
                </a:solidFill>
                <a:effectLst/>
                <a:latin typeface="Arial" panose="020b0604020202020204" pitchFamily="34" charset="0"/>
                <a:ea typeface="DengXian" panose="02010600030101010101" pitchFamily="2" charset="-122"/>
                <a:cs typeface="Arial" panose="020b0604020202020204" pitchFamily="34" charset="0"/>
              </a:rPr>
              <a:t> x 21%) – FTC of $15.75 ($24 of </a:t>
            </a:r>
            <a:r>
              <a:rPr lang="en-US" sz="1400" dirty="1">
                <a:solidFill>
                  <a:srgbClr val="092776"/>
                </a:solidFill>
                <a:effectLst/>
                <a:latin typeface="Arial" panose="020b0604020202020204" pitchFamily="34" charset="0"/>
                <a:ea typeface="DengXian" panose="02010600030101010101" pitchFamily="2" charset="-122"/>
                <a:cs typeface="Arial" panose="020b0604020202020204" pitchFamily="34" charset="0"/>
              </a:rPr>
              <a:t>GILTI</a:t>
            </a:r>
            <a:r>
              <a:rPr lang="en-US" sz="1400" dirty="1">
                <a:solidFill>
                  <a:srgbClr val="092776"/>
                </a:solidFill>
                <a:effectLst/>
                <a:latin typeface="Arial" panose="020b0604020202020204" pitchFamily="34" charset="0"/>
                <a:ea typeface="DengXian" panose="02010600030101010101" pitchFamily="2" charset="-122"/>
                <a:cs typeface="Arial" panose="020b0604020202020204" pitchFamily="34" charset="0"/>
              </a:rPr>
              <a:t> taxes deemed paid capped at 21% x $75) = </a:t>
            </a:r>
            <a:r>
              <a:rPr lang="en-US" sz="1400" dirty="1">
                <a:solidFill>
                  <a:srgbClr val="092776"/>
                </a:solidFill>
                <a:effectLst/>
                <a:latin typeface="Arial" panose="020b0604020202020204" pitchFamily="34" charset="0"/>
                <a:ea typeface="Times New Roman" panose="02020603050405020304" pitchFamily="18" charset="0"/>
                <a:cs typeface="Arial" panose="020b0604020202020204" pitchFamily="34" charset="0"/>
              </a:rPr>
              <a:t>$</a:t>
            </a:r>
            <a:r>
              <a:rPr lang="en-US" sz="1400" dirty="1">
                <a:solidFill>
                  <a:srgbClr val="092776"/>
                </a:solidFill>
                <a:effectLst/>
                <a:latin typeface="Arial" panose="020b0604020202020204" pitchFamily="34" charset="0"/>
                <a:ea typeface="Times New Roman" panose="02020603050405020304" pitchFamily="18" charset="0"/>
                <a:cs typeface="Arial" panose="020b0604020202020204" pitchFamily="34" charset="0"/>
              </a:rPr>
              <a:t>31.50x</a:t>
            </a:r>
            <a:r>
              <a:rPr lang="en-US" sz="1400" dirty="1">
                <a:solidFill>
                  <a:srgbClr val="092776"/>
                </a:solidFill>
                <a:effectLst/>
                <a:latin typeface="Arial" panose="020b0604020202020204" pitchFamily="34" charset="0"/>
                <a:ea typeface="Times New Roman" panose="02020603050405020304" pitchFamily="18" charset="0"/>
                <a:cs typeface="Arial" panose="020b0604020202020204" pitchFamily="34" charset="0"/>
              </a:rPr>
              <a:t>.</a:t>
            </a:r>
            <a:endParaRPr lang="en-US" sz="1400">
              <a:solidFill>
                <a:srgbClr val="092776"/>
              </a:solidFill>
              <a:effectLst/>
              <a:latin typeface="Arial" panose="020b0604020202020204" pitchFamily="34" charset="0"/>
              <a:ea typeface="DengXian" panose="02010600030101010101" pitchFamily="2" charset="-122"/>
              <a:cs typeface="Arial" panose="020b0604020202020204" pitchFamily="34" charset="0"/>
            </a:endParaRPr>
          </a:p>
          <a:p>
            <a:pPr marL="469900" indent="-469900" algn="l" eaLnBrk="0" hangingPunct="0">
              <a:spcBef>
                <a:spcPts val="300"/>
              </a:spcBef>
              <a:spcAft>
                <a:spcPts val="1200"/>
              </a:spcAft>
              <a:buClr>
                <a:schemeClr val="folHlink"/>
              </a:buClr>
              <a:buFontTx/>
              <a:buChar char="•"/>
              <a:defRPr/>
            </a:pPr>
            <a:r>
              <a:rPr lang="en-US" sz="1400" dirty="1">
                <a:solidFill>
                  <a:srgbClr val="092776"/>
                </a:solidFill>
                <a:latin typeface="Arial" panose="020b0604020202020204" pitchFamily="34" charset="0"/>
                <a:ea typeface="DFKai-SB" panose="03000509000000000000" pitchFamily="65" charset="-120"/>
                <a:cs typeface="Arial" panose="020b0604020202020204" pitchFamily="34" charset="0"/>
              </a:rPr>
              <a:t>Under facts of example, no BEAT liability.</a:t>
            </a:r>
          </a:p>
          <a:p>
            <a:pPr marL="469900" indent="-469900" algn="l" eaLnBrk="0" hangingPunct="0">
              <a:spcBef>
                <a:spcPts val="300"/>
              </a:spcBef>
              <a:spcAft>
                <a:spcPts val="1200"/>
              </a:spcAft>
              <a:buClr>
                <a:schemeClr val="folHlink"/>
              </a:buClr>
              <a:buFontTx/>
              <a:buChar char="•"/>
              <a:defRPr/>
            </a:pPr>
            <a:r>
              <a:rPr lang="en-US" sz="1400" u="none" strike="noStrike" dirty="1">
                <a:solidFill>
                  <a:srgbClr val="092776"/>
                </a:solidFill>
                <a:effectLst/>
                <a:latin typeface="Arial" panose="020b0604020202020204" pitchFamily="34" charset="0"/>
                <a:ea typeface="SimSun" panose="02010600030101010101" pitchFamily="2" charset="-122"/>
                <a:cs typeface="Arial" panose="020b0604020202020204" pitchFamily="34" charset="0"/>
              </a:rPr>
              <a:t>HTJ</a:t>
            </a:r>
            <a:r>
              <a:rPr lang="en-US" sz="1400" u="none" strike="noStrike" dirty="1">
                <a:solidFill>
                  <a:srgbClr val="092776"/>
                </a:solidFill>
                <a:effectLst/>
                <a:latin typeface="Arial" panose="020b0604020202020204" pitchFamily="34" charset="0"/>
                <a:ea typeface="SimSun" panose="02010600030101010101" pitchFamily="2" charset="-122"/>
                <a:cs typeface="Arial" panose="020b0604020202020204" pitchFamily="34" charset="0"/>
              </a:rPr>
              <a:t> regular corporate income results in tax liability on $</a:t>
            </a:r>
            <a:r>
              <a:rPr lang="en-US" sz="1400" u="none" strike="noStrike" dirty="1">
                <a:solidFill>
                  <a:srgbClr val="092776"/>
                </a:solidFill>
                <a:effectLst/>
                <a:latin typeface="Arial" panose="020b0604020202020204" pitchFamily="34" charset="0"/>
                <a:ea typeface="SimSun" panose="02010600030101010101" pitchFamily="2" charset="-122"/>
                <a:cs typeface="Arial" panose="020b0604020202020204" pitchFamily="34" charset="0"/>
              </a:rPr>
              <a:t>100x</a:t>
            </a:r>
            <a:r>
              <a:rPr lang="en-US" sz="1400" u="none" strike="noStrike" dirty="1">
                <a:solidFill>
                  <a:srgbClr val="092776"/>
                </a:solidFill>
                <a:effectLst/>
                <a:latin typeface="Arial" panose="020b0604020202020204" pitchFamily="34" charset="0"/>
                <a:ea typeface="SimSun" panose="02010600030101010101" pitchFamily="2" charset="-122"/>
                <a:cs typeface="Arial" panose="020b0604020202020204" pitchFamily="34" charset="0"/>
              </a:rPr>
              <a:t> of income = $</a:t>
            </a:r>
            <a:r>
              <a:rPr lang="en-US" sz="1400" u="none" strike="noStrike" dirty="1">
                <a:solidFill>
                  <a:srgbClr val="092776"/>
                </a:solidFill>
                <a:effectLst/>
                <a:latin typeface="Arial" panose="020b0604020202020204" pitchFamily="34" charset="0"/>
                <a:ea typeface="SimSun" panose="02010600030101010101" pitchFamily="2" charset="-122"/>
                <a:cs typeface="Arial" panose="020b0604020202020204" pitchFamily="34" charset="0"/>
              </a:rPr>
              <a:t>30x</a:t>
            </a:r>
            <a:r>
              <a:rPr lang="en-US" sz="1400" dirty="1">
                <a:solidFill>
                  <a:srgbClr val="092776"/>
                </a:solidFill>
                <a:latin typeface="Arial" panose="020b0604020202020204" pitchFamily="34" charset="0"/>
                <a:ea typeface="SimSun" panose="02010600030101010101" pitchFamily="2" charset="-122"/>
                <a:cs typeface="Arial" panose="020b0604020202020204" pitchFamily="34" charset="0"/>
              </a:rPr>
              <a:t>.</a:t>
            </a:r>
            <a:endParaRPr lang="en-US" sz="1400" u="none" strike="noStrike">
              <a:solidFill>
                <a:srgbClr val="092776"/>
              </a:solidFill>
              <a:effectLst/>
              <a:latin typeface="Arial" panose="020b0604020202020204" pitchFamily="34" charset="0"/>
              <a:ea typeface="SimSun" panose="02010600030101010101" pitchFamily="2" charset="-122"/>
              <a:cs typeface="Arial" panose="020b0604020202020204" pitchFamily="34" charset="0"/>
            </a:endParaRPr>
          </a:p>
          <a:p>
            <a:pPr marL="469900" indent="-469900" algn="l" eaLnBrk="0" hangingPunct="0">
              <a:spcBef>
                <a:spcPts val="300"/>
              </a:spcBef>
              <a:spcAft>
                <a:spcPts val="1200"/>
              </a:spcAft>
              <a:buClr>
                <a:schemeClr val="folHlink"/>
              </a:buClr>
              <a:buFontTx/>
              <a:buChar char="•"/>
              <a:defRPr/>
            </a:pPr>
            <a:r>
              <a:rPr lang="en-US" sz="1400" u="none" strike="noStrike" dirty="1">
                <a:solidFill>
                  <a:srgbClr val="092776"/>
                </a:solidFill>
                <a:effectLst/>
                <a:latin typeface="Arial" panose="020b0604020202020204" pitchFamily="34" charset="0"/>
                <a:ea typeface="SimSun" panose="02010600030101010101" pitchFamily="2" charset="-122"/>
                <a:cs typeface="Arial" panose="020b0604020202020204" pitchFamily="34" charset="0"/>
              </a:rPr>
              <a:t>LTJ</a:t>
            </a:r>
            <a:r>
              <a:rPr lang="en-US" sz="1400" u="none" strike="noStrike" dirty="1">
                <a:solidFill>
                  <a:srgbClr val="092776"/>
                </a:solidFill>
                <a:effectLst/>
                <a:latin typeface="Arial" panose="020b0604020202020204" pitchFamily="34" charset="0"/>
                <a:ea typeface="SimSun" panose="02010600030101010101" pitchFamily="2" charset="-122"/>
                <a:cs typeface="Arial" panose="020b0604020202020204" pitchFamily="34" charset="0"/>
              </a:rPr>
              <a:t> </a:t>
            </a:r>
            <a:r>
              <a:rPr lang="en-US" sz="1400" u="none" strike="noStrike" dirty="1">
                <a:solidFill>
                  <a:srgbClr val="092776"/>
                </a:solidFill>
                <a:effectLst/>
                <a:latin typeface="Arial" panose="020b0604020202020204" pitchFamily="34" charset="0"/>
                <a:ea typeface="SimSun" panose="02010600030101010101" pitchFamily="2" charset="-122"/>
                <a:cs typeface="Arial" panose="020b0604020202020204" pitchFamily="34" charset="0"/>
              </a:rPr>
              <a:t>QDMTT</a:t>
            </a:r>
            <a:r>
              <a:rPr lang="en-US" sz="1400" u="none" strike="noStrike" dirty="1">
                <a:solidFill>
                  <a:srgbClr val="092776"/>
                </a:solidFill>
                <a:effectLst/>
                <a:latin typeface="Arial" panose="020b0604020202020204" pitchFamily="34" charset="0"/>
                <a:ea typeface="SimSun" panose="02010600030101010101" pitchFamily="2" charset="-122"/>
                <a:cs typeface="Arial" panose="020b0604020202020204" pitchFamily="34" charset="0"/>
              </a:rPr>
              <a:t> results in </a:t>
            </a:r>
            <a:r>
              <a:rPr lang="en-US" sz="1400" u="none" strike="noStrike" dirty="1">
                <a:solidFill>
                  <a:srgbClr val="092776"/>
                </a:solidFill>
                <a:effectLst/>
                <a:latin typeface="Arial" panose="020b0604020202020204" pitchFamily="34" charset="0"/>
                <a:ea typeface="SimSun" panose="02010600030101010101" pitchFamily="2" charset="-122"/>
                <a:cs typeface="Arial" panose="020b0604020202020204" pitchFamily="34" charset="0"/>
              </a:rPr>
              <a:t>LTJ</a:t>
            </a:r>
            <a:r>
              <a:rPr lang="en-US" sz="1400" u="none" strike="noStrike" dirty="1">
                <a:solidFill>
                  <a:srgbClr val="092776"/>
                </a:solidFill>
                <a:effectLst/>
                <a:latin typeface="Arial" panose="020b0604020202020204" pitchFamily="34" charset="0"/>
                <a:ea typeface="SimSun" panose="02010600030101010101" pitchFamily="2" charset="-122"/>
                <a:cs typeface="Arial" panose="020b0604020202020204" pitchFamily="34" charset="0"/>
              </a:rPr>
              <a:t> tax liability of $</a:t>
            </a:r>
            <a:r>
              <a:rPr lang="en-US" sz="1400" u="none" strike="noStrike" dirty="1">
                <a:solidFill>
                  <a:srgbClr val="092776"/>
                </a:solidFill>
                <a:effectLst/>
                <a:latin typeface="Arial" panose="020b0604020202020204" pitchFamily="34" charset="0"/>
                <a:ea typeface="SimSun" panose="02010600030101010101" pitchFamily="2" charset="-122"/>
                <a:cs typeface="Arial" panose="020b0604020202020204" pitchFamily="34" charset="0"/>
              </a:rPr>
              <a:t>4.50x</a:t>
            </a:r>
            <a:r>
              <a:rPr lang="en-US" sz="1400" u="none" strike="noStrike" dirty="1">
                <a:solidFill>
                  <a:srgbClr val="092776"/>
                </a:solidFill>
                <a:effectLst/>
                <a:latin typeface="Arial" panose="020b0604020202020204" pitchFamily="34" charset="0"/>
                <a:ea typeface="SimSun" panose="02010600030101010101" pitchFamily="2" charset="-122"/>
                <a:cs typeface="Arial" panose="020b0604020202020204" pitchFamily="34" charset="0"/>
              </a:rPr>
              <a:t>.</a:t>
            </a:r>
          </a:p>
          <a:p>
            <a:pPr marL="469900" indent="-469900" algn="l" eaLnBrk="0" hangingPunct="0">
              <a:spcBef>
                <a:spcPts val="300"/>
              </a:spcBef>
              <a:spcAft>
                <a:spcPts val="1200"/>
              </a:spcAft>
              <a:buClr>
                <a:schemeClr val="folHlink"/>
              </a:buClr>
              <a:buFontTx/>
              <a:buChar char="•"/>
              <a:defRPr/>
            </a:pPr>
            <a:r>
              <a:rPr lang="en-US" sz="1400" u="none" strike="noStrike" dirty="1">
                <a:solidFill>
                  <a:srgbClr val="092776"/>
                </a:solidFill>
                <a:effectLst/>
                <a:latin typeface="Arial" panose="020b0604020202020204" pitchFamily="34" charset="0"/>
                <a:ea typeface="SimSun" panose="02010600030101010101" pitchFamily="2" charset="-122"/>
                <a:cs typeface="Arial" panose="020b0604020202020204" pitchFamily="34" charset="0"/>
              </a:rPr>
              <a:t>USP Group’s </a:t>
            </a:r>
            <a:r>
              <a:rPr lang="en-US" sz="1400" dirty="1">
                <a:solidFill>
                  <a:srgbClr val="092776"/>
                </a:solidFill>
                <a:latin typeface="Arial" panose="020b0604020202020204" pitchFamily="34" charset="0"/>
                <a:ea typeface="SimSun" panose="02010600030101010101" pitchFamily="2" charset="-122"/>
                <a:cs typeface="Arial" panose="020b0604020202020204" pitchFamily="34" charset="0"/>
              </a:rPr>
              <a:t>global ETR is </a:t>
            </a:r>
            <a:r>
              <a:rPr lang="en-US" sz="1400" b="1" dirty="1">
                <a:solidFill>
                  <a:srgbClr val="092776"/>
                </a:solidFill>
                <a:latin typeface="Arial" panose="020b0604020202020204" pitchFamily="34" charset="0"/>
                <a:ea typeface="SimSun" panose="02010600030101010101" pitchFamily="2" charset="-122"/>
                <a:cs typeface="Arial" panose="020b0604020202020204" pitchFamily="34" charset="0"/>
              </a:rPr>
              <a:t>22.0%</a:t>
            </a:r>
            <a:r>
              <a:rPr lang="en-US" sz="1400" dirty="1">
                <a:solidFill>
                  <a:srgbClr val="092776"/>
                </a:solidFill>
                <a:latin typeface="Arial" panose="020b0604020202020204" pitchFamily="34" charset="0"/>
                <a:ea typeface="SimSun" panose="02010600030101010101" pitchFamily="2" charset="-122"/>
                <a:cs typeface="Arial" panose="020b0604020202020204" pitchFamily="34" charset="0"/>
              </a:rPr>
              <a:t> (i.e., </a:t>
            </a:r>
            <a:r>
              <a:rPr lang="en-US" sz="1400" b="1" dirty="1">
                <a:solidFill>
                  <a:srgbClr val="092776"/>
                </a:solidFill>
                <a:latin typeface="Arial" panose="020b0604020202020204" pitchFamily="34" charset="0"/>
                <a:ea typeface="SimSun" panose="02010600030101010101" pitchFamily="2" charset="-122"/>
                <a:cs typeface="Arial" panose="020b0604020202020204" pitchFamily="34" charset="0"/>
              </a:rPr>
              <a:t>$</a:t>
            </a:r>
            <a:r>
              <a:rPr lang="en-US" sz="1400" b="1" dirty="1">
                <a:solidFill>
                  <a:srgbClr val="092776"/>
                </a:solidFill>
                <a:latin typeface="Arial" panose="020b0604020202020204" pitchFamily="34" charset="0"/>
                <a:ea typeface="SimSun" panose="02010600030101010101" pitchFamily="2" charset="-122"/>
                <a:cs typeface="Arial" panose="020b0604020202020204" pitchFamily="34" charset="0"/>
              </a:rPr>
              <a:t>31.50x</a:t>
            </a:r>
            <a:r>
              <a:rPr lang="en-US" sz="1400" b="1" dirty="1">
                <a:solidFill>
                  <a:srgbClr val="092776"/>
                </a:solidFill>
                <a:latin typeface="Arial" panose="020b0604020202020204" pitchFamily="34" charset="0"/>
                <a:ea typeface="SimSun" panose="02010600030101010101" pitchFamily="2" charset="-122"/>
                <a:cs typeface="Arial" panose="020b0604020202020204" pitchFamily="34" charset="0"/>
              </a:rPr>
              <a:t> (U.S.) </a:t>
            </a:r>
            <a:r>
              <a:rPr lang="en-US" sz="1400" dirty="1">
                <a:solidFill>
                  <a:srgbClr val="092776"/>
                </a:solidFill>
                <a:latin typeface="Arial" panose="020b0604020202020204" pitchFamily="34" charset="0"/>
                <a:ea typeface="SimSun" panose="02010600030101010101" pitchFamily="2" charset="-122"/>
                <a:cs typeface="Arial" panose="020b0604020202020204" pitchFamily="34" charset="0"/>
              </a:rPr>
              <a:t>+ $</a:t>
            </a:r>
            <a:r>
              <a:rPr lang="en-US" sz="1400" dirty="1">
                <a:solidFill>
                  <a:srgbClr val="092776"/>
                </a:solidFill>
                <a:latin typeface="Arial" panose="020b0604020202020204" pitchFamily="34" charset="0"/>
                <a:ea typeface="SimSun" panose="02010600030101010101" pitchFamily="2" charset="-122"/>
                <a:cs typeface="Arial" panose="020b0604020202020204" pitchFamily="34" charset="0"/>
              </a:rPr>
              <a:t>30x</a:t>
            </a:r>
            <a:r>
              <a:rPr lang="en-US" sz="1400" dirty="1">
                <a:solidFill>
                  <a:srgbClr val="092776"/>
                </a:solidFill>
                <a:latin typeface="Arial" panose="020b0604020202020204" pitchFamily="34" charset="0"/>
                <a:ea typeface="SimSun" panose="02010600030101010101" pitchFamily="2" charset="-122"/>
                <a:cs typeface="Arial" panose="020b0604020202020204" pitchFamily="34" charset="0"/>
              </a:rPr>
              <a:t> (</a:t>
            </a:r>
            <a:r>
              <a:rPr lang="en-US" sz="1400" dirty="1">
                <a:solidFill>
                  <a:srgbClr val="092776"/>
                </a:solidFill>
                <a:latin typeface="Arial" panose="020b0604020202020204" pitchFamily="34" charset="0"/>
                <a:ea typeface="SimSun" panose="02010600030101010101" pitchFamily="2" charset="-122"/>
                <a:cs typeface="Arial" panose="020b0604020202020204" pitchFamily="34" charset="0"/>
              </a:rPr>
              <a:t>HTJ</a:t>
            </a:r>
            <a:r>
              <a:rPr lang="en-US" sz="1400" dirty="1">
                <a:solidFill>
                  <a:srgbClr val="092776"/>
                </a:solidFill>
                <a:latin typeface="Arial" panose="020b0604020202020204" pitchFamily="34" charset="0"/>
                <a:ea typeface="SimSun" panose="02010600030101010101" pitchFamily="2" charset="-122"/>
                <a:cs typeface="Arial" panose="020b0604020202020204" pitchFamily="34" charset="0"/>
              </a:rPr>
              <a:t>) + $</a:t>
            </a:r>
            <a:r>
              <a:rPr lang="en-US" sz="1400" dirty="1">
                <a:solidFill>
                  <a:srgbClr val="092776"/>
                </a:solidFill>
                <a:latin typeface="Arial" panose="020b0604020202020204" pitchFamily="34" charset="0"/>
                <a:ea typeface="SimSun" panose="02010600030101010101" pitchFamily="2" charset="-122"/>
                <a:cs typeface="Arial" panose="020b0604020202020204" pitchFamily="34" charset="0"/>
              </a:rPr>
              <a:t>4.50x</a:t>
            </a:r>
            <a:r>
              <a:rPr lang="en-US" sz="1400" dirty="1">
                <a:solidFill>
                  <a:srgbClr val="092776"/>
                </a:solidFill>
                <a:latin typeface="Arial" panose="020b0604020202020204" pitchFamily="34" charset="0"/>
                <a:ea typeface="SimSun" panose="02010600030101010101" pitchFamily="2" charset="-122"/>
                <a:cs typeface="Arial" panose="020b0604020202020204" pitchFamily="34" charset="0"/>
              </a:rPr>
              <a:t> (</a:t>
            </a:r>
            <a:r>
              <a:rPr lang="en-US" sz="1400" dirty="1">
                <a:solidFill>
                  <a:srgbClr val="092776"/>
                </a:solidFill>
                <a:latin typeface="Arial" panose="020b0604020202020204" pitchFamily="34" charset="0"/>
                <a:ea typeface="SimSun" panose="02010600030101010101" pitchFamily="2" charset="-122"/>
                <a:cs typeface="Arial" panose="020b0604020202020204" pitchFamily="34" charset="0"/>
              </a:rPr>
              <a:t>LTJ</a:t>
            </a:r>
            <a:r>
              <a:rPr lang="en-US" sz="1400" dirty="1">
                <a:solidFill>
                  <a:srgbClr val="092776"/>
                </a:solidFill>
                <a:latin typeface="Arial" panose="020b0604020202020204" pitchFamily="34" charset="0"/>
                <a:ea typeface="SimSun" panose="02010600030101010101" pitchFamily="2" charset="-122"/>
                <a:cs typeface="Arial" panose="020b0604020202020204" pitchFamily="34" charset="0"/>
              </a:rPr>
              <a:t>) = $</a:t>
            </a:r>
            <a:r>
              <a:rPr lang="en-US" sz="1400" dirty="1">
                <a:solidFill>
                  <a:srgbClr val="092776"/>
                </a:solidFill>
                <a:latin typeface="Arial" panose="020b0604020202020204" pitchFamily="34" charset="0"/>
                <a:ea typeface="SimSun" panose="02010600030101010101" pitchFamily="2" charset="-122"/>
                <a:cs typeface="Arial" panose="020b0604020202020204" pitchFamily="34" charset="0"/>
              </a:rPr>
              <a:t>66x</a:t>
            </a:r>
            <a:r>
              <a:rPr lang="en-US" sz="1400" dirty="1">
                <a:solidFill>
                  <a:srgbClr val="092776"/>
                </a:solidFill>
                <a:latin typeface="Arial" panose="020b0604020202020204" pitchFamily="34" charset="0"/>
                <a:ea typeface="SimSun" panose="02010600030101010101" pitchFamily="2" charset="-122"/>
                <a:cs typeface="Arial" panose="020b0604020202020204" pitchFamily="34" charset="0"/>
              </a:rPr>
              <a:t>).</a:t>
            </a:r>
            <a:endParaRPr lang="en-US" sz="1400" u="none" strike="noStrike">
              <a:solidFill>
                <a:srgbClr val="092776"/>
              </a:solidFill>
              <a:effectLst/>
              <a:latin typeface="Arial" panose="020b0604020202020204" pitchFamily="34" charset="0"/>
              <a:ea typeface="SimSun" panose="02010600030101010101" pitchFamily="2" charset="-122"/>
              <a:cs typeface="Arial" panose="020b0604020202020204" pitchFamily="34" charset="0"/>
            </a:endParaRPr>
          </a:p>
          <a:p>
            <a:pPr marL="927100" lvl="1" indent="-469900" algn="l" eaLnBrk="0" hangingPunct="0">
              <a:spcBef>
                <a:spcPts val="300"/>
              </a:spcBef>
              <a:spcAft>
                <a:spcPts val="1200"/>
              </a:spcAft>
              <a:buClr>
                <a:schemeClr val="folHlink"/>
              </a:buClr>
              <a:buFontTx/>
              <a:buChar char="•"/>
              <a:defRPr/>
            </a:pPr>
            <a:endParaRPr lang="en-US" sz="1600">
              <a:solidFill>
                <a:srgbClr val="092776"/>
              </a:solidFill>
              <a:latin typeface="Arial" panose="020b0604020202020204" pitchFamily="34" charset="0"/>
              <a:ea typeface="DFKai-SB" panose="03000509000000000000" pitchFamily="65" charset="-120"/>
              <a:cs typeface="Arial" panose="020b0604020202020204" pitchFamily="34" charset="0"/>
            </a:endParaRPr>
          </a:p>
          <a:p>
            <a:pPr marL="927100" lvl="1" indent="-469900" algn="l" eaLnBrk="0" hangingPunct="0">
              <a:spcBef>
                <a:spcPts val="300"/>
              </a:spcBef>
              <a:spcAft>
                <a:spcPts val="1200"/>
              </a:spcAft>
              <a:buClr>
                <a:schemeClr val="folHlink"/>
              </a:buClr>
              <a:buFontTx/>
              <a:buChar char="•"/>
              <a:defRPr/>
            </a:pPr>
            <a:endParaRPr lang="en-US" sz="1600">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p>
            <a:pPr marL="927100" lvl="1" indent="-469900" algn="l" eaLnBrk="0" hangingPunct="0">
              <a:spcBef>
                <a:spcPts val="300"/>
              </a:spcBef>
              <a:spcAft>
                <a:spcPts val="1200"/>
              </a:spcAft>
              <a:buClr>
                <a:schemeClr val="folHlink"/>
              </a:buClr>
              <a:buFontTx/>
              <a:buChar char="•"/>
              <a:defRPr/>
            </a:pPr>
            <a:endParaRPr lang="en-US" sz="1600">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p>
            <a:pPr algn="l" eaLnBrk="0" hangingPunct="0">
              <a:spcBef>
                <a:spcPts val="300"/>
              </a:spcBef>
              <a:spcAft>
                <a:spcPts val="1200"/>
              </a:spcAft>
              <a:buClr>
                <a:schemeClr val="folHlink"/>
              </a:buClr>
              <a:defRPr/>
            </a:pPr>
            <a:endParaRPr kumimoji="0" lang="en-US" sz="1400" b="0" i="0" u="none" strike="noStrike" kern="0" cap="none" spc="0" normalizeH="0" baseline="0" noProof="0">
              <a:ln>
                <a:noFill/>
              </a:ln>
              <a:solidFill>
                <a:srgbClr val="092776"/>
              </a:solidFill>
              <a:effectLst/>
              <a:uLnTx/>
              <a:uFillTx/>
              <a:latin typeface="Arial" panose="020b0604020202020204" pitchFamily="34" charset="0"/>
              <a:cs typeface="Arial" panose="020b0604020202020204" pitchFamily="34" charset="0"/>
            </a:endParaRPr>
          </a:p>
        </p:txBody>
      </p:sp>
      <p:sp>
        <p:nvSpPr>
          <p:cNvPr id="3" name="Rectangle 6"/>
          <p:cNvSpPr>
            <a:spLocks noChangeArrowheads="1"/>
          </p:cNvSpPr>
          <p:nvPr/>
        </p:nvSpPr>
        <p:spPr>
          <a:xfrm>
            <a:off x="266700" y="228600"/>
            <a:ext cx="8624888" cy="762000"/>
          </a:xfrm>
          <a:prstGeom prst="rect"/>
          <a:noFill/>
          <a:ln w="9525" algn="ctr">
            <a:noFill/>
            <a:miter lim="800000"/>
          </a:ln>
        </p:spPr>
        <p:txBody>
          <a:bodyPr/>
          <a:lstStyle/>
          <a:p>
            <a:r>
              <a:rPr lang="en-US" b="1" dirty="1">
                <a:solidFill>
                  <a:srgbClr val="092776"/>
                </a:solidFill>
              </a:rPr>
              <a:t>U.S. MNE Example (No Expatriation)</a:t>
            </a:r>
          </a:p>
          <a:p>
            <a:endParaRPr lang="en-US" b="1">
              <a:solidFill>
                <a:srgbClr val="092776"/>
              </a:solidFill>
            </a:endParaRPr>
          </a:p>
        </p:txBody>
      </p:sp>
    </p:spTree>
    <p:extLst>
      <p:ext uri="{BB962C8B-B14F-4D97-AF65-F5344CB8AC3E}">
        <p14:creationId xmlns:p14="http://schemas.microsoft.com/office/powerpoint/2010/main" val="34454500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Rectangle 4"/>
          <p:cNvSpPr>
            <a:spLocks noChangeArrowheads="1"/>
          </p:cNvSpPr>
          <p:nvPr/>
        </p:nvSpPr>
        <p:spPr>
          <a:xfrm>
            <a:off x="266700" y="228600"/>
            <a:ext cx="8624888" cy="762000"/>
          </a:xfrm>
          <a:prstGeom prst="rect"/>
          <a:noFill/>
          <a:ln w="9525" algn="ctr">
            <a:noFill/>
            <a:miter lim="800000"/>
          </a:ln>
        </p:spPr>
        <p:txBody>
          <a:bodyPr/>
          <a:lstStyle/>
          <a:p>
            <a:r>
              <a:rPr lang="en-US" b="1" dirty="1">
                <a:solidFill>
                  <a:srgbClr val="092776"/>
                </a:solidFill>
              </a:rPr>
              <a:t>Example: USP Previously Expatriated</a:t>
            </a:r>
          </a:p>
        </p:txBody>
      </p:sp>
      <p:sp>
        <p:nvSpPr>
          <p:cNvPr id="4" name="Rectangle 3">
            <a:extLst>
              <a:ext uri="{FF2B5EF4-FFF2-40B4-BE49-F238E27FC236}">
                <a16:creationId xmlns:a16="http://schemas.microsoft.com/office/drawing/2014/main" id="{8DD7D3F4-E0DB-4499-B740-46D0BC9847FF}"/>
              </a:ext>
            </a:extLst>
          </p:cNvPr>
          <p:cNvSpPr/>
          <p:nvPr/>
        </p:nvSpPr>
        <p:spPr>
          <a:xfrm>
            <a:off x="1556462" y="3626304"/>
            <a:ext cx="1137557" cy="653143"/>
          </a:xfrm>
          <a:prstGeom prst="rect"/>
          <a:ln w="25400" cap="flat" algn="ctr">
            <a:solidFill>
              <a:srgbClr val="09277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1">
                <a:solidFill>
                  <a:srgbClr val="092776"/>
                </a:solidFill>
              </a:rPr>
              <a:t>HT-CFC</a:t>
            </a:r>
            <a:endParaRPr sz="2000">
              <a:solidFill>
                <a:srgbClr val="092776"/>
              </a:solidFill>
            </a:endParaRPr>
          </a:p>
        </p:txBody>
      </p:sp>
      <p:sp>
        <p:nvSpPr>
          <p:cNvPr id="5" name="Rectangle 4">
            <a:extLst>
              <a:ext uri="{FF2B5EF4-FFF2-40B4-BE49-F238E27FC236}">
                <a16:creationId xmlns:a16="http://schemas.microsoft.com/office/drawing/2014/main" id="{C6F23E6E-9E63-44A4-8CDC-F2499C00A723}"/>
              </a:ext>
            </a:extLst>
          </p:cNvPr>
          <p:cNvSpPr/>
          <p:nvPr/>
        </p:nvSpPr>
        <p:spPr>
          <a:xfrm>
            <a:off x="3912053" y="3626304"/>
            <a:ext cx="1137557" cy="653143"/>
          </a:xfrm>
          <a:prstGeom prst="rect"/>
          <a:ln w="25400" cap="flat" algn="ctr">
            <a:solidFill>
              <a:srgbClr val="09277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1">
                <a:solidFill>
                  <a:srgbClr val="092776"/>
                </a:solidFill>
              </a:rPr>
              <a:t>LT-CFC</a:t>
            </a:r>
            <a:endParaRPr sz="2000">
              <a:solidFill>
                <a:srgbClr val="092776"/>
              </a:solidFill>
            </a:endParaRPr>
          </a:p>
        </p:txBody>
      </p:sp>
      <p:sp>
        <p:nvSpPr>
          <p:cNvPr id="9" name="Oval 8">
            <a:extLst>
              <a:ext uri="{FF2B5EF4-FFF2-40B4-BE49-F238E27FC236}">
                <a16:creationId xmlns:a16="http://schemas.microsoft.com/office/drawing/2014/main" id="{D5A0BF06-AE18-4D7F-BEE4-F5960F1E5066}"/>
              </a:ext>
            </a:extLst>
          </p:cNvPr>
          <p:cNvSpPr/>
          <p:nvPr/>
        </p:nvSpPr>
        <p:spPr>
          <a:xfrm>
            <a:off x="3892755" y="1254253"/>
            <a:ext cx="1137557" cy="402771"/>
          </a:xfrm>
          <a:prstGeom prst="ellipse"/>
          <a:ln w="25400" cap="flat" algn="ctr">
            <a:solidFill>
              <a:srgbClr val="09277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1">
                <a:solidFill>
                  <a:srgbClr val="092776"/>
                </a:solidFill>
              </a:rPr>
              <a:t>S/Hs</a:t>
            </a:r>
            <a:endParaRPr sz="2000">
              <a:solidFill>
                <a:srgbClr val="092776"/>
              </a:solidFill>
            </a:endParaRPr>
          </a:p>
        </p:txBody>
      </p:sp>
      <p:sp>
        <p:nvSpPr>
          <p:cNvPr id="18" name="Rectangle 17">
            <a:extLst>
              <a:ext uri="{FF2B5EF4-FFF2-40B4-BE49-F238E27FC236}">
                <a16:creationId xmlns:a16="http://schemas.microsoft.com/office/drawing/2014/main" id="{115E879F-D73C-4943-84A4-BAC0906F0A0D}"/>
              </a:ext>
            </a:extLst>
          </p:cNvPr>
          <p:cNvSpPr/>
          <p:nvPr/>
        </p:nvSpPr>
        <p:spPr>
          <a:xfrm>
            <a:off x="3892756" y="2161849"/>
            <a:ext cx="1137557" cy="653143"/>
          </a:xfrm>
          <a:prstGeom prst="rect"/>
          <a:ln w="25400" cap="flat" algn="ctr">
            <a:solidFill>
              <a:srgbClr val="09277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1">
                <a:solidFill>
                  <a:srgbClr val="092776"/>
                </a:solidFill>
              </a:rPr>
              <a:t>FP</a:t>
            </a:r>
            <a:endParaRPr sz="2000">
              <a:solidFill>
                <a:srgbClr val="092776"/>
              </a:solidFill>
            </a:endParaRPr>
          </a:p>
        </p:txBody>
      </p:sp>
      <p:sp>
        <p:nvSpPr>
          <p:cNvPr id="28" name="TextBox 27">
            <a:extLst>
              <a:ext uri="{FF2B5EF4-FFF2-40B4-BE49-F238E27FC236}">
                <a16:creationId xmlns:a16="http://schemas.microsoft.com/office/drawing/2014/main" id="{6EF8734E-565F-4EE1-B620-A72C5B9430E7}"/>
              </a:ext>
            </a:extLst>
          </p:cNvPr>
          <p:cNvSpPr txBox="1"/>
          <p:nvPr/>
        </p:nvSpPr>
        <p:spPr>
          <a:xfrm>
            <a:off x="1154272" y="4384447"/>
            <a:ext cx="1941935" cy="461665"/>
          </a:xfrm>
          <a:prstGeom prst="rect"/>
          <a:noFill/>
        </p:spPr>
        <p:txBody>
          <a:bodyPr wrap="square" rtlCol="0">
            <a:spAutoFit/>
          </a:bodyPr>
          <a:lstStyle/>
          <a:p>
            <a:r>
              <a:rPr lang="en-US" sz="1200" dirty="1"/>
              <a:t>Y1 = $100x of tested income</a:t>
            </a:r>
          </a:p>
        </p:txBody>
      </p:sp>
      <p:sp>
        <p:nvSpPr>
          <p:cNvPr id="35" name="TextBox 34">
            <a:extLst>
              <a:ext uri="{FF2B5EF4-FFF2-40B4-BE49-F238E27FC236}">
                <a16:creationId xmlns:a16="http://schemas.microsoft.com/office/drawing/2014/main" id="{551054C2-7A45-43D3-A79D-177AEBBE41D8}"/>
              </a:ext>
            </a:extLst>
          </p:cNvPr>
          <p:cNvSpPr txBox="1"/>
          <p:nvPr/>
        </p:nvSpPr>
        <p:spPr>
          <a:xfrm>
            <a:off x="4914900" y="3445187"/>
            <a:ext cx="1447799" cy="461665"/>
          </a:xfrm>
          <a:prstGeom prst="rect"/>
          <a:noFill/>
        </p:spPr>
        <p:txBody>
          <a:bodyPr wrap="square" rtlCol="0">
            <a:spAutoFit/>
          </a:bodyPr>
          <a:lstStyle/>
          <a:p>
            <a:r>
              <a:rPr lang="en-US" sz="1200" b="1" dirty="1">
                <a:solidFill>
                  <a:srgbClr val="092776"/>
                </a:solidFill>
              </a:rPr>
              <a:t>$50x annual royalty</a:t>
            </a:r>
          </a:p>
        </p:txBody>
      </p:sp>
      <p:sp>
        <p:nvSpPr>
          <p:cNvPr id="38" name="TextBox 37">
            <a:extLst>
              <a:ext uri="{FF2B5EF4-FFF2-40B4-BE49-F238E27FC236}">
                <a16:creationId xmlns:a16="http://schemas.microsoft.com/office/drawing/2014/main" id="{B45DA40E-BB13-466F-98F9-4A7FCFB3DB91}"/>
              </a:ext>
            </a:extLst>
          </p:cNvPr>
          <p:cNvSpPr txBox="1"/>
          <p:nvPr/>
        </p:nvSpPr>
        <p:spPr>
          <a:xfrm>
            <a:off x="3509863" y="4384447"/>
            <a:ext cx="1941935" cy="646331"/>
          </a:xfrm>
          <a:prstGeom prst="rect"/>
          <a:noFill/>
        </p:spPr>
        <p:txBody>
          <a:bodyPr wrap="square" rtlCol="0">
            <a:spAutoFit/>
          </a:bodyPr>
          <a:lstStyle/>
          <a:p>
            <a:r>
              <a:rPr lang="en-US" sz="1200" dirty="1"/>
              <a:t>Y1 = $50x of tested income + $50x of Subpart F income</a:t>
            </a:r>
          </a:p>
        </p:txBody>
      </p:sp>
      <p:sp>
        <p:nvSpPr>
          <p:cNvPr id="39" name="TextBox 38">
            <a:extLst>
              <a:ext uri="{FF2B5EF4-FFF2-40B4-BE49-F238E27FC236}">
                <a16:creationId xmlns:a16="http://schemas.microsoft.com/office/drawing/2014/main" id="{EA0B8EA8-070B-4312-8DE5-9CC1A30A79EC}"/>
              </a:ext>
            </a:extLst>
          </p:cNvPr>
          <p:cNvSpPr txBox="1"/>
          <p:nvPr/>
        </p:nvSpPr>
        <p:spPr>
          <a:xfrm>
            <a:off x="5865454" y="4387394"/>
            <a:ext cx="1941935" cy="1200329"/>
          </a:xfrm>
          <a:prstGeom prst="rect"/>
          <a:noFill/>
        </p:spPr>
        <p:txBody>
          <a:bodyPr wrap="square" rtlCol="0">
            <a:spAutoFit/>
          </a:bodyPr>
          <a:lstStyle/>
          <a:p>
            <a:r>
              <a:rPr lang="en-US" sz="1200" dirty="1"/>
              <a:t>Y1 = $1,100x of gross income, $1,000x of deductible expenses attributable to domestic activities (including $50x royalty expense)</a:t>
            </a:r>
          </a:p>
        </p:txBody>
      </p:sp>
      <p:sp>
        <p:nvSpPr>
          <p:cNvPr id="6" name="TextBox 5">
            <a:extLst>
              <a:ext uri="{FF2B5EF4-FFF2-40B4-BE49-F238E27FC236}">
                <a16:creationId xmlns:a16="http://schemas.microsoft.com/office/drawing/2014/main" id="{7E473EE8-306C-462D-908F-99D1EF1183BC}"/>
              </a:ext>
            </a:extLst>
          </p:cNvPr>
          <p:cNvSpPr txBox="1"/>
          <p:nvPr/>
        </p:nvSpPr>
        <p:spPr>
          <a:xfrm>
            <a:off x="1894579" y="4050091"/>
            <a:ext cx="946092" cy="261610"/>
          </a:xfrm>
          <a:prstGeom prst="rect"/>
          <a:noFill/>
        </p:spPr>
        <p:txBody>
          <a:bodyPr wrap="none" rtlCol="0">
            <a:spAutoFit/>
          </a:bodyPr>
          <a:lstStyle/>
          <a:p>
            <a:r>
              <a:rPr lang="en-US" sz="1050" b="1" dirty="1">
                <a:solidFill>
                  <a:srgbClr val="092776"/>
                </a:solidFill>
                <a:latin typeface="+mn-lt"/>
              </a:rPr>
              <a:t>CIT: 30%</a:t>
            </a:r>
            <a:endParaRPr sz="1050" b="1">
              <a:solidFill>
                <a:srgbClr val="092776"/>
              </a:solidFill>
              <a:latin typeface="+mn-lt"/>
            </a:endParaRPr>
          </a:p>
        </p:txBody>
      </p:sp>
      <p:sp>
        <p:nvSpPr>
          <p:cNvPr id="17" name="TextBox 16">
            <a:extLst>
              <a:ext uri="{FF2B5EF4-FFF2-40B4-BE49-F238E27FC236}">
                <a16:creationId xmlns:a16="http://schemas.microsoft.com/office/drawing/2014/main" id="{169EDDF8-62FA-4FC2-9EF2-9870AB814BC3}"/>
              </a:ext>
            </a:extLst>
          </p:cNvPr>
          <p:cNvSpPr txBox="1"/>
          <p:nvPr/>
        </p:nvSpPr>
        <p:spPr>
          <a:xfrm>
            <a:off x="4342726" y="4050091"/>
            <a:ext cx="845103" cy="261610"/>
          </a:xfrm>
          <a:prstGeom prst="rect"/>
          <a:noFill/>
        </p:spPr>
        <p:txBody>
          <a:bodyPr wrap="none" rtlCol="0">
            <a:spAutoFit/>
          </a:bodyPr>
          <a:lstStyle/>
          <a:p>
            <a:r>
              <a:rPr lang="en-US" sz="1050" b="1" dirty="1">
                <a:solidFill>
                  <a:srgbClr val="092776"/>
                </a:solidFill>
                <a:latin typeface="+mn-lt"/>
              </a:rPr>
              <a:t>CIT: 0%</a:t>
            </a:r>
            <a:endParaRPr sz="1050" b="1">
              <a:solidFill>
                <a:srgbClr val="092776"/>
              </a:solidFill>
              <a:latin typeface="+mn-lt"/>
            </a:endParaRPr>
          </a:p>
        </p:txBody>
      </p:sp>
      <p:sp>
        <p:nvSpPr>
          <p:cNvPr id="20" name="TextBox 19">
            <a:extLst>
              <a:ext uri="{FF2B5EF4-FFF2-40B4-BE49-F238E27FC236}">
                <a16:creationId xmlns:a16="http://schemas.microsoft.com/office/drawing/2014/main" id="{5DC5AE0D-6CB2-44A0-8DF4-D75FDFAE4771}"/>
              </a:ext>
            </a:extLst>
          </p:cNvPr>
          <p:cNvSpPr txBox="1"/>
          <p:nvPr/>
        </p:nvSpPr>
        <p:spPr>
          <a:xfrm>
            <a:off x="4342726" y="2549123"/>
            <a:ext cx="797013" cy="261610"/>
          </a:xfrm>
          <a:prstGeom prst="rect"/>
          <a:noFill/>
        </p:spPr>
        <p:txBody>
          <a:bodyPr wrap="none" rtlCol="0">
            <a:spAutoFit/>
          </a:bodyPr>
          <a:lstStyle/>
          <a:p>
            <a:r>
              <a:rPr lang="en-US" sz="1050" b="1" dirty="1">
                <a:solidFill>
                  <a:srgbClr val="092776"/>
                </a:solidFill>
                <a:latin typeface="+mn-lt"/>
              </a:rPr>
              <a:t>CIT:0%</a:t>
            </a:r>
            <a:endParaRPr sz="1050" b="1">
              <a:solidFill>
                <a:srgbClr val="092776"/>
              </a:solidFill>
              <a:latin typeface="+mn-lt"/>
            </a:endParaRPr>
          </a:p>
        </p:txBody>
      </p:sp>
      <p:sp>
        <p:nvSpPr>
          <p:cNvPr id="24" name="TextBox 23">
            <a:extLst>
              <a:ext uri="{FF2B5EF4-FFF2-40B4-BE49-F238E27FC236}">
                <a16:creationId xmlns:a16="http://schemas.microsoft.com/office/drawing/2014/main" id="{949E022B-6DC7-416F-A78C-98096C39B089}"/>
              </a:ext>
            </a:extLst>
          </p:cNvPr>
          <p:cNvSpPr txBox="1"/>
          <p:nvPr/>
        </p:nvSpPr>
        <p:spPr>
          <a:xfrm>
            <a:off x="4414860" y="3617787"/>
            <a:ext cx="686406" cy="261610"/>
          </a:xfrm>
          <a:prstGeom prst="rect"/>
          <a:noFill/>
        </p:spPr>
        <p:txBody>
          <a:bodyPr wrap="none" rtlCol="0">
            <a:spAutoFit/>
          </a:bodyPr>
          <a:lstStyle/>
          <a:p>
            <a:r>
              <a:rPr lang="en-US" sz="1100" b="1" dirty="1">
                <a:solidFill>
                  <a:srgbClr val="FF0000"/>
                </a:solidFill>
              </a:rPr>
              <a:t>QDMTT</a:t>
            </a:r>
          </a:p>
        </p:txBody>
      </p:sp>
      <p:sp>
        <p:nvSpPr>
          <p:cNvPr id="21" name="Rectangle 20">
            <a:extLst>
              <a:ext uri="{FF2B5EF4-FFF2-40B4-BE49-F238E27FC236}">
                <a16:creationId xmlns:a16="http://schemas.microsoft.com/office/drawing/2014/main" id="{48CCD2FE-3EF9-4D96-AF6B-1E6EA7CF3936}"/>
              </a:ext>
            </a:extLst>
          </p:cNvPr>
          <p:cNvSpPr/>
          <p:nvPr/>
        </p:nvSpPr>
        <p:spPr>
          <a:xfrm>
            <a:off x="6233043" y="3617787"/>
            <a:ext cx="1137557" cy="653143"/>
          </a:xfrm>
          <a:prstGeom prst="rect"/>
          <a:ln w="25400" cap="flat" algn="ctr">
            <a:solidFill>
              <a:srgbClr val="09277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1">
                <a:solidFill>
                  <a:srgbClr val="092776"/>
                </a:solidFill>
              </a:rPr>
              <a:t>USP</a:t>
            </a:r>
            <a:endParaRPr sz="2000">
              <a:solidFill>
                <a:srgbClr val="092776"/>
              </a:solidFill>
            </a:endParaRPr>
          </a:p>
        </p:txBody>
      </p:sp>
      <p:cxnSp>
        <p:nvCxnSpPr>
          <p:cNvPr id="13" name="Connector: Elbow 12">
            <a:extLst>
              <a:ext uri="{FF2B5EF4-FFF2-40B4-BE49-F238E27FC236}">
                <a16:creationId xmlns:a16="http://schemas.microsoft.com/office/drawing/2014/main" id="{CE9A0600-EC52-4FD2-AD5E-7C848ECE6661}"/>
              </a:ext>
            </a:extLst>
          </p:cNvPr>
          <p:cNvCxnSpPr>
            <a:stCxn id="4" idx="0"/>
            <a:endCxn id="18" idx="2"/>
          </p:cNvCxnSpPr>
          <p:nvPr/>
        </p:nvCxnSpPr>
        <p:spPr>
          <a:xfrm rot="5400000" flipH="1" flipV="1">
            <a:off x="2887732" y="2052501"/>
            <a:ext cx="811312" cy="2336294"/>
          </a:xfrm>
          <a:prstGeom prst="bentConnector3">
            <a:avLst/>
          </a:prstGeom>
          <a:solidFill>
            <a:schemeClr val="accent1"/>
          </a:solidFill>
          <a:ln w="25400" cap="flat" cmpd="sng" algn="ctr">
            <a:solidFill>
              <a:srgbClr val="092776"/>
            </a:solidFill>
            <a:prstDash val="solid"/>
            <a:round/>
            <a:headEnd type="none" w="med" len="med"/>
            <a:tailEnd type="none" w="med" len="med"/>
          </a:ln>
          <a:effectLst/>
        </p:spPr>
      </p:cxnSp>
      <p:cxnSp>
        <p:nvCxnSpPr>
          <p:cNvPr id="16" name="Connector: Elbow 15">
            <a:extLst>
              <a:ext uri="{FF2B5EF4-FFF2-40B4-BE49-F238E27FC236}">
                <a16:creationId xmlns:a16="http://schemas.microsoft.com/office/drawing/2014/main" id="{9F40E29A-4BBE-413E-87E0-573D395716C7}"/>
              </a:ext>
            </a:extLst>
          </p:cNvPr>
          <p:cNvCxnSpPr>
            <a:stCxn id="21" idx="0"/>
            <a:endCxn id="18" idx="2"/>
          </p:cNvCxnSpPr>
          <p:nvPr/>
        </p:nvCxnSpPr>
        <p:spPr>
          <a:xfrm rot="16200000" flipV="1">
            <a:off x="5230282" y="2046246"/>
            <a:ext cx="802795" cy="2340287"/>
          </a:xfrm>
          <a:prstGeom prst="bentConnector3">
            <a:avLst/>
          </a:prstGeom>
          <a:solidFill>
            <a:schemeClr val="accent1"/>
          </a:solidFill>
          <a:ln w="25400" cap="flat" cmpd="sng" algn="ctr">
            <a:solidFill>
              <a:srgbClr val="092776"/>
            </a:solidFill>
            <a:prstDash val="solid"/>
            <a:round/>
            <a:headEnd type="none" w="med" len="med"/>
            <a:tailEnd type="none" w="med" len="med"/>
          </a:ln>
          <a:effectLst/>
        </p:spPr>
      </p:cxnSp>
      <p:cxnSp>
        <p:nvCxnSpPr>
          <p:cNvPr id="26" name="Straight Connector 25">
            <a:extLst>
              <a:ext uri="{FF2B5EF4-FFF2-40B4-BE49-F238E27FC236}">
                <a16:creationId xmlns:a16="http://schemas.microsoft.com/office/drawing/2014/main" id="{C9C6A889-A58D-4D61-B3C0-D0644683030E}"/>
              </a:ext>
            </a:extLst>
          </p:cNvPr>
          <p:cNvCxnSpPr>
            <a:stCxn id="18" idx="2"/>
          </p:cNvCxnSpPr>
          <p:nvPr/>
        </p:nvCxnSpPr>
        <p:spPr>
          <a:xfrm flipH="1">
            <a:off x="4461533" y="2814992"/>
            <a:ext cx="2" cy="802794"/>
          </a:xfrm>
          <a:prstGeom prst="line"/>
          <a:solidFill>
            <a:schemeClr val="accent1"/>
          </a:solidFill>
          <a:ln w="25400" cap="flat" cmpd="sng" algn="ctr">
            <a:solidFill>
              <a:srgbClr val="092776"/>
            </a:solidFill>
            <a:prstDash val="solid"/>
            <a:round/>
            <a:headEnd type="none" w="med" len="med"/>
            <a:tailEnd type="none" w="med" len="med"/>
          </a:ln>
          <a:effectLst/>
        </p:spPr>
      </p:cxnSp>
      <p:cxnSp>
        <p:nvCxnSpPr>
          <p:cNvPr id="41" name="Straight Connector 40">
            <a:extLst>
              <a:ext uri="{FF2B5EF4-FFF2-40B4-BE49-F238E27FC236}">
                <a16:creationId xmlns:a16="http://schemas.microsoft.com/office/drawing/2014/main" id="{A509D8DF-5ECD-4BEC-85F5-B635F561D3A2}"/>
              </a:ext>
            </a:extLst>
          </p:cNvPr>
          <p:cNvCxnSpPr>
            <a:stCxn id="9" idx="4"/>
            <a:endCxn id="18" idx="0"/>
          </p:cNvCxnSpPr>
          <p:nvPr/>
        </p:nvCxnSpPr>
        <p:spPr>
          <a:xfrm>
            <a:off x="4461534" y="1657024"/>
            <a:ext cx="1" cy="504825"/>
          </a:xfrm>
          <a:prstGeom prst="line"/>
          <a:solidFill>
            <a:schemeClr val="accent1"/>
          </a:solidFill>
          <a:ln w="25400" cap="flat" cmpd="sng" algn="ctr">
            <a:solidFill>
              <a:srgbClr val="092776"/>
            </a:solidFill>
            <a:prstDash val="solid"/>
            <a:round/>
            <a:headEnd type="none" w="med" len="med"/>
            <a:tailEnd type="none" w="med" len="med"/>
          </a:ln>
          <a:effectLst/>
        </p:spPr>
      </p:cxnSp>
      <p:cxnSp>
        <p:nvCxnSpPr>
          <p:cNvPr id="44" name="Straight Arrow Connector 43">
            <a:extLst>
              <a:ext uri="{FF2B5EF4-FFF2-40B4-BE49-F238E27FC236}">
                <a16:creationId xmlns:a16="http://schemas.microsoft.com/office/drawing/2014/main" id="{53384335-7092-4113-AEC2-9ADD1273463D}"/>
              </a:ext>
            </a:extLst>
          </p:cNvPr>
          <p:cNvCxnSpPr>
            <a:stCxn id="21" idx="1"/>
            <a:endCxn id="5" idx="3"/>
          </p:cNvCxnSpPr>
          <p:nvPr/>
        </p:nvCxnSpPr>
        <p:spPr>
          <a:xfrm flipH="1">
            <a:off x="5049610" y="3944359"/>
            <a:ext cx="1183433" cy="8517"/>
          </a:xfrm>
          <a:prstGeom prst="straightConnector1"/>
          <a:solidFill>
            <a:schemeClr val="accent1"/>
          </a:solidFill>
          <a:ln w="9525" cap="flat" cmpd="sng" algn="ctr">
            <a:solidFill>
              <a:srgbClr val="092776"/>
            </a:solidFill>
            <a:prstDash val="solid"/>
            <a:round/>
            <a:headEnd type="none" w="med" len="med"/>
            <a:tailEnd type="triangle"/>
          </a:ln>
          <a:effectLst/>
        </p:spPr>
      </p:cxnSp>
      <p:sp>
        <p:nvSpPr>
          <p:cNvPr id="46" name="Rectangle 5">
            <a:extLst>
              <a:ext uri="{FF2B5EF4-FFF2-40B4-BE49-F238E27FC236}">
                <a16:creationId xmlns:a16="http://schemas.microsoft.com/office/drawing/2014/main" id="{FFD615EE-5DD1-4DE9-9637-619E12DE8880}"/>
              </a:ext>
            </a:extLst>
          </p:cNvPr>
          <p:cNvSpPr>
            <a:spLocks noChangeArrowheads="1"/>
          </p:cNvSpPr>
          <p:nvPr/>
        </p:nvSpPr>
        <p:spPr>
          <a:xfrm>
            <a:off x="1143052" y="5786448"/>
            <a:ext cx="7748536" cy="646331"/>
          </a:xfrm>
          <a:prstGeom prst="rect"/>
          <a:noFill/>
          <a:ln w="9525">
            <a:noFill/>
            <a:miter lim="800000"/>
          </a:ln>
        </p:spPr>
        <p:txBody>
          <a:bodyPr lIns="0" tIns="0" rIns="0" bIns="0"/>
          <a:lstStyle/>
          <a:p>
            <a:pPr algn="l" eaLnBrk="0" hangingPunct="0">
              <a:spcBef>
                <a:spcPts val="300"/>
              </a:spcBef>
              <a:spcAft>
                <a:spcPts val="1200"/>
              </a:spcAft>
              <a:buClr>
                <a:schemeClr val="folHlink"/>
              </a:buClr>
              <a:defRPr/>
            </a:pPr>
            <a:r>
              <a:rPr lang="en-US" sz="14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Same facts as the “</a:t>
            </a:r>
            <a:r>
              <a:rPr lang="en-US" sz="1400" dirty="1">
                <a:solidFill>
                  <a:srgbClr val="092776"/>
                </a:solidFill>
                <a:latin typeface="Arial" panose="020b0604020202020204" pitchFamily="34" charset="0"/>
                <a:ea typeface="DFKai-SB" panose="03000509000000000000" pitchFamily="65" charset="-120"/>
                <a:cs typeface="Arial" panose="020b0604020202020204" pitchFamily="34" charset="0"/>
              </a:rPr>
              <a:t>Base Case” except USP previously expatriated in a transaction that was neither a 60% nor an 80% inversion.</a:t>
            </a:r>
          </a:p>
          <a:p>
            <a:pPr algn="l" eaLnBrk="0" hangingPunct="0">
              <a:spcBef>
                <a:spcPts val="300"/>
              </a:spcBef>
              <a:spcAft>
                <a:spcPts val="1200"/>
              </a:spcAft>
              <a:buClr>
                <a:schemeClr val="folHlink"/>
              </a:buClr>
              <a:defRPr/>
            </a:pPr>
            <a:endParaRPr kumimoji="0" lang="en-US" sz="1400" b="0" i="0" u="none" strike="noStrike" kern="0" cap="none" spc="0" normalizeH="0" baseline="0" noProof="0">
              <a:ln>
                <a:noFill/>
              </a:ln>
              <a:solidFill>
                <a:srgbClr val="092776"/>
              </a:solidFill>
              <a:effectLst/>
              <a:uLnTx/>
              <a:uFillTx/>
              <a:latin typeface="Arial" panose="020b0604020202020204" pitchFamily="34" charset="0"/>
              <a:cs typeface="Arial" panose="020b0604020202020204" pitchFamily="34" charset="0"/>
            </a:endParaRPr>
          </a:p>
        </p:txBody>
      </p:sp>
      <p:sp>
        <p:nvSpPr>
          <p:cNvPr id="47" name="TextBox 46">
            <a:extLst>
              <a:ext uri="{FF2B5EF4-FFF2-40B4-BE49-F238E27FC236}">
                <a16:creationId xmlns:a16="http://schemas.microsoft.com/office/drawing/2014/main" id="{AFB8DCE2-5D0F-4A88-B697-ACCE13128E02}"/>
              </a:ext>
            </a:extLst>
          </p:cNvPr>
          <p:cNvSpPr txBox="1"/>
          <p:nvPr/>
        </p:nvSpPr>
        <p:spPr>
          <a:xfrm>
            <a:off x="7000685" y="3672008"/>
            <a:ext cx="332142" cy="369332"/>
          </a:xfrm>
          <a:prstGeom prst="rect"/>
          <a:noFill/>
        </p:spPr>
        <p:txBody>
          <a:bodyPr wrap="none" rtlCol="0">
            <a:spAutoFit/>
          </a:bodyPr>
          <a:lstStyle/>
          <a:p>
            <a:r>
              <a:rPr lang="en-US" sz="1800" dirty="1">
                <a:solidFill>
                  <a:srgbClr val="FF0000"/>
                </a:solidFill>
                <a:latin typeface="+mn-lt"/>
              </a:rPr>
              <a:t>*</a:t>
            </a:r>
          </a:p>
        </p:txBody>
      </p:sp>
      <p:sp>
        <p:nvSpPr>
          <p:cNvPr id="48" name="TextBox 47">
            <a:extLst>
              <a:ext uri="{FF2B5EF4-FFF2-40B4-BE49-F238E27FC236}">
                <a16:creationId xmlns:a16="http://schemas.microsoft.com/office/drawing/2014/main" id="{241E703D-81B4-417F-BE1B-8E878DCA41D7}"/>
              </a:ext>
            </a:extLst>
          </p:cNvPr>
          <p:cNvSpPr txBox="1"/>
          <p:nvPr/>
        </p:nvSpPr>
        <p:spPr>
          <a:xfrm>
            <a:off x="963199" y="5704599"/>
            <a:ext cx="255198" cy="307777"/>
          </a:xfrm>
          <a:prstGeom prst="rect"/>
          <a:noFill/>
        </p:spPr>
        <p:txBody>
          <a:bodyPr wrap="none" rtlCol="0">
            <a:spAutoFit/>
          </a:bodyPr>
          <a:lstStyle/>
          <a:p>
            <a:r>
              <a:rPr lang="en-US" sz="1400" dirty="1">
                <a:solidFill>
                  <a:srgbClr val="FF0000"/>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3794636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Rectangle 5"/>
          <p:cNvSpPr>
            <a:spLocks noChangeArrowheads="1"/>
          </p:cNvSpPr>
          <p:nvPr/>
        </p:nvSpPr>
        <p:spPr>
          <a:xfrm>
            <a:off x="495759" y="1180633"/>
            <a:ext cx="8020280" cy="5178425"/>
          </a:xfrm>
          <a:prstGeom prst="rect"/>
          <a:noFill/>
          <a:ln w="9525">
            <a:noFill/>
            <a:miter lim="800000"/>
          </a:ln>
        </p:spPr>
        <p:txBody>
          <a:bodyPr lIns="0" tIns="0" rIns="0" bIns="0"/>
          <a:lstStyle/>
          <a:p>
            <a:pPr marL="469900" indent="-469900" algn="l" eaLnBrk="0" hangingPunct="0">
              <a:spcBef>
                <a:spcPts val="300"/>
              </a:spcBef>
              <a:spcAft>
                <a:spcPts val="1200"/>
              </a:spcAft>
              <a:buClr>
                <a:schemeClr val="folHlink"/>
              </a:buClr>
              <a:buFontTx/>
              <a:buChar char="•"/>
              <a:defRPr/>
            </a:pPr>
            <a:r>
              <a:rPr lang="en-US" sz="1400" u="none" strike="noStrike" dirty="1">
                <a:solidFill>
                  <a:srgbClr val="092776"/>
                </a:solidFill>
                <a:effectLst/>
                <a:latin typeface="Arial" panose="020b0604020202020204" pitchFamily="34" charset="0"/>
                <a:ea typeface="SimSun" panose="02010600030101010101" pitchFamily="2" charset="-122"/>
                <a:cs typeface="Arial" panose="020b0604020202020204" pitchFamily="34" charset="0"/>
              </a:rPr>
              <a:t>Determining USP’s Regular U.S. Federal Income Tax Liability</a:t>
            </a:r>
          </a:p>
          <a:p>
            <a:pPr marL="927100" lvl="1" indent="-469900" algn="l" eaLnBrk="0" hangingPunct="0">
              <a:spcBef>
                <a:spcPts val="300"/>
              </a:spcBef>
              <a:spcAft>
                <a:spcPts val="1200"/>
              </a:spcAft>
              <a:buClr>
                <a:schemeClr val="folHlink"/>
              </a:buClr>
              <a:buFontTx/>
              <a:buChar char="•"/>
              <a:defRPr/>
            </a:pPr>
            <a:r>
              <a:rPr lang="en-US" sz="1400" dirty="1">
                <a:solidFill>
                  <a:srgbClr val="092776"/>
                </a:solidFill>
                <a:latin typeface="Arial" panose="020b0604020202020204" pitchFamily="34" charset="0"/>
                <a:ea typeface="SimSun" panose="02010600030101010101" pitchFamily="2" charset="-122"/>
                <a:cs typeface="Arial" panose="020b0604020202020204" pitchFamily="34" charset="0"/>
              </a:rPr>
              <a:t>Gross income of $</a:t>
            </a:r>
            <a:r>
              <a:rPr lang="en-US" sz="1400" dirty="1">
                <a:solidFill>
                  <a:srgbClr val="092776"/>
                </a:solidFill>
                <a:latin typeface="Arial" panose="020b0604020202020204" pitchFamily="34" charset="0"/>
                <a:ea typeface="SimSun" panose="02010600030101010101" pitchFamily="2" charset="-122"/>
                <a:cs typeface="Arial" panose="020b0604020202020204" pitchFamily="34" charset="0"/>
              </a:rPr>
              <a:t>1,100x</a:t>
            </a:r>
            <a:r>
              <a:rPr lang="en-US" sz="1400" dirty="1">
                <a:solidFill>
                  <a:srgbClr val="092776"/>
                </a:solidFill>
                <a:latin typeface="Arial" panose="020b0604020202020204" pitchFamily="34" charset="0"/>
                <a:ea typeface="SimSun" panose="02010600030101010101" pitchFamily="2" charset="-122"/>
                <a:cs typeface="Arial" panose="020b0604020202020204" pitchFamily="34" charset="0"/>
              </a:rPr>
              <a:t> and deductions of $</a:t>
            </a:r>
            <a:r>
              <a:rPr lang="en-US" sz="1400" dirty="1">
                <a:solidFill>
                  <a:srgbClr val="092776"/>
                </a:solidFill>
                <a:latin typeface="Arial" panose="020b0604020202020204" pitchFamily="34" charset="0"/>
                <a:ea typeface="SimSun" panose="02010600030101010101" pitchFamily="2" charset="-122"/>
                <a:cs typeface="Arial" panose="020b0604020202020204" pitchFamily="34" charset="0"/>
              </a:rPr>
              <a:t>1,000x</a:t>
            </a:r>
            <a:r>
              <a:rPr lang="en-US" sz="1400" dirty="1">
                <a:solidFill>
                  <a:srgbClr val="092776"/>
                </a:solidFill>
                <a:latin typeface="Arial" panose="020b0604020202020204" pitchFamily="34" charset="0"/>
                <a:ea typeface="SimSun" panose="02010600030101010101" pitchFamily="2" charset="-122"/>
                <a:cs typeface="Arial" panose="020b0604020202020204" pitchFamily="34" charset="0"/>
              </a:rPr>
              <a:t> (including the USP related party royalty expense).</a:t>
            </a:r>
          </a:p>
          <a:p>
            <a:pPr marL="927100" lvl="1" indent="-469900" algn="l" eaLnBrk="0" hangingPunct="0">
              <a:spcBef>
                <a:spcPts val="300"/>
              </a:spcBef>
              <a:spcAft>
                <a:spcPts val="1200"/>
              </a:spcAft>
              <a:buClr>
                <a:schemeClr val="folHlink"/>
              </a:buClr>
              <a:buFontTx/>
              <a:buChar char="•"/>
              <a:defRPr/>
            </a:pPr>
            <a:r>
              <a:rPr lang="en-US" sz="1400" dirty="1">
                <a:solidFill>
                  <a:srgbClr val="092776"/>
                </a:solidFill>
                <a:latin typeface="Arial" panose="020b0604020202020204" pitchFamily="34" charset="0"/>
                <a:ea typeface="DFKai-SB" panose="03000509000000000000" pitchFamily="65" charset="-120"/>
                <a:cs typeface="Arial" panose="020b0604020202020204" pitchFamily="34" charset="0"/>
              </a:rPr>
              <a:t>Regular U.S. federal income tax liability = $</a:t>
            </a:r>
            <a:r>
              <a:rPr lang="en-US" sz="1400" dirty="1">
                <a:solidFill>
                  <a:srgbClr val="092776"/>
                </a:solidFill>
                <a:latin typeface="Arial" panose="020b0604020202020204" pitchFamily="34" charset="0"/>
                <a:ea typeface="DFKai-SB" panose="03000509000000000000" pitchFamily="65" charset="-120"/>
                <a:cs typeface="Arial" panose="020b0604020202020204" pitchFamily="34" charset="0"/>
              </a:rPr>
              <a:t>100x</a:t>
            </a:r>
            <a:r>
              <a:rPr lang="en-US" sz="1400" dirty="1">
                <a:solidFill>
                  <a:srgbClr val="092776"/>
                </a:solidFill>
                <a:latin typeface="Arial" panose="020b0604020202020204" pitchFamily="34" charset="0"/>
                <a:ea typeface="DFKai-SB" panose="03000509000000000000" pitchFamily="65" charset="-120"/>
                <a:cs typeface="Arial" panose="020b0604020202020204" pitchFamily="34" charset="0"/>
              </a:rPr>
              <a:t> of U.S. net income x 21% = $</a:t>
            </a:r>
            <a:r>
              <a:rPr lang="en-US" sz="1400" dirty="1">
                <a:solidFill>
                  <a:srgbClr val="092776"/>
                </a:solidFill>
                <a:latin typeface="Arial" panose="020b0604020202020204" pitchFamily="34" charset="0"/>
                <a:ea typeface="DFKai-SB" panose="03000509000000000000" pitchFamily="65" charset="-120"/>
                <a:cs typeface="Arial" panose="020b0604020202020204" pitchFamily="34" charset="0"/>
              </a:rPr>
              <a:t>21x</a:t>
            </a:r>
            <a:r>
              <a:rPr lang="en-US" sz="1400" dirty="1">
                <a:solidFill>
                  <a:srgbClr val="092776"/>
                </a:solidFill>
                <a:latin typeface="Arial" panose="020b0604020202020204" pitchFamily="34" charset="0"/>
                <a:ea typeface="DFKai-SB" panose="03000509000000000000" pitchFamily="65" charset="-120"/>
                <a:cs typeface="Arial" panose="020b0604020202020204" pitchFamily="34" charset="0"/>
              </a:rPr>
              <a:t>.</a:t>
            </a:r>
          </a:p>
          <a:p>
            <a:pPr marL="469900" indent="-469900" algn="l" eaLnBrk="0" hangingPunct="0">
              <a:spcBef>
                <a:spcPts val="300"/>
              </a:spcBef>
              <a:spcAft>
                <a:spcPts val="1200"/>
              </a:spcAft>
              <a:buClr>
                <a:schemeClr val="folHlink"/>
              </a:buClr>
              <a:buFontTx/>
              <a:buChar char="•"/>
              <a:defRPr/>
            </a:pPr>
            <a:r>
              <a:rPr lang="en-US" sz="1400" dirty="1">
                <a:solidFill>
                  <a:srgbClr val="092776"/>
                </a:solidFill>
                <a:latin typeface="Arial" panose="020b0604020202020204" pitchFamily="34" charset="0"/>
                <a:ea typeface="DFKai-SB" panose="03000509000000000000" pitchFamily="65" charset="-120"/>
                <a:cs typeface="Arial" panose="020b0604020202020204" pitchFamily="34" charset="0"/>
              </a:rPr>
              <a:t>Under facts of example, no BEAT liability.</a:t>
            </a:r>
          </a:p>
          <a:p>
            <a:pPr marL="469900" indent="-469900" algn="l" eaLnBrk="0" hangingPunct="0">
              <a:spcBef>
                <a:spcPts val="300"/>
              </a:spcBef>
              <a:spcAft>
                <a:spcPts val="1200"/>
              </a:spcAft>
              <a:buClr>
                <a:schemeClr val="folHlink"/>
              </a:buClr>
              <a:buFontTx/>
              <a:buChar char="•"/>
              <a:defRPr/>
            </a:pPr>
            <a:r>
              <a:rPr lang="en-US" sz="1400" u="none" strike="noStrike" dirty="1">
                <a:solidFill>
                  <a:srgbClr val="092776"/>
                </a:solidFill>
                <a:effectLst/>
                <a:latin typeface="Arial" panose="020b0604020202020204" pitchFamily="34" charset="0"/>
                <a:ea typeface="SimSun" panose="02010600030101010101" pitchFamily="2" charset="-122"/>
                <a:cs typeface="Arial" panose="020b0604020202020204" pitchFamily="34" charset="0"/>
              </a:rPr>
              <a:t>HTJ</a:t>
            </a:r>
            <a:r>
              <a:rPr lang="en-US" sz="1400" u="none" strike="noStrike" dirty="1">
                <a:solidFill>
                  <a:srgbClr val="092776"/>
                </a:solidFill>
                <a:effectLst/>
                <a:latin typeface="Arial" panose="020b0604020202020204" pitchFamily="34" charset="0"/>
                <a:ea typeface="SimSun" panose="02010600030101010101" pitchFamily="2" charset="-122"/>
                <a:cs typeface="Arial" panose="020b0604020202020204" pitchFamily="34" charset="0"/>
              </a:rPr>
              <a:t> regular corporate income results in tax liability on $</a:t>
            </a:r>
            <a:r>
              <a:rPr lang="en-US" sz="1400" u="none" strike="noStrike" dirty="1">
                <a:solidFill>
                  <a:srgbClr val="092776"/>
                </a:solidFill>
                <a:effectLst/>
                <a:latin typeface="Arial" panose="020b0604020202020204" pitchFamily="34" charset="0"/>
                <a:ea typeface="SimSun" panose="02010600030101010101" pitchFamily="2" charset="-122"/>
                <a:cs typeface="Arial" panose="020b0604020202020204" pitchFamily="34" charset="0"/>
              </a:rPr>
              <a:t>100x</a:t>
            </a:r>
            <a:r>
              <a:rPr lang="en-US" sz="1400" u="none" strike="noStrike" dirty="1">
                <a:solidFill>
                  <a:srgbClr val="092776"/>
                </a:solidFill>
                <a:effectLst/>
                <a:latin typeface="Arial" panose="020b0604020202020204" pitchFamily="34" charset="0"/>
                <a:ea typeface="SimSun" panose="02010600030101010101" pitchFamily="2" charset="-122"/>
                <a:cs typeface="Arial" panose="020b0604020202020204" pitchFamily="34" charset="0"/>
              </a:rPr>
              <a:t> of income = $</a:t>
            </a:r>
            <a:r>
              <a:rPr lang="en-US" sz="1400" u="none" strike="noStrike" dirty="1">
                <a:solidFill>
                  <a:srgbClr val="092776"/>
                </a:solidFill>
                <a:effectLst/>
                <a:latin typeface="Arial" panose="020b0604020202020204" pitchFamily="34" charset="0"/>
                <a:ea typeface="SimSun" panose="02010600030101010101" pitchFamily="2" charset="-122"/>
                <a:cs typeface="Arial" panose="020b0604020202020204" pitchFamily="34" charset="0"/>
              </a:rPr>
              <a:t>30x</a:t>
            </a:r>
            <a:r>
              <a:rPr lang="en-US" sz="1400" dirty="1">
                <a:solidFill>
                  <a:srgbClr val="092776"/>
                </a:solidFill>
                <a:latin typeface="Arial" panose="020b0604020202020204" pitchFamily="34" charset="0"/>
                <a:ea typeface="SimSun" panose="02010600030101010101" pitchFamily="2" charset="-122"/>
                <a:cs typeface="Arial" panose="020b0604020202020204" pitchFamily="34" charset="0"/>
              </a:rPr>
              <a:t>.</a:t>
            </a:r>
          </a:p>
          <a:p>
            <a:pPr marL="469900" indent="-469900" algn="l" eaLnBrk="0" hangingPunct="0">
              <a:spcBef>
                <a:spcPts val="300"/>
              </a:spcBef>
              <a:spcAft>
                <a:spcPts val="1200"/>
              </a:spcAft>
              <a:buClr>
                <a:schemeClr val="folHlink"/>
              </a:buClr>
              <a:buFontTx/>
              <a:buChar char="•"/>
              <a:defRPr/>
            </a:pPr>
            <a:r>
              <a:rPr lang="en-US" sz="1400" u="none" strike="noStrike" dirty="1">
                <a:solidFill>
                  <a:srgbClr val="092776"/>
                </a:solidFill>
                <a:effectLst/>
                <a:latin typeface="Arial" panose="020b0604020202020204" pitchFamily="34" charset="0"/>
                <a:ea typeface="SimSun" panose="02010600030101010101" pitchFamily="2" charset="-122"/>
                <a:cs typeface="Arial" panose="020b0604020202020204" pitchFamily="34" charset="0"/>
              </a:rPr>
              <a:t>LTJ</a:t>
            </a:r>
            <a:r>
              <a:rPr lang="en-US" sz="1400" u="none" strike="noStrike" dirty="1">
                <a:solidFill>
                  <a:srgbClr val="092776"/>
                </a:solidFill>
                <a:effectLst/>
                <a:latin typeface="Arial" panose="020b0604020202020204" pitchFamily="34" charset="0"/>
                <a:ea typeface="SimSun" panose="02010600030101010101" pitchFamily="2" charset="-122"/>
                <a:cs typeface="Arial" panose="020b0604020202020204" pitchFamily="34" charset="0"/>
              </a:rPr>
              <a:t> </a:t>
            </a:r>
            <a:r>
              <a:rPr lang="en-US" sz="1400" u="none" strike="noStrike" dirty="1">
                <a:solidFill>
                  <a:srgbClr val="092776"/>
                </a:solidFill>
                <a:effectLst/>
                <a:latin typeface="Arial" panose="020b0604020202020204" pitchFamily="34" charset="0"/>
                <a:ea typeface="SimSun" panose="02010600030101010101" pitchFamily="2" charset="-122"/>
                <a:cs typeface="Arial" panose="020b0604020202020204" pitchFamily="34" charset="0"/>
              </a:rPr>
              <a:t>QDMTT</a:t>
            </a:r>
            <a:r>
              <a:rPr lang="en-US" sz="1400" u="none" strike="noStrike" dirty="1">
                <a:solidFill>
                  <a:srgbClr val="092776"/>
                </a:solidFill>
                <a:effectLst/>
                <a:latin typeface="Arial" panose="020b0604020202020204" pitchFamily="34" charset="0"/>
                <a:ea typeface="SimSun" panose="02010600030101010101" pitchFamily="2" charset="-122"/>
                <a:cs typeface="Arial" panose="020b0604020202020204" pitchFamily="34" charset="0"/>
              </a:rPr>
              <a:t> results in </a:t>
            </a:r>
            <a:r>
              <a:rPr lang="en-US" sz="1400" u="none" strike="noStrike" dirty="1">
                <a:solidFill>
                  <a:srgbClr val="092776"/>
                </a:solidFill>
                <a:effectLst/>
                <a:latin typeface="Arial" panose="020b0604020202020204" pitchFamily="34" charset="0"/>
                <a:ea typeface="SimSun" panose="02010600030101010101" pitchFamily="2" charset="-122"/>
                <a:cs typeface="Arial" panose="020b0604020202020204" pitchFamily="34" charset="0"/>
              </a:rPr>
              <a:t>LTJ</a:t>
            </a:r>
            <a:r>
              <a:rPr lang="en-US" sz="1400" u="none" strike="noStrike" dirty="1">
                <a:solidFill>
                  <a:srgbClr val="092776"/>
                </a:solidFill>
                <a:effectLst/>
                <a:latin typeface="Arial" panose="020b0604020202020204" pitchFamily="34" charset="0"/>
                <a:ea typeface="SimSun" panose="02010600030101010101" pitchFamily="2" charset="-122"/>
                <a:cs typeface="Arial" panose="020b0604020202020204" pitchFamily="34" charset="0"/>
              </a:rPr>
              <a:t> tax liability of $</a:t>
            </a:r>
            <a:r>
              <a:rPr lang="en-US" sz="1400" dirty="1">
                <a:solidFill>
                  <a:srgbClr val="092776"/>
                </a:solidFill>
                <a:latin typeface="Arial" panose="020b0604020202020204" pitchFamily="34" charset="0"/>
                <a:ea typeface="SimSun" panose="02010600030101010101" pitchFamily="2" charset="-122"/>
                <a:cs typeface="Arial" panose="020b0604020202020204" pitchFamily="34" charset="0"/>
              </a:rPr>
              <a:t>10</a:t>
            </a:r>
            <a:r>
              <a:rPr lang="en-US" sz="1400" u="none" strike="noStrike" dirty="1">
                <a:solidFill>
                  <a:srgbClr val="092776"/>
                </a:solidFill>
                <a:effectLst/>
                <a:latin typeface="Arial" panose="020b0604020202020204" pitchFamily="34" charset="0"/>
                <a:ea typeface="SimSun" panose="02010600030101010101" pitchFamily="2" charset="-122"/>
                <a:cs typeface="Arial" panose="020b0604020202020204" pitchFamily="34" charset="0"/>
              </a:rPr>
              <a:t>0x</a:t>
            </a:r>
            <a:r>
              <a:rPr lang="en-US" sz="1400" u="none" strike="noStrike" dirty="1">
                <a:solidFill>
                  <a:srgbClr val="092776"/>
                </a:solidFill>
                <a:effectLst/>
                <a:latin typeface="Arial" panose="020b0604020202020204" pitchFamily="34" charset="0"/>
                <a:ea typeface="SimSun" panose="02010600030101010101" pitchFamily="2" charset="-122"/>
                <a:cs typeface="Arial" panose="020b0604020202020204" pitchFamily="34" charset="0"/>
              </a:rPr>
              <a:t> = $</a:t>
            </a:r>
            <a:r>
              <a:rPr lang="en-US" sz="1400" dirty="1">
                <a:solidFill>
                  <a:srgbClr val="092776"/>
                </a:solidFill>
                <a:latin typeface="Arial" panose="020b0604020202020204" pitchFamily="34" charset="0"/>
                <a:ea typeface="SimSun" panose="02010600030101010101" pitchFamily="2" charset="-122"/>
                <a:cs typeface="Arial" panose="020b0604020202020204" pitchFamily="34" charset="0"/>
              </a:rPr>
              <a:t>15</a:t>
            </a:r>
            <a:r>
              <a:rPr lang="en-US" sz="1400" u="none" strike="noStrike" dirty="1">
                <a:solidFill>
                  <a:srgbClr val="092776"/>
                </a:solidFill>
                <a:effectLst/>
                <a:latin typeface="Arial" panose="020b0604020202020204" pitchFamily="34" charset="0"/>
                <a:ea typeface="SimSun" panose="02010600030101010101" pitchFamily="2" charset="-122"/>
                <a:cs typeface="Arial" panose="020b0604020202020204" pitchFamily="34" charset="0"/>
              </a:rPr>
              <a:t>x</a:t>
            </a:r>
            <a:r>
              <a:rPr lang="en-US" sz="1400" u="none" strike="noStrike" dirty="1">
                <a:solidFill>
                  <a:srgbClr val="092776"/>
                </a:solidFill>
                <a:effectLst/>
                <a:latin typeface="Arial" panose="020b0604020202020204" pitchFamily="34" charset="0"/>
                <a:ea typeface="SimSun" panose="02010600030101010101" pitchFamily="2" charset="-122"/>
                <a:cs typeface="Arial" panose="020b0604020202020204" pitchFamily="34" charset="0"/>
              </a:rPr>
              <a:t>.</a:t>
            </a:r>
          </a:p>
          <a:p>
            <a:pPr marL="469900" indent="-469900" algn="l" eaLnBrk="0" hangingPunct="0">
              <a:spcBef>
                <a:spcPts val="300"/>
              </a:spcBef>
              <a:spcAft>
                <a:spcPts val="1200"/>
              </a:spcAft>
              <a:buClr>
                <a:schemeClr val="folHlink"/>
              </a:buClr>
              <a:buFontTx/>
              <a:buChar char="•"/>
              <a:defRPr/>
            </a:pPr>
            <a:r>
              <a:rPr lang="en-US" sz="1400" u="none" strike="noStrike" dirty="1">
                <a:solidFill>
                  <a:srgbClr val="092776"/>
                </a:solidFill>
                <a:effectLst/>
                <a:latin typeface="Arial" panose="020b0604020202020204" pitchFamily="34" charset="0"/>
                <a:ea typeface="SimSun" panose="02010600030101010101" pitchFamily="2" charset="-122"/>
                <a:cs typeface="Arial" panose="020b0604020202020204" pitchFamily="34" charset="0"/>
              </a:rPr>
              <a:t>FP Group’s </a:t>
            </a:r>
            <a:r>
              <a:rPr lang="en-US" sz="1400" dirty="1">
                <a:solidFill>
                  <a:srgbClr val="092776"/>
                </a:solidFill>
                <a:latin typeface="Arial" panose="020b0604020202020204" pitchFamily="34" charset="0"/>
                <a:ea typeface="SimSun" panose="02010600030101010101" pitchFamily="2" charset="-122"/>
                <a:cs typeface="Arial" panose="020b0604020202020204" pitchFamily="34" charset="0"/>
              </a:rPr>
              <a:t>global ETR = </a:t>
            </a:r>
            <a:r>
              <a:rPr lang="en-US" sz="1400" b="1" dirty="1">
                <a:solidFill>
                  <a:srgbClr val="092776"/>
                </a:solidFill>
                <a:latin typeface="Arial" panose="020b0604020202020204" pitchFamily="34" charset="0"/>
                <a:ea typeface="SimSun" panose="02010600030101010101" pitchFamily="2" charset="-122"/>
                <a:cs typeface="Arial" panose="020b0604020202020204" pitchFamily="34" charset="0"/>
              </a:rPr>
              <a:t>22.0%</a:t>
            </a:r>
            <a:r>
              <a:rPr lang="en-US" sz="1400" dirty="1">
                <a:solidFill>
                  <a:srgbClr val="092776"/>
                </a:solidFill>
                <a:latin typeface="Arial" panose="020b0604020202020204" pitchFamily="34" charset="0"/>
                <a:ea typeface="SimSun" panose="02010600030101010101" pitchFamily="2" charset="-122"/>
                <a:cs typeface="Arial" panose="020b0604020202020204" pitchFamily="34" charset="0"/>
              </a:rPr>
              <a:t> (i.e., </a:t>
            </a:r>
            <a:r>
              <a:rPr lang="en-US" sz="1400" b="1" dirty="1">
                <a:solidFill>
                  <a:srgbClr val="092776"/>
                </a:solidFill>
                <a:latin typeface="Arial" panose="020b0604020202020204" pitchFamily="34" charset="0"/>
                <a:ea typeface="SimSun" panose="02010600030101010101" pitchFamily="2" charset="-122"/>
                <a:cs typeface="Arial" panose="020b0604020202020204" pitchFamily="34" charset="0"/>
              </a:rPr>
              <a:t>$</a:t>
            </a:r>
            <a:r>
              <a:rPr lang="en-US" sz="1400" b="1" dirty="1">
                <a:solidFill>
                  <a:srgbClr val="092776"/>
                </a:solidFill>
                <a:latin typeface="Arial" panose="020b0604020202020204" pitchFamily="34" charset="0"/>
                <a:ea typeface="SimSun" panose="02010600030101010101" pitchFamily="2" charset="-122"/>
                <a:cs typeface="Arial" panose="020b0604020202020204" pitchFamily="34" charset="0"/>
              </a:rPr>
              <a:t>21x</a:t>
            </a:r>
            <a:r>
              <a:rPr lang="en-US" sz="1400" b="1" dirty="1">
                <a:solidFill>
                  <a:srgbClr val="092776"/>
                </a:solidFill>
                <a:latin typeface="Arial" panose="020b0604020202020204" pitchFamily="34" charset="0"/>
                <a:ea typeface="SimSun" panose="02010600030101010101" pitchFamily="2" charset="-122"/>
                <a:cs typeface="Arial" panose="020b0604020202020204" pitchFamily="34" charset="0"/>
              </a:rPr>
              <a:t> (U.S.) </a:t>
            </a:r>
            <a:r>
              <a:rPr lang="en-US" sz="1400" dirty="1">
                <a:solidFill>
                  <a:srgbClr val="092776"/>
                </a:solidFill>
                <a:latin typeface="Arial" panose="020b0604020202020204" pitchFamily="34" charset="0"/>
                <a:ea typeface="SimSun" panose="02010600030101010101" pitchFamily="2" charset="-122"/>
                <a:cs typeface="Arial" panose="020b0604020202020204" pitchFamily="34" charset="0"/>
              </a:rPr>
              <a:t>+ $</a:t>
            </a:r>
            <a:r>
              <a:rPr lang="en-US" sz="1400" dirty="1">
                <a:solidFill>
                  <a:srgbClr val="092776"/>
                </a:solidFill>
                <a:latin typeface="Arial" panose="020b0604020202020204" pitchFamily="34" charset="0"/>
                <a:ea typeface="SimSun" panose="02010600030101010101" pitchFamily="2" charset="-122"/>
                <a:cs typeface="Arial" panose="020b0604020202020204" pitchFamily="34" charset="0"/>
              </a:rPr>
              <a:t>30x</a:t>
            </a:r>
            <a:r>
              <a:rPr lang="en-US" sz="1400" dirty="1">
                <a:solidFill>
                  <a:srgbClr val="092776"/>
                </a:solidFill>
                <a:latin typeface="Arial" panose="020b0604020202020204" pitchFamily="34" charset="0"/>
                <a:ea typeface="SimSun" panose="02010600030101010101" pitchFamily="2" charset="-122"/>
                <a:cs typeface="Arial" panose="020b0604020202020204" pitchFamily="34" charset="0"/>
              </a:rPr>
              <a:t> (</a:t>
            </a:r>
            <a:r>
              <a:rPr lang="en-US" sz="1400" dirty="1">
                <a:solidFill>
                  <a:srgbClr val="092776"/>
                </a:solidFill>
                <a:latin typeface="Arial" panose="020b0604020202020204" pitchFamily="34" charset="0"/>
                <a:ea typeface="SimSun" panose="02010600030101010101" pitchFamily="2" charset="-122"/>
                <a:cs typeface="Arial" panose="020b0604020202020204" pitchFamily="34" charset="0"/>
              </a:rPr>
              <a:t>HTJ</a:t>
            </a:r>
            <a:r>
              <a:rPr lang="en-US" sz="1400" dirty="1">
                <a:solidFill>
                  <a:srgbClr val="092776"/>
                </a:solidFill>
                <a:latin typeface="Arial" panose="020b0604020202020204" pitchFamily="34" charset="0"/>
                <a:ea typeface="SimSun" panose="02010600030101010101" pitchFamily="2" charset="-122"/>
                <a:cs typeface="Arial" panose="020b0604020202020204" pitchFamily="34" charset="0"/>
              </a:rPr>
              <a:t>) + $</a:t>
            </a:r>
            <a:r>
              <a:rPr lang="en-US" sz="1400" dirty="1">
                <a:solidFill>
                  <a:srgbClr val="092776"/>
                </a:solidFill>
                <a:latin typeface="Arial" panose="020b0604020202020204" pitchFamily="34" charset="0"/>
                <a:ea typeface="SimSun" panose="02010600030101010101" pitchFamily="2" charset="-122"/>
                <a:cs typeface="Arial" panose="020b0604020202020204" pitchFamily="34" charset="0"/>
              </a:rPr>
              <a:t>15x</a:t>
            </a:r>
            <a:r>
              <a:rPr lang="en-US" sz="1400" dirty="1">
                <a:solidFill>
                  <a:srgbClr val="092776"/>
                </a:solidFill>
                <a:latin typeface="Arial" panose="020b0604020202020204" pitchFamily="34" charset="0"/>
                <a:ea typeface="SimSun" panose="02010600030101010101" pitchFamily="2" charset="-122"/>
                <a:cs typeface="Arial" panose="020b0604020202020204" pitchFamily="34" charset="0"/>
              </a:rPr>
              <a:t> (</a:t>
            </a:r>
            <a:r>
              <a:rPr lang="en-US" sz="1400" dirty="1">
                <a:solidFill>
                  <a:srgbClr val="092776"/>
                </a:solidFill>
                <a:latin typeface="Arial" panose="020b0604020202020204" pitchFamily="34" charset="0"/>
                <a:ea typeface="SimSun" panose="02010600030101010101" pitchFamily="2" charset="-122"/>
                <a:cs typeface="Arial" panose="020b0604020202020204" pitchFamily="34" charset="0"/>
              </a:rPr>
              <a:t>LTJ</a:t>
            </a:r>
            <a:r>
              <a:rPr lang="en-US" sz="1400" dirty="1">
                <a:solidFill>
                  <a:srgbClr val="092776"/>
                </a:solidFill>
                <a:latin typeface="Arial" panose="020b0604020202020204" pitchFamily="34" charset="0"/>
                <a:ea typeface="SimSun" panose="02010600030101010101" pitchFamily="2" charset="-122"/>
                <a:cs typeface="Arial" panose="020b0604020202020204" pitchFamily="34" charset="0"/>
              </a:rPr>
              <a:t>) = $</a:t>
            </a:r>
            <a:r>
              <a:rPr lang="en-US" sz="1400" dirty="1">
                <a:solidFill>
                  <a:srgbClr val="092776"/>
                </a:solidFill>
                <a:latin typeface="Arial" panose="020b0604020202020204" pitchFamily="34" charset="0"/>
                <a:ea typeface="SimSun" panose="02010600030101010101" pitchFamily="2" charset="-122"/>
                <a:cs typeface="Arial" panose="020b0604020202020204" pitchFamily="34" charset="0"/>
              </a:rPr>
              <a:t>66x</a:t>
            </a:r>
            <a:r>
              <a:rPr lang="en-US" sz="1400" dirty="1">
                <a:solidFill>
                  <a:srgbClr val="092776"/>
                </a:solidFill>
                <a:latin typeface="Arial" panose="020b0604020202020204" pitchFamily="34" charset="0"/>
                <a:ea typeface="SimSun" panose="02010600030101010101" pitchFamily="2" charset="-122"/>
                <a:cs typeface="Arial" panose="020b0604020202020204" pitchFamily="34" charset="0"/>
              </a:rPr>
              <a:t>).</a:t>
            </a:r>
          </a:p>
          <a:p>
            <a:pPr marL="469900" indent="-469900" algn="l" eaLnBrk="0" hangingPunct="0">
              <a:spcBef>
                <a:spcPts val="300"/>
              </a:spcBef>
              <a:spcAft>
                <a:spcPts val="1200"/>
              </a:spcAft>
              <a:buClr>
                <a:schemeClr val="folHlink"/>
              </a:buClr>
              <a:buFontTx/>
              <a:buChar char="•"/>
              <a:defRPr/>
            </a:pPr>
            <a:r>
              <a:rPr lang="en-US" sz="1400" dirty="1">
                <a:solidFill>
                  <a:srgbClr val="092776"/>
                </a:solidFill>
                <a:latin typeface="Arial" panose="020b0604020202020204" pitchFamily="34" charset="0"/>
                <a:ea typeface="SimSun" panose="02010600030101010101" pitchFamily="2" charset="-122"/>
                <a:cs typeface="Arial" panose="020b0604020202020204" pitchFamily="34" charset="0"/>
              </a:rPr>
              <a:t>Although total taxes paid globally are the same in both examples, the United States cedes </a:t>
            </a:r>
            <a:r>
              <a:rPr lang="en-US" sz="1400" b="1" dirty="1">
                <a:solidFill>
                  <a:srgbClr val="092776"/>
                </a:solidFill>
                <a:latin typeface="Arial" panose="020b0604020202020204" pitchFamily="34" charset="0"/>
                <a:ea typeface="SimSun" panose="02010600030101010101" pitchFamily="2" charset="-122"/>
                <a:cs typeface="Arial" panose="020b0604020202020204" pitchFamily="34" charset="0"/>
              </a:rPr>
              <a:t>$</a:t>
            </a:r>
            <a:r>
              <a:rPr lang="en-US" sz="1400" b="1" dirty="1">
                <a:solidFill>
                  <a:srgbClr val="092776"/>
                </a:solidFill>
                <a:latin typeface="Arial" panose="020b0604020202020204" pitchFamily="34" charset="0"/>
                <a:ea typeface="SimSun" panose="02010600030101010101" pitchFamily="2" charset="-122"/>
                <a:cs typeface="Arial" panose="020b0604020202020204" pitchFamily="34" charset="0"/>
              </a:rPr>
              <a:t>10.50x</a:t>
            </a:r>
            <a:r>
              <a:rPr lang="en-US" sz="1400" b="1" dirty="1">
                <a:solidFill>
                  <a:srgbClr val="092776"/>
                </a:solidFill>
                <a:latin typeface="Arial" panose="020b0604020202020204" pitchFamily="34" charset="0"/>
                <a:ea typeface="SimSun" panose="02010600030101010101" pitchFamily="2" charset="-122"/>
                <a:cs typeface="Arial" panose="020b0604020202020204" pitchFamily="34" charset="0"/>
              </a:rPr>
              <a:t> </a:t>
            </a:r>
            <a:r>
              <a:rPr lang="en-US" sz="1400" dirty="1">
                <a:solidFill>
                  <a:srgbClr val="092776"/>
                </a:solidFill>
                <a:latin typeface="Arial" panose="020b0604020202020204" pitchFamily="34" charset="0"/>
                <a:ea typeface="SimSun" panose="02010600030101010101" pitchFamily="2" charset="-122"/>
                <a:cs typeface="Arial" panose="020b0604020202020204" pitchFamily="34" charset="0"/>
              </a:rPr>
              <a:t>to </a:t>
            </a:r>
            <a:r>
              <a:rPr lang="en-US" sz="1400" dirty="1">
                <a:solidFill>
                  <a:srgbClr val="092776"/>
                </a:solidFill>
                <a:latin typeface="Arial" panose="020b0604020202020204" pitchFamily="34" charset="0"/>
                <a:ea typeface="SimSun" panose="02010600030101010101" pitchFamily="2" charset="-122"/>
                <a:cs typeface="Arial" panose="020b0604020202020204" pitchFamily="34" charset="0"/>
              </a:rPr>
              <a:t>LTJ</a:t>
            </a:r>
            <a:r>
              <a:rPr lang="en-US" sz="1400" dirty="1">
                <a:solidFill>
                  <a:srgbClr val="092776"/>
                </a:solidFill>
                <a:latin typeface="Arial" panose="020b0604020202020204" pitchFamily="34" charset="0"/>
                <a:ea typeface="SimSun" panose="02010600030101010101" pitchFamily="2" charset="-122"/>
                <a:cs typeface="Arial" panose="020b0604020202020204" pitchFamily="34" charset="0"/>
              </a:rPr>
              <a:t> in the post-expatriation example.</a:t>
            </a:r>
            <a:endParaRPr lang="en-US" sz="1400" u="none" strike="noStrike">
              <a:solidFill>
                <a:srgbClr val="092776"/>
              </a:solidFill>
              <a:effectLst/>
              <a:latin typeface="Arial" panose="020b0604020202020204" pitchFamily="34" charset="0"/>
              <a:ea typeface="SimSun" panose="02010600030101010101" pitchFamily="2" charset="-122"/>
              <a:cs typeface="Arial" panose="020b0604020202020204" pitchFamily="34" charset="0"/>
            </a:endParaRPr>
          </a:p>
          <a:p>
            <a:pPr marL="927100" lvl="1" indent="-469900" algn="l" eaLnBrk="0" hangingPunct="0">
              <a:spcBef>
                <a:spcPts val="300"/>
              </a:spcBef>
              <a:spcAft>
                <a:spcPts val="1200"/>
              </a:spcAft>
              <a:buClr>
                <a:schemeClr val="folHlink"/>
              </a:buClr>
              <a:buFontTx/>
              <a:buChar char="•"/>
              <a:defRPr/>
            </a:pPr>
            <a:endParaRPr lang="en-US" sz="1600">
              <a:solidFill>
                <a:srgbClr val="092776"/>
              </a:solidFill>
              <a:latin typeface="Arial" panose="020b0604020202020204" pitchFamily="34" charset="0"/>
              <a:ea typeface="DFKai-SB" panose="03000509000000000000" pitchFamily="65" charset="-120"/>
              <a:cs typeface="Arial" panose="020b0604020202020204" pitchFamily="34" charset="0"/>
            </a:endParaRPr>
          </a:p>
          <a:p>
            <a:pPr marL="927100" lvl="1" indent="-469900" algn="l" eaLnBrk="0" hangingPunct="0">
              <a:spcBef>
                <a:spcPts val="300"/>
              </a:spcBef>
              <a:spcAft>
                <a:spcPts val="1200"/>
              </a:spcAft>
              <a:buClr>
                <a:schemeClr val="folHlink"/>
              </a:buClr>
              <a:buFontTx/>
              <a:buChar char="•"/>
              <a:defRPr/>
            </a:pPr>
            <a:endParaRPr lang="en-US" sz="1600">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p>
            <a:pPr marL="927100" lvl="1" indent="-469900" algn="l" eaLnBrk="0" hangingPunct="0">
              <a:spcBef>
                <a:spcPts val="300"/>
              </a:spcBef>
              <a:spcAft>
                <a:spcPts val="1200"/>
              </a:spcAft>
              <a:buClr>
                <a:schemeClr val="folHlink"/>
              </a:buClr>
              <a:buFontTx/>
              <a:buChar char="•"/>
              <a:defRPr/>
            </a:pPr>
            <a:endParaRPr lang="en-US" sz="1600">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p>
            <a:pPr algn="l" eaLnBrk="0" hangingPunct="0">
              <a:spcBef>
                <a:spcPts val="300"/>
              </a:spcBef>
              <a:spcAft>
                <a:spcPts val="1200"/>
              </a:spcAft>
              <a:buClr>
                <a:schemeClr val="folHlink"/>
              </a:buClr>
              <a:defRPr/>
            </a:pPr>
            <a:endParaRPr kumimoji="0" lang="en-US" sz="1400" b="0" i="0" u="none" strike="noStrike" kern="0" cap="none" spc="0" normalizeH="0" baseline="0" noProof="0">
              <a:ln>
                <a:noFill/>
              </a:ln>
              <a:solidFill>
                <a:srgbClr val="092776"/>
              </a:solidFill>
              <a:effectLst/>
              <a:uLnTx/>
              <a:uFillTx/>
              <a:latin typeface="Arial" panose="020b0604020202020204" pitchFamily="34" charset="0"/>
              <a:cs typeface="Arial" panose="020b0604020202020204" pitchFamily="34" charset="0"/>
            </a:endParaRPr>
          </a:p>
        </p:txBody>
      </p:sp>
      <p:sp>
        <p:nvSpPr>
          <p:cNvPr id="3" name="Rectangle 6"/>
          <p:cNvSpPr>
            <a:spLocks noChangeArrowheads="1"/>
          </p:cNvSpPr>
          <p:nvPr/>
        </p:nvSpPr>
        <p:spPr>
          <a:xfrm>
            <a:off x="266700" y="228600"/>
            <a:ext cx="8624888" cy="762000"/>
          </a:xfrm>
          <a:prstGeom prst="rect"/>
          <a:noFill/>
          <a:ln w="9525" algn="ctr">
            <a:noFill/>
            <a:miter lim="800000"/>
          </a:ln>
        </p:spPr>
        <p:txBody>
          <a:bodyPr/>
          <a:lstStyle/>
          <a:p>
            <a:r>
              <a:rPr lang="en-US" b="1" dirty="1">
                <a:solidFill>
                  <a:srgbClr val="092776"/>
                </a:solidFill>
              </a:rPr>
              <a:t>Post-Expatriation Foreign MNE Example</a:t>
            </a:r>
          </a:p>
          <a:p>
            <a:endParaRPr lang="en-US" b="1">
              <a:solidFill>
                <a:srgbClr val="092776"/>
              </a:solidFill>
            </a:endParaRPr>
          </a:p>
        </p:txBody>
      </p:sp>
    </p:spTree>
    <p:extLst>
      <p:ext uri="{BB962C8B-B14F-4D97-AF65-F5344CB8AC3E}">
        <p14:creationId xmlns:p14="http://schemas.microsoft.com/office/powerpoint/2010/main" val="34468209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Rectangle 5"/>
          <p:cNvSpPr>
            <a:spLocks noChangeArrowheads="1"/>
          </p:cNvSpPr>
          <p:nvPr/>
        </p:nvSpPr>
        <p:spPr>
          <a:xfrm>
            <a:off x="352424" y="1292885"/>
            <a:ext cx="8467725" cy="5178425"/>
          </a:xfrm>
          <a:prstGeom prst="rect"/>
          <a:noFill/>
          <a:ln w="9525">
            <a:noFill/>
            <a:miter lim="800000"/>
          </a:ln>
        </p:spPr>
        <p:txBody>
          <a:bodyPr lIns="0" tIns="0" rIns="0" bIns="0"/>
          <a:lstStyle/>
          <a:p>
            <a:pPr marL="469900" indent="-469900" algn="l" eaLnBrk="0" hangingPunct="0">
              <a:spcBef>
                <a:spcPts val="300"/>
              </a:spcBef>
              <a:spcAft>
                <a:spcPts val="1200"/>
              </a:spcAft>
              <a:buClr>
                <a:schemeClr val="folHlink"/>
              </a:buClr>
              <a:buFont typeface="+mj-lt"/>
              <a:buAutoNum type="arabicPeriod" startAt="1"/>
              <a:defRPr/>
            </a:pPr>
            <a:r>
              <a:rPr kumimoji="0" lang="en-US" sz="1800" b="0" i="0" u="none" strike="noStrike" kern="0" cap="none" spc="0" normalizeH="0" baseline="0" noProof="0" dirty="1">
                <a:ln>
                  <a:noFill/>
                </a:ln>
                <a:solidFill>
                  <a:srgbClr val="092776"/>
                </a:solidFill>
                <a:effectLst/>
                <a:uLnTx/>
                <a:uFillTx/>
                <a:latin typeface="Arial" panose="020b0604020202020204" pitchFamily="34" charset="0"/>
                <a:ea typeface="DFKai-SB" panose="03000509000000000000" pitchFamily="65" charset="-120"/>
                <a:cs typeface="Arial" panose="020b0604020202020204" pitchFamily="34" charset="0"/>
              </a:rPr>
              <a:t>Status Quo</a:t>
            </a:r>
          </a:p>
          <a:p>
            <a:pPr marL="469900" indent="-469900" algn="l" eaLnBrk="0" hangingPunct="0">
              <a:spcBef>
                <a:spcPts val="300"/>
              </a:spcBef>
              <a:spcAft>
                <a:spcPts val="1200"/>
              </a:spcAft>
              <a:buClr>
                <a:schemeClr val="folHlink"/>
              </a:buClr>
              <a:buFont typeface="+mj-lt"/>
              <a:buAutoNum type="arabicPeriod" startAt="1"/>
              <a:defRPr/>
            </a:pPr>
            <a:r>
              <a:rPr lang="en-US" sz="18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Management and Control Rule</a:t>
            </a:r>
          </a:p>
          <a:p>
            <a:pPr marL="927100" lvl="1" indent="-469900" algn="l" eaLnBrk="0" hangingPunct="0">
              <a:spcBef>
                <a:spcPts val="300"/>
              </a:spcBef>
              <a:spcAft>
                <a:spcPts val="1200"/>
              </a:spcAft>
              <a:buClr>
                <a:schemeClr val="folHlink"/>
              </a:buClr>
              <a:buFontTx/>
              <a:buChar char="•"/>
              <a:defRPr/>
            </a:pPr>
            <a:r>
              <a:rPr lang="en-US" sz="16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Reform statute from a shareholder </a:t>
            </a:r>
            <a:r>
              <a:rPr lang="en-US" sz="1600" dirty="1">
                <a:solidFill>
                  <a:srgbClr val="092776"/>
                </a:solidFill>
                <a:latin typeface="Arial" panose="020b0604020202020204" pitchFamily="34" charset="0"/>
                <a:ea typeface="DFKai-SB" panose="03000509000000000000" pitchFamily="65" charset="-120"/>
                <a:cs typeface="Arial" panose="020b0604020202020204" pitchFamily="34" charset="0"/>
              </a:rPr>
              <a:t>p</a:t>
            </a:r>
            <a:r>
              <a:rPr lang="en-US" sz="16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ercentage </a:t>
            </a:r>
            <a:r>
              <a:rPr lang="en-US" sz="1600" dirty="1">
                <a:solidFill>
                  <a:srgbClr val="092776"/>
                </a:solidFill>
                <a:latin typeface="Arial" panose="020b0604020202020204" pitchFamily="34" charset="0"/>
                <a:ea typeface="DFKai-SB" panose="03000509000000000000" pitchFamily="65" charset="-120"/>
                <a:cs typeface="Arial" panose="020b0604020202020204" pitchFamily="34" charset="0"/>
              </a:rPr>
              <a:t>t</a:t>
            </a:r>
            <a:r>
              <a:rPr lang="en-US" sz="16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est to a management and control </a:t>
            </a:r>
            <a:r>
              <a:rPr lang="en-US" sz="1600" dirty="1">
                <a:solidFill>
                  <a:srgbClr val="092776"/>
                </a:solidFill>
                <a:latin typeface="Arial" panose="020b0604020202020204" pitchFamily="34" charset="0"/>
                <a:ea typeface="DFKai-SB" panose="03000509000000000000" pitchFamily="65" charset="-120"/>
                <a:cs typeface="Arial" panose="020b0604020202020204" pitchFamily="34" charset="0"/>
              </a:rPr>
              <a:t>t</a:t>
            </a:r>
            <a:r>
              <a:rPr lang="en-US" sz="16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est. </a:t>
            </a:r>
            <a:endParaRPr lang="en-US" sz="1600">
              <a:solidFill>
                <a:srgbClr val="092776"/>
              </a:solidFill>
              <a:latin typeface="Arial" panose="020b0604020202020204" pitchFamily="34" charset="0"/>
              <a:ea typeface="DFKai-SB" panose="03000509000000000000" pitchFamily="65" charset="-120"/>
              <a:cs typeface="Arial" panose="020b0604020202020204" pitchFamily="34" charset="0"/>
            </a:endParaRPr>
          </a:p>
          <a:p>
            <a:pPr marL="469900" indent="-469900" algn="l" eaLnBrk="0" hangingPunct="0">
              <a:spcBef>
                <a:spcPts val="300"/>
              </a:spcBef>
              <a:spcAft>
                <a:spcPts val="1200"/>
              </a:spcAft>
              <a:buClr>
                <a:schemeClr val="folHlink"/>
              </a:buClr>
              <a:buFont typeface="+mj-lt"/>
              <a:buAutoNum type="arabicPeriod" startAt="1"/>
              <a:defRPr/>
            </a:pPr>
            <a:r>
              <a:rPr lang="en-US" sz="1800" u="none" strike="noStrike" dirty="1">
                <a:solidFill>
                  <a:srgbClr val="092776"/>
                </a:solidFill>
                <a:effectLst/>
                <a:latin typeface="Arial" panose="020b0604020202020204" pitchFamily="34" charset="0"/>
                <a:ea typeface="SimSun" panose="02010600030101010101" pitchFamily="2" charset="-122"/>
                <a:cs typeface="Arial" panose="020b0604020202020204" pitchFamily="34" charset="0"/>
              </a:rPr>
              <a:t>Pillar Two Scope Rule</a:t>
            </a:r>
          </a:p>
          <a:p>
            <a:pPr marL="927100" lvl="1" indent="-469900" algn="l" eaLnBrk="0" hangingPunct="0">
              <a:spcBef>
                <a:spcPts val="300"/>
              </a:spcBef>
              <a:spcAft>
                <a:spcPts val="1200"/>
              </a:spcAft>
              <a:buClr>
                <a:schemeClr val="folHlink"/>
              </a:buClr>
              <a:buFontTx/>
              <a:buChar char="•"/>
              <a:defRPr/>
            </a:pPr>
            <a:r>
              <a:rPr lang="en-US" sz="1600" u="none" strike="noStrike" dirty="1">
                <a:solidFill>
                  <a:srgbClr val="092776"/>
                </a:solidFill>
                <a:effectLst/>
                <a:latin typeface="Arial" panose="020b0604020202020204" pitchFamily="34" charset="0"/>
                <a:ea typeface="SimSun" panose="02010600030101010101" pitchFamily="2" charset="-122"/>
                <a:cs typeface="Arial" panose="020b0604020202020204" pitchFamily="34" charset="0"/>
              </a:rPr>
              <a:t>Limit application of section 7874 to those U.S. </a:t>
            </a:r>
            <a:r>
              <a:rPr lang="en-US" sz="1600" u="none" strike="noStrike" dirty="1">
                <a:solidFill>
                  <a:srgbClr val="092776"/>
                </a:solidFill>
                <a:effectLst/>
                <a:latin typeface="Arial" panose="020b0604020202020204" pitchFamily="34" charset="0"/>
                <a:ea typeface="SimSun" panose="02010600030101010101" pitchFamily="2" charset="-122"/>
                <a:cs typeface="Arial" panose="020b0604020202020204" pitchFamily="34" charset="0"/>
              </a:rPr>
              <a:t>MNEs</a:t>
            </a:r>
            <a:r>
              <a:rPr lang="en-US" sz="1600" u="none" strike="noStrike" dirty="1">
                <a:solidFill>
                  <a:srgbClr val="092776"/>
                </a:solidFill>
                <a:effectLst/>
                <a:latin typeface="Arial" panose="020b0604020202020204" pitchFamily="34" charset="0"/>
                <a:ea typeface="SimSun" panose="02010600030101010101" pitchFamily="2" charset="-122"/>
                <a:cs typeface="Arial" panose="020b0604020202020204" pitchFamily="34" charset="0"/>
              </a:rPr>
              <a:t> not </a:t>
            </a:r>
            <a:r>
              <a:rPr lang="en-US" sz="1600" dirty="1">
                <a:solidFill>
                  <a:srgbClr val="092776"/>
                </a:solidFill>
                <a:latin typeface="Arial" panose="020b0604020202020204" pitchFamily="34" charset="0"/>
                <a:ea typeface="SimSun" panose="02010600030101010101" pitchFamily="2" charset="-122"/>
                <a:cs typeface="Arial" panose="020b0604020202020204" pitchFamily="34" charset="0"/>
              </a:rPr>
              <a:t>s</a:t>
            </a:r>
            <a:r>
              <a:rPr lang="en-US" sz="1600" u="none" strike="noStrike" dirty="1">
                <a:solidFill>
                  <a:srgbClr val="092776"/>
                </a:solidFill>
                <a:effectLst/>
                <a:latin typeface="Arial" panose="020b0604020202020204" pitchFamily="34" charset="0"/>
                <a:ea typeface="SimSun" panose="02010600030101010101" pitchFamily="2" charset="-122"/>
                <a:cs typeface="Arial" panose="020b0604020202020204" pitchFamily="34" charset="0"/>
              </a:rPr>
              <a:t>ubject to Pillar Two.</a:t>
            </a:r>
          </a:p>
          <a:p>
            <a:pPr marL="469900" indent="-469900" algn="l" eaLnBrk="0" hangingPunct="0">
              <a:spcBef>
                <a:spcPts val="300"/>
              </a:spcBef>
              <a:spcAft>
                <a:spcPts val="1200"/>
              </a:spcAft>
              <a:buClr>
                <a:schemeClr val="folHlink"/>
              </a:buClr>
              <a:buFont typeface="+mj-lt"/>
              <a:buAutoNum type="arabicPeriod" startAt="1"/>
              <a:defRPr/>
            </a:pPr>
            <a:r>
              <a:rPr lang="en-US" sz="1800" kern="0" dirty="1">
                <a:solidFill>
                  <a:srgbClr val="092776"/>
                </a:solidFill>
                <a:latin typeface="Arial" panose="020b0604020202020204" pitchFamily="34" charset="0"/>
                <a:ea typeface="SimSun" panose="02010600030101010101" pitchFamily="2" charset="-122"/>
                <a:cs typeface="Arial" panose="020b0604020202020204" pitchFamily="34" charset="0"/>
              </a:rPr>
              <a:t>Expanded Inversion Gain Rule</a:t>
            </a:r>
          </a:p>
          <a:p>
            <a:pPr marL="927100" lvl="1" indent="-469900" algn="l" eaLnBrk="0" hangingPunct="0">
              <a:spcBef>
                <a:spcPts val="300"/>
              </a:spcBef>
              <a:spcAft>
                <a:spcPts val="1200"/>
              </a:spcAft>
              <a:buClr>
                <a:schemeClr val="folHlink"/>
              </a:buClr>
              <a:buFontTx/>
              <a:buChar char="•"/>
              <a:defRPr/>
            </a:pPr>
            <a:r>
              <a:rPr lang="en-US" sz="1600" dirty="1">
                <a:solidFill>
                  <a:srgbClr val="092776"/>
                </a:solidFill>
                <a:latin typeface="Arial" panose="020b0604020202020204" pitchFamily="34" charset="0"/>
                <a:ea typeface="DFKai-SB" panose="03000509000000000000" pitchFamily="65" charset="-120"/>
                <a:cs typeface="Arial" panose="020b0604020202020204" pitchFamily="34" charset="0"/>
              </a:rPr>
              <a:t>R</a:t>
            </a:r>
            <a:r>
              <a:rPr lang="en-US" sz="16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epeal the 80-percent test and strengthen the “inversion gain” rules.</a:t>
            </a:r>
          </a:p>
          <a:p>
            <a:pPr marL="469900" indent="-469900" algn="l" eaLnBrk="0" hangingPunct="0">
              <a:spcBef>
                <a:spcPts val="300"/>
              </a:spcBef>
              <a:spcAft>
                <a:spcPts val="1200"/>
              </a:spcAft>
              <a:buClr>
                <a:schemeClr val="folHlink"/>
              </a:buClr>
              <a:buFont typeface="+mj-lt"/>
              <a:buAutoNum type="arabicPeriod" startAt="1"/>
              <a:defRPr/>
            </a:pPr>
            <a:r>
              <a:rPr lang="en-US" sz="1800" kern="0" dirty="1">
                <a:solidFill>
                  <a:srgbClr val="092776"/>
                </a:solidFill>
                <a:latin typeface="Arial" panose="020b0604020202020204" pitchFamily="34" charset="0"/>
                <a:ea typeface="DFKai-SB" panose="03000509000000000000" pitchFamily="65" charset="-120"/>
                <a:cs typeface="Arial" panose="020b0604020202020204" pitchFamily="34" charset="0"/>
              </a:rPr>
              <a:t>Exit Tax Rule</a:t>
            </a:r>
          </a:p>
          <a:p>
            <a:pPr marL="927100" lvl="1" indent="-469900" algn="l" eaLnBrk="0" hangingPunct="0">
              <a:spcBef>
                <a:spcPts val="300"/>
              </a:spcBef>
              <a:spcAft>
                <a:spcPts val="1200"/>
              </a:spcAft>
              <a:buClr>
                <a:schemeClr val="folHlink"/>
              </a:buClr>
              <a:buFontTx/>
              <a:buChar char="•"/>
              <a:defRPr/>
            </a:pPr>
            <a:r>
              <a:rPr lang="en-US" sz="1600" kern="0" dirty="1">
                <a:solidFill>
                  <a:srgbClr val="092776"/>
                </a:solidFill>
                <a:latin typeface="Arial" panose="020b0604020202020204" pitchFamily="34" charset="0"/>
                <a:ea typeface="DFKai-SB" panose="03000509000000000000" pitchFamily="65" charset="-120"/>
                <a:cs typeface="Arial" panose="020b0604020202020204" pitchFamily="34" charset="0"/>
              </a:rPr>
              <a:t>Repeal section 7874 and enact a comprehensive section 877/</a:t>
            </a:r>
            <a:r>
              <a:rPr lang="en-US" sz="1600" kern="0" dirty="1">
                <a:solidFill>
                  <a:srgbClr val="092776"/>
                </a:solidFill>
                <a:latin typeface="Arial" panose="020b0604020202020204" pitchFamily="34" charset="0"/>
                <a:ea typeface="DFKai-SB" panose="03000509000000000000" pitchFamily="65" charset="-120"/>
                <a:cs typeface="Arial" panose="020b0604020202020204" pitchFamily="34" charset="0"/>
              </a:rPr>
              <a:t>877A</a:t>
            </a:r>
            <a:r>
              <a:rPr lang="en-US" sz="1600" kern="0" dirty="1">
                <a:solidFill>
                  <a:srgbClr val="092776"/>
                </a:solidFill>
                <a:latin typeface="Arial" panose="020b0604020202020204" pitchFamily="34" charset="0"/>
                <a:ea typeface="DFKai-SB" panose="03000509000000000000" pitchFamily="65" charset="-120"/>
                <a:cs typeface="Arial" panose="020b0604020202020204" pitchFamily="34" charset="0"/>
              </a:rPr>
              <a:t>-style exit tax.</a:t>
            </a:r>
          </a:p>
          <a:p>
            <a:pPr lvl="1" algn="l" eaLnBrk="0" hangingPunct="0">
              <a:spcBef>
                <a:spcPts val="300"/>
              </a:spcBef>
              <a:spcAft>
                <a:spcPts val="1200"/>
              </a:spcAft>
              <a:buClr>
                <a:schemeClr val="folHlink"/>
              </a:buClr>
              <a:defRPr/>
            </a:pPr>
            <a:endParaRPr lang="en-US" sz="500" kern="0">
              <a:solidFill>
                <a:srgbClr val="092776"/>
              </a:solidFill>
              <a:latin typeface="Arial" panose="020b0604020202020204" pitchFamily="34" charset="0"/>
              <a:ea typeface="DFKai-SB" panose="03000509000000000000" pitchFamily="65" charset="-120"/>
              <a:cs typeface="Arial" panose="020b0604020202020204" pitchFamily="34" charset="0"/>
            </a:endParaRPr>
          </a:p>
          <a:p>
            <a:pPr lvl="1" algn="l" eaLnBrk="0" hangingPunct="0">
              <a:spcBef>
                <a:spcPts val="300"/>
              </a:spcBef>
              <a:spcAft>
                <a:spcPts val="1200"/>
              </a:spcAft>
              <a:buClr>
                <a:schemeClr val="folHlink"/>
              </a:buClr>
              <a:defRPr/>
            </a:pPr>
            <a:r>
              <a:rPr lang="en-US" sz="1400" kern="0" dirty="1">
                <a:solidFill>
                  <a:srgbClr val="092776"/>
                </a:solidFill>
                <a:latin typeface="Arial" panose="020b0604020202020204" pitchFamily="34" charset="0"/>
                <a:ea typeface="DFKai-SB" panose="03000509000000000000" pitchFamily="65" charset="-120"/>
                <a:cs typeface="Arial" panose="020b0604020202020204" pitchFamily="34" charset="0"/>
              </a:rPr>
              <a:t>Discussion assumes Pillar Two has been implemented in a critical mass of jurisdictions (</a:t>
            </a:r>
            <a:r>
              <a:rPr lang="en-US" sz="1400" b="1" i="1" kern="0" dirty="1">
                <a:solidFill>
                  <a:srgbClr val="092776"/>
                </a:solidFill>
                <a:latin typeface="Arial" panose="020b0604020202020204" pitchFamily="34" charset="0"/>
                <a:ea typeface="DFKai-SB" panose="03000509000000000000" pitchFamily="65" charset="-120"/>
                <a:cs typeface="Arial" panose="020b0604020202020204" pitchFamily="34" charset="0"/>
              </a:rPr>
              <a:t>including</a:t>
            </a:r>
            <a:r>
              <a:rPr lang="en-US" sz="1400" kern="0" dirty="1">
                <a:solidFill>
                  <a:srgbClr val="092776"/>
                </a:solidFill>
                <a:latin typeface="Arial" panose="020b0604020202020204" pitchFamily="34" charset="0"/>
                <a:ea typeface="DFKai-SB" panose="03000509000000000000" pitchFamily="65" charset="-120"/>
                <a:cs typeface="Arial" panose="020b0604020202020204" pitchFamily="34" charset="0"/>
              </a:rPr>
              <a:t> the United States) and MNE groups are in scope unless stated otherwise. </a:t>
            </a:r>
            <a:endParaRPr lang="en-US" sz="1400" kern="0">
              <a:solidFill>
                <a:srgbClr val="092776"/>
              </a:solidFill>
              <a:latin typeface="Arial" panose="020b0604020202020204" pitchFamily="34" charset="0"/>
              <a:ea typeface="SimSun" panose="02010600030101010101" pitchFamily="2" charset="-122"/>
              <a:cs typeface="Arial" panose="020b0604020202020204" pitchFamily="34" charset="0"/>
            </a:endParaRPr>
          </a:p>
          <a:p>
            <a:pPr marL="469900" indent="-469900" algn="l" eaLnBrk="0" hangingPunct="0">
              <a:spcBef>
                <a:spcPts val="300"/>
              </a:spcBef>
              <a:spcAft>
                <a:spcPts val="1200"/>
              </a:spcAft>
              <a:buClr>
                <a:schemeClr val="folHlink"/>
              </a:buClr>
              <a:buFontTx/>
              <a:buChar char="•"/>
              <a:defRPr/>
            </a:pPr>
            <a:endParaRPr lang="en-US" sz="1800" kern="0">
              <a:solidFill>
                <a:srgbClr val="092776"/>
              </a:solidFill>
              <a:latin typeface="Arial" panose="020b0604020202020204" pitchFamily="34" charset="0"/>
              <a:ea typeface="DFKai-SB" panose="03000509000000000000" pitchFamily="65" charset="-120"/>
              <a:cs typeface="Arial" panose="020b0604020202020204" pitchFamily="34" charset="0"/>
            </a:endParaRPr>
          </a:p>
          <a:p>
            <a:pPr marL="469900" indent="-469900" algn="l" eaLnBrk="0" hangingPunct="0">
              <a:spcBef>
                <a:spcPts val="300"/>
              </a:spcBef>
              <a:spcAft>
                <a:spcPts val="1200"/>
              </a:spcAft>
              <a:buClr>
                <a:schemeClr val="folHlink"/>
              </a:buClr>
              <a:buFontTx/>
              <a:buChar char="•"/>
              <a:defRPr/>
            </a:pPr>
            <a:endParaRPr kumimoji="0" lang="en-US" sz="1500" b="0" i="0" u="none" strike="noStrike" kern="0" cap="none" spc="0" normalizeH="0" baseline="0" noProof="0">
              <a:ln>
                <a:noFill/>
              </a:ln>
              <a:solidFill>
                <a:srgbClr val="092776"/>
              </a:solidFill>
              <a:effectLst/>
              <a:uLnTx/>
              <a:uFillTx/>
              <a:latin typeface="Arial" panose="020b0604020202020204" pitchFamily="34" charset="0"/>
              <a:cs typeface="Arial" panose="020b0604020202020204" pitchFamily="34" charset="0"/>
            </a:endParaRPr>
          </a:p>
        </p:txBody>
      </p:sp>
      <p:sp>
        <p:nvSpPr>
          <p:cNvPr id="3" name="Rectangle 6"/>
          <p:cNvSpPr>
            <a:spLocks noChangeArrowheads="1"/>
          </p:cNvSpPr>
          <p:nvPr/>
        </p:nvSpPr>
        <p:spPr>
          <a:xfrm>
            <a:off x="266700" y="228600"/>
            <a:ext cx="8624888" cy="762000"/>
          </a:xfrm>
          <a:prstGeom prst="rect"/>
          <a:noFill/>
          <a:ln w="9525" algn="ctr">
            <a:noFill/>
            <a:miter lim="800000"/>
          </a:ln>
        </p:spPr>
        <p:txBody>
          <a:bodyPr/>
          <a:lstStyle/>
          <a:p>
            <a:r>
              <a:rPr lang="en-US" b="1" dirty="1">
                <a:solidFill>
                  <a:srgbClr val="092776"/>
                </a:solidFill>
              </a:rPr>
              <a:t>Overview of Possible Modifications to the U.S. Anti-Inversion Regime</a:t>
            </a:r>
          </a:p>
          <a:p>
            <a:endParaRPr lang="en-US" b="1">
              <a:solidFill>
                <a:srgbClr val="092776"/>
              </a:solidFill>
            </a:endParaRPr>
          </a:p>
        </p:txBody>
      </p:sp>
      <p:sp>
        <p:nvSpPr>
          <p:cNvPr id="4" name="TextBox 3">
            <a:extLst>
              <a:ext uri="{FF2B5EF4-FFF2-40B4-BE49-F238E27FC236}">
                <a16:creationId xmlns:a16="http://schemas.microsoft.com/office/drawing/2014/main" id="{81662666-F52C-4F21-95E9-8FF86E0A8612}"/>
              </a:ext>
            </a:extLst>
          </p:cNvPr>
          <p:cNvSpPr txBox="1"/>
          <p:nvPr/>
        </p:nvSpPr>
        <p:spPr>
          <a:xfrm>
            <a:off x="507365" y="5838190"/>
            <a:ext cx="426506" cy="307777"/>
          </a:xfrm>
          <a:prstGeom prst="rect"/>
          <a:noFill/>
        </p:spPr>
        <p:txBody>
          <a:bodyPr wrap="square" rtlCol="0">
            <a:spAutoFit/>
          </a:bodyPr>
          <a:lstStyle/>
          <a:p>
            <a:r>
              <a:rPr lang="en-US" sz="1400" dirty="1">
                <a:solidFill>
                  <a:srgbClr val="092776"/>
                </a:solidFill>
              </a:rPr>
              <a:t>*</a:t>
            </a:r>
          </a:p>
        </p:txBody>
      </p:sp>
    </p:spTree>
    <p:extLst>
      <p:ext uri="{BB962C8B-B14F-4D97-AF65-F5344CB8AC3E}">
        <p14:creationId xmlns:p14="http://schemas.microsoft.com/office/powerpoint/2010/main" val="4500620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Rectangle 5"/>
          <p:cNvSpPr>
            <a:spLocks noChangeArrowheads="1"/>
          </p:cNvSpPr>
          <p:nvPr/>
        </p:nvSpPr>
        <p:spPr>
          <a:xfrm>
            <a:off x="352424" y="1028725"/>
            <a:ext cx="8467725" cy="5178425"/>
          </a:xfrm>
          <a:prstGeom prst="rect"/>
          <a:noFill/>
          <a:ln w="9525">
            <a:noFill/>
            <a:miter lim="800000"/>
          </a:ln>
        </p:spPr>
        <p:txBody>
          <a:bodyPr lIns="0" tIns="0" rIns="0" bIns="0"/>
          <a:lstStyle/>
          <a:p>
            <a:pPr marL="469900" indent="-469900" algn="l" eaLnBrk="0" hangingPunct="0">
              <a:spcBef>
                <a:spcPts val="300"/>
              </a:spcBef>
              <a:spcAft>
                <a:spcPts val="1200"/>
              </a:spcAft>
              <a:buClr>
                <a:schemeClr val="folHlink"/>
              </a:buClr>
              <a:buFontTx/>
              <a:buChar char="•"/>
              <a:defRPr/>
            </a:pPr>
            <a:r>
              <a:rPr lang="en-US" sz="1800" kern="0" dirty="1">
                <a:solidFill>
                  <a:srgbClr val="092776"/>
                </a:solidFill>
                <a:latin typeface="Arial" panose="020b0604020202020204" pitchFamily="34" charset="0"/>
                <a:ea typeface="DFKai-SB" panose="03000509000000000000" pitchFamily="65" charset="-120"/>
                <a:cs typeface="Arial" panose="020b0604020202020204" pitchFamily="34" charset="0"/>
              </a:rPr>
              <a:t>Rule:  Section 7874 as currently enacted and the regulations thereunder.</a:t>
            </a:r>
            <a:endParaRPr lang="en-US" sz="1600" kern="0">
              <a:solidFill>
                <a:srgbClr val="092776"/>
              </a:solidFill>
              <a:latin typeface="Arial" panose="020b0604020202020204" pitchFamily="34" charset="0"/>
              <a:ea typeface="DFKai-SB" panose="03000509000000000000" pitchFamily="65" charset="-120"/>
              <a:cs typeface="Arial" panose="020b0604020202020204" pitchFamily="34" charset="0"/>
            </a:endParaRPr>
          </a:p>
          <a:p>
            <a:pPr marL="469900" indent="-469900" algn="l" eaLnBrk="0" hangingPunct="0">
              <a:spcBef>
                <a:spcPts val="300"/>
              </a:spcBef>
              <a:spcAft>
                <a:spcPts val="1200"/>
              </a:spcAft>
              <a:buClr>
                <a:schemeClr val="folHlink"/>
              </a:buClr>
              <a:buFontTx/>
              <a:buChar char="•"/>
              <a:defRPr/>
            </a:pPr>
            <a:r>
              <a:rPr kumimoji="0" lang="en-US" sz="1800" b="0" i="0" u="none" strike="noStrike" kern="0" cap="none" spc="0" normalizeH="0" baseline="0" noProof="0" dirty="1">
                <a:ln>
                  <a:noFill/>
                </a:ln>
                <a:solidFill>
                  <a:srgbClr val="092776"/>
                </a:solidFill>
                <a:effectLst/>
                <a:uLnTx/>
                <a:uFillTx/>
                <a:latin typeface="Arial" panose="020b0604020202020204" pitchFamily="34" charset="0"/>
                <a:ea typeface="DFKai-SB" panose="03000509000000000000" pitchFamily="65" charset="-120"/>
                <a:cs typeface="Arial" panose="020b0604020202020204" pitchFamily="34" charset="0"/>
              </a:rPr>
              <a:t>Pros</a:t>
            </a:r>
          </a:p>
          <a:p>
            <a:pPr marL="927100" lvl="1" indent="-469900" algn="l" eaLnBrk="0" hangingPunct="0">
              <a:spcBef>
                <a:spcPts val="300"/>
              </a:spcBef>
              <a:spcAft>
                <a:spcPts val="1200"/>
              </a:spcAft>
              <a:buClr>
                <a:schemeClr val="folHlink"/>
              </a:buClr>
              <a:buFontTx/>
              <a:buChar char="•"/>
              <a:defRPr/>
            </a:pPr>
            <a:r>
              <a:rPr kumimoji="0" lang="en-US" sz="1600" b="0" i="0" u="none" strike="noStrike" kern="0" cap="none" spc="0" normalizeH="0" baseline="0" noProof="0" dirty="1">
                <a:ln>
                  <a:noFill/>
                </a:ln>
                <a:solidFill>
                  <a:srgbClr val="092776"/>
                </a:solidFill>
                <a:effectLst/>
                <a:uLnTx/>
                <a:uFillTx/>
                <a:latin typeface="Arial" panose="020b0604020202020204" pitchFamily="34" charset="0"/>
                <a:ea typeface="DFKai-SB" panose="03000509000000000000" pitchFamily="65" charset="-120"/>
                <a:cs typeface="Arial" panose="020b0604020202020204" pitchFamily="34" charset="0"/>
              </a:rPr>
              <a:t>Continues to disincentivize U.S. </a:t>
            </a:r>
            <a:r>
              <a:rPr kumimoji="0" lang="en-US" sz="1600" b="0" i="0" u="none" strike="noStrike" kern="0" cap="none" spc="0" normalizeH="0" baseline="0" noProof="0" dirty="1">
                <a:ln>
                  <a:noFill/>
                </a:ln>
                <a:solidFill>
                  <a:srgbClr val="092776"/>
                </a:solidFill>
                <a:effectLst/>
                <a:uLnTx/>
                <a:uFillTx/>
                <a:latin typeface="Arial" panose="020b0604020202020204" pitchFamily="34" charset="0"/>
                <a:ea typeface="DFKai-SB" panose="03000509000000000000" pitchFamily="65" charset="-120"/>
                <a:cs typeface="Arial" panose="020b0604020202020204" pitchFamily="34" charset="0"/>
              </a:rPr>
              <a:t>MNEs</a:t>
            </a:r>
            <a:r>
              <a:rPr kumimoji="0" lang="en-US" sz="1600" b="0" i="0" u="none" strike="noStrike" kern="0" cap="none" spc="0" normalizeH="0" baseline="0" noProof="0" dirty="1">
                <a:ln>
                  <a:noFill/>
                </a:ln>
                <a:solidFill>
                  <a:srgbClr val="092776"/>
                </a:solidFill>
                <a:effectLst/>
                <a:uLnTx/>
                <a:uFillTx/>
                <a:latin typeface="Arial" panose="020b0604020202020204" pitchFamily="34" charset="0"/>
                <a:ea typeface="DFKai-SB" panose="03000509000000000000" pitchFamily="65" charset="-120"/>
                <a:cs typeface="Arial" panose="020b0604020202020204" pitchFamily="34" charset="0"/>
              </a:rPr>
              <a:t> from expatriating to obtain U.S. federal income tax benefits and the collateral harm to the U.S. corporate tax base.</a:t>
            </a:r>
          </a:p>
          <a:p>
            <a:pPr marL="927100" lvl="1" indent="-469900" algn="l" eaLnBrk="0" hangingPunct="0">
              <a:spcBef>
                <a:spcPts val="300"/>
              </a:spcBef>
              <a:spcAft>
                <a:spcPts val="1200"/>
              </a:spcAft>
              <a:buClr>
                <a:schemeClr val="folHlink"/>
              </a:buClr>
              <a:buFontTx/>
              <a:buChar char="•"/>
              <a:defRPr/>
            </a:pPr>
            <a:r>
              <a:rPr kumimoji="0" lang="en-US" sz="1600" b="0" i="0" u="none" strike="noStrike" kern="0" cap="none" spc="0" normalizeH="0" baseline="0" noProof="0" dirty="1">
                <a:ln>
                  <a:noFill/>
                </a:ln>
                <a:solidFill>
                  <a:srgbClr val="092776"/>
                </a:solidFill>
                <a:effectLst/>
                <a:uLnTx/>
                <a:uFillTx/>
                <a:latin typeface="Arial" panose="020b0604020202020204" pitchFamily="34" charset="0"/>
                <a:ea typeface="DFKai-SB" panose="03000509000000000000" pitchFamily="65" charset="-120"/>
                <a:cs typeface="Arial" panose="020b0604020202020204" pitchFamily="34" charset="0"/>
              </a:rPr>
              <a:t>Only potentially applies to a relatively small group of U.S. </a:t>
            </a:r>
            <a:r>
              <a:rPr kumimoji="0" lang="en-US" sz="1600" b="0" i="0" u="none" strike="noStrike" kern="0" cap="none" spc="0" normalizeH="0" baseline="0" noProof="0" dirty="1">
                <a:ln>
                  <a:noFill/>
                </a:ln>
                <a:solidFill>
                  <a:srgbClr val="092776"/>
                </a:solidFill>
                <a:effectLst/>
                <a:uLnTx/>
                <a:uFillTx/>
                <a:latin typeface="Arial" panose="020b0604020202020204" pitchFamily="34" charset="0"/>
                <a:ea typeface="DFKai-SB" panose="03000509000000000000" pitchFamily="65" charset="-120"/>
                <a:cs typeface="Arial" panose="020b0604020202020204" pitchFamily="34" charset="0"/>
              </a:rPr>
              <a:t>MNEs</a:t>
            </a:r>
            <a:r>
              <a:rPr kumimoji="0" lang="en-US" sz="1600" b="0" i="0" u="none" strike="noStrike" kern="0" cap="none" spc="0" normalizeH="0" baseline="0" noProof="0" dirty="1">
                <a:ln>
                  <a:noFill/>
                </a:ln>
                <a:solidFill>
                  <a:srgbClr val="092776"/>
                </a:solidFill>
                <a:effectLst/>
                <a:uLnTx/>
                <a:uFillTx/>
                <a:latin typeface="Arial" panose="020b0604020202020204" pitchFamily="34" charset="0"/>
                <a:ea typeface="DFKai-SB" panose="03000509000000000000" pitchFamily="65" charset="-120"/>
                <a:cs typeface="Arial" panose="020b0604020202020204" pitchFamily="34" charset="0"/>
              </a:rPr>
              <a:t> each year. </a:t>
            </a:r>
          </a:p>
          <a:p>
            <a:pPr marL="469900" indent="-469900" algn="l" eaLnBrk="0" hangingPunct="0">
              <a:spcBef>
                <a:spcPts val="300"/>
              </a:spcBef>
              <a:spcAft>
                <a:spcPts val="1200"/>
              </a:spcAft>
              <a:buClr>
                <a:schemeClr val="folHlink"/>
              </a:buClr>
              <a:buFontTx/>
              <a:buChar char="•"/>
              <a:defRPr/>
            </a:pPr>
            <a:r>
              <a:rPr lang="en-US" sz="18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Cons</a:t>
            </a:r>
          </a:p>
          <a:p>
            <a:pPr marL="927100" lvl="1" indent="-469900" algn="l" eaLnBrk="0" hangingPunct="0">
              <a:spcBef>
                <a:spcPts val="300"/>
              </a:spcBef>
              <a:spcAft>
                <a:spcPts val="1200"/>
              </a:spcAft>
              <a:buClr>
                <a:schemeClr val="folHlink"/>
              </a:buClr>
              <a:buFontTx/>
              <a:buChar char="•"/>
              <a:defRPr/>
            </a:pPr>
            <a:r>
              <a:rPr kumimoji="0" lang="en-US" sz="1600" b="0" i="0" u="none" strike="noStrike" kern="0" cap="none" spc="0" normalizeH="0" baseline="0" noProof="0" dirty="1">
                <a:ln>
                  <a:noFill/>
                </a:ln>
                <a:solidFill>
                  <a:srgbClr val="092776"/>
                </a:solidFill>
                <a:effectLst/>
                <a:uLnTx/>
                <a:uFillTx/>
                <a:latin typeface="Arial" panose="020b0604020202020204" pitchFamily="34" charset="0"/>
                <a:ea typeface="DFKai-SB" panose="03000509000000000000" pitchFamily="65" charset="-120"/>
                <a:cs typeface="Arial" panose="020b0604020202020204" pitchFamily="34" charset="0"/>
              </a:rPr>
              <a:t>Extremely complex set of rules and regulations resulting in compliance challenges and possibly “inadvertent inversions.”</a:t>
            </a:r>
          </a:p>
          <a:p>
            <a:pPr marL="927100" lvl="1" indent="-469900" algn="l" eaLnBrk="0" hangingPunct="0">
              <a:spcBef>
                <a:spcPts val="300"/>
              </a:spcBef>
              <a:spcAft>
                <a:spcPts val="1200"/>
              </a:spcAft>
              <a:buClr>
                <a:schemeClr val="folHlink"/>
              </a:buClr>
              <a:buFontTx/>
              <a:buChar char="•"/>
              <a:defRPr/>
            </a:pPr>
            <a:r>
              <a:rPr lang="en-US" sz="1600" dirty="1">
                <a:solidFill>
                  <a:srgbClr val="092776"/>
                </a:solidFill>
                <a:latin typeface="Arial" panose="020b0604020202020204" pitchFamily="34" charset="0"/>
                <a:ea typeface="DFKai-SB" panose="03000509000000000000" pitchFamily="65" charset="-120"/>
                <a:cs typeface="Arial" panose="020b0604020202020204" pitchFamily="34" charset="0"/>
              </a:rPr>
              <a:t>Potential stifling of non-tax motivated cross-border M&amp;A</a:t>
            </a:r>
            <a:r>
              <a:rPr lang="en-US" sz="16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a:t>
            </a:r>
          </a:p>
          <a:p>
            <a:pPr marL="927100" lvl="1" indent="-469900" algn="l" eaLnBrk="0" hangingPunct="0">
              <a:spcBef>
                <a:spcPts val="300"/>
              </a:spcBef>
              <a:spcAft>
                <a:spcPts val="1200"/>
              </a:spcAft>
              <a:buClr>
                <a:schemeClr val="folHlink"/>
              </a:buClr>
              <a:buFontTx/>
              <a:buChar char="•"/>
              <a:defRPr/>
            </a:pPr>
            <a:r>
              <a:rPr lang="en-US" sz="16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Can result in economically similar transactions treated differently for seemingly arbitrary reasons.</a:t>
            </a:r>
          </a:p>
          <a:p>
            <a:pPr marL="927100" lvl="1" indent="-469900" algn="l" eaLnBrk="0" hangingPunct="0">
              <a:spcBef>
                <a:spcPts val="300"/>
              </a:spcBef>
              <a:spcAft>
                <a:spcPts val="1200"/>
              </a:spcAft>
              <a:buClr>
                <a:schemeClr val="folHlink"/>
              </a:buClr>
              <a:buFontTx/>
              <a:buChar char="•"/>
              <a:defRPr/>
            </a:pPr>
            <a:r>
              <a:rPr lang="en-US" sz="1600" dirty="1">
                <a:solidFill>
                  <a:srgbClr val="092776"/>
                </a:solidFill>
                <a:latin typeface="Arial" panose="020b0604020202020204" pitchFamily="34" charset="0"/>
                <a:ea typeface="DFKai-SB" panose="03000509000000000000" pitchFamily="65" charset="-120"/>
                <a:cs typeface="Arial" panose="020b0604020202020204" pitchFamily="34" charset="0"/>
              </a:rPr>
              <a:t>May dissuade new businesses from organizing in the United States.</a:t>
            </a:r>
            <a:endParaRPr lang="en-US" sz="1600">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p>
            <a:pPr marL="927100" lvl="1" indent="-469900" algn="l" eaLnBrk="0" hangingPunct="0">
              <a:spcBef>
                <a:spcPts val="300"/>
              </a:spcBef>
              <a:spcAft>
                <a:spcPts val="1200"/>
              </a:spcAft>
              <a:buClr>
                <a:schemeClr val="folHlink"/>
              </a:buClr>
              <a:buFontTx/>
              <a:buChar char="•"/>
              <a:defRPr/>
            </a:pPr>
            <a:endParaRPr lang="en-US" sz="1600" kern="0">
              <a:solidFill>
                <a:srgbClr val="092776"/>
              </a:solidFill>
              <a:latin typeface="Arial" panose="020b0604020202020204" pitchFamily="34" charset="0"/>
              <a:ea typeface="SimSun" panose="02010600030101010101" pitchFamily="2" charset="-122"/>
              <a:cs typeface="Arial" panose="020b0604020202020204" pitchFamily="34" charset="0"/>
            </a:endParaRPr>
          </a:p>
          <a:p>
            <a:pPr marL="469900" indent="-469900" algn="l" eaLnBrk="0" hangingPunct="0">
              <a:spcBef>
                <a:spcPts val="300"/>
              </a:spcBef>
              <a:spcAft>
                <a:spcPts val="1200"/>
              </a:spcAft>
              <a:buClr>
                <a:schemeClr val="folHlink"/>
              </a:buClr>
              <a:buFontTx/>
              <a:buChar char="•"/>
              <a:defRPr/>
            </a:pPr>
            <a:endParaRPr lang="en-US" sz="1800" kern="0">
              <a:solidFill>
                <a:srgbClr val="092776"/>
              </a:solidFill>
              <a:latin typeface="Arial" panose="020b0604020202020204" pitchFamily="34" charset="0"/>
              <a:ea typeface="DFKai-SB" panose="03000509000000000000" pitchFamily="65" charset="-120"/>
              <a:cs typeface="Arial" panose="020b0604020202020204" pitchFamily="34" charset="0"/>
            </a:endParaRPr>
          </a:p>
          <a:p>
            <a:pPr marL="469900" indent="-469900" algn="l" eaLnBrk="0" hangingPunct="0">
              <a:spcBef>
                <a:spcPts val="300"/>
              </a:spcBef>
              <a:spcAft>
                <a:spcPts val="1200"/>
              </a:spcAft>
              <a:buClr>
                <a:schemeClr val="folHlink"/>
              </a:buClr>
              <a:buFontTx/>
              <a:buChar char="•"/>
              <a:defRPr/>
            </a:pPr>
            <a:endParaRPr kumimoji="0" lang="en-US" sz="1500" b="0" i="0" u="none" strike="noStrike" kern="0" cap="none" spc="0" normalizeH="0" baseline="0" noProof="0">
              <a:ln>
                <a:noFill/>
              </a:ln>
              <a:solidFill>
                <a:srgbClr val="092776"/>
              </a:solidFill>
              <a:effectLst/>
              <a:uLnTx/>
              <a:uFillTx/>
              <a:latin typeface="Arial" panose="020b0604020202020204" pitchFamily="34" charset="0"/>
              <a:cs typeface="Arial" panose="020b0604020202020204" pitchFamily="34" charset="0"/>
            </a:endParaRPr>
          </a:p>
        </p:txBody>
      </p:sp>
      <p:sp>
        <p:nvSpPr>
          <p:cNvPr id="3" name="Rectangle 6"/>
          <p:cNvSpPr>
            <a:spLocks noChangeArrowheads="1"/>
          </p:cNvSpPr>
          <p:nvPr/>
        </p:nvSpPr>
        <p:spPr>
          <a:xfrm>
            <a:off x="266700" y="228600"/>
            <a:ext cx="8624888" cy="762000"/>
          </a:xfrm>
          <a:prstGeom prst="rect"/>
          <a:noFill/>
          <a:ln w="9525" algn="ctr">
            <a:noFill/>
            <a:miter lim="800000"/>
          </a:ln>
        </p:spPr>
        <p:txBody>
          <a:bodyPr/>
          <a:lstStyle/>
          <a:p>
            <a:r>
              <a:rPr lang="en-US" b="1" dirty="1">
                <a:solidFill>
                  <a:srgbClr val="092776"/>
                </a:solidFill>
              </a:rPr>
              <a:t>Modification #1: Status Quo</a:t>
            </a:r>
          </a:p>
          <a:p>
            <a:endParaRPr lang="en-US" b="1">
              <a:solidFill>
                <a:srgbClr val="092776"/>
              </a:solidFill>
            </a:endParaRPr>
          </a:p>
        </p:txBody>
      </p:sp>
    </p:spTree>
    <p:extLst>
      <p:ext uri="{BB962C8B-B14F-4D97-AF65-F5344CB8AC3E}">
        <p14:creationId xmlns:p14="http://schemas.microsoft.com/office/powerpoint/2010/main" val="6376998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Rectangle 5"/>
          <p:cNvSpPr>
            <a:spLocks noChangeArrowheads="1"/>
          </p:cNvSpPr>
          <p:nvPr/>
        </p:nvSpPr>
        <p:spPr>
          <a:xfrm>
            <a:off x="352424" y="939517"/>
            <a:ext cx="8467725" cy="5178425"/>
          </a:xfrm>
          <a:prstGeom prst="rect"/>
          <a:noFill/>
          <a:ln w="9525">
            <a:noFill/>
            <a:miter lim="800000"/>
          </a:ln>
        </p:spPr>
        <p:txBody>
          <a:bodyPr lIns="0" tIns="0" rIns="0" bIns="0"/>
          <a:lstStyle/>
          <a:p>
            <a:pPr marL="469900" indent="-469900" algn="l" eaLnBrk="0" hangingPunct="0">
              <a:spcBef>
                <a:spcPts val="300"/>
              </a:spcBef>
              <a:spcAft>
                <a:spcPts val="1200"/>
              </a:spcAft>
              <a:buClr>
                <a:schemeClr val="folHlink"/>
              </a:buClr>
              <a:buFontTx/>
              <a:buChar char="•"/>
              <a:defRPr/>
            </a:pPr>
            <a:r>
              <a:rPr lang="en-US" sz="1700" kern="0" dirty="1">
                <a:solidFill>
                  <a:srgbClr val="092776"/>
                </a:solidFill>
                <a:latin typeface="Arial" panose="020b0604020202020204" pitchFamily="34" charset="0"/>
                <a:ea typeface="DFKai-SB" panose="03000509000000000000" pitchFamily="65" charset="-120"/>
                <a:cs typeface="Arial" panose="020b0604020202020204" pitchFamily="34" charset="0"/>
              </a:rPr>
              <a:t>Rule:  When a foreign corporation acquires a domestic corporation, </a:t>
            </a:r>
            <a:r>
              <a:rPr lang="en-US" sz="1700" i="1" kern="0" dirty="1">
                <a:solidFill>
                  <a:srgbClr val="092776"/>
                </a:solidFill>
                <a:latin typeface="Arial" panose="020b0604020202020204" pitchFamily="34" charset="0"/>
                <a:ea typeface="DFKai-SB" panose="03000509000000000000" pitchFamily="65" charset="-120"/>
                <a:cs typeface="Arial" panose="020b0604020202020204" pitchFamily="34" charset="0"/>
              </a:rPr>
              <a:t>regardless of the mix of consideration received by the domestic corporation shareholders</a:t>
            </a:r>
            <a:r>
              <a:rPr lang="en-US" sz="1700" kern="0" dirty="1">
                <a:solidFill>
                  <a:srgbClr val="092776"/>
                </a:solidFill>
                <a:latin typeface="Arial" panose="020b0604020202020204" pitchFamily="34" charset="0"/>
                <a:ea typeface="DFKai-SB" panose="03000509000000000000" pitchFamily="65" charset="-120"/>
                <a:cs typeface="Arial" panose="020b0604020202020204" pitchFamily="34" charset="0"/>
              </a:rPr>
              <a:t>, corporate tax residency for U.S. tax purposes determined under European-style management and control test subject to a substantiality test.  </a:t>
            </a:r>
          </a:p>
          <a:p>
            <a:pPr marL="927100" lvl="1" indent="-469900" algn="l" eaLnBrk="0" hangingPunct="0">
              <a:spcBef>
                <a:spcPts val="300"/>
              </a:spcBef>
              <a:spcAft>
                <a:spcPts val="1200"/>
              </a:spcAft>
              <a:buClr>
                <a:schemeClr val="folHlink"/>
              </a:buClr>
              <a:buFontTx/>
              <a:buChar char="•"/>
              <a:defRPr/>
            </a:pPr>
            <a:r>
              <a:rPr kumimoji="0" lang="en-US" sz="1500" b="0" i="0" u="none" strike="noStrike" kern="0" cap="none" spc="0" normalizeH="0" baseline="0" noProof="0" dirty="1">
                <a:ln>
                  <a:noFill/>
                </a:ln>
                <a:solidFill>
                  <a:srgbClr val="092776"/>
                </a:solidFill>
                <a:effectLst/>
                <a:uLnTx/>
                <a:uFillTx/>
                <a:latin typeface="Arial" panose="020b0604020202020204" pitchFamily="34" charset="0"/>
                <a:ea typeface="DFKai-SB" panose="03000509000000000000" pitchFamily="65" charset="-120"/>
                <a:cs typeface="Arial" panose="020b0604020202020204" pitchFamily="34" charset="0"/>
              </a:rPr>
              <a:t>Corporate </a:t>
            </a:r>
            <a:r>
              <a:rPr lang="en-US" sz="1500" kern="0" dirty="1">
                <a:solidFill>
                  <a:srgbClr val="092776"/>
                </a:solidFill>
                <a:latin typeface="Arial" panose="020b0604020202020204" pitchFamily="34" charset="0"/>
                <a:ea typeface="DFKai-SB" panose="03000509000000000000" pitchFamily="65" charset="-120"/>
                <a:cs typeface="Arial" panose="020b0604020202020204" pitchFamily="34" charset="0"/>
              </a:rPr>
              <a:t>residency outside of foreign acquisition context continues to be determined under current place of incorporation rule.</a:t>
            </a:r>
          </a:p>
          <a:p>
            <a:pPr marL="469900" indent="-469900" algn="l" eaLnBrk="0" hangingPunct="0">
              <a:spcBef>
                <a:spcPts val="300"/>
              </a:spcBef>
              <a:spcAft>
                <a:spcPts val="1200"/>
              </a:spcAft>
              <a:buClr>
                <a:schemeClr val="folHlink"/>
              </a:buClr>
              <a:buFontTx/>
              <a:buChar char="•"/>
              <a:defRPr/>
            </a:pPr>
            <a:r>
              <a:rPr kumimoji="0" lang="en-US" sz="1700" b="0" i="0" u="none" strike="noStrike" kern="0" cap="none" spc="0" normalizeH="0" baseline="0" noProof="0" dirty="1">
                <a:ln>
                  <a:noFill/>
                </a:ln>
                <a:solidFill>
                  <a:srgbClr val="092776"/>
                </a:solidFill>
                <a:effectLst/>
                <a:uLnTx/>
                <a:uFillTx/>
                <a:latin typeface="Arial" panose="020b0604020202020204" pitchFamily="34" charset="0"/>
                <a:ea typeface="DFKai-SB" panose="03000509000000000000" pitchFamily="65" charset="-120"/>
                <a:cs typeface="Arial" panose="020b0604020202020204" pitchFamily="34" charset="0"/>
              </a:rPr>
              <a:t>Pros</a:t>
            </a:r>
          </a:p>
          <a:p>
            <a:pPr marL="927100" lvl="1" indent="-469900" algn="l" eaLnBrk="0" hangingPunct="0">
              <a:spcBef>
                <a:spcPts val="300"/>
              </a:spcBef>
              <a:spcAft>
                <a:spcPts val="1200"/>
              </a:spcAft>
              <a:buClr>
                <a:schemeClr val="folHlink"/>
              </a:buClr>
              <a:buFontTx/>
              <a:buChar char="•"/>
              <a:defRPr/>
            </a:pPr>
            <a:r>
              <a:rPr kumimoji="0" lang="en-US" sz="1500" b="0" i="0" u="none" strike="noStrike" kern="0" cap="none" spc="0" normalizeH="0" baseline="0" noProof="0" dirty="1">
                <a:ln>
                  <a:noFill/>
                </a:ln>
                <a:solidFill>
                  <a:srgbClr val="092776"/>
                </a:solidFill>
                <a:effectLst/>
                <a:uLnTx/>
                <a:uFillTx/>
                <a:latin typeface="Arial" panose="020b0604020202020204" pitchFamily="34" charset="0"/>
                <a:ea typeface="DFKai-SB" panose="03000509000000000000" pitchFamily="65" charset="-120"/>
                <a:cs typeface="Arial" panose="020b0604020202020204" pitchFamily="34" charset="0"/>
              </a:rPr>
              <a:t>Eliminates arbitrary shareholder continuity test.</a:t>
            </a:r>
          </a:p>
          <a:p>
            <a:pPr marL="927100" lvl="1" indent="-469900" algn="l" eaLnBrk="0" hangingPunct="0">
              <a:spcBef>
                <a:spcPts val="300"/>
              </a:spcBef>
              <a:spcAft>
                <a:spcPts val="1200"/>
              </a:spcAft>
              <a:buClr>
                <a:schemeClr val="folHlink"/>
              </a:buClr>
              <a:buFontTx/>
              <a:buChar char="•"/>
              <a:defRPr/>
            </a:pPr>
            <a:r>
              <a:rPr kumimoji="0" lang="en-US" sz="1500" b="0" i="0" u="none" strike="noStrike" kern="0" cap="none" spc="0" normalizeH="0" baseline="0" noProof="0" dirty="1">
                <a:ln>
                  <a:noFill/>
                </a:ln>
                <a:solidFill>
                  <a:srgbClr val="092776"/>
                </a:solidFill>
                <a:effectLst/>
                <a:uLnTx/>
                <a:uFillTx/>
                <a:latin typeface="Arial" panose="020b0604020202020204" pitchFamily="34" charset="0"/>
                <a:ea typeface="DFKai-SB" panose="03000509000000000000" pitchFamily="65" charset="-120"/>
                <a:cs typeface="Arial" panose="020b0604020202020204" pitchFamily="34" charset="0"/>
              </a:rPr>
              <a:t>Focuses on U.S. target corporation’s management and their future location, creating stronger expatriation disincentives than current regime. </a:t>
            </a:r>
          </a:p>
          <a:p>
            <a:pPr marL="469900" indent="-469900" algn="l" eaLnBrk="0" hangingPunct="0">
              <a:spcBef>
                <a:spcPts val="300"/>
              </a:spcBef>
              <a:spcAft>
                <a:spcPts val="1200"/>
              </a:spcAft>
              <a:buClr>
                <a:schemeClr val="folHlink"/>
              </a:buClr>
              <a:buFontTx/>
              <a:buChar char="•"/>
              <a:defRPr/>
            </a:pPr>
            <a:r>
              <a:rPr lang="en-US" sz="17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Cons</a:t>
            </a:r>
          </a:p>
          <a:p>
            <a:pPr marL="927100" lvl="1" indent="-469900" algn="l" eaLnBrk="0" hangingPunct="0">
              <a:spcBef>
                <a:spcPts val="300"/>
              </a:spcBef>
              <a:spcAft>
                <a:spcPts val="1200"/>
              </a:spcAft>
              <a:buClr>
                <a:schemeClr val="folHlink"/>
              </a:buClr>
              <a:buFontTx/>
              <a:buChar char="•"/>
              <a:defRPr/>
            </a:pPr>
            <a:r>
              <a:rPr kumimoji="0" lang="en-US" sz="1500" b="0" i="0" u="none" strike="noStrike" kern="0" cap="none" spc="0" normalizeH="0" baseline="0" noProof="0" dirty="1">
                <a:ln>
                  <a:noFill/>
                </a:ln>
                <a:solidFill>
                  <a:srgbClr val="092776"/>
                </a:solidFill>
                <a:effectLst/>
                <a:uLnTx/>
                <a:uFillTx/>
                <a:latin typeface="Arial" panose="020b0604020202020204" pitchFamily="34" charset="0"/>
                <a:ea typeface="DFKai-SB" panose="03000509000000000000" pitchFamily="65" charset="-120"/>
                <a:cs typeface="Arial" panose="020b0604020202020204" pitchFamily="34" charset="0"/>
              </a:rPr>
              <a:t>Doggett and similar proposals likely to lead to multi-residency issues and related complexity.</a:t>
            </a:r>
          </a:p>
          <a:p>
            <a:pPr marL="927100" lvl="1" indent="-469900" algn="l" eaLnBrk="0" hangingPunct="0">
              <a:spcBef>
                <a:spcPts val="300"/>
              </a:spcBef>
              <a:spcAft>
                <a:spcPts val="1200"/>
              </a:spcAft>
              <a:buClr>
                <a:schemeClr val="folHlink"/>
              </a:buClr>
              <a:buFontTx/>
              <a:buChar char="•"/>
              <a:defRPr/>
            </a:pPr>
            <a:r>
              <a:rPr lang="en-US" sz="1500" kern="0" dirty="1">
                <a:solidFill>
                  <a:srgbClr val="092776"/>
                </a:solidFill>
                <a:latin typeface="Arial" panose="020b0604020202020204" pitchFamily="34" charset="0"/>
                <a:ea typeface="DFKai-SB" panose="03000509000000000000" pitchFamily="65" charset="-120"/>
                <a:cs typeface="Arial" panose="020b0604020202020204" pitchFamily="34" charset="0"/>
              </a:rPr>
              <a:t>Potentially discourages retention and expansion of U.S. workforce.</a:t>
            </a:r>
            <a:endParaRPr kumimoji="0" lang="en-US" sz="1500" b="0" i="0" u="none" strike="noStrike" kern="0" cap="none" spc="0" normalizeH="0" baseline="0" noProof="0">
              <a:ln>
                <a:noFill/>
              </a:ln>
              <a:solidFill>
                <a:srgbClr val="092776"/>
              </a:solidFill>
              <a:effectLst/>
              <a:uLnTx/>
              <a:uFillTx/>
              <a:latin typeface="Arial" panose="020b0604020202020204" pitchFamily="34" charset="0"/>
              <a:ea typeface="DFKai-SB" panose="03000509000000000000" pitchFamily="65" charset="-120"/>
              <a:cs typeface="Arial" panose="020b0604020202020204" pitchFamily="34" charset="0"/>
            </a:endParaRPr>
          </a:p>
          <a:p>
            <a:pPr marL="927100" lvl="1" indent="-469900" algn="l" eaLnBrk="0" hangingPunct="0">
              <a:spcBef>
                <a:spcPts val="300"/>
              </a:spcBef>
              <a:spcAft>
                <a:spcPts val="1200"/>
              </a:spcAft>
              <a:buClr>
                <a:schemeClr val="folHlink"/>
              </a:buClr>
              <a:buFontTx/>
              <a:buChar char="•"/>
              <a:defRPr/>
            </a:pPr>
            <a:r>
              <a:rPr lang="en-US" sz="15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May need a corresponding strengthening of U.S. exit tax if residency found to be outside the United States.</a:t>
            </a:r>
          </a:p>
          <a:p>
            <a:pPr marL="927100" lvl="1" indent="-469900" algn="l" eaLnBrk="0" hangingPunct="0">
              <a:spcBef>
                <a:spcPts val="300"/>
              </a:spcBef>
              <a:spcAft>
                <a:spcPts val="1200"/>
              </a:spcAft>
              <a:buClr>
                <a:schemeClr val="folHlink"/>
              </a:buClr>
              <a:buFontTx/>
              <a:buChar char="•"/>
              <a:defRPr/>
            </a:pPr>
            <a:endParaRPr lang="en-US" sz="1600" kern="0">
              <a:solidFill>
                <a:srgbClr val="092776"/>
              </a:solidFill>
              <a:latin typeface="Arial" panose="020b0604020202020204" pitchFamily="34" charset="0"/>
              <a:ea typeface="SimSun" panose="02010600030101010101" pitchFamily="2" charset="-122"/>
              <a:cs typeface="Arial" panose="020b0604020202020204" pitchFamily="34" charset="0"/>
            </a:endParaRPr>
          </a:p>
          <a:p>
            <a:pPr marL="469900" indent="-469900" algn="l" eaLnBrk="0" hangingPunct="0">
              <a:spcBef>
                <a:spcPts val="300"/>
              </a:spcBef>
              <a:spcAft>
                <a:spcPts val="1200"/>
              </a:spcAft>
              <a:buClr>
                <a:schemeClr val="folHlink"/>
              </a:buClr>
              <a:buFontTx/>
              <a:buChar char="•"/>
              <a:defRPr/>
            </a:pPr>
            <a:endParaRPr lang="en-US" sz="1800" kern="0">
              <a:solidFill>
                <a:srgbClr val="092776"/>
              </a:solidFill>
              <a:latin typeface="Arial" panose="020b0604020202020204" pitchFamily="34" charset="0"/>
              <a:ea typeface="DFKai-SB" panose="03000509000000000000" pitchFamily="65" charset="-120"/>
              <a:cs typeface="Arial" panose="020b0604020202020204" pitchFamily="34" charset="0"/>
            </a:endParaRPr>
          </a:p>
          <a:p>
            <a:pPr marL="469900" indent="-469900" algn="l" eaLnBrk="0" hangingPunct="0">
              <a:spcBef>
                <a:spcPts val="300"/>
              </a:spcBef>
              <a:spcAft>
                <a:spcPts val="1200"/>
              </a:spcAft>
              <a:buClr>
                <a:schemeClr val="folHlink"/>
              </a:buClr>
              <a:buFontTx/>
              <a:buChar char="•"/>
              <a:defRPr/>
            </a:pPr>
            <a:endParaRPr kumimoji="0" lang="en-US" sz="1500" b="0" i="0" u="none" strike="noStrike" kern="0" cap="none" spc="0" normalizeH="0" baseline="0" noProof="0">
              <a:ln>
                <a:noFill/>
              </a:ln>
              <a:solidFill>
                <a:srgbClr val="092776"/>
              </a:solidFill>
              <a:effectLst/>
              <a:uLnTx/>
              <a:uFillTx/>
              <a:latin typeface="Arial" panose="020b0604020202020204" pitchFamily="34" charset="0"/>
              <a:cs typeface="Arial" panose="020b0604020202020204" pitchFamily="34" charset="0"/>
            </a:endParaRPr>
          </a:p>
        </p:txBody>
      </p:sp>
      <p:sp>
        <p:nvSpPr>
          <p:cNvPr id="3" name="Rectangle 6"/>
          <p:cNvSpPr>
            <a:spLocks noChangeArrowheads="1"/>
          </p:cNvSpPr>
          <p:nvPr/>
        </p:nvSpPr>
        <p:spPr>
          <a:xfrm>
            <a:off x="266700" y="228600"/>
            <a:ext cx="8624888" cy="762000"/>
          </a:xfrm>
          <a:prstGeom prst="rect"/>
          <a:noFill/>
          <a:ln w="9525" algn="ctr">
            <a:noFill/>
            <a:miter lim="800000"/>
          </a:ln>
        </p:spPr>
        <p:txBody>
          <a:bodyPr/>
          <a:lstStyle/>
          <a:p>
            <a:r>
              <a:rPr lang="en-US" b="1" dirty="1">
                <a:solidFill>
                  <a:srgbClr val="092776"/>
                </a:solidFill>
              </a:rPr>
              <a:t>Modification #2: Management and Control Rule</a:t>
            </a:r>
          </a:p>
          <a:p>
            <a:endParaRPr lang="en-US" b="1">
              <a:solidFill>
                <a:srgbClr val="092776"/>
              </a:solidFill>
            </a:endParaRPr>
          </a:p>
        </p:txBody>
      </p:sp>
    </p:spTree>
    <p:extLst>
      <p:ext uri="{BB962C8B-B14F-4D97-AF65-F5344CB8AC3E}">
        <p14:creationId xmlns:p14="http://schemas.microsoft.com/office/powerpoint/2010/main" val="164320967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Rectangle 5"/>
          <p:cNvSpPr>
            <a:spLocks noChangeArrowheads="1"/>
          </p:cNvSpPr>
          <p:nvPr/>
        </p:nvSpPr>
        <p:spPr>
          <a:xfrm>
            <a:off x="352424" y="960085"/>
            <a:ext cx="8467725" cy="5178425"/>
          </a:xfrm>
          <a:prstGeom prst="rect"/>
          <a:noFill/>
          <a:ln w="9525">
            <a:noFill/>
            <a:miter lim="800000"/>
          </a:ln>
        </p:spPr>
        <p:txBody>
          <a:bodyPr lIns="0" tIns="0" rIns="0" bIns="0"/>
          <a:lstStyle/>
          <a:p>
            <a:pPr marL="469900" indent="-469900" algn="l" eaLnBrk="0" hangingPunct="0">
              <a:spcBef>
                <a:spcPts val="300"/>
              </a:spcBef>
              <a:spcAft>
                <a:spcPts val="1200"/>
              </a:spcAft>
              <a:buClr>
                <a:schemeClr val="folHlink"/>
              </a:buClr>
              <a:buFontTx/>
              <a:buChar char="•"/>
              <a:defRPr/>
            </a:pPr>
            <a:r>
              <a:rPr kumimoji="0" lang="en-US" sz="1800" b="0" i="0" u="none" strike="noStrike" kern="0" cap="none" spc="0" normalizeH="0" baseline="0" noProof="0" dirty="1">
                <a:ln>
                  <a:noFill/>
                </a:ln>
                <a:solidFill>
                  <a:srgbClr val="092776"/>
                </a:solidFill>
                <a:effectLst/>
                <a:uLnTx/>
                <a:uFillTx/>
                <a:latin typeface="Arial" panose="020b0604020202020204" pitchFamily="34" charset="0"/>
                <a:ea typeface="DFKai-SB" panose="03000509000000000000" pitchFamily="65" charset="-120"/>
                <a:cs typeface="Arial" panose="020b0604020202020204" pitchFamily="34" charset="0"/>
              </a:rPr>
              <a:t>Rule: Limit the application of section 7874 to those </a:t>
            </a:r>
            <a:r>
              <a:rPr kumimoji="0" lang="en-US" sz="1800" b="0" i="0" u="none" strike="noStrike" kern="0" cap="none" spc="0" normalizeH="0" baseline="0" noProof="0" dirty="1">
                <a:ln>
                  <a:noFill/>
                </a:ln>
                <a:solidFill>
                  <a:srgbClr val="092776"/>
                </a:solidFill>
                <a:effectLst/>
                <a:uLnTx/>
                <a:uFillTx/>
                <a:latin typeface="Arial" panose="020b0604020202020204" pitchFamily="34" charset="0"/>
                <a:ea typeface="DFKai-SB" panose="03000509000000000000" pitchFamily="65" charset="-120"/>
                <a:cs typeface="Arial" panose="020b0604020202020204" pitchFamily="34" charset="0"/>
              </a:rPr>
              <a:t>MNEs</a:t>
            </a:r>
            <a:r>
              <a:rPr kumimoji="0" lang="en-US" sz="1800" b="0" i="0" u="none" strike="noStrike" kern="0" cap="none" spc="0" normalizeH="0" baseline="0" noProof="0" dirty="1">
                <a:ln>
                  <a:noFill/>
                </a:ln>
                <a:solidFill>
                  <a:srgbClr val="092776"/>
                </a:solidFill>
                <a:effectLst/>
                <a:uLnTx/>
                <a:uFillTx/>
                <a:latin typeface="Arial" panose="020b0604020202020204" pitchFamily="34" charset="0"/>
                <a:ea typeface="DFKai-SB" panose="03000509000000000000" pitchFamily="65" charset="-120"/>
                <a:cs typeface="Arial" panose="020b0604020202020204" pitchFamily="34" charset="0"/>
              </a:rPr>
              <a:t> that are out of Pillar Two’s scope. </a:t>
            </a:r>
          </a:p>
          <a:p>
            <a:pPr marL="927100" lvl="1" indent="-469900" algn="l" eaLnBrk="0" hangingPunct="0">
              <a:spcBef>
                <a:spcPts val="300"/>
              </a:spcBef>
              <a:spcAft>
                <a:spcPts val="1200"/>
              </a:spcAft>
              <a:buClr>
                <a:schemeClr val="folHlink"/>
              </a:buClr>
              <a:buFontTx/>
              <a:buChar char="•"/>
              <a:defRPr/>
            </a:pPr>
            <a:r>
              <a:rPr lang="en-US" sz="1600" kern="0" dirty="1">
                <a:solidFill>
                  <a:srgbClr val="092776"/>
                </a:solidFill>
                <a:latin typeface="Arial" panose="020b0604020202020204" pitchFamily="34" charset="0"/>
                <a:ea typeface="DFKai-SB" panose="03000509000000000000" pitchFamily="65" charset="-120"/>
                <a:cs typeface="Arial" panose="020b0604020202020204" pitchFamily="34" charset="0"/>
              </a:rPr>
              <a:t>Would need rules to address scope manipulation (i.e., expatriations followed by demerger transactions or sales of material businesses to fall out of Pillar Two scope).</a:t>
            </a:r>
            <a:endParaRPr kumimoji="0" lang="en-US" sz="1600" b="0" i="0" u="none" strike="noStrike" kern="0" cap="none" spc="0" normalizeH="0" baseline="0" noProof="0">
              <a:ln>
                <a:noFill/>
              </a:ln>
              <a:solidFill>
                <a:srgbClr val="092776"/>
              </a:solidFill>
              <a:effectLst/>
              <a:uLnTx/>
              <a:uFillTx/>
              <a:latin typeface="Arial" panose="020b0604020202020204" pitchFamily="34" charset="0"/>
              <a:ea typeface="DFKai-SB" panose="03000509000000000000" pitchFamily="65" charset="-120"/>
              <a:cs typeface="Arial" panose="020b0604020202020204" pitchFamily="34" charset="0"/>
            </a:endParaRPr>
          </a:p>
          <a:p>
            <a:pPr marL="469900" indent="-469900" algn="l" eaLnBrk="0" hangingPunct="0">
              <a:spcBef>
                <a:spcPts val="300"/>
              </a:spcBef>
              <a:spcAft>
                <a:spcPts val="1200"/>
              </a:spcAft>
              <a:buClr>
                <a:schemeClr val="folHlink"/>
              </a:buClr>
              <a:buFontTx/>
              <a:buChar char="•"/>
              <a:defRPr/>
            </a:pPr>
            <a:r>
              <a:rPr kumimoji="0" lang="en-US" sz="1800" b="0" i="0" u="none" strike="noStrike" kern="0" cap="none" spc="0" normalizeH="0" baseline="0" noProof="0" dirty="1">
                <a:ln>
                  <a:noFill/>
                </a:ln>
                <a:solidFill>
                  <a:srgbClr val="092776"/>
                </a:solidFill>
                <a:effectLst/>
                <a:uLnTx/>
                <a:uFillTx/>
                <a:latin typeface="Arial" panose="020b0604020202020204" pitchFamily="34" charset="0"/>
                <a:ea typeface="DFKai-SB" panose="03000509000000000000" pitchFamily="65" charset="-120"/>
                <a:cs typeface="Arial" panose="020b0604020202020204" pitchFamily="34" charset="0"/>
              </a:rPr>
              <a:t>Pros</a:t>
            </a:r>
            <a:endParaRPr lang="en-US" sz="1800" kern="0">
              <a:solidFill>
                <a:srgbClr val="092776"/>
              </a:solidFill>
              <a:latin typeface="Arial" panose="020b0604020202020204" pitchFamily="34" charset="0"/>
              <a:ea typeface="DFKai-SB" panose="03000509000000000000" pitchFamily="65" charset="-120"/>
              <a:cs typeface="Arial" panose="020b0604020202020204" pitchFamily="34" charset="0"/>
            </a:endParaRPr>
          </a:p>
          <a:p>
            <a:pPr marL="927100" lvl="1" indent="-469900" algn="l" eaLnBrk="0" hangingPunct="0">
              <a:spcBef>
                <a:spcPts val="300"/>
              </a:spcBef>
              <a:spcAft>
                <a:spcPts val="1200"/>
              </a:spcAft>
              <a:buClr>
                <a:schemeClr val="folHlink"/>
              </a:buClr>
              <a:buFontTx/>
              <a:buChar char="•"/>
              <a:defRPr/>
            </a:pPr>
            <a:r>
              <a:rPr kumimoji="0" lang="en-US" sz="1600" b="0" i="0" u="none" strike="noStrike" kern="0" cap="none" spc="0" normalizeH="0" baseline="0" noProof="0" dirty="1">
                <a:ln>
                  <a:noFill/>
                </a:ln>
                <a:solidFill>
                  <a:srgbClr val="092776"/>
                </a:solidFill>
                <a:effectLst/>
                <a:uLnTx/>
                <a:uFillTx/>
                <a:latin typeface="Arial" panose="020b0604020202020204" pitchFamily="34" charset="0"/>
                <a:ea typeface="DFKai-SB" panose="03000509000000000000" pitchFamily="65" charset="-120"/>
                <a:cs typeface="Arial" panose="020b0604020202020204" pitchFamily="34" charset="0"/>
              </a:rPr>
              <a:t>Eliminates arbitrary shareholder continuity test.</a:t>
            </a:r>
          </a:p>
          <a:p>
            <a:pPr marL="927100" lvl="1" indent="-469900" algn="l" eaLnBrk="0" hangingPunct="0">
              <a:spcBef>
                <a:spcPts val="300"/>
              </a:spcBef>
              <a:spcAft>
                <a:spcPts val="1200"/>
              </a:spcAft>
              <a:buClr>
                <a:schemeClr val="folHlink"/>
              </a:buClr>
              <a:buFontTx/>
              <a:buChar char="•"/>
              <a:defRPr/>
            </a:pPr>
            <a:r>
              <a:rPr kumimoji="0" lang="en-US" sz="1600" b="0" i="0" u="none" strike="noStrike" kern="0" cap="none" spc="0" normalizeH="0" baseline="0" noProof="0" dirty="1">
                <a:ln>
                  <a:noFill/>
                </a:ln>
                <a:solidFill>
                  <a:srgbClr val="092776"/>
                </a:solidFill>
                <a:effectLst/>
                <a:uLnTx/>
                <a:uFillTx/>
                <a:latin typeface="Arial" panose="020b0604020202020204" pitchFamily="34" charset="0"/>
                <a:ea typeface="DFKai-SB" panose="03000509000000000000" pitchFamily="65" charset="-120"/>
                <a:cs typeface="Arial" panose="020b0604020202020204" pitchFamily="34" charset="0"/>
              </a:rPr>
              <a:t>Reduces market friction on large M&amp;A transactions at a time when the incentive to expatriate may be approaching a low ebb.</a:t>
            </a:r>
          </a:p>
          <a:p>
            <a:pPr marL="469900" indent="-469900" algn="l" eaLnBrk="0" hangingPunct="0">
              <a:spcBef>
                <a:spcPts val="300"/>
              </a:spcBef>
              <a:spcAft>
                <a:spcPts val="1200"/>
              </a:spcAft>
              <a:buClr>
                <a:schemeClr val="folHlink"/>
              </a:buClr>
              <a:buFontTx/>
              <a:buChar char="•"/>
              <a:defRPr/>
            </a:pPr>
            <a:r>
              <a:rPr lang="en-US" sz="18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Cons</a:t>
            </a:r>
          </a:p>
          <a:p>
            <a:pPr marL="927100" lvl="1" indent="-469900" algn="l" eaLnBrk="0" hangingPunct="0">
              <a:spcBef>
                <a:spcPts val="300"/>
              </a:spcBef>
              <a:spcAft>
                <a:spcPts val="1200"/>
              </a:spcAft>
              <a:buClr>
                <a:schemeClr val="folHlink"/>
              </a:buClr>
              <a:buFontTx/>
              <a:buChar char="•"/>
              <a:defRPr/>
            </a:pPr>
            <a:r>
              <a:rPr lang="en-US" sz="1600" kern="0" dirty="1">
                <a:solidFill>
                  <a:srgbClr val="092776"/>
                </a:solidFill>
                <a:latin typeface="Arial" panose="020b0604020202020204" pitchFamily="34" charset="0"/>
                <a:ea typeface="SimSun" panose="02010600030101010101" pitchFamily="2" charset="-122"/>
                <a:cs typeface="Arial" panose="020b0604020202020204" pitchFamily="34" charset="0"/>
              </a:rPr>
              <a:t>Rate arbitrage still possible (although limited).</a:t>
            </a:r>
          </a:p>
          <a:p>
            <a:pPr marL="927100" lvl="1" indent="-469900" algn="l" eaLnBrk="0" hangingPunct="0">
              <a:spcBef>
                <a:spcPts val="300"/>
              </a:spcBef>
              <a:spcAft>
                <a:spcPts val="1200"/>
              </a:spcAft>
              <a:buClr>
                <a:schemeClr val="folHlink"/>
              </a:buClr>
              <a:buFontTx/>
              <a:buChar char="•"/>
              <a:defRPr/>
            </a:pPr>
            <a:r>
              <a:rPr lang="en-US" sz="1600" kern="0" dirty="1">
                <a:solidFill>
                  <a:srgbClr val="092776"/>
                </a:solidFill>
                <a:latin typeface="Arial" panose="020b0604020202020204" pitchFamily="34" charset="0"/>
                <a:ea typeface="SimSun" panose="02010600030101010101" pitchFamily="2" charset="-122"/>
                <a:cs typeface="Arial" panose="020b0604020202020204" pitchFamily="34" charset="0"/>
              </a:rPr>
              <a:t>Does not address possible desire to expatriate to avoid future U.S. tax increases.</a:t>
            </a:r>
          </a:p>
          <a:p>
            <a:pPr marL="927100" lvl="1" indent="-469900" algn="l" eaLnBrk="0" hangingPunct="0">
              <a:spcBef>
                <a:spcPts val="300"/>
              </a:spcBef>
              <a:spcAft>
                <a:spcPts val="1200"/>
              </a:spcAft>
              <a:buClr>
                <a:schemeClr val="folHlink"/>
              </a:buClr>
              <a:buFontTx/>
              <a:buChar char="•"/>
              <a:defRPr/>
            </a:pPr>
            <a:r>
              <a:rPr lang="en-US" sz="1600" kern="0" dirty="1">
                <a:solidFill>
                  <a:srgbClr val="092776"/>
                </a:solidFill>
                <a:latin typeface="Arial" panose="020b0604020202020204" pitchFamily="34" charset="0"/>
                <a:ea typeface="SimSun" panose="02010600030101010101" pitchFamily="2" charset="-122"/>
                <a:cs typeface="Arial" panose="020b0604020202020204" pitchFamily="34" charset="0"/>
              </a:rPr>
              <a:t>Does not address U.S. </a:t>
            </a:r>
            <a:r>
              <a:rPr lang="en-US" sz="1600" kern="0" dirty="1">
                <a:solidFill>
                  <a:srgbClr val="092776"/>
                </a:solidFill>
                <a:latin typeface="Arial" panose="020b0604020202020204" pitchFamily="34" charset="0"/>
                <a:ea typeface="SimSun" panose="02010600030101010101" pitchFamily="2" charset="-122"/>
                <a:cs typeface="Arial" panose="020b0604020202020204" pitchFamily="34" charset="0"/>
              </a:rPr>
              <a:t>fisc’s</a:t>
            </a:r>
            <a:r>
              <a:rPr lang="en-US" sz="1600" kern="0" dirty="1">
                <a:solidFill>
                  <a:srgbClr val="092776"/>
                </a:solidFill>
                <a:latin typeface="Arial" panose="020b0604020202020204" pitchFamily="34" charset="0"/>
                <a:ea typeface="SimSun" panose="02010600030101010101" pitchFamily="2" charset="-122"/>
                <a:cs typeface="Arial" panose="020b0604020202020204" pitchFamily="34" charset="0"/>
              </a:rPr>
              <a:t> loss of </a:t>
            </a:r>
            <a:r>
              <a:rPr lang="en-US" sz="1600" kern="0" dirty="1">
                <a:solidFill>
                  <a:srgbClr val="092776"/>
                </a:solidFill>
                <a:latin typeface="Arial" panose="020b0604020202020204" pitchFamily="34" charset="0"/>
                <a:ea typeface="SimSun" panose="02010600030101010101" pitchFamily="2" charset="-122"/>
                <a:cs typeface="Arial" panose="020b0604020202020204" pitchFamily="34" charset="0"/>
              </a:rPr>
              <a:t>IIR</a:t>
            </a:r>
            <a:r>
              <a:rPr lang="en-US" sz="1600" kern="0" dirty="1">
                <a:solidFill>
                  <a:srgbClr val="092776"/>
                </a:solidFill>
                <a:latin typeface="Arial" panose="020b0604020202020204" pitchFamily="34" charset="0"/>
                <a:ea typeface="SimSun" panose="02010600030101010101" pitchFamily="2" charset="-122"/>
                <a:cs typeface="Arial" panose="020b0604020202020204" pitchFamily="34" charset="0"/>
              </a:rPr>
              <a:t>/CFC-related revenue from in scope expatriating </a:t>
            </a:r>
            <a:r>
              <a:rPr lang="en-US" sz="1600" kern="0" dirty="1">
                <a:solidFill>
                  <a:srgbClr val="092776"/>
                </a:solidFill>
                <a:latin typeface="Arial" panose="020b0604020202020204" pitchFamily="34" charset="0"/>
                <a:ea typeface="SimSun" panose="02010600030101010101" pitchFamily="2" charset="-122"/>
                <a:cs typeface="Arial" panose="020b0604020202020204" pitchFamily="34" charset="0"/>
              </a:rPr>
              <a:t>MNEs</a:t>
            </a:r>
            <a:r>
              <a:rPr lang="en-US" sz="1600" kern="0" dirty="1">
                <a:solidFill>
                  <a:srgbClr val="092776"/>
                </a:solidFill>
                <a:latin typeface="Arial" panose="020b0604020202020204" pitchFamily="34" charset="0"/>
                <a:ea typeface="SimSun" panose="02010600030101010101" pitchFamily="2" charset="-122"/>
                <a:cs typeface="Arial" panose="020b0604020202020204" pitchFamily="34" charset="0"/>
              </a:rPr>
              <a:t>.</a:t>
            </a:r>
          </a:p>
          <a:p>
            <a:pPr marL="927100" lvl="1" indent="-469900" algn="l" eaLnBrk="0" hangingPunct="0">
              <a:spcBef>
                <a:spcPts val="300"/>
              </a:spcBef>
              <a:spcAft>
                <a:spcPts val="1200"/>
              </a:spcAft>
              <a:buClr>
                <a:schemeClr val="folHlink"/>
              </a:buClr>
              <a:buFontTx/>
              <a:buChar char="•"/>
              <a:defRPr/>
            </a:pPr>
            <a:r>
              <a:rPr lang="en-US" sz="1600" kern="0" dirty="1">
                <a:solidFill>
                  <a:srgbClr val="092776"/>
                </a:solidFill>
                <a:latin typeface="Arial" panose="020b0604020202020204" pitchFamily="34" charset="0"/>
                <a:ea typeface="SimSun" panose="02010600030101010101" pitchFamily="2" charset="-122"/>
                <a:cs typeface="Arial" panose="020b0604020202020204" pitchFamily="34" charset="0"/>
              </a:rPr>
              <a:t>U.S. fisc may need stronger anti-base erosion protections (e.g., a stronger BEAT).</a:t>
            </a:r>
          </a:p>
          <a:p>
            <a:pPr marL="469900" indent="-469900" algn="l" eaLnBrk="0" hangingPunct="0">
              <a:spcBef>
                <a:spcPts val="300"/>
              </a:spcBef>
              <a:spcAft>
                <a:spcPts val="1200"/>
              </a:spcAft>
              <a:buClr>
                <a:schemeClr val="folHlink"/>
              </a:buClr>
              <a:buFontTx/>
              <a:buChar char="•"/>
              <a:defRPr/>
            </a:pPr>
            <a:endParaRPr lang="en-US" sz="1800" kern="0">
              <a:solidFill>
                <a:srgbClr val="092776"/>
              </a:solidFill>
              <a:latin typeface="Arial" panose="020b0604020202020204" pitchFamily="34" charset="0"/>
              <a:ea typeface="DFKai-SB" panose="03000509000000000000" pitchFamily="65" charset="-120"/>
              <a:cs typeface="Arial" panose="020b0604020202020204" pitchFamily="34" charset="0"/>
            </a:endParaRPr>
          </a:p>
          <a:p>
            <a:pPr marL="469900" indent="-469900" algn="l" eaLnBrk="0" hangingPunct="0">
              <a:spcBef>
                <a:spcPts val="300"/>
              </a:spcBef>
              <a:spcAft>
                <a:spcPts val="1200"/>
              </a:spcAft>
              <a:buClr>
                <a:schemeClr val="folHlink"/>
              </a:buClr>
              <a:buFontTx/>
              <a:buChar char="•"/>
              <a:defRPr/>
            </a:pPr>
            <a:endParaRPr kumimoji="0" lang="en-US" sz="1500" b="0" i="0" u="none" strike="noStrike" kern="0" cap="none" spc="0" normalizeH="0" baseline="0" noProof="0">
              <a:ln>
                <a:noFill/>
              </a:ln>
              <a:solidFill>
                <a:srgbClr val="092776"/>
              </a:solidFill>
              <a:effectLst/>
              <a:uLnTx/>
              <a:uFillTx/>
              <a:latin typeface="Arial" panose="020b0604020202020204" pitchFamily="34" charset="0"/>
              <a:cs typeface="Arial" panose="020b0604020202020204" pitchFamily="34" charset="0"/>
            </a:endParaRPr>
          </a:p>
        </p:txBody>
      </p:sp>
      <p:sp>
        <p:nvSpPr>
          <p:cNvPr id="3" name="Rectangle 6"/>
          <p:cNvSpPr>
            <a:spLocks noChangeArrowheads="1"/>
          </p:cNvSpPr>
          <p:nvPr/>
        </p:nvSpPr>
        <p:spPr>
          <a:xfrm>
            <a:off x="266700" y="228600"/>
            <a:ext cx="8624888" cy="762000"/>
          </a:xfrm>
          <a:prstGeom prst="rect"/>
          <a:noFill/>
          <a:ln w="9525" algn="ctr">
            <a:noFill/>
            <a:miter lim="800000"/>
          </a:ln>
        </p:spPr>
        <p:txBody>
          <a:bodyPr/>
          <a:lstStyle/>
          <a:p>
            <a:r>
              <a:rPr lang="en-US" b="1" dirty="1">
                <a:solidFill>
                  <a:srgbClr val="092776"/>
                </a:solidFill>
              </a:rPr>
              <a:t>Modification #3: Pillar Two Scope Rule</a:t>
            </a:r>
          </a:p>
          <a:p>
            <a:endParaRPr lang="en-US" b="1">
              <a:solidFill>
                <a:srgbClr val="092776"/>
              </a:solidFill>
            </a:endParaRPr>
          </a:p>
        </p:txBody>
      </p:sp>
    </p:spTree>
    <p:extLst>
      <p:ext uri="{BB962C8B-B14F-4D97-AF65-F5344CB8AC3E}">
        <p14:creationId xmlns:p14="http://schemas.microsoft.com/office/powerpoint/2010/main" val="384499049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Rectangle 5"/>
          <p:cNvSpPr>
            <a:spLocks noChangeArrowheads="1"/>
          </p:cNvSpPr>
          <p:nvPr/>
        </p:nvSpPr>
        <p:spPr>
          <a:xfrm>
            <a:off x="352424" y="1011802"/>
            <a:ext cx="8467725" cy="5178425"/>
          </a:xfrm>
          <a:prstGeom prst="rect"/>
          <a:noFill/>
          <a:ln w="9525">
            <a:noFill/>
            <a:miter lim="800000"/>
          </a:ln>
        </p:spPr>
        <p:txBody>
          <a:bodyPr lIns="0" tIns="0" rIns="0" bIns="0"/>
          <a:lstStyle/>
          <a:p>
            <a:pPr marL="469900" indent="-469900" algn="l" eaLnBrk="0" hangingPunct="0">
              <a:spcBef>
                <a:spcPts val="300"/>
              </a:spcBef>
              <a:spcAft>
                <a:spcPts val="1200"/>
              </a:spcAft>
              <a:buClr>
                <a:schemeClr val="folHlink"/>
              </a:buClr>
              <a:buFontTx/>
              <a:buChar char="•"/>
              <a:defRPr/>
            </a:pPr>
            <a:r>
              <a:rPr kumimoji="0" lang="en-US" sz="1800" b="0" i="0" u="none" strike="noStrike" kern="0" cap="none" spc="0" normalizeH="0" baseline="0" noProof="0" dirty="1">
                <a:ln>
                  <a:noFill/>
                </a:ln>
                <a:solidFill>
                  <a:srgbClr val="092776"/>
                </a:solidFill>
                <a:effectLst/>
                <a:uLnTx/>
                <a:uFillTx/>
                <a:latin typeface="Arial" panose="020b0604020202020204" pitchFamily="34" charset="0"/>
                <a:ea typeface="DFKai-SB" panose="03000509000000000000" pitchFamily="65" charset="-120"/>
                <a:cs typeface="Arial" panose="020b0604020202020204" pitchFamily="34" charset="0"/>
              </a:rPr>
              <a:t>Rule:  </a:t>
            </a:r>
            <a:r>
              <a:rPr kumimoji="0" lang="en-US" sz="1800" b="0" i="0" u="none" strike="noStrike" kern="0" cap="none" spc="0" normalizeH="0" baseline="0" noProof="0" dirty="1">
                <a:ln>
                  <a:noFill/>
                </a:ln>
                <a:solidFill>
                  <a:srgbClr val="092776"/>
                </a:solidFill>
                <a:uLnTx/>
                <a:uFillTx/>
                <a:latin typeface="Arial" panose="020b0604020202020204" pitchFamily="34" charset="0"/>
                <a:ea typeface="DFKai-SB" panose="03000509000000000000" pitchFamily="65" charset="-120"/>
                <a:cs typeface="Arial" panose="020b0604020202020204" pitchFamily="34" charset="0"/>
              </a:rPr>
              <a:t>R</a:t>
            </a:r>
            <a:r>
              <a:rPr lang="en-US" sz="18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epeal</a:t>
            </a:r>
            <a:r>
              <a:rPr lang="en-US" sz="18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 of the 80-percent inversion rule while further strengthening the “inversion gain” rules such as by:</a:t>
            </a:r>
          </a:p>
          <a:p>
            <a:pPr marL="927100" lvl="1" indent="-469900" algn="l" eaLnBrk="0" hangingPunct="0">
              <a:spcBef>
                <a:spcPts val="300"/>
              </a:spcBef>
              <a:spcAft>
                <a:spcPts val="1200"/>
              </a:spcAft>
              <a:buClr>
                <a:schemeClr val="folHlink"/>
              </a:buClr>
              <a:buFontTx/>
              <a:buChar char="•"/>
              <a:defRPr/>
            </a:pPr>
            <a:r>
              <a:rPr lang="en-US" sz="16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Removing application thresholds to certain U.S. minimum tax regimes (e.g., the BEAT (base erosion percentage and gross receipts) and the </a:t>
            </a:r>
            <a:r>
              <a:rPr lang="en-US" sz="16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CAMT</a:t>
            </a:r>
            <a:r>
              <a:rPr lang="en-US" sz="16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 (</a:t>
            </a:r>
            <a:r>
              <a:rPr lang="en-US" sz="16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AFSI</a:t>
            </a:r>
            <a:r>
              <a:rPr lang="en-US" sz="16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 or</a:t>
            </a:r>
          </a:p>
          <a:p>
            <a:pPr marL="927100" lvl="1" indent="-469900" algn="l" eaLnBrk="0" hangingPunct="0">
              <a:spcBef>
                <a:spcPts val="300"/>
              </a:spcBef>
              <a:spcAft>
                <a:spcPts val="1200"/>
              </a:spcAft>
              <a:buClr>
                <a:schemeClr val="folHlink"/>
              </a:buClr>
              <a:buFontTx/>
              <a:buChar char="•"/>
              <a:defRPr/>
            </a:pPr>
            <a:r>
              <a:rPr lang="en-US" sz="16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Denying treaty benefits on </a:t>
            </a:r>
            <a:r>
              <a:rPr lang="en-US" sz="1600" dirty="1">
                <a:solidFill>
                  <a:srgbClr val="092776"/>
                </a:solidFill>
                <a:latin typeface="Arial" panose="020b0604020202020204" pitchFamily="34" charset="0"/>
                <a:ea typeface="DFKai-SB" panose="03000509000000000000" pitchFamily="65" charset="-120"/>
                <a:cs typeface="Arial" panose="020b0604020202020204" pitchFamily="34" charset="0"/>
              </a:rPr>
              <a:t>withholding tax </a:t>
            </a:r>
            <a:r>
              <a:rPr lang="en-US" sz="16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or deductions on outbound payments to related parties.</a:t>
            </a:r>
          </a:p>
          <a:p>
            <a:pPr marL="469900" indent="-469900" algn="l" eaLnBrk="0" hangingPunct="0">
              <a:spcBef>
                <a:spcPts val="300"/>
              </a:spcBef>
              <a:spcAft>
                <a:spcPts val="1200"/>
              </a:spcAft>
              <a:buClr>
                <a:schemeClr val="folHlink"/>
              </a:buClr>
              <a:buFontTx/>
              <a:buChar char="•"/>
              <a:defRPr/>
            </a:pPr>
            <a:r>
              <a:rPr kumimoji="0" lang="en-US" sz="1800" b="0" i="0" u="none" strike="noStrike" kern="0" cap="none" spc="0" normalizeH="0" baseline="0" noProof="0" dirty="1">
                <a:ln>
                  <a:noFill/>
                </a:ln>
                <a:solidFill>
                  <a:srgbClr val="092776"/>
                </a:solidFill>
                <a:effectLst/>
                <a:uLnTx/>
                <a:uFillTx/>
                <a:latin typeface="Arial" panose="020b0604020202020204" pitchFamily="34" charset="0"/>
                <a:ea typeface="DFKai-SB" panose="03000509000000000000" pitchFamily="65" charset="-120"/>
                <a:cs typeface="Arial" panose="020b0604020202020204" pitchFamily="34" charset="0"/>
              </a:rPr>
              <a:t>Pros:</a:t>
            </a:r>
          </a:p>
          <a:p>
            <a:pPr marL="927100" lvl="1" indent="-469900" algn="l" eaLnBrk="0" hangingPunct="0">
              <a:spcBef>
                <a:spcPts val="300"/>
              </a:spcBef>
              <a:spcAft>
                <a:spcPts val="1200"/>
              </a:spcAft>
              <a:buClr>
                <a:schemeClr val="folHlink"/>
              </a:buClr>
              <a:buFontTx/>
              <a:buChar char="•"/>
              <a:defRPr/>
            </a:pPr>
            <a:r>
              <a:rPr kumimoji="0" lang="en-US" sz="1600" b="0" i="0" u="none" strike="noStrike" kern="0" cap="none" spc="0" normalizeH="0" baseline="0" noProof="0" dirty="1">
                <a:ln>
                  <a:noFill/>
                </a:ln>
                <a:solidFill>
                  <a:srgbClr val="092776"/>
                </a:solidFill>
                <a:effectLst/>
                <a:uLnTx/>
                <a:uFillTx/>
                <a:latin typeface="Arial" panose="020b0604020202020204" pitchFamily="34" charset="0"/>
                <a:ea typeface="DFKai-SB" panose="03000509000000000000" pitchFamily="65" charset="-120"/>
                <a:cs typeface="Arial" panose="020b0604020202020204" pitchFamily="34" charset="0"/>
              </a:rPr>
              <a:t>Eliminates arbitrary shareholder continuity test.</a:t>
            </a:r>
          </a:p>
          <a:p>
            <a:pPr marL="927100" lvl="1" indent="-469900" algn="l" eaLnBrk="0" hangingPunct="0">
              <a:spcBef>
                <a:spcPts val="300"/>
              </a:spcBef>
              <a:spcAft>
                <a:spcPts val="1200"/>
              </a:spcAft>
              <a:buClr>
                <a:schemeClr val="folHlink"/>
              </a:buClr>
              <a:buFontTx/>
              <a:buChar char="•"/>
              <a:defRPr/>
            </a:pPr>
            <a:r>
              <a:rPr kumimoji="0" lang="en-US" sz="1600" b="0" i="0" u="none" strike="noStrike" kern="0" cap="none" spc="0" normalizeH="0" baseline="0" noProof="0" dirty="1">
                <a:ln>
                  <a:noFill/>
                </a:ln>
                <a:solidFill>
                  <a:srgbClr val="092776"/>
                </a:solidFill>
                <a:effectLst/>
                <a:uLnTx/>
                <a:uFillTx/>
                <a:latin typeface="Arial" panose="020b0604020202020204" pitchFamily="34" charset="0"/>
                <a:ea typeface="DFKai-SB" panose="03000509000000000000" pitchFamily="65" charset="-120"/>
                <a:cs typeface="Arial" panose="020b0604020202020204" pitchFamily="34" charset="0"/>
              </a:rPr>
              <a:t>Reduces dual</a:t>
            </a:r>
            <a:r>
              <a:rPr lang="en-US" sz="1600" kern="0" dirty="1">
                <a:solidFill>
                  <a:srgbClr val="092776"/>
                </a:solidFill>
                <a:latin typeface="Arial" panose="020b0604020202020204" pitchFamily="34" charset="0"/>
                <a:ea typeface="DFKai-SB" panose="03000509000000000000" pitchFamily="65" charset="-120"/>
                <a:cs typeface="Arial" panose="020b0604020202020204" pitchFamily="34" charset="0"/>
              </a:rPr>
              <a:t>-</a:t>
            </a:r>
            <a:r>
              <a:rPr kumimoji="0" lang="en-US" sz="1600" b="0" i="0" u="none" strike="noStrike" kern="0" cap="none" spc="0" normalizeH="0" baseline="0" noProof="0" dirty="1">
                <a:ln>
                  <a:noFill/>
                </a:ln>
                <a:solidFill>
                  <a:srgbClr val="092776"/>
                </a:solidFill>
                <a:effectLst/>
                <a:uLnTx/>
                <a:uFillTx/>
                <a:latin typeface="Arial" panose="020b0604020202020204" pitchFamily="34" charset="0"/>
                <a:ea typeface="DFKai-SB" panose="03000509000000000000" pitchFamily="65" charset="-120"/>
                <a:cs typeface="Arial" panose="020b0604020202020204" pitchFamily="34" charset="0"/>
              </a:rPr>
              <a:t>residency concerns.</a:t>
            </a:r>
          </a:p>
          <a:p>
            <a:pPr marL="927100" lvl="1" indent="-469900" algn="l" eaLnBrk="0" hangingPunct="0">
              <a:spcBef>
                <a:spcPts val="300"/>
              </a:spcBef>
              <a:spcAft>
                <a:spcPts val="1200"/>
              </a:spcAft>
              <a:buClr>
                <a:schemeClr val="folHlink"/>
              </a:buClr>
              <a:buFontTx/>
              <a:buChar char="•"/>
              <a:defRPr/>
            </a:pPr>
            <a:r>
              <a:rPr lang="en-US" sz="1600" kern="0" dirty="1">
                <a:solidFill>
                  <a:srgbClr val="092776"/>
                </a:solidFill>
                <a:latin typeface="Arial" panose="020b0604020202020204" pitchFamily="34" charset="0"/>
                <a:ea typeface="DFKai-SB" panose="03000509000000000000" pitchFamily="65" charset="-120"/>
                <a:cs typeface="Arial" panose="020b0604020202020204" pitchFamily="34" charset="0"/>
              </a:rPr>
              <a:t>Provides further p</a:t>
            </a:r>
            <a:r>
              <a:rPr kumimoji="0" lang="en-US" sz="1600" b="0" i="0" u="none" strike="noStrike" kern="0" cap="none" spc="0" normalizeH="0" baseline="0" noProof="0" dirty="1">
                <a:ln>
                  <a:noFill/>
                </a:ln>
                <a:solidFill>
                  <a:srgbClr val="092776"/>
                </a:solidFill>
                <a:effectLst/>
                <a:uLnTx/>
                <a:uFillTx/>
                <a:latin typeface="Arial" panose="020b0604020202020204" pitchFamily="34" charset="0"/>
                <a:ea typeface="DFKai-SB" panose="03000509000000000000" pitchFamily="65" charset="-120"/>
                <a:cs typeface="Arial" panose="020b0604020202020204" pitchFamily="34" charset="0"/>
              </a:rPr>
              <a:t>rotection</a:t>
            </a:r>
            <a:r>
              <a:rPr kumimoji="0" lang="en-US" sz="1600" b="0" i="0" u="none" strike="noStrike" kern="0" cap="none" spc="0" normalizeH="0" baseline="0" noProof="0" dirty="1">
                <a:ln>
                  <a:noFill/>
                </a:ln>
                <a:solidFill>
                  <a:srgbClr val="092776"/>
                </a:solidFill>
                <a:effectLst/>
                <a:uLnTx/>
                <a:uFillTx/>
                <a:latin typeface="Arial" panose="020b0604020202020204" pitchFamily="34" charset="0"/>
                <a:ea typeface="DFKai-SB" panose="03000509000000000000" pitchFamily="65" charset="-120"/>
                <a:cs typeface="Arial" panose="020b0604020202020204" pitchFamily="34" charset="0"/>
              </a:rPr>
              <a:t> of</a:t>
            </a:r>
            <a:r>
              <a:rPr lang="en-US" sz="1600" kern="0" dirty="1">
                <a:solidFill>
                  <a:srgbClr val="092776"/>
                </a:solidFill>
                <a:latin typeface="Arial" panose="020b0604020202020204" pitchFamily="34" charset="0"/>
                <a:ea typeface="DFKai-SB" panose="03000509000000000000" pitchFamily="65" charset="-120"/>
                <a:cs typeface="Arial" panose="020b0604020202020204" pitchFamily="34" charset="0"/>
              </a:rPr>
              <a:t> </a:t>
            </a:r>
            <a:r>
              <a:rPr kumimoji="0" lang="en-US" sz="1600" b="0" i="0" u="none" strike="noStrike" kern="0" cap="none" spc="0" normalizeH="0" baseline="0" noProof="0" dirty="1">
                <a:ln>
                  <a:noFill/>
                </a:ln>
                <a:solidFill>
                  <a:srgbClr val="092776"/>
                </a:solidFill>
                <a:effectLst/>
                <a:uLnTx/>
                <a:uFillTx/>
                <a:latin typeface="Arial" panose="020b0604020202020204" pitchFamily="34" charset="0"/>
                <a:ea typeface="DFKai-SB" panose="03000509000000000000" pitchFamily="65" charset="-120"/>
                <a:cs typeface="Arial" panose="020b0604020202020204" pitchFamily="34" charset="0"/>
              </a:rPr>
              <a:t>U.S. fisc from base-erosion/profit-shifting concerns.</a:t>
            </a:r>
          </a:p>
          <a:p>
            <a:pPr marL="469900" indent="-469900" algn="l" eaLnBrk="0" hangingPunct="0">
              <a:spcBef>
                <a:spcPts val="300"/>
              </a:spcBef>
              <a:spcAft>
                <a:spcPts val="1200"/>
              </a:spcAft>
              <a:buClr>
                <a:schemeClr val="folHlink"/>
              </a:buClr>
              <a:buFontTx/>
              <a:buChar char="•"/>
              <a:defRPr/>
            </a:pPr>
            <a:r>
              <a:rPr lang="en-US" sz="18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Cons</a:t>
            </a:r>
          </a:p>
          <a:p>
            <a:pPr marL="927100" lvl="1" indent="-469900" algn="l" eaLnBrk="0" hangingPunct="0">
              <a:spcBef>
                <a:spcPts val="300"/>
              </a:spcBef>
              <a:spcAft>
                <a:spcPts val="1200"/>
              </a:spcAft>
              <a:buClr>
                <a:schemeClr val="folHlink"/>
              </a:buClr>
              <a:buFontTx/>
              <a:buChar char="•"/>
              <a:defRPr/>
            </a:pPr>
            <a:r>
              <a:rPr lang="en-US" sz="1600" kern="0" dirty="1">
                <a:solidFill>
                  <a:srgbClr val="092776"/>
                </a:solidFill>
                <a:latin typeface="Arial" panose="020b0604020202020204" pitchFamily="34" charset="0"/>
                <a:ea typeface="SimSun" panose="02010600030101010101" pitchFamily="2" charset="-122"/>
                <a:cs typeface="Arial" panose="020b0604020202020204" pitchFamily="34" charset="0"/>
              </a:rPr>
              <a:t>Adds complexity to an already complex tax regime.</a:t>
            </a:r>
          </a:p>
          <a:p>
            <a:pPr marL="927100" lvl="1" indent="-469900" algn="l" eaLnBrk="0" hangingPunct="0">
              <a:spcBef>
                <a:spcPts val="300"/>
              </a:spcBef>
              <a:spcAft>
                <a:spcPts val="1200"/>
              </a:spcAft>
              <a:buClr>
                <a:schemeClr val="folHlink"/>
              </a:buClr>
              <a:buFontTx/>
              <a:buChar char="•"/>
              <a:defRPr/>
            </a:pPr>
            <a:r>
              <a:rPr lang="en-US" sz="1600" kern="0" dirty="1">
                <a:solidFill>
                  <a:srgbClr val="092776"/>
                </a:solidFill>
                <a:latin typeface="Arial" panose="020b0604020202020204" pitchFamily="34" charset="0"/>
                <a:ea typeface="SimSun" panose="02010600030101010101" pitchFamily="2" charset="-122"/>
                <a:cs typeface="Arial" panose="020b0604020202020204" pitchFamily="34" charset="0"/>
              </a:rPr>
              <a:t>Without substantial business activities exception, risk of capturing non-tax motivated combinations. </a:t>
            </a:r>
          </a:p>
          <a:p>
            <a:pPr marL="927100" lvl="1" indent="-469900" algn="l" eaLnBrk="0" hangingPunct="0">
              <a:spcBef>
                <a:spcPts val="300"/>
              </a:spcBef>
              <a:spcAft>
                <a:spcPts val="1200"/>
              </a:spcAft>
              <a:buClr>
                <a:schemeClr val="folHlink"/>
              </a:buClr>
              <a:buFontTx/>
              <a:buChar char="•"/>
              <a:defRPr/>
            </a:pPr>
            <a:endParaRPr lang="en-US" sz="1600" kern="0">
              <a:solidFill>
                <a:srgbClr val="092776"/>
              </a:solidFill>
              <a:latin typeface="Arial" panose="020b0604020202020204" pitchFamily="34" charset="0"/>
              <a:ea typeface="SimSun" panose="02010600030101010101" pitchFamily="2" charset="-122"/>
              <a:cs typeface="Arial" panose="020b0604020202020204" pitchFamily="34" charset="0"/>
            </a:endParaRPr>
          </a:p>
          <a:p>
            <a:pPr marL="469900" indent="-469900" algn="l" eaLnBrk="0" hangingPunct="0">
              <a:spcBef>
                <a:spcPts val="300"/>
              </a:spcBef>
              <a:spcAft>
                <a:spcPts val="1200"/>
              </a:spcAft>
              <a:buClr>
                <a:schemeClr val="folHlink"/>
              </a:buClr>
              <a:buFontTx/>
              <a:buChar char="•"/>
              <a:defRPr/>
            </a:pPr>
            <a:endParaRPr lang="en-US" sz="1800" kern="0">
              <a:solidFill>
                <a:srgbClr val="092776"/>
              </a:solidFill>
              <a:latin typeface="Arial" panose="020b0604020202020204" pitchFamily="34" charset="0"/>
              <a:ea typeface="DFKai-SB" panose="03000509000000000000" pitchFamily="65" charset="-120"/>
              <a:cs typeface="Arial" panose="020b0604020202020204" pitchFamily="34" charset="0"/>
            </a:endParaRPr>
          </a:p>
          <a:p>
            <a:pPr marL="469900" indent="-469900" algn="l" eaLnBrk="0" hangingPunct="0">
              <a:spcBef>
                <a:spcPts val="300"/>
              </a:spcBef>
              <a:spcAft>
                <a:spcPts val="1200"/>
              </a:spcAft>
              <a:buClr>
                <a:schemeClr val="folHlink"/>
              </a:buClr>
              <a:buFontTx/>
              <a:buChar char="•"/>
              <a:defRPr/>
            </a:pPr>
            <a:endParaRPr kumimoji="0" lang="en-US" sz="1500" b="0" i="0" u="none" strike="noStrike" kern="0" cap="none" spc="0" normalizeH="0" baseline="0" noProof="0">
              <a:ln>
                <a:noFill/>
              </a:ln>
              <a:solidFill>
                <a:srgbClr val="092776"/>
              </a:solidFill>
              <a:effectLst/>
              <a:uLnTx/>
              <a:uFillTx/>
              <a:latin typeface="Arial" panose="020b0604020202020204" pitchFamily="34" charset="0"/>
              <a:cs typeface="Arial" panose="020b0604020202020204" pitchFamily="34" charset="0"/>
            </a:endParaRPr>
          </a:p>
        </p:txBody>
      </p:sp>
      <p:sp>
        <p:nvSpPr>
          <p:cNvPr id="3" name="Rectangle 6"/>
          <p:cNvSpPr>
            <a:spLocks noChangeArrowheads="1"/>
          </p:cNvSpPr>
          <p:nvPr/>
        </p:nvSpPr>
        <p:spPr>
          <a:xfrm>
            <a:off x="266700" y="228600"/>
            <a:ext cx="8624888" cy="762000"/>
          </a:xfrm>
          <a:prstGeom prst="rect"/>
          <a:noFill/>
          <a:ln w="9525" algn="ctr">
            <a:noFill/>
            <a:miter lim="800000"/>
          </a:ln>
        </p:spPr>
        <p:txBody>
          <a:bodyPr/>
          <a:lstStyle/>
          <a:p>
            <a:r>
              <a:rPr lang="en-US" b="1" dirty="1">
                <a:solidFill>
                  <a:srgbClr val="092776"/>
                </a:solidFill>
              </a:rPr>
              <a:t>Modification #4: Expanded Inversion Gain Rule</a:t>
            </a:r>
          </a:p>
          <a:p>
            <a:endParaRPr lang="en-US" b="1">
              <a:solidFill>
                <a:srgbClr val="092776"/>
              </a:solidFill>
            </a:endParaRPr>
          </a:p>
        </p:txBody>
      </p:sp>
    </p:spTree>
    <p:extLst>
      <p:ext uri="{BB962C8B-B14F-4D97-AF65-F5344CB8AC3E}">
        <p14:creationId xmlns:p14="http://schemas.microsoft.com/office/powerpoint/2010/main" val="244049592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Rectangle 5"/>
          <p:cNvSpPr>
            <a:spLocks noChangeArrowheads="1"/>
          </p:cNvSpPr>
          <p:nvPr/>
        </p:nvSpPr>
        <p:spPr>
          <a:xfrm>
            <a:off x="352424" y="834669"/>
            <a:ext cx="8467725" cy="5178425"/>
          </a:xfrm>
          <a:prstGeom prst="rect"/>
          <a:noFill/>
          <a:ln w="9525">
            <a:noFill/>
            <a:miter lim="800000"/>
          </a:ln>
        </p:spPr>
        <p:txBody>
          <a:bodyPr lIns="0" tIns="0" rIns="0" bIns="0"/>
          <a:lstStyle/>
          <a:p>
            <a:pPr marL="469900" indent="-469900" algn="l" eaLnBrk="0" hangingPunct="0">
              <a:spcBef>
                <a:spcPts val="300"/>
              </a:spcBef>
              <a:spcAft>
                <a:spcPts val="1200"/>
              </a:spcAft>
              <a:buClr>
                <a:schemeClr val="folHlink"/>
              </a:buClr>
              <a:buFontTx/>
              <a:buChar char="•"/>
              <a:defRPr/>
            </a:pPr>
            <a:r>
              <a:rPr kumimoji="0" lang="en-US" sz="1600" b="0" i="0" u="none" strike="noStrike" kern="0" cap="none" spc="0" normalizeH="0" baseline="0" noProof="0" dirty="1">
                <a:ln>
                  <a:noFill/>
                </a:ln>
                <a:solidFill>
                  <a:srgbClr val="092776"/>
                </a:solidFill>
                <a:effectLst/>
                <a:uLnTx/>
                <a:uFillTx/>
                <a:latin typeface="Arial" panose="020b0604020202020204" pitchFamily="34" charset="0"/>
                <a:ea typeface="DFKai-SB" panose="03000509000000000000" pitchFamily="65" charset="-120"/>
                <a:cs typeface="Arial" panose="020b0604020202020204" pitchFamily="34" charset="0"/>
              </a:rPr>
              <a:t>Rule:  U.S. MNE required to mark all of its assets to market on exit and pay U.S. tax on deemed gain under a section 338(g) deemed asset sale approach.</a:t>
            </a:r>
          </a:p>
          <a:p>
            <a:pPr marL="927100" lvl="1" indent="-469900" algn="l" eaLnBrk="0" hangingPunct="0">
              <a:spcBef>
                <a:spcPts val="300"/>
              </a:spcBef>
              <a:spcAft>
                <a:spcPts val="1200"/>
              </a:spcAft>
              <a:buClr>
                <a:schemeClr val="folHlink"/>
              </a:buClr>
              <a:buFontTx/>
              <a:buChar char="•"/>
              <a:defRPr/>
            </a:pPr>
            <a:r>
              <a:rPr kumimoji="0" lang="en-US" sz="1400" b="0" i="0" u="none" strike="noStrike" kern="0" cap="none" spc="0" normalizeH="0" baseline="0" noProof="0" dirty="1">
                <a:ln>
                  <a:noFill/>
                </a:ln>
                <a:solidFill>
                  <a:srgbClr val="092776"/>
                </a:solidFill>
                <a:effectLst/>
                <a:uLnTx/>
                <a:uFillTx/>
                <a:latin typeface="Arial" panose="020b0604020202020204" pitchFamily="34" charset="0"/>
                <a:ea typeface="DFKai-SB" panose="03000509000000000000" pitchFamily="65" charset="-120"/>
                <a:cs typeface="Arial" panose="020b0604020202020204" pitchFamily="34" charset="0"/>
              </a:rPr>
              <a:t>Could include limitation on use of tax attributes to offset gain akin to current inversion gain rule under section 7874(d)(2)</a:t>
            </a:r>
            <a:r>
              <a:rPr lang="en-US" sz="1400" kern="0" dirty="1">
                <a:solidFill>
                  <a:srgbClr val="092776"/>
                </a:solidFill>
                <a:latin typeface="Arial" panose="020b0604020202020204" pitchFamily="34" charset="0"/>
                <a:ea typeface="DFKai-SB" panose="03000509000000000000" pitchFamily="65" charset="-120"/>
                <a:cs typeface="Arial" panose="020b0604020202020204" pitchFamily="34" charset="0"/>
              </a:rPr>
              <a:t> to reduce taxpayer benefits in a “timed exit.”</a:t>
            </a:r>
          </a:p>
          <a:p>
            <a:pPr marL="927100" lvl="1" indent="-469900" algn="l" eaLnBrk="0" hangingPunct="0">
              <a:spcBef>
                <a:spcPts val="300"/>
              </a:spcBef>
              <a:spcAft>
                <a:spcPts val="1200"/>
              </a:spcAft>
              <a:buClr>
                <a:schemeClr val="folHlink"/>
              </a:buClr>
              <a:buFontTx/>
              <a:buChar char="•"/>
              <a:defRPr/>
            </a:pPr>
            <a:r>
              <a:rPr kumimoji="0" lang="en-US" sz="1400" b="0" i="0" u="none" strike="noStrike" kern="0" cap="none" spc="0" normalizeH="0" baseline="0" noProof="0" dirty="1">
                <a:ln>
                  <a:noFill/>
                </a:ln>
                <a:solidFill>
                  <a:srgbClr val="092776"/>
                </a:solidFill>
                <a:effectLst/>
                <a:uLnTx/>
                <a:uFillTx/>
                <a:latin typeface="Arial" panose="020b0604020202020204" pitchFamily="34" charset="0"/>
                <a:ea typeface="DFKai-SB" panose="03000509000000000000" pitchFamily="65" charset="-120"/>
                <a:cs typeface="Arial" panose="020b0604020202020204" pitchFamily="34" charset="0"/>
              </a:rPr>
              <a:t>Procedural/reporting rules including possible extended statute of limitations, expansion of joint and several liability to include foreign members, and reporting requirements prior to exit to ensure tax collected.</a:t>
            </a:r>
          </a:p>
          <a:p>
            <a:pPr marL="927100" lvl="1" indent="-469900" algn="l" eaLnBrk="0" hangingPunct="0">
              <a:spcBef>
                <a:spcPts val="300"/>
              </a:spcBef>
              <a:spcAft>
                <a:spcPts val="1200"/>
              </a:spcAft>
              <a:buClr>
                <a:schemeClr val="folHlink"/>
              </a:buClr>
              <a:buFontTx/>
              <a:buChar char="•"/>
              <a:defRPr/>
            </a:pPr>
            <a:r>
              <a:rPr lang="en-US" sz="1400" kern="0" dirty="1">
                <a:solidFill>
                  <a:srgbClr val="092776"/>
                </a:solidFill>
                <a:latin typeface="Arial" panose="020b0604020202020204" pitchFamily="34" charset="0"/>
                <a:ea typeface="DFKai-SB" panose="03000509000000000000" pitchFamily="65" charset="-120"/>
                <a:cs typeface="Arial" panose="020b0604020202020204" pitchFamily="34" charset="0"/>
              </a:rPr>
              <a:t>Consider whether need for special rule for deemed sale of intangibles should be included akin to section 367(d).</a:t>
            </a:r>
          </a:p>
          <a:p>
            <a:pPr marL="927100" lvl="1" indent="-469900" algn="l" eaLnBrk="0" hangingPunct="0">
              <a:spcBef>
                <a:spcPts val="300"/>
              </a:spcBef>
              <a:spcAft>
                <a:spcPts val="1200"/>
              </a:spcAft>
              <a:buClr>
                <a:schemeClr val="folHlink"/>
              </a:buClr>
              <a:buFontTx/>
              <a:buChar char="•"/>
              <a:defRPr/>
            </a:pPr>
            <a:r>
              <a:rPr kumimoji="0" lang="en-US" sz="1400" b="0" i="0" u="none" strike="noStrike" kern="0" cap="none" spc="0" normalizeH="0" baseline="0" noProof="0" dirty="1">
                <a:ln>
                  <a:noFill/>
                </a:ln>
                <a:solidFill>
                  <a:srgbClr val="092776"/>
                </a:solidFill>
                <a:effectLst/>
                <a:uLnTx/>
                <a:uFillTx/>
                <a:latin typeface="Arial" panose="020b0604020202020204" pitchFamily="34" charset="0"/>
                <a:ea typeface="DFKai-SB" panose="03000509000000000000" pitchFamily="65" charset="-120"/>
                <a:cs typeface="Arial" panose="020b0604020202020204" pitchFamily="34" charset="0"/>
              </a:rPr>
              <a:t>What’s an appropriate trigger?</a:t>
            </a:r>
          </a:p>
          <a:p>
            <a:pPr marL="469900" indent="-469900" algn="l" eaLnBrk="0" hangingPunct="0">
              <a:spcBef>
                <a:spcPts val="300"/>
              </a:spcBef>
              <a:spcAft>
                <a:spcPts val="1200"/>
              </a:spcAft>
              <a:buClr>
                <a:schemeClr val="folHlink"/>
              </a:buClr>
              <a:buFontTx/>
              <a:buChar char="•"/>
              <a:defRPr/>
            </a:pPr>
            <a:r>
              <a:rPr kumimoji="0" lang="en-US" sz="1600" b="0" i="0" u="none" strike="noStrike" kern="0" cap="none" spc="0" normalizeH="0" baseline="0" noProof="0" dirty="1">
                <a:ln>
                  <a:noFill/>
                </a:ln>
                <a:solidFill>
                  <a:srgbClr val="092776"/>
                </a:solidFill>
                <a:effectLst/>
                <a:uLnTx/>
                <a:uFillTx/>
                <a:latin typeface="Arial" panose="020b0604020202020204" pitchFamily="34" charset="0"/>
                <a:ea typeface="DFKai-SB" panose="03000509000000000000" pitchFamily="65" charset="-120"/>
                <a:cs typeface="Arial" panose="020b0604020202020204" pitchFamily="34" charset="0"/>
              </a:rPr>
              <a:t>Pros</a:t>
            </a:r>
          </a:p>
          <a:p>
            <a:pPr marL="927100" lvl="1" indent="-469900" algn="l" eaLnBrk="0" hangingPunct="0">
              <a:spcBef>
                <a:spcPts val="300"/>
              </a:spcBef>
              <a:spcAft>
                <a:spcPts val="1200"/>
              </a:spcAft>
              <a:buClr>
                <a:schemeClr val="folHlink"/>
              </a:buClr>
              <a:buFontTx/>
              <a:buChar char="•"/>
              <a:defRPr/>
            </a:pPr>
            <a:r>
              <a:rPr lang="en-US" sz="1400" kern="0" dirty="1">
                <a:solidFill>
                  <a:srgbClr val="092776"/>
                </a:solidFill>
                <a:latin typeface="Arial" panose="020b0604020202020204" pitchFamily="34" charset="0"/>
                <a:ea typeface="DFKai-SB" panose="03000509000000000000" pitchFamily="65" charset="-120"/>
                <a:cs typeface="Arial" panose="020b0604020202020204" pitchFamily="34" charset="0"/>
              </a:rPr>
              <a:t>Technically simpler than current regime on go forward basis.</a:t>
            </a:r>
            <a:endParaRPr kumimoji="0" lang="en-US" sz="1400" b="0" i="0" u="none" strike="noStrike" kern="0" cap="none" spc="0" normalizeH="0" baseline="0" noProof="0">
              <a:ln>
                <a:noFill/>
              </a:ln>
              <a:solidFill>
                <a:srgbClr val="092776"/>
              </a:solidFill>
              <a:effectLst/>
              <a:uLnTx/>
              <a:uFillTx/>
              <a:latin typeface="Arial" panose="020b0604020202020204" pitchFamily="34" charset="0"/>
              <a:ea typeface="DFKai-SB" panose="03000509000000000000" pitchFamily="65" charset="-120"/>
              <a:cs typeface="Arial" panose="020b0604020202020204" pitchFamily="34" charset="0"/>
            </a:endParaRPr>
          </a:p>
          <a:p>
            <a:pPr marL="927100" lvl="1" indent="-469900" algn="l" eaLnBrk="0" hangingPunct="0">
              <a:spcBef>
                <a:spcPts val="300"/>
              </a:spcBef>
              <a:spcAft>
                <a:spcPts val="1200"/>
              </a:spcAft>
              <a:buClr>
                <a:schemeClr val="folHlink"/>
              </a:buClr>
              <a:buFontTx/>
              <a:buChar char="•"/>
              <a:defRPr/>
            </a:pPr>
            <a:r>
              <a:rPr kumimoji="0" lang="en-US" sz="1400" b="0" i="0" u="none" strike="noStrike" kern="0" cap="none" spc="0" normalizeH="0" baseline="0" noProof="0" dirty="1">
                <a:ln>
                  <a:noFill/>
                </a:ln>
                <a:solidFill>
                  <a:srgbClr val="092776"/>
                </a:solidFill>
                <a:effectLst/>
                <a:uLnTx/>
                <a:uFillTx/>
                <a:latin typeface="Arial" panose="020b0604020202020204" pitchFamily="34" charset="0"/>
                <a:ea typeface="DFKai-SB" panose="03000509000000000000" pitchFamily="65" charset="-120"/>
                <a:cs typeface="Arial" panose="020b0604020202020204" pitchFamily="34" charset="0"/>
              </a:rPr>
              <a:t>Reduces dual</a:t>
            </a:r>
            <a:r>
              <a:rPr lang="en-US" sz="1400" kern="0" dirty="1">
                <a:solidFill>
                  <a:srgbClr val="092776"/>
                </a:solidFill>
                <a:latin typeface="Arial" panose="020b0604020202020204" pitchFamily="34" charset="0"/>
                <a:ea typeface="DFKai-SB" panose="03000509000000000000" pitchFamily="65" charset="-120"/>
                <a:cs typeface="Arial" panose="020b0604020202020204" pitchFamily="34" charset="0"/>
              </a:rPr>
              <a:t>-</a:t>
            </a:r>
            <a:r>
              <a:rPr kumimoji="0" lang="en-US" sz="1400" b="0" i="0" u="none" strike="noStrike" kern="0" cap="none" spc="0" normalizeH="0" baseline="0" noProof="0" dirty="1">
                <a:ln>
                  <a:noFill/>
                </a:ln>
                <a:solidFill>
                  <a:srgbClr val="092776"/>
                </a:solidFill>
                <a:effectLst/>
                <a:uLnTx/>
                <a:uFillTx/>
                <a:latin typeface="Arial" panose="020b0604020202020204" pitchFamily="34" charset="0"/>
                <a:ea typeface="DFKai-SB" panose="03000509000000000000" pitchFamily="65" charset="-120"/>
                <a:cs typeface="Arial" panose="020b0604020202020204" pitchFamily="34" charset="0"/>
              </a:rPr>
              <a:t>residency concerns.</a:t>
            </a:r>
          </a:p>
          <a:p>
            <a:pPr marL="469900" indent="-469900" algn="l" eaLnBrk="0" hangingPunct="0">
              <a:spcBef>
                <a:spcPts val="300"/>
              </a:spcBef>
              <a:spcAft>
                <a:spcPts val="1200"/>
              </a:spcAft>
              <a:buClr>
                <a:schemeClr val="folHlink"/>
              </a:buClr>
              <a:buFontTx/>
              <a:buChar char="•"/>
              <a:defRPr/>
            </a:pPr>
            <a:r>
              <a:rPr lang="en-US" sz="16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Cons</a:t>
            </a:r>
          </a:p>
          <a:p>
            <a:pPr marL="927100" lvl="1" indent="-469900" algn="l" eaLnBrk="0" hangingPunct="0">
              <a:spcBef>
                <a:spcPts val="300"/>
              </a:spcBef>
              <a:spcAft>
                <a:spcPts val="1200"/>
              </a:spcAft>
              <a:buClr>
                <a:schemeClr val="folHlink"/>
              </a:buClr>
              <a:buFontTx/>
              <a:buChar char="•"/>
              <a:defRPr/>
            </a:pPr>
            <a:r>
              <a:rPr lang="en-US" sz="1400" dirty="1">
                <a:solidFill>
                  <a:srgbClr val="092776"/>
                </a:solidFill>
                <a:latin typeface="Arial" panose="020b0604020202020204" pitchFamily="34" charset="0"/>
                <a:ea typeface="DFKai-SB" panose="03000509000000000000" pitchFamily="65" charset="-120"/>
                <a:cs typeface="Arial" panose="020b0604020202020204" pitchFamily="34" charset="0"/>
              </a:rPr>
              <a:t>Places added pressure on valuations.</a:t>
            </a:r>
          </a:p>
          <a:p>
            <a:pPr marL="927100" lvl="1" indent="-469900" algn="l" eaLnBrk="0" hangingPunct="0">
              <a:spcBef>
                <a:spcPts val="300"/>
              </a:spcBef>
              <a:spcAft>
                <a:spcPts val="1200"/>
              </a:spcAft>
              <a:buClr>
                <a:schemeClr val="folHlink"/>
              </a:buClr>
              <a:buFontTx/>
              <a:buChar char="•"/>
              <a:defRPr/>
            </a:pPr>
            <a:r>
              <a:rPr lang="en-US" sz="14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Scope limitations?  Limit to mark-to-market regime to ex-U.S. assets?</a:t>
            </a:r>
          </a:p>
          <a:p>
            <a:pPr marL="927100" lvl="1" indent="-469900" algn="l" eaLnBrk="0" hangingPunct="0">
              <a:spcBef>
                <a:spcPts val="300"/>
              </a:spcBef>
              <a:spcAft>
                <a:spcPts val="1200"/>
              </a:spcAft>
              <a:buClr>
                <a:schemeClr val="folHlink"/>
              </a:buClr>
              <a:buFontTx/>
              <a:buChar char="•"/>
              <a:defRPr/>
            </a:pPr>
            <a:endParaRPr lang="en-US" sz="1400" kern="0">
              <a:solidFill>
                <a:srgbClr val="092776"/>
              </a:solidFill>
              <a:latin typeface="Arial" panose="020b0604020202020204" pitchFamily="34" charset="0"/>
              <a:ea typeface="SimSun" panose="02010600030101010101" pitchFamily="2" charset="-122"/>
              <a:cs typeface="Arial" panose="020b0604020202020204" pitchFamily="34" charset="0"/>
            </a:endParaRPr>
          </a:p>
          <a:p>
            <a:pPr marL="469900" indent="-469900" algn="l" eaLnBrk="0" hangingPunct="0">
              <a:spcBef>
                <a:spcPts val="300"/>
              </a:spcBef>
              <a:spcAft>
                <a:spcPts val="1200"/>
              </a:spcAft>
              <a:buClr>
                <a:schemeClr val="folHlink"/>
              </a:buClr>
              <a:buFontTx/>
              <a:buChar char="•"/>
              <a:defRPr/>
            </a:pPr>
            <a:endParaRPr lang="en-US" sz="1600" kern="0">
              <a:solidFill>
                <a:srgbClr val="092776"/>
              </a:solidFill>
              <a:latin typeface="Arial" panose="020b0604020202020204" pitchFamily="34" charset="0"/>
              <a:ea typeface="DFKai-SB" panose="03000509000000000000" pitchFamily="65" charset="-120"/>
              <a:cs typeface="Arial" panose="020b0604020202020204" pitchFamily="34" charset="0"/>
            </a:endParaRPr>
          </a:p>
          <a:p>
            <a:pPr marL="469900" indent="-469900" algn="l" eaLnBrk="0" hangingPunct="0">
              <a:spcBef>
                <a:spcPts val="300"/>
              </a:spcBef>
              <a:spcAft>
                <a:spcPts val="1200"/>
              </a:spcAft>
              <a:buClr>
                <a:schemeClr val="folHlink"/>
              </a:buClr>
              <a:buFontTx/>
              <a:buChar char="•"/>
              <a:defRPr/>
            </a:pPr>
            <a:endParaRPr kumimoji="0" lang="en-US" sz="1400" b="0" i="0" u="none" strike="noStrike" kern="0" cap="none" spc="0" normalizeH="0" baseline="0" noProof="0">
              <a:ln>
                <a:noFill/>
              </a:ln>
              <a:solidFill>
                <a:srgbClr val="092776"/>
              </a:solidFill>
              <a:effectLst/>
              <a:uLnTx/>
              <a:uFillTx/>
              <a:latin typeface="Arial" panose="020b0604020202020204" pitchFamily="34" charset="0"/>
              <a:cs typeface="Arial" panose="020b0604020202020204" pitchFamily="34" charset="0"/>
            </a:endParaRPr>
          </a:p>
        </p:txBody>
      </p:sp>
      <p:sp>
        <p:nvSpPr>
          <p:cNvPr id="3" name="Rectangle 6"/>
          <p:cNvSpPr>
            <a:spLocks noChangeArrowheads="1"/>
          </p:cNvSpPr>
          <p:nvPr/>
        </p:nvSpPr>
        <p:spPr>
          <a:xfrm>
            <a:off x="266700" y="228600"/>
            <a:ext cx="8624888" cy="762000"/>
          </a:xfrm>
          <a:prstGeom prst="rect"/>
          <a:noFill/>
          <a:ln w="9525" algn="ctr">
            <a:noFill/>
            <a:miter lim="800000"/>
          </a:ln>
        </p:spPr>
        <p:txBody>
          <a:bodyPr/>
          <a:lstStyle/>
          <a:p>
            <a:r>
              <a:rPr lang="en-US" b="1" dirty="1">
                <a:solidFill>
                  <a:srgbClr val="092776"/>
                </a:solidFill>
              </a:rPr>
              <a:t>Modification #5: Exit Tax Rule</a:t>
            </a:r>
          </a:p>
          <a:p>
            <a:endParaRPr lang="en-US" b="1">
              <a:solidFill>
                <a:srgbClr val="092776"/>
              </a:solidFill>
            </a:endParaRPr>
          </a:p>
        </p:txBody>
      </p:sp>
    </p:spTree>
    <p:extLst>
      <p:ext uri="{BB962C8B-B14F-4D97-AF65-F5344CB8AC3E}">
        <p14:creationId xmlns:p14="http://schemas.microsoft.com/office/powerpoint/2010/main" val="65148691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48130" name="Rectangle 27"/>
          <p:cNvSpPr>
            <a:spLocks noGrp="1"/>
          </p:cNvSpPr>
          <p:nvPr>
            <p:ph type="title"/>
          </p:nvPr>
        </p:nvSpPr>
        <p:spPr>
          <a:xfrm>
            <a:off x="414338" y="1004888"/>
            <a:ext cx="8326437" cy="997196"/>
          </a:xfrm>
        </p:spPr>
        <p:txBody>
          <a:bodyPr/>
          <a:lstStyle/>
          <a:p>
            <a:pPr algn="ctr">
              <a:spcBef>
                <a:spcPct val="0"/>
              </a:spcBef>
            </a:pPr>
            <a:r>
              <a:rPr lang="en-US" sz="3200" b="1" cap="small" dirty="1">
                <a:solidFill>
                  <a:srgbClr val="092776"/>
                </a:solidFill>
              </a:rPr>
              <a:t>Appendix A</a:t>
            </a:r>
            <a:endParaRPr lang="en-US" sz="3600" b="1" cap="small">
              <a:solidFill>
                <a:srgbClr val="092776"/>
              </a:solidFill>
            </a:endParaRPr>
          </a:p>
        </p:txBody>
      </p:sp>
      <p:sp>
        <p:nvSpPr>
          <p:cNvPr id="48131" name="Rectangle 28"/>
          <p:cNvSpPr>
            <a:spLocks noGrp="1"/>
          </p:cNvSpPr>
          <p:nvPr>
            <p:ph idx="1"/>
          </p:nvPr>
        </p:nvSpPr>
        <p:spPr>
          <a:xfrm>
            <a:off x="414338" y="2006600"/>
            <a:ext cx="8326437" cy="1643527"/>
          </a:xfrm>
        </p:spPr>
        <p:txBody>
          <a:bodyPr/>
          <a:lstStyle/>
          <a:p>
            <a:pPr marL="0" lvl="0" indent="0" algn="ctr" rtl="0">
              <a:lnSpc>
                <a:spcPct val="90000"/>
              </a:lnSpc>
              <a:spcBef>
                <a:spcPct val="0"/>
              </a:spcBef>
              <a:spcAft>
                <a:spcPct val="0"/>
              </a:spcAft>
              <a:buClr>
                <a:schemeClr val="dk1"/>
              </a:buClr>
              <a:buSzPts val="2400"/>
              <a:buNone/>
            </a:pPr>
            <a:endParaRPr lang="en-US" sz="2800" b="1">
              <a:solidFill>
                <a:srgbClr val="092776"/>
              </a:solidFill>
            </a:endParaRPr>
          </a:p>
          <a:p>
            <a:pPr marL="0" lvl="0" indent="0" algn="ctr" rtl="0">
              <a:lnSpc>
                <a:spcPct val="90000"/>
              </a:lnSpc>
              <a:spcBef>
                <a:spcPct val="0"/>
              </a:spcBef>
              <a:spcAft>
                <a:spcPct val="0"/>
              </a:spcAft>
              <a:buClr>
                <a:schemeClr val="dk1"/>
              </a:buClr>
              <a:buSzPts val="2400"/>
              <a:buNone/>
            </a:pPr>
            <a:endParaRPr lang="en-US" sz="2800" b="1">
              <a:solidFill>
                <a:srgbClr val="092776"/>
              </a:solidFill>
            </a:endParaRPr>
          </a:p>
          <a:p>
            <a:pPr marL="0" lvl="0" indent="0" algn="ctr" rtl="0">
              <a:lnSpc>
                <a:spcPct val="90000"/>
              </a:lnSpc>
              <a:spcBef>
                <a:spcPct val="0"/>
              </a:spcBef>
              <a:spcAft>
                <a:spcPct val="0"/>
              </a:spcAft>
              <a:buClr>
                <a:schemeClr val="dk1"/>
              </a:buClr>
              <a:buSzPts val="2400"/>
              <a:buNone/>
            </a:pPr>
            <a:r>
              <a:rPr lang="en-US" sz="2800" b="1" cap="small" dirty="1">
                <a:solidFill>
                  <a:srgbClr val="092776"/>
                </a:solidFill>
              </a:rPr>
              <a:t>Summary of Shareholder Continuity Tests</a:t>
            </a:r>
          </a:p>
        </p:txBody>
      </p:sp>
      <p:sp>
        <p:nvSpPr>
          <p:cNvPr id="2" name="Oval 1">
            <a:extLst>
              <a:ext uri="{FF2B5EF4-FFF2-40B4-BE49-F238E27FC236}">
                <a16:creationId xmlns:a16="http://schemas.microsoft.com/office/drawing/2014/main" id="{63117E26-2DFE-417B-8172-F41684B794B8}"/>
              </a:ext>
            </a:extLst>
          </p:cNvPr>
          <p:cNvSpPr/>
          <p:nvPr/>
        </p:nvSpPr>
        <p:spPr>
          <a:xfrm>
            <a:off x="276225" y="6553200"/>
            <a:ext cx="304800" cy="238125"/>
          </a:xfrm>
          <a:prstGeom prst="ellipse"/>
          <a:solidFill>
            <a:schemeClr val="bg1"/>
          </a:solidFill>
          <a:ln w="25400" cap="flat" algn="ctr">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051911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48130" name="Rectangle 27"/>
          <p:cNvSpPr>
            <a:spLocks noGrp="1"/>
          </p:cNvSpPr>
          <p:nvPr>
            <p:ph type="title"/>
          </p:nvPr>
        </p:nvSpPr>
        <p:spPr>
          <a:xfrm>
            <a:off x="414338" y="395288"/>
            <a:ext cx="8326437" cy="332399"/>
          </a:xfrm>
        </p:spPr>
        <p:txBody>
          <a:bodyPr/>
          <a:lstStyle/>
          <a:p>
            <a:pPr algn="ctr"/>
            <a:r>
              <a:rPr lang="en-US" dirty="1"/>
              <a:t>Potential Benefits of Expatriating</a:t>
            </a:r>
          </a:p>
        </p:txBody>
      </p:sp>
      <p:sp>
        <p:nvSpPr>
          <p:cNvPr id="48131" name="Rectangle 28"/>
          <p:cNvSpPr>
            <a:spLocks noGrp="1"/>
          </p:cNvSpPr>
          <p:nvPr>
            <p:ph idx="1"/>
          </p:nvPr>
        </p:nvSpPr>
        <p:spPr>
          <a:xfrm>
            <a:off x="414338" y="1063625"/>
            <a:ext cx="8326437" cy="5285550"/>
          </a:xfrm>
        </p:spPr>
        <p:txBody>
          <a:bodyPr/>
          <a:lstStyle/>
          <a:p>
            <a:pPr lvl="1">
              <a:spcBef>
                <a:spcPts val="438"/>
              </a:spcBef>
              <a:spcAft>
                <a:spcPts val="438"/>
              </a:spcAft>
              <a:buClr>
                <a:schemeClr val="tx1"/>
              </a:buClr>
            </a:pPr>
            <a:r>
              <a:rPr sz="1800" dirty="1"/>
              <a:t>Tax-Related Benefits</a:t>
            </a:r>
          </a:p>
          <a:p>
            <a:pPr lvl="2">
              <a:spcBef>
                <a:spcPts val="438"/>
              </a:spcBef>
              <a:spcAft>
                <a:spcPts val="438"/>
              </a:spcAft>
              <a:buClr>
                <a:schemeClr val="tx1"/>
              </a:buClr>
            </a:pPr>
            <a:endParaRPr sz="1600"/>
          </a:p>
          <a:p>
            <a:pPr lvl="2">
              <a:spcBef>
                <a:spcPts val="438"/>
              </a:spcBef>
              <a:spcAft>
                <a:spcPts val="438"/>
              </a:spcAft>
              <a:buClr>
                <a:schemeClr val="tx1"/>
              </a:buClr>
            </a:pPr>
            <a:r>
              <a:rPr sz="1600" dirty="1"/>
              <a:t>Reduce U.S. CFC-related taxes (i.e., GILTI and subpart F income).</a:t>
            </a:r>
          </a:p>
          <a:p>
            <a:pPr lvl="2">
              <a:spcBef>
                <a:spcPts val="438"/>
              </a:spcBef>
              <a:spcAft>
                <a:spcPts val="438"/>
              </a:spcAft>
              <a:buClr>
                <a:schemeClr val="tx1"/>
              </a:buClr>
            </a:pPr>
            <a:r>
              <a:rPr sz="1600" dirty="1"/>
              <a:t>Reduce U.S. taxable income through intercompany debt and royalty arrangements.</a:t>
            </a:r>
          </a:p>
          <a:p>
            <a:pPr lvl="2">
              <a:spcBef>
                <a:spcPts val="438"/>
              </a:spcBef>
              <a:spcAft>
                <a:spcPts val="438"/>
              </a:spcAft>
              <a:buClr>
                <a:schemeClr val="tx1"/>
              </a:buClr>
            </a:pPr>
            <a:r>
              <a:rPr sz="1600" dirty="1"/>
              <a:t>Reduce U.S. taxable income tax by transferring assets (e.g., intellectual property) out-from-under U.S. parent to underneath new foreign parent. </a:t>
            </a:r>
          </a:p>
          <a:p>
            <a:pPr lvl="2">
              <a:spcBef>
                <a:spcPts val="438"/>
              </a:spcBef>
              <a:spcAft>
                <a:spcPts val="438"/>
              </a:spcAft>
              <a:buClr>
                <a:schemeClr val="tx1"/>
              </a:buClr>
            </a:pPr>
            <a:r>
              <a:rPr sz="1600" dirty="1"/>
              <a:t>Grow business outside the United States without subjecting future income to U.S. income tax.  </a:t>
            </a:r>
          </a:p>
          <a:p>
            <a:pPr lvl="2">
              <a:spcBef>
                <a:spcPts val="438"/>
              </a:spcBef>
              <a:spcAft>
                <a:spcPts val="438"/>
              </a:spcAft>
              <a:buClr>
                <a:schemeClr val="tx1"/>
              </a:buClr>
            </a:pPr>
            <a:r>
              <a:rPr sz="1600" dirty="1"/>
              <a:t>Reduce risk of subjecting business to U.S. legi</a:t>
            </a:r>
            <a:r>
              <a:rPr lang="en-US" sz="1600" dirty="1"/>
              <a:t>sl</a:t>
            </a:r>
            <a:r>
              <a:rPr sz="1600" dirty="1"/>
              <a:t>ative and regulatory uncertainty.</a:t>
            </a:r>
          </a:p>
          <a:p>
            <a:pPr lvl="2">
              <a:spcBef>
                <a:spcPts val="438"/>
              </a:spcBef>
              <a:spcAft>
                <a:spcPts val="438"/>
              </a:spcAft>
              <a:buClr>
                <a:schemeClr val="tx1"/>
              </a:buClr>
            </a:pPr>
            <a:endParaRPr sz="1600"/>
          </a:p>
          <a:p>
            <a:pPr lvl="1"/>
            <a:r>
              <a:rPr sz="1800" dirty="1"/>
              <a:t>Non-Tax-Related Benefits</a:t>
            </a:r>
          </a:p>
          <a:p>
            <a:pPr lvl="2">
              <a:spcBef>
                <a:spcPts val="438"/>
              </a:spcBef>
              <a:spcAft>
                <a:spcPts val="438"/>
              </a:spcAft>
              <a:buClr>
                <a:schemeClr val="tx1"/>
              </a:buClr>
            </a:pPr>
            <a:endParaRPr lang="en-US" sz="1600"/>
          </a:p>
          <a:p>
            <a:pPr lvl="2">
              <a:spcBef>
                <a:spcPts val="438"/>
              </a:spcBef>
              <a:spcAft>
                <a:spcPts val="438"/>
              </a:spcAft>
              <a:buClr>
                <a:schemeClr val="tx1"/>
              </a:buClr>
            </a:pPr>
            <a:r>
              <a:rPr lang="en-US" sz="1600" dirty="1"/>
              <a:t>Greater ability to attract non-U.S. equity and debt capital.</a:t>
            </a:r>
          </a:p>
          <a:p>
            <a:pPr lvl="2">
              <a:spcBef>
                <a:spcPts val="438"/>
              </a:spcBef>
              <a:spcAft>
                <a:spcPts val="438"/>
              </a:spcAft>
              <a:buClr>
                <a:schemeClr val="tx1"/>
              </a:buClr>
            </a:pPr>
            <a:r>
              <a:rPr lang="en-US" sz="1600" dirty="1"/>
              <a:t>Improve regulatory environment.</a:t>
            </a:r>
          </a:p>
          <a:p>
            <a:pPr lvl="2">
              <a:spcBef>
                <a:spcPts val="438"/>
              </a:spcBef>
              <a:spcAft>
                <a:spcPts val="438"/>
              </a:spcAft>
              <a:buClr>
                <a:schemeClr val="tx1"/>
              </a:buClr>
            </a:pPr>
            <a:r>
              <a:rPr lang="en-US" sz="1600" dirty="1"/>
              <a:t>Closer proximity to suppliers or customer base.</a:t>
            </a:r>
          </a:p>
          <a:p>
            <a:pPr lvl="2"/>
            <a:endParaRPr sz="1600"/>
          </a:p>
        </p:txBody>
      </p:sp>
      <p:sp>
        <p:nvSpPr>
          <p:cNvPr id="4" name="TextBox 3">
            <a:extLst>
              <a:ext uri="{FF2B5EF4-FFF2-40B4-BE49-F238E27FC236}">
                <a16:creationId xmlns:a16="http://schemas.microsoft.com/office/drawing/2014/main" id="{14CFEA42-062A-4DBD-A8A7-D6C34153E44B}"/>
              </a:ext>
            </a:extLst>
          </p:cNvPr>
          <p:cNvSpPr txBox="1"/>
          <p:nvPr/>
        </p:nvSpPr>
        <p:spPr>
          <a:xfrm>
            <a:off x="8658225" y="6584261"/>
            <a:ext cx="163294" cy="215444"/>
          </a:xfrm>
          <a:prstGeom prst="rect"/>
          <a:noFill/>
        </p:spPr>
        <p:txBody>
          <a:bodyPr wrap="square" rtlCol="0">
            <a:spAutoFit/>
          </a:bodyPr>
          <a:lstStyle/>
          <a:p>
            <a:r>
              <a:rPr lang="en-US" sz="800" dirty="1">
                <a:solidFill>
                  <a:srgbClr val="092776"/>
                </a:solidFill>
                <a:latin typeface="+mn-lt"/>
                <a:cs typeface="Times New Roman" panose="02020603050405020304" pitchFamily="18" charset="0"/>
              </a:rPr>
              <a:t>2</a:t>
            </a:r>
            <a:endParaRPr lang="en-US" sz="1000">
              <a:solidFill>
                <a:srgbClr val="092776"/>
              </a:solidFill>
              <a:latin typeface="+mn-lt"/>
              <a:cs typeface="Times New Roman" panose="02020603050405020304" pitchFamily="18" charset="0"/>
            </a:endParaRPr>
          </a:p>
        </p:txBody>
      </p:sp>
      <p:sp>
        <p:nvSpPr>
          <p:cNvPr id="5" name="Oval 4">
            <a:extLst>
              <a:ext uri="{FF2B5EF4-FFF2-40B4-BE49-F238E27FC236}">
                <a16:creationId xmlns:a16="http://schemas.microsoft.com/office/drawing/2014/main" id="{DE05A49D-65D3-4E4D-9B44-580D7810C8FA}"/>
              </a:ext>
            </a:extLst>
          </p:cNvPr>
          <p:cNvSpPr/>
          <p:nvPr/>
        </p:nvSpPr>
        <p:spPr>
          <a:xfrm>
            <a:off x="276225" y="6553200"/>
            <a:ext cx="304800" cy="238125"/>
          </a:xfrm>
          <a:prstGeom prst="ellipse"/>
          <a:solidFill>
            <a:schemeClr val="bg1"/>
          </a:solidFill>
          <a:ln w="25400" cap="flat" algn="ctr">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7846272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graphicFrame>
        <p:nvGraphicFramePr>
          <p:cNvPr id="2" name="Group 26"/>
          <p:cNvGraphicFramePr>
            <a:graphicFrameLocks noGrp="1"/>
          </p:cNvGraphicFramePr>
          <p:nvPr>
            <p:extLst>
              <p:ext uri="{D42A27DB-BD31-4B8C-83A1-F6EECF244321}">
                <p14:modId xmlns:p14="http://schemas.microsoft.com/office/powerpoint/2010/main" val="2908107897"/>
              </p:ext>
            </p:extLst>
          </p:nvPr>
        </p:nvGraphicFramePr>
        <p:xfrm>
          <a:off x="347663" y="1007300"/>
          <a:ext cx="8539657" cy="5365857"/>
        </p:xfrm>
        <a:graphic>
          <a:graphicData uri="http://schemas.openxmlformats.org/drawingml/2006/table">
            <a:tbl>
              <a:tblPr/>
              <a:tblGrid>
                <a:gridCol w="1882548">
                  <a:extLst>
                    <a:ext uri="{9D8B030D-6E8A-4147-A177-3AD203B41FA5}">
                      <a16:colId xmlns:a16="http://schemas.microsoft.com/office/drawing/2014/main" val="20000"/>
                    </a:ext>
                  </a:extLst>
                </a:gridCol>
                <a:gridCol w="6657109">
                  <a:extLst>
                    <a:ext uri="{9D8B030D-6E8A-4147-A177-3AD203B41FA5}">
                      <a16:colId xmlns:a16="http://schemas.microsoft.com/office/drawing/2014/main" val="20001"/>
                    </a:ext>
                  </a:extLst>
                </a:gridCol>
              </a:tblGrid>
              <a:tr h="474518">
                <a:tc>
                  <a:txBody>
                    <a:bodyPr/>
                    <a:lstStyle/>
                    <a:p>
                      <a:pPr marL="0" marR="0" lvl="0" indent="0" algn="ctr" defTabSz="914400" fontAlgn="base" rtl="0" eaLnBrk="1" latinLnBrk="0" hangingPunct="1">
                        <a:lnSpc>
                          <a:spcPct val="100000"/>
                        </a:lnSpc>
                        <a:spcBef>
                          <a:spcPct val="0"/>
                        </a:spcBef>
                        <a:spcAft>
                          <a:spcPct val="0"/>
                        </a:spcAft>
                        <a:buClrTx/>
                        <a:buSzTx/>
                        <a:buFont typeface="Arial" charset="0"/>
                        <a:buNone/>
                      </a:pPr>
                      <a:r>
                        <a:rPr kumimoji="0" lang="en-US" sz="1300" b="1" i="0" u="none" strike="noStrike" cap="none" normalizeH="0" baseline="0" dirty="1">
                          <a:ln>
                            <a:noFill/>
                          </a:ln>
                          <a:solidFill>
                            <a:schemeClr val="bg1"/>
                          </a:solidFill>
                          <a:effectLst/>
                          <a:latin typeface="Arial" charset="0"/>
                          <a:cs typeface="Arial" charset="0"/>
                        </a:rPr>
                        <a:t>U.S. Target </a:t>
                      </a:r>
                    </a:p>
                    <a:p>
                      <a:pPr marL="0" marR="0" lvl="0" indent="0" algn="ctr" defTabSz="914400" fontAlgn="base" rtl="0" eaLnBrk="1" latinLnBrk="0" hangingPunct="1">
                        <a:lnSpc>
                          <a:spcPct val="100000"/>
                        </a:lnSpc>
                        <a:spcBef>
                          <a:spcPct val="0"/>
                        </a:spcBef>
                        <a:spcAft>
                          <a:spcPct val="0"/>
                        </a:spcAft>
                        <a:buClrTx/>
                        <a:buSzTx/>
                        <a:buFont typeface="Arial" charset="0"/>
                        <a:buNone/>
                      </a:pPr>
                      <a:r>
                        <a:rPr kumimoji="0" lang="en-US" sz="1300" b="1" i="0" u="none" strike="noStrike" cap="none" normalizeH="0" baseline="0" dirty="1">
                          <a:ln>
                            <a:noFill/>
                          </a:ln>
                          <a:solidFill>
                            <a:schemeClr val="bg1"/>
                          </a:solidFill>
                          <a:effectLst/>
                          <a:latin typeface="Arial" charset="0"/>
                          <a:cs typeface="Arial" charset="0"/>
                        </a:rPr>
                        <a:t>Shareholder Continuity</a:t>
                      </a:r>
                    </a:p>
                  </a:txBody>
                  <a:tcPr marT="91440" marB="91440" horzOverflow="overflow" anchor="ctr" anchorCtr="1">
                    <a:lnL w="12700"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92776"/>
                    </a:solidFill>
                  </a:tcPr>
                </a:tc>
                <a:tc>
                  <a:txBody>
                    <a:bodyPr/>
                    <a:lstStyle/>
                    <a:p>
                      <a:pPr marL="0" marR="0" lvl="0" indent="0" algn="ctr" defTabSz="914400" fontAlgn="base" rtl="0" eaLnBrk="1" latinLnBrk="0" hangingPunct="1">
                        <a:lnSpc>
                          <a:spcPct val="100000"/>
                        </a:lnSpc>
                        <a:spcBef>
                          <a:spcPct val="50000"/>
                        </a:spcBef>
                        <a:spcAft>
                          <a:spcPct val="0"/>
                        </a:spcAft>
                        <a:buClrTx/>
                        <a:buSzTx/>
                        <a:buFont typeface="Arial" charset="0"/>
                        <a:buNone/>
                      </a:pPr>
                      <a:r>
                        <a:rPr kumimoji="0" lang="en-US" sz="1300" b="1" i="0" u="none" strike="noStrike" cap="none" normalizeH="0" baseline="0" dirty="1">
                          <a:ln>
                            <a:noFill/>
                          </a:ln>
                          <a:solidFill>
                            <a:schemeClr val="bg1"/>
                          </a:solidFill>
                          <a:effectLst/>
                          <a:latin typeface="Arial" charset="0"/>
                          <a:cs typeface="Arial" charset="0"/>
                        </a:rPr>
                        <a:t>General Rules</a:t>
                      </a:r>
                    </a:p>
                  </a:txBody>
                  <a:tcPr marT="91440" marB="91440" horzOverflow="overflow" anchor="ctr" anchorCtr="1">
                    <a:lnL w="12700" cap="flat" cmpd="sng" algn="ctr">
                      <a:solidFill>
                        <a:srgbClr val="FFFF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92776"/>
                    </a:solidFill>
                  </a:tcPr>
                </a:tc>
                <a:extLst>
                  <a:ext uri="{0D108BD9-81ED-4DB2-BD59-A6C34878D82A}">
                    <a16:rowId xmlns:a16="http://schemas.microsoft.com/office/drawing/2014/main" val="10000"/>
                  </a:ext>
                </a:extLst>
              </a:tr>
              <a:tr h="934697">
                <a:tc>
                  <a:txBody>
                    <a:bodyPr/>
                    <a:lstStyle/>
                    <a:p>
                      <a:pPr marL="0" marR="0" lvl="0" indent="0" algn="l" defTabSz="914400" fontAlgn="base" rtl="0" eaLnBrk="1" latinLnBrk="0" hangingPunct="1">
                        <a:lnSpc>
                          <a:spcPct val="100000"/>
                        </a:lnSpc>
                        <a:spcBef>
                          <a:spcPct val="0"/>
                        </a:spcBef>
                        <a:spcAft>
                          <a:spcPct val="16000"/>
                        </a:spcAft>
                        <a:buClrTx/>
                        <a:buSzTx/>
                        <a:buFont typeface="Arial" charset="0"/>
                        <a:buNone/>
                      </a:pPr>
                      <a:r>
                        <a:rPr kumimoji="0" lang="en-US" sz="1300" b="1" i="0" u="none" strike="noStrike" cap="none" normalizeH="0" baseline="0" dirty="1">
                          <a:ln>
                            <a:noFill/>
                          </a:ln>
                          <a:solidFill>
                            <a:srgbClr val="002060"/>
                          </a:solidFill>
                          <a:effectLst/>
                          <a:latin typeface="Arial" charset="0"/>
                          <a:cs typeface="Arial" charset="0"/>
                        </a:rPr>
                        <a:t>80% or Greater Continuity</a:t>
                      </a:r>
                    </a:p>
                  </a:txBody>
                  <a:tcPr marT="91440" marB="91440"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182563" marR="0" lvl="1" indent="-182563" algn="l" defTabSz="914400" fontAlgn="base" rtl="0" eaLnBrk="1" latinLnBrk="0" hangingPunct="1">
                        <a:lnSpc>
                          <a:spcPct val="100000"/>
                        </a:lnSpc>
                        <a:spcBef>
                          <a:spcPct val="0"/>
                        </a:spcBef>
                        <a:spcAft>
                          <a:spcPct val="16000"/>
                        </a:spcAft>
                        <a:buClrTx/>
                        <a:buSzTx/>
                        <a:buFontTx/>
                        <a:buChar char="•"/>
                      </a:pPr>
                      <a:r>
                        <a:rPr kumimoji="0" lang="en-US" sz="1300" b="0" i="0" u="none" strike="noStrike" cap="none" normalizeH="0" baseline="0" dirty="1">
                          <a:ln>
                            <a:noFill/>
                          </a:ln>
                          <a:solidFill>
                            <a:srgbClr val="002060"/>
                          </a:solidFill>
                          <a:effectLst/>
                          <a:latin typeface="Arial" charset="0"/>
                          <a:cs typeface="Arial" charset="0"/>
                        </a:rPr>
                        <a:t>Foreign acquiring corporation will be domesticated unless the SBA exception applies.</a:t>
                      </a:r>
                    </a:p>
                    <a:p>
                      <a:pPr marL="182563" marR="0" lvl="1" indent="-182563" algn="l" defTabSz="914400" fontAlgn="base" rtl="0" eaLnBrk="1" latinLnBrk="0" hangingPunct="1">
                        <a:lnSpc>
                          <a:spcPct val="100000"/>
                        </a:lnSpc>
                        <a:spcBef>
                          <a:spcPct val="0"/>
                        </a:spcBef>
                        <a:spcAft>
                          <a:spcPct val="16000"/>
                        </a:spcAft>
                        <a:buClrTx/>
                        <a:buSzTx/>
                        <a:buFontTx/>
                        <a:buChar char="•"/>
                      </a:pPr>
                      <a:r>
                        <a:rPr kumimoji="0" lang="en-US" sz="1300" b="0" i="0" u="none" strike="noStrike" cap="none" normalizeH="0" baseline="0" dirty="1">
                          <a:ln>
                            <a:noFill/>
                          </a:ln>
                          <a:solidFill>
                            <a:srgbClr val="002060"/>
                          </a:solidFill>
                          <a:effectLst/>
                          <a:latin typeface="Arial" charset="0"/>
                          <a:cs typeface="Arial" charset="0"/>
                        </a:rPr>
                        <a:t>Taxable to U.S. shareholders of the U.S. entity (if New Parent is treated as a foreign corporation under section 7874).</a:t>
                      </a:r>
                    </a:p>
                    <a:p>
                      <a:pPr marL="182563" marR="0" lvl="1" indent="-182563" algn="l" defTabSz="914400" fontAlgn="base" rtl="0" eaLnBrk="1" latinLnBrk="0" hangingPunct="1">
                        <a:lnSpc>
                          <a:spcPct val="100000"/>
                        </a:lnSpc>
                        <a:spcBef>
                          <a:spcPct val="0"/>
                        </a:spcBef>
                        <a:spcAft>
                          <a:spcPct val="16000"/>
                        </a:spcAft>
                        <a:buClrTx/>
                        <a:buSzTx/>
                        <a:buFontTx/>
                        <a:buChar char="•"/>
                      </a:pPr>
                      <a:r>
                        <a:rPr kumimoji="0" lang="en-US" sz="1300" b="0" i="0" u="none" strike="noStrike" cap="none" normalizeH="0" baseline="0" dirty="1">
                          <a:ln>
                            <a:noFill/>
                          </a:ln>
                          <a:solidFill>
                            <a:srgbClr val="002060"/>
                          </a:solidFill>
                          <a:effectLst/>
                          <a:latin typeface="Arial" charset="0"/>
                          <a:cs typeface="Arial" charset="0"/>
                        </a:rPr>
                        <a:t>15% excise tax on stock-based compensation related items may apply to officers and directors if the transaction is taxable to shareholders of the U.S. entity.</a:t>
                      </a:r>
                    </a:p>
                  </a:txBody>
                  <a:tcPr marT="68580" marB="68580"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213262">
                <a:tc>
                  <a:txBody>
                    <a:bodyPr/>
                    <a:lstStyle/>
                    <a:p>
                      <a:pPr marL="0" marR="0" lvl="0" indent="0" algn="l" defTabSz="914400" fontAlgn="base" rtl="0" eaLnBrk="1" latinLnBrk="0" hangingPunct="1">
                        <a:lnSpc>
                          <a:spcPct val="100000"/>
                        </a:lnSpc>
                        <a:spcBef>
                          <a:spcPct val="0"/>
                        </a:spcBef>
                        <a:spcAft>
                          <a:spcPct val="16000"/>
                        </a:spcAft>
                        <a:buClrTx/>
                        <a:buSzTx/>
                        <a:buFont typeface="Arial" charset="0"/>
                        <a:buNone/>
                      </a:pPr>
                      <a:r>
                        <a:rPr kumimoji="0" lang="en-US" sz="1300" b="1" i="0" u="none" strike="noStrike" cap="none" normalizeH="0" baseline="0" dirty="1">
                          <a:ln>
                            <a:noFill/>
                          </a:ln>
                          <a:solidFill>
                            <a:srgbClr val="002060"/>
                          </a:solidFill>
                          <a:effectLst/>
                          <a:latin typeface="Arial" charset="0"/>
                          <a:cs typeface="Arial" charset="0"/>
                        </a:rPr>
                        <a:t>79% to 60% Continuity</a:t>
                      </a:r>
                    </a:p>
                    <a:p>
                      <a:pPr marL="0" marR="0" lvl="0" indent="0" algn="l" defTabSz="914400" fontAlgn="base" rtl="0" eaLnBrk="1" latinLnBrk="0" hangingPunct="1">
                        <a:lnSpc>
                          <a:spcPct val="100000"/>
                        </a:lnSpc>
                        <a:spcBef>
                          <a:spcPct val="0"/>
                        </a:spcBef>
                        <a:spcAft>
                          <a:spcPct val="16000"/>
                        </a:spcAft>
                        <a:buClrTx/>
                        <a:buSzTx/>
                        <a:buFont typeface="Arial" charset="0"/>
                        <a:buNone/>
                      </a:pPr>
                      <a:endParaRPr kumimoji="0" lang="en-US" sz="1300" b="1" i="0" u="none" strike="noStrike" cap="none" normalizeH="0" baseline="0">
                        <a:ln>
                          <a:noFill/>
                        </a:ln>
                        <a:solidFill>
                          <a:srgbClr val="002060"/>
                        </a:solidFill>
                        <a:effectLst/>
                        <a:latin typeface="Arial" charset="0"/>
                        <a:cs typeface="Arial" charset="0"/>
                      </a:endParaRPr>
                    </a:p>
                  </a:txBody>
                  <a:tcPr marT="91440" marB="91440" horzOverflow="overflow">
                    <a:lnL>
                      <a:noFill/>
                    </a:lnL>
                    <a:lnR>
                      <a:noFill/>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182563" marR="0" lvl="1" indent="-182563" algn="l" defTabSz="914400" fontAlgn="base" rtl="0" eaLnBrk="0" latinLnBrk="0" hangingPunct="0">
                        <a:lnSpc>
                          <a:spcPct val="100000"/>
                        </a:lnSpc>
                        <a:spcBef>
                          <a:spcPct val="0"/>
                        </a:spcBef>
                        <a:spcAft>
                          <a:spcPct val="16000"/>
                        </a:spcAft>
                        <a:buClrTx/>
                        <a:buSzTx/>
                        <a:buFontTx/>
                        <a:buChar char="•"/>
                      </a:pPr>
                      <a:r>
                        <a:rPr kumimoji="0" lang="en-US" sz="1300" b="0" i="0" u="none" strike="noStrike" cap="none" normalizeH="0" baseline="0" dirty="1">
                          <a:ln>
                            <a:noFill/>
                          </a:ln>
                          <a:solidFill>
                            <a:srgbClr val="002060"/>
                          </a:solidFill>
                          <a:effectLst/>
                          <a:latin typeface="Arial" charset="0"/>
                          <a:cs typeface="Arial" charset="0"/>
                        </a:rPr>
                        <a:t>Foreign acquiring corporation will not be domesticated, but “inversion gain” taxable to U.S. entity and related U.S. entities (with no use of tax attributes available against inversion gains), unless the SBA exception applies.</a:t>
                      </a:r>
                    </a:p>
                    <a:p>
                      <a:pPr marL="182563" marR="0" lvl="1" indent="-182563" algn="l" defTabSz="914400" fontAlgn="base" rtl="0" eaLnBrk="0" latinLnBrk="0" hangingPunct="0">
                        <a:lnSpc>
                          <a:spcPct val="100000"/>
                        </a:lnSpc>
                        <a:spcBef>
                          <a:spcPct val="0"/>
                        </a:spcBef>
                        <a:spcAft>
                          <a:spcPct val="16000"/>
                        </a:spcAft>
                        <a:buClrTx/>
                        <a:buSzTx/>
                        <a:buFontTx/>
                        <a:buChar char="•"/>
                      </a:pPr>
                      <a:r>
                        <a:rPr kumimoji="0" lang="en-US" sz="1300" b="0" i="0" u="none" strike="noStrike" cap="none" normalizeH="0" baseline="0" dirty="1">
                          <a:ln>
                            <a:noFill/>
                          </a:ln>
                          <a:solidFill>
                            <a:srgbClr val="002060"/>
                          </a:solidFill>
                          <a:effectLst/>
                          <a:latin typeface="Arial" charset="0"/>
                          <a:cs typeface="Arial" charset="0"/>
                        </a:rPr>
                        <a:t>Taxable to U.S. shareholders of an acquired U.S. corporation. </a:t>
                      </a:r>
                    </a:p>
                    <a:p>
                      <a:pPr marL="182563" marR="0" lvl="1" indent="-182563" algn="l" defTabSz="914400" fontAlgn="base" rtl="0" eaLnBrk="1" latinLnBrk="0" hangingPunct="1">
                        <a:lnSpc>
                          <a:spcPct val="100000"/>
                        </a:lnSpc>
                        <a:spcBef>
                          <a:spcPct val="0"/>
                        </a:spcBef>
                        <a:spcAft>
                          <a:spcPct val="16000"/>
                        </a:spcAft>
                        <a:buClrTx/>
                        <a:buSzTx/>
                        <a:buFontTx/>
                        <a:buChar char="•"/>
                      </a:pPr>
                      <a:r>
                        <a:rPr kumimoji="0" lang="en-US" sz="1300" b="0" i="0" u="none" strike="noStrike" cap="none" normalizeH="0" baseline="0" dirty="1">
                          <a:ln>
                            <a:noFill/>
                          </a:ln>
                          <a:solidFill>
                            <a:srgbClr val="002060"/>
                          </a:solidFill>
                          <a:effectLst/>
                          <a:latin typeface="Arial" charset="0"/>
                          <a:cs typeface="Arial" charset="0"/>
                        </a:rPr>
                        <a:t>15% excise tax on stock-based compensation related items may apply to officers and directors if the transaction is taxable to shareholders of the U.S. entity.</a:t>
                      </a:r>
                    </a:p>
                  </a:txBody>
                  <a:tcPr marT="68580" marB="68580" horzOverflow="overflow">
                    <a:lnL>
                      <a:noFill/>
                    </a:lnL>
                    <a:lnR>
                      <a:noFill/>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74891">
                <a:tc>
                  <a:txBody>
                    <a:bodyPr/>
                    <a:lstStyle/>
                    <a:p>
                      <a:pPr marL="0" marR="0" lvl="0" indent="0" algn="l" defTabSz="914400" fontAlgn="base" rtl="0" eaLnBrk="1" latinLnBrk="0" hangingPunct="1">
                        <a:lnSpc>
                          <a:spcPct val="100000"/>
                        </a:lnSpc>
                        <a:spcBef>
                          <a:spcPct val="0"/>
                        </a:spcBef>
                        <a:spcAft>
                          <a:spcPct val="16000"/>
                        </a:spcAft>
                        <a:buClrTx/>
                        <a:buSzTx/>
                        <a:buFont typeface="Arial" charset="0"/>
                        <a:buNone/>
                      </a:pPr>
                      <a:r>
                        <a:rPr kumimoji="0" lang="en-US" sz="1300" b="1" i="0" u="none" strike="noStrike" cap="none" normalizeH="0" baseline="0" dirty="1">
                          <a:ln>
                            <a:noFill/>
                          </a:ln>
                          <a:solidFill>
                            <a:srgbClr val="002060"/>
                          </a:solidFill>
                          <a:effectLst/>
                          <a:latin typeface="Arial" charset="0"/>
                          <a:cs typeface="Arial" charset="0"/>
                        </a:rPr>
                        <a:t>59% to Greater Than 50% Continuity</a:t>
                      </a:r>
                    </a:p>
                  </a:txBody>
                  <a:tcPr marT="91440" marB="91440" horzOverflow="overflow">
                    <a:lnL>
                      <a:noFill/>
                    </a:lnL>
                    <a:lnR>
                      <a:noFill/>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182563" marR="0" lvl="1" indent="-182563" algn="l" defTabSz="914400" fontAlgn="base" rtl="0" eaLnBrk="1" latinLnBrk="0" hangingPunct="1">
                        <a:lnSpc>
                          <a:spcPct val="100000"/>
                        </a:lnSpc>
                        <a:spcBef>
                          <a:spcPct val="0"/>
                        </a:spcBef>
                        <a:spcAft>
                          <a:spcPct val="16000"/>
                        </a:spcAft>
                        <a:buClrTx/>
                        <a:buSzTx/>
                        <a:buFontTx/>
                        <a:buChar char="•"/>
                      </a:pPr>
                      <a:r>
                        <a:rPr kumimoji="0" lang="en-US" sz="1300" b="0" i="0" u="none" strike="noStrike" cap="none" normalizeH="0" baseline="0" dirty="1">
                          <a:ln>
                            <a:noFill/>
                          </a:ln>
                          <a:solidFill>
                            <a:srgbClr val="002060"/>
                          </a:solidFill>
                          <a:effectLst/>
                          <a:latin typeface="Arial" charset="0"/>
                          <a:cs typeface="Arial" charset="0"/>
                        </a:rPr>
                        <a:t>Section 7874 regime is not applicable.</a:t>
                      </a:r>
                    </a:p>
                    <a:p>
                      <a:pPr marL="182563" marR="0" lvl="1" indent="-182563" algn="l" defTabSz="914400" fontAlgn="base" rtl="0" eaLnBrk="1" latinLnBrk="0" hangingPunct="1">
                        <a:lnSpc>
                          <a:spcPct val="100000"/>
                        </a:lnSpc>
                        <a:spcBef>
                          <a:spcPct val="0"/>
                        </a:spcBef>
                        <a:spcAft>
                          <a:spcPct val="16000"/>
                        </a:spcAft>
                        <a:buClrTx/>
                        <a:buSzTx/>
                        <a:buFontTx/>
                        <a:buChar char="•"/>
                      </a:pPr>
                      <a:r>
                        <a:rPr kumimoji="0" lang="en-US" sz="1300" b="0" i="0" u="none" strike="noStrike" cap="none" normalizeH="0" baseline="0" dirty="1">
                          <a:ln>
                            <a:noFill/>
                          </a:ln>
                          <a:solidFill>
                            <a:srgbClr val="002060"/>
                          </a:solidFill>
                          <a:effectLst/>
                          <a:latin typeface="Arial" charset="0"/>
                          <a:cs typeface="Arial" charset="0"/>
                        </a:rPr>
                        <a:t>Foreign acquiring corporation will not be domesticated.</a:t>
                      </a:r>
                    </a:p>
                    <a:p>
                      <a:pPr marL="182563" marR="0" lvl="1" indent="-182563" algn="l" defTabSz="914400" fontAlgn="base" rtl="0" eaLnBrk="1" latinLnBrk="0" hangingPunct="1">
                        <a:lnSpc>
                          <a:spcPct val="100000"/>
                        </a:lnSpc>
                        <a:spcBef>
                          <a:spcPct val="0"/>
                        </a:spcBef>
                        <a:spcAft>
                          <a:spcPct val="16000"/>
                        </a:spcAft>
                        <a:buClrTx/>
                        <a:buSzTx/>
                        <a:buFontTx/>
                        <a:buChar char="•"/>
                      </a:pPr>
                      <a:r>
                        <a:rPr kumimoji="0" lang="en-US" sz="1300" b="0" i="0" u="none" strike="noStrike" cap="none" normalizeH="0" baseline="0" dirty="1">
                          <a:ln>
                            <a:noFill/>
                          </a:ln>
                          <a:solidFill>
                            <a:srgbClr val="002060"/>
                          </a:solidFill>
                          <a:effectLst/>
                          <a:latin typeface="Arial" charset="0"/>
                          <a:cs typeface="Arial" charset="0"/>
                        </a:rPr>
                        <a:t>Taxable to U.S. shareholders of an acquired U.S. corporation.</a:t>
                      </a:r>
                    </a:p>
                  </a:txBody>
                  <a:tcPr marT="68580" marB="68580" horzOverflow="overflow">
                    <a:lnL>
                      <a:noFill/>
                    </a:lnL>
                    <a:lnR>
                      <a:noFill/>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28129535"/>
                  </a:ext>
                </a:extLst>
              </a:tr>
              <a:tr h="1213262">
                <a:tc>
                  <a:txBody>
                    <a:bodyPr/>
                    <a:lstStyle/>
                    <a:p>
                      <a:pPr marL="0" marR="0" lvl="0" indent="0" algn="l" defTabSz="914400" fontAlgn="base" rtl="0" eaLnBrk="1" latinLnBrk="0" hangingPunct="1">
                        <a:lnSpc>
                          <a:spcPct val="100000"/>
                        </a:lnSpc>
                        <a:spcBef>
                          <a:spcPct val="0"/>
                        </a:spcBef>
                        <a:spcAft>
                          <a:spcPct val="16000"/>
                        </a:spcAft>
                        <a:buClrTx/>
                        <a:buSzTx/>
                        <a:buFont typeface="Arial" charset="0"/>
                        <a:buNone/>
                      </a:pPr>
                      <a:r>
                        <a:rPr kumimoji="0" lang="en-US" sz="1300" b="1" i="0" u="none" strike="noStrike" cap="none" normalizeH="0" baseline="0" dirty="1">
                          <a:ln>
                            <a:noFill/>
                          </a:ln>
                          <a:solidFill>
                            <a:srgbClr val="002060"/>
                          </a:solidFill>
                          <a:effectLst/>
                          <a:latin typeface="Arial" charset="0"/>
                          <a:cs typeface="Arial" charset="0"/>
                        </a:rPr>
                        <a:t>50% or Less Continuity</a:t>
                      </a:r>
                    </a:p>
                  </a:txBody>
                  <a:tcPr marT="91440" marB="91440" horzOverflow="overflow">
                    <a:lnL>
                      <a:noFill/>
                    </a:lnL>
                    <a:lnR>
                      <a:noFill/>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182563" marR="0" lvl="1" indent="-182563" algn="l" defTabSz="914400" fontAlgn="base" rtl="0" eaLnBrk="1" latinLnBrk="0" hangingPunct="1">
                        <a:lnSpc>
                          <a:spcPct val="100000"/>
                        </a:lnSpc>
                        <a:spcBef>
                          <a:spcPct val="0"/>
                        </a:spcBef>
                        <a:spcAft>
                          <a:spcPct val="16000"/>
                        </a:spcAft>
                        <a:buClrTx/>
                        <a:buSzTx/>
                        <a:buFontTx/>
                        <a:buChar char="•"/>
                        <a:defRPr/>
                      </a:pPr>
                      <a:r>
                        <a:rPr kumimoji="0" lang="en-US" sz="1300" b="0" i="0" u="none" strike="noStrike" cap="none" normalizeH="0" baseline="0" dirty="1">
                          <a:ln>
                            <a:noFill/>
                          </a:ln>
                          <a:solidFill>
                            <a:srgbClr val="002060"/>
                          </a:solidFill>
                          <a:effectLst/>
                          <a:latin typeface="Arial" charset="0"/>
                          <a:cs typeface="Arial" charset="0"/>
                        </a:rPr>
                        <a:t>Section 7874 regime is not applicable.</a:t>
                      </a:r>
                    </a:p>
                    <a:p>
                      <a:pPr marL="182563" marR="0" lvl="1" indent="-182563" algn="l" defTabSz="914400" fontAlgn="base" rtl="0" eaLnBrk="1" latinLnBrk="0" hangingPunct="1">
                        <a:lnSpc>
                          <a:spcPct val="100000"/>
                        </a:lnSpc>
                        <a:spcBef>
                          <a:spcPct val="0"/>
                        </a:spcBef>
                        <a:spcAft>
                          <a:spcPct val="16000"/>
                        </a:spcAft>
                        <a:buClrTx/>
                        <a:buSzTx/>
                        <a:buFontTx/>
                        <a:buChar char="•"/>
                      </a:pPr>
                      <a:r>
                        <a:rPr kumimoji="0" lang="en-US" sz="1300" b="0" i="0" u="none" strike="noStrike" cap="none" normalizeH="0" baseline="0" dirty="1">
                          <a:ln>
                            <a:noFill/>
                          </a:ln>
                          <a:solidFill>
                            <a:srgbClr val="002060"/>
                          </a:solidFill>
                          <a:effectLst/>
                          <a:latin typeface="Arial" charset="0"/>
                          <a:cs typeface="Arial" charset="0"/>
                        </a:rPr>
                        <a:t>Foreign acquiring corporation will not be domesticated.</a:t>
                      </a:r>
                    </a:p>
                    <a:p>
                      <a:pPr marL="182563" marR="0" lvl="1" indent="-182563" algn="l" defTabSz="914400" fontAlgn="base" rtl="0" eaLnBrk="1" latinLnBrk="0" hangingPunct="1">
                        <a:lnSpc>
                          <a:spcPct val="100000"/>
                        </a:lnSpc>
                        <a:spcBef>
                          <a:spcPct val="0"/>
                        </a:spcBef>
                        <a:spcAft>
                          <a:spcPct val="16000"/>
                        </a:spcAft>
                        <a:buClrTx/>
                        <a:buSzTx/>
                        <a:buFontTx/>
                        <a:buChar char="•"/>
                      </a:pPr>
                      <a:r>
                        <a:rPr kumimoji="0" lang="en-US" sz="1300" b="0" i="0" u="none" strike="noStrike" cap="none" normalizeH="0" baseline="0" dirty="1">
                          <a:ln>
                            <a:noFill/>
                          </a:ln>
                          <a:solidFill>
                            <a:srgbClr val="002060"/>
                          </a:solidFill>
                          <a:effectLst/>
                          <a:latin typeface="Arial" charset="0"/>
                          <a:cs typeface="Arial" charset="0"/>
                        </a:rPr>
                        <a:t>Not taxable to U.S. shareholders of an acquired U.S. corporation (assuming GRAs or no 5% ownership) assuming combination with a foreign target with a 36-month active trade or business outside the United States.</a:t>
                      </a:r>
                    </a:p>
                  </a:txBody>
                  <a:tcPr marT="68580" marB="68580" horzOverflow="overflow">
                    <a:lnL>
                      <a:noFill/>
                    </a:lnL>
                    <a:lnR>
                      <a:noFill/>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53719474"/>
                  </a:ext>
                </a:extLst>
              </a:tr>
            </a:tbl>
          </a:graphicData>
        </a:graphic>
      </p:graphicFrame>
      <p:sp>
        <p:nvSpPr>
          <p:cNvPr id="3" name="Rectangle 2"/>
          <p:cNvSpPr txBox="1"/>
          <p:nvPr/>
        </p:nvSpPr>
        <p:spPr>
          <a:xfrm>
            <a:off x="366713" y="395288"/>
            <a:ext cx="8515906" cy="332399"/>
          </a:xfrm>
          <a:prstGeom prst="rect"/>
        </p:spPr>
        <p:txBody>
          <a:bodyPr/>
          <a:lstStyle>
            <a:lvl1pPr algn="l" fontAlgn="base" rtl="0" eaLnBrk="0" hangingPunct="0">
              <a:spcBef>
                <a:spcPct val="0"/>
              </a:spcBef>
              <a:spcAft>
                <a:spcPct val="0"/>
              </a:spcAft>
              <a:defRPr sz="2200">
                <a:solidFill>
                  <a:schemeClr val="tx1"/>
                </a:solidFill>
                <a:latin typeface="+mj-lt"/>
                <a:ea typeface="+mj-ea"/>
                <a:cs typeface="+mj-cs"/>
              </a:defRPr>
            </a:lvl1pPr>
            <a:lvl2pPr algn="l" fontAlgn="base" rtl="0" eaLnBrk="0" hangingPunct="0">
              <a:spcBef>
                <a:spcPct val="0"/>
              </a:spcBef>
              <a:spcAft>
                <a:spcPct val="0"/>
              </a:spcAft>
              <a:defRPr sz="2200">
                <a:solidFill>
                  <a:schemeClr val="tx1"/>
                </a:solidFill>
                <a:latin typeface="Verdana" pitchFamily="34" charset="0"/>
              </a:defRPr>
            </a:lvl2pPr>
            <a:lvl3pPr algn="l" fontAlgn="base" rtl="0" eaLnBrk="0" hangingPunct="0">
              <a:spcBef>
                <a:spcPct val="0"/>
              </a:spcBef>
              <a:spcAft>
                <a:spcPct val="0"/>
              </a:spcAft>
              <a:defRPr sz="2200">
                <a:solidFill>
                  <a:schemeClr val="tx1"/>
                </a:solidFill>
                <a:latin typeface="Verdana" pitchFamily="34" charset="0"/>
              </a:defRPr>
            </a:lvl3pPr>
            <a:lvl4pPr algn="l" fontAlgn="base" rtl="0" eaLnBrk="0" hangingPunct="0">
              <a:spcBef>
                <a:spcPct val="0"/>
              </a:spcBef>
              <a:spcAft>
                <a:spcPct val="0"/>
              </a:spcAft>
              <a:defRPr sz="2200">
                <a:solidFill>
                  <a:schemeClr val="tx1"/>
                </a:solidFill>
                <a:latin typeface="Verdana" pitchFamily="34" charset="0"/>
              </a:defRPr>
            </a:lvl4pPr>
            <a:lvl5pPr algn="l" fontAlgn="base" rtl="0" eaLnBrk="0" hangingPunct="0">
              <a:spcBef>
                <a:spcPct val="0"/>
              </a:spcBef>
              <a:spcAft>
                <a:spcPct val="0"/>
              </a:spcAft>
              <a:defRPr sz="2200">
                <a:solidFill>
                  <a:schemeClr val="tx1"/>
                </a:solidFill>
                <a:latin typeface="Verdana" pitchFamily="34" charset="0"/>
              </a:defRPr>
            </a:lvl5pPr>
            <a:lvl6pPr marL="457200" algn="l" fontAlgn="base" rtl="0">
              <a:spcBef>
                <a:spcPct val="0"/>
              </a:spcBef>
              <a:spcAft>
                <a:spcPct val="0"/>
              </a:spcAft>
              <a:defRPr sz="2200">
                <a:solidFill>
                  <a:schemeClr val="tx1"/>
                </a:solidFill>
                <a:latin typeface="Verdana" pitchFamily="34" charset="0"/>
              </a:defRPr>
            </a:lvl6pPr>
            <a:lvl7pPr marL="914400" algn="l" fontAlgn="base" rtl="0">
              <a:spcBef>
                <a:spcPct val="0"/>
              </a:spcBef>
              <a:spcAft>
                <a:spcPct val="0"/>
              </a:spcAft>
              <a:defRPr sz="2200">
                <a:solidFill>
                  <a:schemeClr val="tx1"/>
                </a:solidFill>
                <a:latin typeface="Verdana" pitchFamily="34" charset="0"/>
              </a:defRPr>
            </a:lvl7pPr>
            <a:lvl8pPr marL="1371600" algn="l" fontAlgn="base" rtl="0">
              <a:spcBef>
                <a:spcPct val="0"/>
              </a:spcBef>
              <a:spcAft>
                <a:spcPct val="0"/>
              </a:spcAft>
              <a:defRPr sz="2200">
                <a:solidFill>
                  <a:schemeClr val="tx1"/>
                </a:solidFill>
                <a:latin typeface="Verdana" pitchFamily="34" charset="0"/>
              </a:defRPr>
            </a:lvl8pPr>
            <a:lvl9pPr marL="1828800" algn="l" fontAlgn="base" rtl="0">
              <a:spcBef>
                <a:spcPct val="0"/>
              </a:spcBef>
              <a:spcAft>
                <a:spcPct val="0"/>
              </a:spcAft>
              <a:defRPr sz="2200">
                <a:solidFill>
                  <a:schemeClr val="tx1"/>
                </a:solidFill>
                <a:latin typeface="Verdana" pitchFamily="34" charset="0"/>
              </a:defRPr>
            </a:lvl9pPr>
          </a:lstStyle>
          <a:p>
            <a:r>
              <a:rPr lang="en-US" sz="2400" b="1" dirty="1">
                <a:solidFill>
                  <a:srgbClr val="002060"/>
                </a:solidFill>
                <a:latin typeface="Arial" panose="020b0604020202020204" pitchFamily="34" charset="0"/>
                <a:cs typeface="Arial" panose="020b0604020202020204" pitchFamily="34" charset="0"/>
              </a:rPr>
              <a:t>U.S. Tax Issues by Shareholder Continuity Percentages</a:t>
            </a:r>
          </a:p>
        </p:txBody>
      </p:sp>
    </p:spTree>
    <p:extLst>
      <p:ext uri="{BB962C8B-B14F-4D97-AF65-F5344CB8AC3E}">
        <p14:creationId xmlns:p14="http://schemas.microsoft.com/office/powerpoint/2010/main" val="178567990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48130" name="Rectangle 27"/>
          <p:cNvSpPr>
            <a:spLocks noGrp="1"/>
          </p:cNvSpPr>
          <p:nvPr>
            <p:ph type="title"/>
          </p:nvPr>
        </p:nvSpPr>
        <p:spPr>
          <a:xfrm>
            <a:off x="414338" y="1004888"/>
            <a:ext cx="8326437" cy="997196"/>
          </a:xfrm>
        </p:spPr>
        <p:txBody>
          <a:bodyPr/>
          <a:lstStyle/>
          <a:p>
            <a:pPr algn="ctr">
              <a:spcBef>
                <a:spcPct val="0"/>
              </a:spcBef>
            </a:pPr>
            <a:r>
              <a:rPr lang="en-US" sz="3200" b="1" cap="small" dirty="1">
                <a:solidFill>
                  <a:srgbClr val="092776"/>
                </a:solidFill>
              </a:rPr>
              <a:t>Appendix B</a:t>
            </a:r>
            <a:endParaRPr lang="en-US" sz="3600" b="1" cap="small">
              <a:solidFill>
                <a:srgbClr val="092776"/>
              </a:solidFill>
            </a:endParaRPr>
          </a:p>
        </p:txBody>
      </p:sp>
      <p:sp>
        <p:nvSpPr>
          <p:cNvPr id="48131" name="Rectangle 28"/>
          <p:cNvSpPr>
            <a:spLocks noGrp="1"/>
          </p:cNvSpPr>
          <p:nvPr>
            <p:ph idx="1"/>
          </p:nvPr>
        </p:nvSpPr>
        <p:spPr>
          <a:xfrm>
            <a:off x="414338" y="2006600"/>
            <a:ext cx="8326437" cy="1643527"/>
          </a:xfrm>
        </p:spPr>
        <p:txBody>
          <a:bodyPr/>
          <a:lstStyle/>
          <a:p>
            <a:pPr marL="0" lvl="0" indent="0" algn="ctr" rtl="0">
              <a:lnSpc>
                <a:spcPct val="90000"/>
              </a:lnSpc>
              <a:spcBef>
                <a:spcPct val="0"/>
              </a:spcBef>
              <a:spcAft>
                <a:spcPct val="0"/>
              </a:spcAft>
              <a:buClr>
                <a:schemeClr val="dk1"/>
              </a:buClr>
              <a:buSzPts val="2400"/>
              <a:buNone/>
            </a:pPr>
            <a:endParaRPr lang="en-US" sz="2800" b="1">
              <a:solidFill>
                <a:srgbClr val="092776"/>
              </a:solidFill>
            </a:endParaRPr>
          </a:p>
          <a:p>
            <a:pPr marL="0" lvl="0" indent="0" algn="ctr" rtl="0">
              <a:lnSpc>
                <a:spcPct val="90000"/>
              </a:lnSpc>
              <a:spcBef>
                <a:spcPct val="0"/>
              </a:spcBef>
              <a:spcAft>
                <a:spcPct val="0"/>
              </a:spcAft>
              <a:buClr>
                <a:schemeClr val="dk1"/>
              </a:buClr>
              <a:buSzPts val="2400"/>
              <a:buNone/>
            </a:pPr>
            <a:endParaRPr lang="en-US" sz="2800" b="1">
              <a:solidFill>
                <a:srgbClr val="092776"/>
              </a:solidFill>
            </a:endParaRPr>
          </a:p>
          <a:p>
            <a:pPr marL="0" lvl="0" indent="0" algn="ctr" rtl="0">
              <a:lnSpc>
                <a:spcPct val="90000"/>
              </a:lnSpc>
              <a:spcBef>
                <a:spcPct val="0"/>
              </a:spcBef>
              <a:spcAft>
                <a:spcPct val="0"/>
              </a:spcAft>
              <a:buClr>
                <a:schemeClr val="dk1"/>
              </a:buClr>
              <a:buSzPts val="2400"/>
              <a:buNone/>
            </a:pPr>
            <a:r>
              <a:rPr lang="en-US" sz="2800" b="1" cap="small" dirty="1">
                <a:solidFill>
                  <a:srgbClr val="092776"/>
                </a:solidFill>
              </a:rPr>
              <a:t>Summary of Section 7874 Regulatory Regime</a:t>
            </a:r>
          </a:p>
        </p:txBody>
      </p:sp>
      <p:sp>
        <p:nvSpPr>
          <p:cNvPr id="2" name="Oval 1">
            <a:extLst>
              <a:ext uri="{FF2B5EF4-FFF2-40B4-BE49-F238E27FC236}">
                <a16:creationId xmlns:a16="http://schemas.microsoft.com/office/drawing/2014/main" id="{63117E26-2DFE-417B-8172-F41684B794B8}"/>
              </a:ext>
            </a:extLst>
          </p:cNvPr>
          <p:cNvSpPr/>
          <p:nvPr/>
        </p:nvSpPr>
        <p:spPr>
          <a:xfrm>
            <a:off x="276225" y="6553200"/>
            <a:ext cx="304800" cy="238125"/>
          </a:xfrm>
          <a:prstGeom prst="ellipse"/>
          <a:solidFill>
            <a:schemeClr val="bg1"/>
          </a:solidFill>
          <a:ln w="25400" cap="flat" algn="ctr">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119099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15" name="Title 14"/>
          <p:cNvSpPr>
            <a:spLocks noGrp="1"/>
          </p:cNvSpPr>
          <p:nvPr>
            <p:ph type="title"/>
          </p:nvPr>
        </p:nvSpPr>
        <p:spPr/>
        <p:txBody>
          <a:bodyPr anchor="ctr">
            <a:normAutofit/>
          </a:bodyPr>
          <a:lstStyle/>
          <a:p>
            <a:pPr algn="ctr"/>
            <a:r>
              <a:rPr lang="en-US" sz="2400" b="1" dirty="1">
                <a:solidFill>
                  <a:srgbClr val="002060"/>
                </a:solidFill>
                <a:latin typeface="Arial" panose="020b0604020202020204" pitchFamily="34" charset="0"/>
                <a:cs typeface="Arial" panose="020b0604020202020204" pitchFamily="34" charset="0"/>
              </a:rPr>
              <a:t>Anti-Inversion Regulations</a:t>
            </a:r>
            <a:endParaRPr lang="en-GB" sz="2400" b="1">
              <a:solidFill>
                <a:srgbClr val="002060"/>
              </a:solidFill>
              <a:latin typeface="Arial" panose="020b0604020202020204" pitchFamily="34" charset="0"/>
              <a:cs typeface="Arial" panose="020b0604020202020204" pitchFamily="34" charset="0"/>
            </a:endParaRPr>
          </a:p>
        </p:txBody>
      </p:sp>
      <p:graphicFrame>
        <p:nvGraphicFramePr>
          <p:cNvPr id="10" name="Group 32"/>
          <p:cNvGraphicFramePr>
            <a:graphicFrameLocks noGrp="1"/>
          </p:cNvGraphicFramePr>
          <p:nvPr>
            <p:extLst>
              <p:ext uri="{D42A27DB-BD31-4B8C-83A1-F6EECF244321}">
                <p14:modId xmlns:p14="http://schemas.microsoft.com/office/powerpoint/2010/main" val="1816042252"/>
              </p:ext>
            </p:extLst>
          </p:nvPr>
        </p:nvGraphicFramePr>
        <p:xfrm>
          <a:off x="266699" y="978725"/>
          <a:ext cx="8534401" cy="5293140"/>
        </p:xfrm>
        <a:graphic>
          <a:graphicData uri="http://schemas.openxmlformats.org/drawingml/2006/table">
            <a:tbl>
              <a:tblPr/>
              <a:tblGrid>
                <a:gridCol w="1006930">
                  <a:extLst>
                    <a:ext uri="{9D8B030D-6E8A-4147-A177-3AD203B41FA5}">
                      <a16:colId xmlns:a16="http://schemas.microsoft.com/office/drawing/2014/main" val="20000"/>
                    </a:ext>
                  </a:extLst>
                </a:gridCol>
                <a:gridCol w="964746">
                  <a:extLst>
                    <a:ext uri="{9D8B030D-6E8A-4147-A177-3AD203B41FA5}">
                      <a16:colId xmlns:a16="http://schemas.microsoft.com/office/drawing/2014/main" val="20001"/>
                    </a:ext>
                  </a:extLst>
                </a:gridCol>
                <a:gridCol w="3179199">
                  <a:extLst>
                    <a:ext uri="{9D8B030D-6E8A-4147-A177-3AD203B41FA5}">
                      <a16:colId xmlns:a16="http://schemas.microsoft.com/office/drawing/2014/main" val="20002"/>
                    </a:ext>
                  </a:extLst>
                </a:gridCol>
                <a:gridCol w="3383526">
                  <a:extLst>
                    <a:ext uri="{9D8B030D-6E8A-4147-A177-3AD203B41FA5}">
                      <a16:colId xmlns:a16="http://schemas.microsoft.com/office/drawing/2014/main" val="20003"/>
                    </a:ext>
                  </a:extLst>
                </a:gridCol>
              </a:tblGrid>
              <a:tr h="447586">
                <a:tc>
                  <a:txBody>
                    <a:bodyPr/>
                    <a:lstStyle/>
                    <a:p>
                      <a:pPr marL="0" marR="0" lvl="0" indent="0" algn="ctr" defTabSz="914400" fontAlgn="base" rtl="0" eaLnBrk="0" latinLnBrk="0" hangingPunct="0">
                        <a:lnSpc>
                          <a:spcPct val="100000"/>
                        </a:lnSpc>
                        <a:spcBef>
                          <a:spcPct val="50000"/>
                        </a:spcBef>
                        <a:spcAft>
                          <a:spcPct val="0"/>
                        </a:spcAft>
                        <a:buClrTx/>
                        <a:buSzTx/>
                        <a:buFont typeface="Arial" charset="0"/>
                        <a:buNone/>
                      </a:pPr>
                      <a:r>
                        <a:rPr kumimoji="0" lang="en-US" sz="1100" b="1" i="0" u="none" strike="noStrike" cap="none" normalizeH="0" baseline="0" dirty="1">
                          <a:ln>
                            <a:noFill/>
                          </a:ln>
                          <a:solidFill>
                            <a:schemeClr val="bg1"/>
                          </a:solidFill>
                          <a:effectLst/>
                          <a:latin typeface="Arial" charset="0"/>
                          <a:cs typeface="Arial" charset="0"/>
                        </a:rPr>
                        <a:t>Rule</a:t>
                      </a:r>
                    </a:p>
                  </a:txBody>
                  <a:tcPr marL="51563" marR="51563" marT="51573" marB="51573" horzOverflow="overflow"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fontAlgn="base" rtl="0" eaLnBrk="0" latinLnBrk="0" hangingPunct="0">
                        <a:lnSpc>
                          <a:spcPct val="100000"/>
                        </a:lnSpc>
                        <a:spcBef>
                          <a:spcPct val="50000"/>
                        </a:spcBef>
                        <a:spcAft>
                          <a:spcPct val="0"/>
                        </a:spcAft>
                        <a:buClrTx/>
                        <a:buSzTx/>
                        <a:buFont typeface="Arial" charset="0"/>
                        <a:buNone/>
                      </a:pPr>
                      <a:r>
                        <a:rPr kumimoji="0" lang="en-US" sz="1100" b="1" i="0" u="none" strike="noStrike" cap="none" normalizeH="0" baseline="0" dirty="1">
                          <a:ln>
                            <a:noFill/>
                          </a:ln>
                          <a:solidFill>
                            <a:schemeClr val="bg1"/>
                          </a:solidFill>
                          <a:effectLst/>
                          <a:latin typeface="Arial" charset="0"/>
                          <a:cs typeface="Arial" charset="0"/>
                        </a:rPr>
                        <a:t>Reference</a:t>
                      </a:r>
                    </a:p>
                  </a:txBody>
                  <a:tcPr marL="51563" marR="51563" marT="51573" marB="51573" horzOverflow="overflow"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fontAlgn="base" rtl="0" eaLnBrk="0" latinLnBrk="0" hangingPunct="0">
                        <a:lnSpc>
                          <a:spcPct val="100000"/>
                        </a:lnSpc>
                        <a:spcBef>
                          <a:spcPct val="50000"/>
                        </a:spcBef>
                        <a:spcAft>
                          <a:spcPct val="0"/>
                        </a:spcAft>
                        <a:buClrTx/>
                        <a:buSzTx/>
                        <a:buFont typeface="Arial" charset="0"/>
                        <a:buNone/>
                      </a:pPr>
                      <a:r>
                        <a:rPr kumimoji="0" lang="en-US" sz="1100" b="1" i="0" u="none" strike="noStrike" cap="none" normalizeH="0" baseline="0" dirty="1">
                          <a:ln>
                            <a:noFill/>
                          </a:ln>
                          <a:solidFill>
                            <a:schemeClr val="bg1"/>
                          </a:solidFill>
                          <a:effectLst/>
                          <a:latin typeface="Arial" charset="0"/>
                          <a:cs typeface="Arial" charset="0"/>
                        </a:rPr>
                        <a:t>Description</a:t>
                      </a:r>
                    </a:p>
                  </a:txBody>
                  <a:tcPr marL="51563" marR="51563" marT="51573" marB="51573" horzOverflow="overflow"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fontAlgn="base" rtl="0" eaLnBrk="0" latinLnBrk="0" hangingPunct="0">
                        <a:lnSpc>
                          <a:spcPct val="100000"/>
                        </a:lnSpc>
                        <a:spcBef>
                          <a:spcPct val="50000"/>
                        </a:spcBef>
                        <a:spcAft>
                          <a:spcPct val="0"/>
                        </a:spcAft>
                        <a:buClrTx/>
                        <a:buSzTx/>
                        <a:buFont typeface="Arial" charset="0"/>
                        <a:buNone/>
                      </a:pPr>
                      <a:r>
                        <a:rPr kumimoji="0" lang="en-US" sz="1100" b="1" i="0" u="none" strike="noStrike" cap="none" normalizeH="0" baseline="0" dirty="1">
                          <a:ln>
                            <a:noFill/>
                          </a:ln>
                          <a:solidFill>
                            <a:schemeClr val="bg1"/>
                          </a:solidFill>
                          <a:effectLst/>
                          <a:latin typeface="Arial" charset="0"/>
                          <a:cs typeface="Arial" charset="0"/>
                        </a:rPr>
                        <a:t>Practical Effects </a:t>
                      </a:r>
                    </a:p>
                  </a:txBody>
                  <a:tcPr marL="51563" marR="51563" marT="51573" marB="51573" horzOverflow="overflow"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2776"/>
                    </a:solidFill>
                  </a:tcPr>
                </a:tc>
                <a:extLst>
                  <a:ext uri="{0D108BD9-81ED-4DB2-BD59-A6C34878D82A}">
                    <a16:rowId xmlns:a16="http://schemas.microsoft.com/office/drawing/2014/main" val="10000"/>
                  </a:ext>
                </a:extLst>
              </a:tr>
              <a:tr h="746618">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defRPr/>
                      </a:pPr>
                      <a:r>
                        <a:rPr kumimoji="0" lang="en-US" sz="1050" b="1" i="0" u="none" strike="noStrike" cap="none" normalizeH="0" baseline="0" dirty="1">
                          <a:ln>
                            <a:noFill/>
                          </a:ln>
                          <a:solidFill>
                            <a:srgbClr val="002060"/>
                          </a:solidFill>
                          <a:effectLst/>
                          <a:latin typeface="Arial" charset="0"/>
                          <a:cs typeface="Arial" charset="0"/>
                        </a:rPr>
                        <a:t>Substantial Business Activities Defined</a:t>
                      </a:r>
                    </a:p>
                  </a:txBody>
                  <a:tcPr marL="51563" marR="51563" marT="51573" marB="51573"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defRPr/>
                      </a:pPr>
                      <a:r>
                        <a:rPr kumimoji="0" lang="en-US" sz="1050" b="0" i="0" u="none" strike="noStrike" cap="none" normalizeH="0" baseline="0" dirty="1">
                          <a:ln>
                            <a:noFill/>
                          </a:ln>
                          <a:solidFill>
                            <a:srgbClr val="FF0000"/>
                          </a:solidFill>
                          <a:effectLst/>
                          <a:latin typeface="Arial" charset="0"/>
                          <a:cs typeface="Arial" charset="0"/>
                        </a:rPr>
                        <a:t>Treas. Reg. § 1.7874-3</a:t>
                      </a:r>
                    </a:p>
                  </a:txBody>
                  <a:tcPr marL="51563" marR="51563" marT="51573" marB="51573"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111125" algn="l" defTabSz="914400" fontAlgn="auto" rtl="0" eaLnBrk="1" latinLnBrk="0" hangingPunct="1">
                        <a:lnSpc>
                          <a:spcPct val="100000"/>
                        </a:lnSpc>
                        <a:spcBef>
                          <a:spcPts val="600"/>
                        </a:spcBef>
                        <a:spcAft>
                          <a:spcPct val="0"/>
                        </a:spcAft>
                        <a:buClr>
                          <a:schemeClr val="tx1"/>
                        </a:buClr>
                        <a:buSzTx/>
                        <a:buFontTx/>
                        <a:buNone/>
                        <a:defRPr/>
                      </a:pPr>
                      <a:r>
                        <a:rPr lang="en-US" sz="1050" dirty="1">
                          <a:solidFill>
                            <a:srgbClr val="092776"/>
                          </a:solidFill>
                          <a:latin typeface="Arial" panose="020b0604020202020204" pitchFamily="34" charset="0"/>
                          <a:cs typeface="Arial" panose="020b0604020202020204" pitchFamily="34" charset="0"/>
                        </a:rPr>
                        <a:t>Adopted a bright-line test that requires the foreign acquiring corporation’s EAG post-acquisition to have in the country in which the acquiror is organized or formed at least 25 percent of its employees (by headcount and compensation), tangible assets (personal and real property), and gross income from sales to unrelated customers. Also requires that foreign acquiring corporation be tax resident in the country of its organization or formation.</a:t>
                      </a:r>
                      <a:endParaRPr kumimoji="0" lang="en-US" sz="1050" b="0" i="0" u="none" strike="noStrike" cap="none" normalizeH="0" baseline="0">
                        <a:ln>
                          <a:noFill/>
                        </a:ln>
                        <a:solidFill>
                          <a:srgbClr val="002060"/>
                        </a:solidFill>
                        <a:effectLst/>
                        <a:latin typeface="Arial" panose="020b0604020202020204" pitchFamily="34" charset="0"/>
                        <a:cs typeface="Arial" panose="020b0604020202020204" pitchFamily="34" charset="0"/>
                      </a:endParaRPr>
                    </a:p>
                  </a:txBody>
                  <a:tcPr marL="51563" marR="51563" marT="51573" marB="51573"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pPr>
                      <a:r>
                        <a:rPr kumimoji="0" lang="en-US" sz="1050" b="0" i="0" u="none" strike="noStrike" cap="none" normalizeH="0" baseline="0" dirty="1">
                          <a:ln>
                            <a:noFill/>
                          </a:ln>
                          <a:solidFill>
                            <a:srgbClr val="002060"/>
                          </a:solidFill>
                          <a:effectLst/>
                          <a:latin typeface="Arial" panose="020b0604020202020204" pitchFamily="34" charset="0"/>
                          <a:cs typeface="Arial" panose="020b0604020202020204" pitchFamily="34" charset="0"/>
                        </a:rPr>
                        <a:t>Virtually impossible to satisfy exception.</a:t>
                      </a:r>
                    </a:p>
                  </a:txBody>
                  <a:tcPr marL="51563" marR="51563" marT="51573" marB="51573"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48145">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pPr>
                      <a:r>
                        <a:rPr kumimoji="0" lang="en-US" sz="1050" b="1" i="0" u="none" strike="noStrike" cap="none" normalizeH="0" baseline="0" dirty="1">
                          <a:ln>
                            <a:noFill/>
                          </a:ln>
                          <a:solidFill>
                            <a:srgbClr val="002060"/>
                          </a:solidFill>
                          <a:effectLst/>
                          <a:latin typeface="Arial" charset="0"/>
                          <a:cs typeface="Arial" charset="0"/>
                        </a:rPr>
                        <a:t>Nonqualified Property Rule</a:t>
                      </a:r>
                    </a:p>
                  </a:txBody>
                  <a:tcPr marL="51563" marR="51563" marT="51571" marB="51571"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defRPr/>
                      </a:pPr>
                      <a:r>
                        <a:rPr kumimoji="0" lang="en-US" sz="1050" b="0" i="0" u="none" strike="noStrike" cap="none" normalizeH="0" baseline="0" dirty="1">
                          <a:ln>
                            <a:noFill/>
                          </a:ln>
                          <a:solidFill>
                            <a:srgbClr val="FF0000"/>
                          </a:solidFill>
                          <a:effectLst/>
                          <a:latin typeface="Arial" charset="0"/>
                          <a:cs typeface="Arial" charset="0"/>
                        </a:rPr>
                        <a:t>Treas. Reg. § 1.7874-4</a:t>
                      </a:r>
                    </a:p>
                  </a:txBody>
                  <a:tcPr marL="51563" marR="51563" marT="51571" marB="51571"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indent="0" algn="l">
                        <a:spcBef>
                          <a:spcPts val="600"/>
                        </a:spcBef>
                        <a:spcAft>
                          <a:spcPct val="0"/>
                        </a:spcAft>
                        <a:buClr>
                          <a:schemeClr val="tx1"/>
                        </a:buClr>
                        <a:buFontTx/>
                        <a:buNone/>
                      </a:pPr>
                      <a:r>
                        <a:rPr lang="en-US" sz="1050" dirty="1">
                          <a:solidFill>
                            <a:srgbClr val="092776"/>
                          </a:solidFill>
                          <a:latin typeface="Arial" panose="020b0604020202020204" pitchFamily="34" charset="0"/>
                          <a:cs typeface="Arial" panose="020b0604020202020204" pitchFamily="34" charset="0"/>
                        </a:rPr>
                        <a:t>Excludes from the denominator of the ownership fraction stock issued by a foreign acquiring corporation of a U.S. corporation in analyzing the section 7874 ownership requirement if the stock is issued for cash, cash equivalents, marketable securities, or other property acquired in a transaction with a principal purpose of avoiding the purposes of section 7874.</a:t>
                      </a:r>
                    </a:p>
                  </a:txBody>
                  <a:tcPr marL="51563" marR="51563" marT="51571" marB="51571"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pPr>
                      <a:r>
                        <a:rPr kumimoji="0" lang="en-US" sz="1050" b="0" i="0" u="none" strike="noStrike" cap="none" normalizeH="0" baseline="0" dirty="1">
                          <a:ln>
                            <a:noFill/>
                          </a:ln>
                          <a:solidFill>
                            <a:srgbClr val="002060"/>
                          </a:solidFill>
                          <a:effectLst/>
                          <a:latin typeface="Arial" panose="020b0604020202020204" pitchFamily="34" charset="0"/>
                          <a:cs typeface="Arial" panose="020b0604020202020204" pitchFamily="34" charset="0"/>
                        </a:rPr>
                        <a:t>May materially increase the ownership fraction increasing the likelihood of a 60% or 80% inversion.</a:t>
                      </a:r>
                    </a:p>
                  </a:txBody>
                  <a:tcPr marL="51563" marR="51563" marT="51571" marB="51571"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023421">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defRPr/>
                      </a:pPr>
                      <a:r>
                        <a:rPr kumimoji="0" lang="en-US" sz="1050" b="1" i="0" u="none" strike="noStrike" cap="none" normalizeH="0" baseline="0" dirty="1">
                          <a:ln>
                            <a:noFill/>
                          </a:ln>
                          <a:solidFill>
                            <a:srgbClr val="002060"/>
                          </a:solidFill>
                          <a:effectLst/>
                          <a:latin typeface="Arial" charset="0"/>
                          <a:cs typeface="Arial" charset="0"/>
                        </a:rPr>
                        <a:t>Disqualified Obligation Rule</a:t>
                      </a:r>
                    </a:p>
                  </a:txBody>
                  <a:tcPr marL="51563" marR="51563" marT="51573" marB="51573"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defRPr/>
                      </a:pPr>
                      <a:r>
                        <a:rPr kumimoji="0" lang="en-US" sz="1050" b="0" i="0" u="none" strike="noStrike" cap="none" normalizeH="0" baseline="0" dirty="1">
                          <a:ln>
                            <a:noFill/>
                          </a:ln>
                          <a:solidFill>
                            <a:srgbClr val="FF0000"/>
                          </a:solidFill>
                          <a:effectLst/>
                          <a:latin typeface="Arial" charset="0"/>
                          <a:cs typeface="Arial" charset="0"/>
                        </a:rPr>
                        <a:t>Treas. Reg. § 1.7874-4</a:t>
                      </a:r>
                    </a:p>
                  </a:txBody>
                  <a:tcPr marL="51563" marR="51563" marT="51573" marB="51573"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indent="0" algn="l">
                        <a:spcBef>
                          <a:spcPts val="600"/>
                        </a:spcBef>
                        <a:spcAft>
                          <a:spcPct val="0"/>
                        </a:spcAft>
                        <a:buClr>
                          <a:schemeClr val="tx1"/>
                        </a:buClr>
                        <a:buFontTx/>
                        <a:buNone/>
                      </a:pPr>
                      <a:r>
                        <a:rPr lang="en-US" sz="1050" dirty="1">
                          <a:solidFill>
                            <a:srgbClr val="002776"/>
                          </a:solidFill>
                          <a:latin typeface="Arial" panose="020b0604020202020204" pitchFamily="34" charset="0"/>
                          <a:cs typeface="Arial" panose="020b0604020202020204" pitchFamily="34" charset="0"/>
                        </a:rPr>
                        <a:t>Stock of the foreign acquiring corporation transferred in exchange for the satisfaction or assumption of an obligation of the transferor is treated as if the stock were transferred in exchange for cash equal to the value of the stock. </a:t>
                      </a:r>
                    </a:p>
                  </a:txBody>
                  <a:tcPr marL="51563" marR="51563" marT="51573" marB="51573"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pPr>
                      <a:r>
                        <a:rPr kumimoji="0" lang="en-US" sz="1050" b="0" i="0" u="none" strike="noStrike" cap="none" normalizeH="0" baseline="0" dirty="1">
                          <a:ln>
                            <a:noFill/>
                          </a:ln>
                          <a:solidFill>
                            <a:srgbClr val="002060"/>
                          </a:solidFill>
                          <a:effectLst/>
                          <a:latin typeface="Arial" panose="020b0604020202020204" pitchFamily="34" charset="0"/>
                          <a:cs typeface="Arial" panose="020b0604020202020204" pitchFamily="34" charset="0"/>
                        </a:rPr>
                        <a:t>Requires a review of domestic acquisitions occurring within a 36-month look-back period.</a:t>
                      </a:r>
                    </a:p>
                  </a:txBody>
                  <a:tcPr marL="51563" marR="51563" marT="51573" marB="51573"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177445">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pPr>
                      <a:r>
                        <a:rPr kumimoji="0" lang="en-US" sz="1050" b="1" i="0" u="none" strike="noStrike" cap="none" normalizeH="0" baseline="0" dirty="1">
                          <a:ln>
                            <a:noFill/>
                          </a:ln>
                          <a:solidFill>
                            <a:srgbClr val="002060"/>
                          </a:solidFill>
                          <a:effectLst/>
                          <a:latin typeface="Arial" charset="0"/>
                          <a:cs typeface="Arial" charset="0"/>
                        </a:rPr>
                        <a:t>“Spinversion” Rule</a:t>
                      </a:r>
                    </a:p>
                  </a:txBody>
                  <a:tcPr marL="51563" marR="51563" marT="51573" marB="51573" horzOverflow="overflow">
                    <a:lnL>
                      <a:noFill/>
                    </a:lnL>
                    <a:lnR>
                      <a:noFill/>
                    </a:lnR>
                    <a:lnT w="12700" cap="flat" cmpd="sng" algn="ctr">
                      <a:solidFill>
                        <a:schemeClr val="tx1"/>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pPr>
                      <a:r>
                        <a:rPr kumimoji="0" lang="en-US" sz="1050" b="0" i="0" u="none" strike="noStrike" cap="none" normalizeH="0" baseline="0" dirty="1">
                          <a:ln>
                            <a:noFill/>
                          </a:ln>
                          <a:solidFill>
                            <a:srgbClr val="FF0000"/>
                          </a:solidFill>
                          <a:effectLst/>
                          <a:latin typeface="Arial" charset="0"/>
                          <a:cs typeface="Arial" charset="0"/>
                        </a:rPr>
                        <a:t>Treas. Reg. § 1.7874-10(g)</a:t>
                      </a:r>
                    </a:p>
                  </a:txBody>
                  <a:tcPr marL="51563" marR="51563" marT="51573" marB="51573" horzOverflow="overflow">
                    <a:lnL>
                      <a:noFill/>
                    </a:lnL>
                    <a:lnR>
                      <a:noFill/>
                    </a:lnR>
                    <a:lnT w="12700" cap="flat" cmpd="sng" algn="ctr">
                      <a:solidFill>
                        <a:schemeClr val="tx1"/>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tc>
                  <a:txBody>
                    <a:bodyPr/>
                    <a:lstStyle/>
                    <a:p>
                      <a:pPr algn="l"/>
                      <a:r>
                        <a:rPr lang="en-US" sz="1050" b="0" dirty="1">
                          <a:solidFill>
                            <a:srgbClr val="092776"/>
                          </a:solidFill>
                          <a:latin typeface="Arial" panose="020b0604020202020204" pitchFamily="34" charset="0"/>
                          <a:cs typeface="Arial" panose="020b0604020202020204" pitchFamily="34" charset="0"/>
                        </a:rPr>
                        <a:t>When domestic distributing distributes domestic controlled in a qualifying section 355 distribution, </a:t>
                      </a:r>
                      <a:r>
                        <a:rPr lang="en-US" sz="1050" dirty="1">
                          <a:solidFill>
                            <a:srgbClr val="092776"/>
                          </a:solidFill>
                          <a:latin typeface="Arial" panose="020b0604020202020204" pitchFamily="34" charset="0"/>
                          <a:cs typeface="Arial" panose="020b0604020202020204" pitchFamily="34" charset="0"/>
                        </a:rPr>
                        <a:t>and, immediately before the distribution, the FMV of the controlled stock is greater than 50% of distributing’s FMV, </a:t>
                      </a:r>
                      <a:r>
                        <a:rPr lang="en-US" sz="1050" b="0" dirty="1">
                          <a:solidFill>
                            <a:srgbClr val="092776"/>
                          </a:solidFill>
                          <a:latin typeface="Arial" panose="020b0604020202020204" pitchFamily="34" charset="0"/>
                          <a:cs typeface="Arial" panose="020b0604020202020204" pitchFamily="34" charset="0"/>
                        </a:rPr>
                        <a:t>controlled is deemed for purposes of the </a:t>
                      </a:r>
                      <a:r>
                        <a:rPr lang="en-US" sz="1050" b="0" dirty="1">
                          <a:solidFill>
                            <a:srgbClr val="092776"/>
                          </a:solidFill>
                          <a:latin typeface="Arial" panose="020b0604020202020204" pitchFamily="34" charset="0"/>
                          <a:cs typeface="Arial" panose="020b0604020202020204" pitchFamily="34" charset="0"/>
                        </a:rPr>
                        <a:t>NOCD</a:t>
                      </a:r>
                      <a:r>
                        <a:rPr lang="en-US" sz="1050" b="0" dirty="1">
                          <a:solidFill>
                            <a:srgbClr val="092776"/>
                          </a:solidFill>
                          <a:latin typeface="Arial" panose="020b0604020202020204" pitchFamily="34" charset="0"/>
                          <a:cs typeface="Arial" panose="020b0604020202020204" pitchFamily="34" charset="0"/>
                        </a:rPr>
                        <a:t> rule to have distributed distributing. </a:t>
                      </a:r>
                      <a:endParaRPr lang="en-US" sz="1050">
                        <a:solidFill>
                          <a:srgbClr val="092776"/>
                        </a:solidFill>
                        <a:latin typeface="Arial" panose="020b0604020202020204" pitchFamily="34" charset="0"/>
                        <a:cs typeface="Arial" panose="020b0604020202020204" pitchFamily="34" charset="0"/>
                      </a:endParaRPr>
                    </a:p>
                  </a:txBody>
                  <a:tcPr marL="51563" marR="51563" marT="51571" marB="51571" horzOverflow="overflow">
                    <a:lnL>
                      <a:noFill/>
                    </a:lnL>
                    <a:lnR>
                      <a:noFill/>
                    </a:lnR>
                    <a:lnT w="12700" cap="flat" cmpd="sng" algn="ctr">
                      <a:solidFill>
                        <a:schemeClr val="tx1"/>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pPr>
                      <a:r>
                        <a:rPr kumimoji="0" lang="en-US" sz="1050" b="0" i="0" u="none" strike="noStrike" cap="none" normalizeH="0" baseline="0" dirty="1">
                          <a:ln>
                            <a:noFill/>
                          </a:ln>
                          <a:solidFill>
                            <a:srgbClr val="002060"/>
                          </a:solidFill>
                          <a:effectLst/>
                          <a:latin typeface="Arial" panose="020b0604020202020204" pitchFamily="34" charset="0"/>
                          <a:cs typeface="Arial" panose="020b0604020202020204" pitchFamily="34" charset="0"/>
                        </a:rPr>
                        <a:t>Decreases likelihood that controlled corporation will be acquired by a foreign acquiror.</a:t>
                      </a:r>
                    </a:p>
                  </a:txBody>
                  <a:tcPr marL="51563" marR="51563" marT="51571" marB="51571" horzOverflow="overflow">
                    <a:lnL>
                      <a:noFill/>
                    </a:lnL>
                    <a:lnR>
                      <a:noFill/>
                    </a:lnR>
                    <a:lnT w="12700" cap="flat" cmpd="sng" algn="ctr">
                      <a:solidFill>
                        <a:schemeClr val="tx1"/>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26071344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15" name="Title 14"/>
          <p:cNvSpPr>
            <a:spLocks noGrp="1"/>
          </p:cNvSpPr>
          <p:nvPr>
            <p:ph type="title"/>
          </p:nvPr>
        </p:nvSpPr>
        <p:spPr/>
        <p:txBody>
          <a:bodyPr anchor="ctr">
            <a:normAutofit/>
          </a:bodyPr>
          <a:lstStyle/>
          <a:p>
            <a:pPr algn="ctr"/>
            <a:r>
              <a:rPr lang="en-US" sz="2400" b="1" dirty="1">
                <a:solidFill>
                  <a:srgbClr val="002060"/>
                </a:solidFill>
                <a:latin typeface="Arial" panose="020b0604020202020204" pitchFamily="34" charset="0"/>
                <a:cs typeface="Arial" panose="020b0604020202020204" pitchFamily="34" charset="0"/>
              </a:rPr>
              <a:t>Anti-Inversion Regulations (Cont’d)</a:t>
            </a:r>
            <a:endParaRPr lang="en-GB" sz="2400" b="1">
              <a:solidFill>
                <a:srgbClr val="002060"/>
              </a:solidFill>
              <a:latin typeface="Arial" panose="020b0604020202020204" pitchFamily="34" charset="0"/>
              <a:cs typeface="Arial" panose="020b0604020202020204" pitchFamily="34" charset="0"/>
            </a:endParaRPr>
          </a:p>
        </p:txBody>
      </p:sp>
      <p:graphicFrame>
        <p:nvGraphicFramePr>
          <p:cNvPr id="10" name="Group 32"/>
          <p:cNvGraphicFramePr>
            <a:graphicFrameLocks noGrp="1"/>
          </p:cNvGraphicFramePr>
          <p:nvPr>
            <p:extLst>
              <p:ext uri="{D42A27DB-BD31-4B8C-83A1-F6EECF244321}">
                <p14:modId xmlns:p14="http://schemas.microsoft.com/office/powerpoint/2010/main" val="62735452"/>
              </p:ext>
            </p:extLst>
          </p:nvPr>
        </p:nvGraphicFramePr>
        <p:xfrm>
          <a:off x="266699" y="978725"/>
          <a:ext cx="8534401" cy="4559040"/>
        </p:xfrm>
        <a:graphic>
          <a:graphicData uri="http://schemas.openxmlformats.org/drawingml/2006/table">
            <a:tbl>
              <a:tblPr/>
              <a:tblGrid>
                <a:gridCol w="1006930">
                  <a:extLst>
                    <a:ext uri="{9D8B030D-6E8A-4147-A177-3AD203B41FA5}">
                      <a16:colId xmlns:a16="http://schemas.microsoft.com/office/drawing/2014/main" val="20000"/>
                    </a:ext>
                  </a:extLst>
                </a:gridCol>
                <a:gridCol w="964746">
                  <a:extLst>
                    <a:ext uri="{9D8B030D-6E8A-4147-A177-3AD203B41FA5}">
                      <a16:colId xmlns:a16="http://schemas.microsoft.com/office/drawing/2014/main" val="20001"/>
                    </a:ext>
                  </a:extLst>
                </a:gridCol>
                <a:gridCol w="3179199">
                  <a:extLst>
                    <a:ext uri="{9D8B030D-6E8A-4147-A177-3AD203B41FA5}">
                      <a16:colId xmlns:a16="http://schemas.microsoft.com/office/drawing/2014/main" val="20002"/>
                    </a:ext>
                  </a:extLst>
                </a:gridCol>
                <a:gridCol w="3383526">
                  <a:extLst>
                    <a:ext uri="{9D8B030D-6E8A-4147-A177-3AD203B41FA5}">
                      <a16:colId xmlns:a16="http://schemas.microsoft.com/office/drawing/2014/main" val="20003"/>
                    </a:ext>
                  </a:extLst>
                </a:gridCol>
              </a:tblGrid>
              <a:tr h="447586">
                <a:tc>
                  <a:txBody>
                    <a:bodyPr/>
                    <a:lstStyle/>
                    <a:p>
                      <a:pPr marL="0" marR="0" lvl="0" indent="0" algn="ctr" defTabSz="914400" fontAlgn="base" rtl="0" eaLnBrk="0" latinLnBrk="0" hangingPunct="0">
                        <a:lnSpc>
                          <a:spcPct val="100000"/>
                        </a:lnSpc>
                        <a:spcBef>
                          <a:spcPct val="50000"/>
                        </a:spcBef>
                        <a:spcAft>
                          <a:spcPct val="0"/>
                        </a:spcAft>
                        <a:buClrTx/>
                        <a:buSzTx/>
                        <a:buFont typeface="Arial" charset="0"/>
                        <a:buNone/>
                      </a:pPr>
                      <a:r>
                        <a:rPr kumimoji="0" lang="en-US" sz="1100" b="1" i="0" u="none" strike="noStrike" cap="none" normalizeH="0" baseline="0" dirty="1">
                          <a:ln>
                            <a:noFill/>
                          </a:ln>
                          <a:solidFill>
                            <a:schemeClr val="bg1"/>
                          </a:solidFill>
                          <a:effectLst/>
                          <a:latin typeface="Arial" charset="0"/>
                          <a:cs typeface="Arial" charset="0"/>
                        </a:rPr>
                        <a:t>Rule</a:t>
                      </a:r>
                    </a:p>
                  </a:txBody>
                  <a:tcPr marL="51563" marR="51563" marT="51573" marB="51573" horzOverflow="overflow"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fontAlgn="base" rtl="0" eaLnBrk="0" latinLnBrk="0" hangingPunct="0">
                        <a:lnSpc>
                          <a:spcPct val="100000"/>
                        </a:lnSpc>
                        <a:spcBef>
                          <a:spcPct val="50000"/>
                        </a:spcBef>
                        <a:spcAft>
                          <a:spcPct val="0"/>
                        </a:spcAft>
                        <a:buClrTx/>
                        <a:buSzTx/>
                        <a:buFont typeface="Arial" charset="0"/>
                        <a:buNone/>
                      </a:pPr>
                      <a:r>
                        <a:rPr kumimoji="0" lang="en-US" sz="1100" b="1" i="0" u="none" strike="noStrike" cap="none" normalizeH="0" baseline="0" dirty="1">
                          <a:ln>
                            <a:noFill/>
                          </a:ln>
                          <a:solidFill>
                            <a:schemeClr val="bg1"/>
                          </a:solidFill>
                          <a:effectLst/>
                          <a:latin typeface="Arial" charset="0"/>
                          <a:cs typeface="Arial" charset="0"/>
                        </a:rPr>
                        <a:t>Reference</a:t>
                      </a:r>
                    </a:p>
                  </a:txBody>
                  <a:tcPr marL="51563" marR="51563" marT="51573" marB="51573" horzOverflow="overflow"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fontAlgn="base" rtl="0" eaLnBrk="0" latinLnBrk="0" hangingPunct="0">
                        <a:lnSpc>
                          <a:spcPct val="100000"/>
                        </a:lnSpc>
                        <a:spcBef>
                          <a:spcPct val="50000"/>
                        </a:spcBef>
                        <a:spcAft>
                          <a:spcPct val="0"/>
                        </a:spcAft>
                        <a:buClrTx/>
                        <a:buSzTx/>
                        <a:buFont typeface="Arial" charset="0"/>
                        <a:buNone/>
                      </a:pPr>
                      <a:r>
                        <a:rPr kumimoji="0" lang="en-US" sz="1100" b="1" i="0" u="none" strike="noStrike" cap="none" normalizeH="0" baseline="0" dirty="1">
                          <a:ln>
                            <a:noFill/>
                          </a:ln>
                          <a:solidFill>
                            <a:schemeClr val="bg1"/>
                          </a:solidFill>
                          <a:effectLst/>
                          <a:latin typeface="Arial" charset="0"/>
                          <a:cs typeface="Arial" charset="0"/>
                        </a:rPr>
                        <a:t>Description</a:t>
                      </a:r>
                    </a:p>
                  </a:txBody>
                  <a:tcPr marL="51563" marR="51563" marT="51573" marB="51573" horzOverflow="overflow"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fontAlgn="base" rtl="0" eaLnBrk="0" latinLnBrk="0" hangingPunct="0">
                        <a:lnSpc>
                          <a:spcPct val="100000"/>
                        </a:lnSpc>
                        <a:spcBef>
                          <a:spcPct val="50000"/>
                        </a:spcBef>
                        <a:spcAft>
                          <a:spcPct val="0"/>
                        </a:spcAft>
                        <a:buClrTx/>
                        <a:buSzTx/>
                        <a:buFont typeface="Arial" charset="0"/>
                        <a:buNone/>
                      </a:pPr>
                      <a:r>
                        <a:rPr kumimoji="0" lang="en-US" sz="1100" b="1" i="0" u="none" strike="noStrike" cap="none" normalizeH="0" baseline="0" dirty="1">
                          <a:ln>
                            <a:noFill/>
                          </a:ln>
                          <a:solidFill>
                            <a:schemeClr val="bg1"/>
                          </a:solidFill>
                          <a:effectLst/>
                          <a:latin typeface="Arial" charset="0"/>
                          <a:cs typeface="Arial" charset="0"/>
                        </a:rPr>
                        <a:t>Practical Effects </a:t>
                      </a:r>
                    </a:p>
                  </a:txBody>
                  <a:tcPr marL="51563" marR="51563" marT="51573" marB="51573" horzOverflow="overflow"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2776"/>
                    </a:solidFill>
                  </a:tcPr>
                </a:tc>
                <a:extLst>
                  <a:ext uri="{0D108BD9-81ED-4DB2-BD59-A6C34878D82A}">
                    <a16:rowId xmlns:a16="http://schemas.microsoft.com/office/drawing/2014/main" val="10000"/>
                  </a:ext>
                </a:extLst>
              </a:tr>
              <a:tr h="746618">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defRPr/>
                      </a:pPr>
                      <a:r>
                        <a:rPr kumimoji="0" lang="en-US" sz="1050" b="1" i="0" u="none" strike="noStrike" cap="none" normalizeH="0" baseline="0" dirty="1">
                          <a:ln>
                            <a:noFill/>
                          </a:ln>
                          <a:solidFill>
                            <a:srgbClr val="002060"/>
                          </a:solidFill>
                          <a:effectLst/>
                          <a:latin typeface="Arial" charset="0"/>
                          <a:cs typeface="Arial" charset="0"/>
                        </a:rPr>
                        <a:t>Revised Definition of “Nonqualified Property”</a:t>
                      </a:r>
                    </a:p>
                  </a:txBody>
                  <a:tcPr marL="51563" marR="51563" marT="51573" marB="51573"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defRPr/>
                      </a:pPr>
                      <a:r>
                        <a:rPr kumimoji="0" lang="en-US" sz="1050" b="0" i="0" u="none" strike="noStrike" cap="none" normalizeH="0" baseline="0" dirty="1">
                          <a:ln>
                            <a:noFill/>
                          </a:ln>
                          <a:solidFill>
                            <a:srgbClr val="FF0000"/>
                          </a:solidFill>
                          <a:effectLst/>
                          <a:latin typeface="Arial" charset="0"/>
                          <a:cs typeface="Arial" charset="0"/>
                        </a:rPr>
                        <a:t>Treas. Reg. § 1.7874-4</a:t>
                      </a:r>
                    </a:p>
                  </a:txBody>
                  <a:tcPr marL="51563" marR="51563" marT="51573" marB="51573"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defRPr/>
                      </a:pPr>
                      <a:r>
                        <a:rPr kumimoji="0" lang="en-US" sz="1050" b="0" i="0" u="none" strike="noStrike" cap="none" normalizeH="0" baseline="0" dirty="1">
                          <a:ln>
                            <a:noFill/>
                          </a:ln>
                          <a:solidFill>
                            <a:srgbClr val="002060"/>
                          </a:solidFill>
                          <a:effectLst/>
                          <a:latin typeface="Arial" charset="0"/>
                          <a:cs typeface="Arial" charset="0"/>
                        </a:rPr>
                        <a:t>Clarifies that avoidance property means any property (other than specified nonqualified property) acquired with a principal purpose of avoiding the purposes of section 7874, regardless of whether the transaction involves an indirect transfer of specified nonqualified property.  </a:t>
                      </a:r>
                    </a:p>
                  </a:txBody>
                  <a:tcPr marL="51563" marR="51563" marT="51573" marB="51573"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pPr>
                      <a:r>
                        <a:rPr kumimoji="0" lang="en-US" sz="1050" b="0" i="0" u="none" strike="noStrike" cap="none" normalizeH="0" baseline="0" dirty="1">
                          <a:ln>
                            <a:noFill/>
                          </a:ln>
                          <a:solidFill>
                            <a:srgbClr val="002060"/>
                          </a:solidFill>
                          <a:effectLst/>
                          <a:latin typeface="Arial" charset="0"/>
                          <a:cs typeface="Arial" charset="0"/>
                        </a:rPr>
                        <a:t>The “clarification” was already followed by most taxpayers. The revised rule still does not provide guidance as to what constitutes “a principal purpose of section 7874.”</a:t>
                      </a:r>
                    </a:p>
                  </a:txBody>
                  <a:tcPr marL="51563" marR="51563" marT="51573" marB="51573"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48145">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pPr>
                      <a:r>
                        <a:rPr kumimoji="0" lang="en-US" sz="1050" b="1" i="0" u="none" strike="noStrike" cap="none" normalizeH="0" baseline="0" dirty="1">
                          <a:ln>
                            <a:noFill/>
                          </a:ln>
                          <a:solidFill>
                            <a:srgbClr val="002060"/>
                          </a:solidFill>
                          <a:effectLst/>
                          <a:latin typeface="Arial" charset="0"/>
                          <a:cs typeface="Arial" charset="0"/>
                        </a:rPr>
                        <a:t>Passive Asset Rule</a:t>
                      </a:r>
                    </a:p>
                  </a:txBody>
                  <a:tcPr marL="51563" marR="51563" marT="51571" marB="51571"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defRPr/>
                      </a:pPr>
                      <a:r>
                        <a:rPr kumimoji="0" lang="en-US" sz="1050" b="0" i="0" u="none" strike="noStrike" cap="none" normalizeH="0" baseline="0" dirty="1">
                          <a:ln>
                            <a:noFill/>
                          </a:ln>
                          <a:solidFill>
                            <a:srgbClr val="FF0000"/>
                          </a:solidFill>
                          <a:effectLst/>
                          <a:latin typeface="Arial" charset="0"/>
                          <a:cs typeface="Arial" charset="0"/>
                        </a:rPr>
                        <a:t>Treas. Reg. § 1.7874-7</a:t>
                      </a:r>
                    </a:p>
                  </a:txBody>
                  <a:tcPr marL="51563" marR="51563" marT="51571" marB="51571"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defRPr/>
                      </a:pPr>
                      <a:r>
                        <a:rPr kumimoji="0" lang="en-US" sz="1050" b="0" i="0" u="none" strike="noStrike" cap="none" normalizeH="0" baseline="0" dirty="1">
                          <a:ln>
                            <a:noFill/>
                          </a:ln>
                          <a:solidFill>
                            <a:srgbClr val="002060"/>
                          </a:solidFill>
                          <a:effectLst/>
                          <a:latin typeface="Arial" charset="0"/>
                          <a:cs typeface="Arial" charset="0"/>
                        </a:rPr>
                        <a:t>Disregards certain stock of a foreign acquiring corporation for purposes of calculating ownership continuity if that corporation has excess passive assets (i.e., a so-called “cash box”).</a:t>
                      </a:r>
                    </a:p>
                  </a:txBody>
                  <a:tcPr marL="51563" marR="51563" marT="51571" marB="51571"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pPr>
                      <a:r>
                        <a:rPr kumimoji="0" lang="en-US" sz="1050" b="0" i="0" u="none" strike="noStrike" cap="none" normalizeH="0" baseline="0" dirty="1">
                          <a:ln>
                            <a:noFill/>
                          </a:ln>
                          <a:solidFill>
                            <a:srgbClr val="002060"/>
                          </a:solidFill>
                          <a:effectLst/>
                          <a:latin typeface="Arial" charset="0"/>
                          <a:cs typeface="Arial" charset="0"/>
                        </a:rPr>
                        <a:t>Limits the ability to invert into cash box acquirers. </a:t>
                      </a:r>
                    </a:p>
                  </a:txBody>
                  <a:tcPr marL="51563" marR="51563" marT="51571" marB="51571"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023421">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defRPr/>
                      </a:pPr>
                      <a:r>
                        <a:rPr kumimoji="0" lang="en-US" sz="1050" b="1" i="0" u="none" strike="noStrike" cap="none" normalizeH="0" baseline="0" dirty="1">
                          <a:ln>
                            <a:noFill/>
                          </a:ln>
                          <a:solidFill>
                            <a:srgbClr val="002060"/>
                          </a:solidFill>
                          <a:effectLst/>
                          <a:latin typeface="Arial" charset="0"/>
                          <a:cs typeface="Arial" charset="0"/>
                        </a:rPr>
                        <a:t>Serial Acquirer Rule</a:t>
                      </a:r>
                    </a:p>
                  </a:txBody>
                  <a:tcPr marL="51563" marR="51563" marT="51573" marB="51573"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defRPr/>
                      </a:pPr>
                      <a:r>
                        <a:rPr kumimoji="0" lang="en-US" sz="1050" b="0" i="0" u="none" strike="noStrike" cap="none" normalizeH="0" baseline="0" dirty="1">
                          <a:ln>
                            <a:noFill/>
                          </a:ln>
                          <a:solidFill>
                            <a:srgbClr val="FF0000"/>
                          </a:solidFill>
                          <a:effectLst/>
                          <a:latin typeface="Arial" charset="0"/>
                          <a:cs typeface="Arial" charset="0"/>
                        </a:rPr>
                        <a:t>Treas. Reg. § 1.7874-8</a:t>
                      </a:r>
                    </a:p>
                  </a:txBody>
                  <a:tcPr marL="51563" marR="51563" marT="51573" marB="51573"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defRPr/>
                      </a:pPr>
                      <a:r>
                        <a:rPr kumimoji="0" lang="en-US" sz="1050" b="0" i="0" u="none" strike="noStrike" cap="none" normalizeH="0" baseline="0" dirty="1">
                          <a:ln>
                            <a:noFill/>
                          </a:ln>
                          <a:solidFill>
                            <a:srgbClr val="002060"/>
                          </a:solidFill>
                          <a:effectLst/>
                          <a:latin typeface="Arial" charset="0"/>
                          <a:cs typeface="Arial" charset="0"/>
                        </a:rPr>
                        <a:t>Disregards certain stock of a foreign acquiring corporation for purposes of calculating ownership continuity if such stock is attributable to certain prior domestic entity acquisitions. The rule effectively deflates the size of a foreign acquiring corporation in the context of serial acquisitions of U.S. targets.</a:t>
                      </a:r>
                    </a:p>
                  </a:txBody>
                  <a:tcPr marL="51563" marR="51563" marT="51573" marB="51573"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pPr>
                      <a:r>
                        <a:rPr kumimoji="0" lang="en-US" sz="1050" b="0" i="0" u="none" strike="noStrike" cap="none" normalizeH="0" baseline="0" dirty="1">
                          <a:ln>
                            <a:noFill/>
                          </a:ln>
                          <a:solidFill>
                            <a:srgbClr val="002060"/>
                          </a:solidFill>
                          <a:effectLst/>
                          <a:latin typeface="Arial" charset="0"/>
                          <a:cs typeface="Arial" charset="0"/>
                        </a:rPr>
                        <a:t>Requires a review of domestic acquisitions occurring within a 36-month look-back period.</a:t>
                      </a:r>
                    </a:p>
                  </a:txBody>
                  <a:tcPr marL="51563" marR="51563" marT="51573" marB="51573"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177445">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pPr>
                      <a:r>
                        <a:rPr kumimoji="0" lang="en-US" sz="1050" b="1" i="0" u="none" strike="noStrike" cap="none" normalizeH="0" baseline="0" dirty="1">
                          <a:ln>
                            <a:noFill/>
                          </a:ln>
                          <a:solidFill>
                            <a:srgbClr val="002060"/>
                          </a:solidFill>
                          <a:effectLst/>
                          <a:latin typeface="Arial" charset="0"/>
                          <a:cs typeface="Arial" charset="0"/>
                        </a:rPr>
                        <a:t>Third Country Rule</a:t>
                      </a:r>
                    </a:p>
                  </a:txBody>
                  <a:tcPr marL="51563" marR="51563" marT="51573" marB="51573" horzOverflow="overflow">
                    <a:lnL>
                      <a:noFill/>
                    </a:lnL>
                    <a:lnR>
                      <a:noFill/>
                    </a:lnR>
                    <a:lnT w="12700" cap="flat" cmpd="sng" algn="ctr">
                      <a:solidFill>
                        <a:schemeClr val="tx1"/>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pPr>
                      <a:r>
                        <a:rPr kumimoji="0" lang="en-US" sz="1050" b="0" i="0" u="none" strike="noStrike" cap="none" normalizeH="0" baseline="0" dirty="1">
                          <a:ln>
                            <a:noFill/>
                          </a:ln>
                          <a:solidFill>
                            <a:srgbClr val="FF0000"/>
                          </a:solidFill>
                          <a:effectLst/>
                          <a:latin typeface="Arial" charset="0"/>
                          <a:cs typeface="Arial" charset="0"/>
                        </a:rPr>
                        <a:t>Treas. Reg. § 1.7874-9</a:t>
                      </a:r>
                    </a:p>
                  </a:txBody>
                  <a:tcPr marL="51563" marR="51563" marT="51573" marB="51573" horzOverflow="overflow">
                    <a:lnL>
                      <a:noFill/>
                    </a:lnL>
                    <a:lnR>
                      <a:noFill/>
                    </a:lnR>
                    <a:lnT w="12700" cap="flat" cmpd="sng" algn="ctr">
                      <a:solidFill>
                        <a:schemeClr val="tx1"/>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pPr>
                      <a:r>
                        <a:rPr kumimoji="0" lang="en-US" sz="1050" b="0" i="0" u="none" strike="noStrike" cap="none" normalizeH="0" baseline="0" dirty="1">
                          <a:ln>
                            <a:noFill/>
                          </a:ln>
                          <a:solidFill>
                            <a:srgbClr val="002060"/>
                          </a:solidFill>
                          <a:effectLst/>
                          <a:latin typeface="Arial" charset="0"/>
                          <a:cs typeface="Arial" charset="0"/>
                        </a:rPr>
                        <a:t>Disregards stock of the foreign acquiring corporation for purposes of calculating ownership continuity if the stock is held by former shareholders of an acquired foreign corporation by reason of holding certain stock in that foreign corporation if the New Parent is not tax resident in the same country as the acquired foreign corporation (i.e., a so-called "third-country transaction“). </a:t>
                      </a:r>
                    </a:p>
                  </a:txBody>
                  <a:tcPr marL="51563" marR="51563" marT="51571" marB="51571" horzOverflow="overflow">
                    <a:lnL>
                      <a:noFill/>
                    </a:lnL>
                    <a:lnR>
                      <a:noFill/>
                    </a:lnR>
                    <a:lnT w="12700" cap="flat" cmpd="sng" algn="ctr">
                      <a:solidFill>
                        <a:schemeClr val="tx1"/>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pPr>
                      <a:r>
                        <a:rPr kumimoji="0" lang="en-US" sz="1050" b="0" i="0" u="none" strike="noStrike" cap="none" normalizeH="0" baseline="0" dirty="1">
                          <a:ln>
                            <a:noFill/>
                          </a:ln>
                          <a:solidFill>
                            <a:srgbClr val="002060"/>
                          </a:solidFill>
                          <a:effectLst/>
                          <a:latin typeface="Arial" charset="0"/>
                          <a:cs typeface="Arial" charset="0"/>
                        </a:rPr>
                        <a:t>Limits the ability of a combining group to select a preferred tax residence for the New Parent, even when selection of that jurisdiction is solely business motivated. </a:t>
                      </a:r>
                    </a:p>
                  </a:txBody>
                  <a:tcPr marL="51563" marR="51563" marT="51571" marB="51571" horzOverflow="overflow">
                    <a:lnL>
                      <a:noFill/>
                    </a:lnL>
                    <a:lnR>
                      <a:noFill/>
                    </a:lnR>
                    <a:lnT w="12700" cap="flat" cmpd="sng" algn="ctr">
                      <a:solidFill>
                        <a:schemeClr val="tx1"/>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22884331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15" name="Title 14"/>
          <p:cNvSpPr>
            <a:spLocks noGrp="1"/>
          </p:cNvSpPr>
          <p:nvPr>
            <p:ph type="title"/>
          </p:nvPr>
        </p:nvSpPr>
        <p:spPr/>
        <p:txBody>
          <a:bodyPr anchor="ctr">
            <a:normAutofit/>
          </a:bodyPr>
          <a:lstStyle/>
          <a:p>
            <a:pPr algn="ctr"/>
            <a:r>
              <a:rPr lang="en-US" sz="2400" b="1" dirty="1">
                <a:solidFill>
                  <a:srgbClr val="002060"/>
                </a:solidFill>
                <a:latin typeface="Arial" panose="020b0604020202020204" pitchFamily="34" charset="0"/>
                <a:cs typeface="Arial" panose="020b0604020202020204" pitchFamily="34" charset="0"/>
              </a:rPr>
              <a:t>Anti-Inversion Regulations (Cont’d)</a:t>
            </a:r>
            <a:endParaRPr lang="en-GB" sz="2400" b="1">
              <a:solidFill>
                <a:srgbClr val="002060"/>
              </a:solidFill>
              <a:latin typeface="Arial" panose="020b0604020202020204" pitchFamily="34" charset="0"/>
              <a:cs typeface="Arial" panose="020b0604020202020204" pitchFamily="34" charset="0"/>
            </a:endParaRPr>
          </a:p>
        </p:txBody>
      </p:sp>
      <p:graphicFrame>
        <p:nvGraphicFramePr>
          <p:cNvPr id="10" name="Group 32"/>
          <p:cNvGraphicFramePr>
            <a:graphicFrameLocks noGrp="1"/>
          </p:cNvGraphicFramePr>
          <p:nvPr>
            <p:extLst>
              <p:ext uri="{D42A27DB-BD31-4B8C-83A1-F6EECF244321}">
                <p14:modId xmlns:p14="http://schemas.microsoft.com/office/powerpoint/2010/main" val="2230940808"/>
              </p:ext>
            </p:extLst>
          </p:nvPr>
        </p:nvGraphicFramePr>
        <p:xfrm>
          <a:off x="335902" y="978725"/>
          <a:ext cx="8465198" cy="5166174"/>
        </p:xfrm>
        <a:graphic>
          <a:graphicData uri="http://schemas.openxmlformats.org/drawingml/2006/table">
            <a:tbl>
              <a:tblPr/>
              <a:tblGrid>
                <a:gridCol w="998765">
                  <a:extLst>
                    <a:ext uri="{9D8B030D-6E8A-4147-A177-3AD203B41FA5}">
                      <a16:colId xmlns:a16="http://schemas.microsoft.com/office/drawing/2014/main" val="20000"/>
                    </a:ext>
                  </a:extLst>
                </a:gridCol>
                <a:gridCol w="956923">
                  <a:extLst>
                    <a:ext uri="{9D8B030D-6E8A-4147-A177-3AD203B41FA5}">
                      <a16:colId xmlns:a16="http://schemas.microsoft.com/office/drawing/2014/main" val="20001"/>
                    </a:ext>
                  </a:extLst>
                </a:gridCol>
                <a:gridCol w="3153420">
                  <a:extLst>
                    <a:ext uri="{9D8B030D-6E8A-4147-A177-3AD203B41FA5}">
                      <a16:colId xmlns:a16="http://schemas.microsoft.com/office/drawing/2014/main" val="20002"/>
                    </a:ext>
                  </a:extLst>
                </a:gridCol>
                <a:gridCol w="3356090">
                  <a:extLst>
                    <a:ext uri="{9D8B030D-6E8A-4147-A177-3AD203B41FA5}">
                      <a16:colId xmlns:a16="http://schemas.microsoft.com/office/drawing/2014/main" val="20003"/>
                    </a:ext>
                  </a:extLst>
                </a:gridCol>
              </a:tblGrid>
              <a:tr h="395872">
                <a:tc>
                  <a:txBody>
                    <a:bodyPr/>
                    <a:lstStyle/>
                    <a:p>
                      <a:pPr marL="0" marR="0" lvl="0" indent="0" algn="ctr" defTabSz="914400" fontAlgn="base" rtl="0" eaLnBrk="0" latinLnBrk="0" hangingPunct="0">
                        <a:lnSpc>
                          <a:spcPct val="100000"/>
                        </a:lnSpc>
                        <a:spcBef>
                          <a:spcPct val="50000"/>
                        </a:spcBef>
                        <a:spcAft>
                          <a:spcPct val="0"/>
                        </a:spcAft>
                        <a:buClrTx/>
                        <a:buSzTx/>
                        <a:buFont typeface="Arial" charset="0"/>
                        <a:buNone/>
                      </a:pPr>
                      <a:r>
                        <a:rPr kumimoji="0" lang="en-US" sz="1100" b="1" i="0" u="none" strike="noStrike" cap="none" normalizeH="0" baseline="0" dirty="1">
                          <a:ln>
                            <a:noFill/>
                          </a:ln>
                          <a:solidFill>
                            <a:schemeClr val="bg1"/>
                          </a:solidFill>
                          <a:effectLst/>
                          <a:latin typeface="Arial" charset="0"/>
                          <a:cs typeface="Arial" charset="0"/>
                        </a:rPr>
                        <a:t>Rule</a:t>
                      </a:r>
                    </a:p>
                  </a:txBody>
                  <a:tcPr marL="51563" marR="51563" marT="51573" marB="51573" horzOverflow="overflow"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fontAlgn="base" rtl="0" eaLnBrk="0" latinLnBrk="0" hangingPunct="0">
                        <a:lnSpc>
                          <a:spcPct val="100000"/>
                        </a:lnSpc>
                        <a:spcBef>
                          <a:spcPct val="50000"/>
                        </a:spcBef>
                        <a:spcAft>
                          <a:spcPct val="0"/>
                        </a:spcAft>
                        <a:buClrTx/>
                        <a:buSzTx/>
                        <a:buFont typeface="Arial" charset="0"/>
                        <a:buNone/>
                      </a:pPr>
                      <a:r>
                        <a:rPr kumimoji="0" lang="en-US" sz="1100" b="1" i="0" u="none" strike="noStrike" cap="none" normalizeH="0" baseline="0" dirty="1">
                          <a:ln>
                            <a:noFill/>
                          </a:ln>
                          <a:solidFill>
                            <a:schemeClr val="bg1"/>
                          </a:solidFill>
                          <a:effectLst/>
                          <a:latin typeface="Arial" charset="0"/>
                          <a:cs typeface="Arial" charset="0"/>
                        </a:rPr>
                        <a:t>Reference</a:t>
                      </a:r>
                    </a:p>
                  </a:txBody>
                  <a:tcPr marL="51563" marR="51563" marT="51573" marB="51573" horzOverflow="overflow"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fontAlgn="base" rtl="0" eaLnBrk="0" latinLnBrk="0" hangingPunct="0">
                        <a:lnSpc>
                          <a:spcPct val="100000"/>
                        </a:lnSpc>
                        <a:spcBef>
                          <a:spcPct val="50000"/>
                        </a:spcBef>
                        <a:spcAft>
                          <a:spcPct val="0"/>
                        </a:spcAft>
                        <a:buClrTx/>
                        <a:buSzTx/>
                        <a:buFont typeface="Arial" charset="0"/>
                        <a:buNone/>
                      </a:pPr>
                      <a:r>
                        <a:rPr kumimoji="0" lang="en-US" sz="1100" b="1" i="0" u="none" strike="noStrike" cap="none" normalizeH="0" baseline="0" dirty="1">
                          <a:ln>
                            <a:noFill/>
                          </a:ln>
                          <a:solidFill>
                            <a:schemeClr val="bg1"/>
                          </a:solidFill>
                          <a:effectLst/>
                          <a:latin typeface="Arial" charset="0"/>
                          <a:cs typeface="Arial" charset="0"/>
                        </a:rPr>
                        <a:t>Description</a:t>
                      </a:r>
                    </a:p>
                  </a:txBody>
                  <a:tcPr marL="51563" marR="51563" marT="51573" marB="51573" horzOverflow="overflow"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fontAlgn="base" rtl="0" eaLnBrk="0" latinLnBrk="0" hangingPunct="0">
                        <a:lnSpc>
                          <a:spcPct val="100000"/>
                        </a:lnSpc>
                        <a:spcBef>
                          <a:spcPct val="50000"/>
                        </a:spcBef>
                        <a:spcAft>
                          <a:spcPct val="0"/>
                        </a:spcAft>
                        <a:buClrTx/>
                        <a:buSzTx/>
                        <a:buFont typeface="Arial" charset="0"/>
                        <a:buNone/>
                      </a:pPr>
                      <a:r>
                        <a:rPr kumimoji="0" lang="en-US" sz="1100" b="1" i="0" u="none" strike="noStrike" cap="none" normalizeH="0" baseline="0" dirty="1">
                          <a:ln>
                            <a:noFill/>
                          </a:ln>
                          <a:solidFill>
                            <a:schemeClr val="bg1"/>
                          </a:solidFill>
                          <a:effectLst/>
                          <a:latin typeface="Arial" charset="0"/>
                          <a:cs typeface="Arial" charset="0"/>
                        </a:rPr>
                        <a:t>Practical Effects </a:t>
                      </a:r>
                    </a:p>
                  </a:txBody>
                  <a:tcPr marL="51563" marR="51563" marT="51573" marB="51573" horzOverflow="overflow"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2776"/>
                    </a:solidFill>
                  </a:tcPr>
                </a:tc>
                <a:extLst>
                  <a:ext uri="{0D108BD9-81ED-4DB2-BD59-A6C34878D82A}">
                    <a16:rowId xmlns:a16="http://schemas.microsoft.com/office/drawing/2014/main" val="10000"/>
                  </a:ext>
                </a:extLst>
              </a:tr>
              <a:tr h="1635572">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pPr>
                      <a:r>
                        <a:rPr kumimoji="0" lang="en-US" sz="1050" b="1" i="0" u="none" strike="noStrike" cap="none" normalizeH="0" baseline="0" dirty="1">
                          <a:ln>
                            <a:noFill/>
                          </a:ln>
                          <a:solidFill>
                            <a:srgbClr val="002060"/>
                          </a:solidFill>
                          <a:effectLst/>
                          <a:latin typeface="Arial" charset="0"/>
                          <a:cs typeface="Arial" charset="0"/>
                        </a:rPr>
                        <a:t>Non-ordinary Course Distributions (NOCDs) Rule</a:t>
                      </a:r>
                    </a:p>
                  </a:txBody>
                  <a:tcPr marL="51563" marR="51563" marT="51573" marB="51573"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fontAlgn="base" rtl="0" eaLnBrk="0" latinLnBrk="0" hangingPunct="0">
                        <a:lnSpc>
                          <a:spcPct val="100000"/>
                        </a:lnSpc>
                        <a:spcBef>
                          <a:spcPct val="0"/>
                        </a:spcBef>
                        <a:spcAft>
                          <a:spcPct val="0"/>
                        </a:spcAft>
                        <a:buClrTx/>
                        <a:buSzTx/>
                        <a:buFont typeface="Arial" charset="0"/>
                        <a:buNone/>
                        <a:defRPr/>
                      </a:pPr>
                      <a:r>
                        <a:rPr kumimoji="0" lang="en-US" sz="1050" b="0" i="0" u="none" strike="noStrike" cap="none" normalizeH="0" baseline="0" dirty="1">
                          <a:ln>
                            <a:noFill/>
                          </a:ln>
                          <a:solidFill>
                            <a:srgbClr val="FF0000"/>
                          </a:solidFill>
                          <a:effectLst/>
                          <a:latin typeface="Arial" charset="0"/>
                          <a:cs typeface="Arial" charset="0"/>
                        </a:rPr>
                        <a:t>Treas. Reg. § 1.7874-10</a:t>
                      </a:r>
                    </a:p>
                    <a:p>
                      <a:pPr marL="0" marR="0" lvl="0" indent="0" algn="l" defTabSz="914400" fontAlgn="base" rtl="0" eaLnBrk="0" latinLnBrk="0" hangingPunct="0">
                        <a:lnSpc>
                          <a:spcPct val="100000"/>
                        </a:lnSpc>
                        <a:spcBef>
                          <a:spcPct val="0"/>
                        </a:spcBef>
                        <a:spcAft>
                          <a:spcPct val="0"/>
                        </a:spcAft>
                        <a:buClrTx/>
                        <a:buSzTx/>
                        <a:buFont typeface="Arial" charset="0"/>
                        <a:buNone/>
                        <a:defRPr/>
                      </a:pPr>
                      <a:endParaRPr kumimoji="0" lang="en-US" sz="1050" b="0" i="0" u="none" strike="noStrike" cap="none" normalizeH="0" baseline="0">
                        <a:ln>
                          <a:noFill/>
                        </a:ln>
                        <a:solidFill>
                          <a:srgbClr val="FF0000"/>
                        </a:solidFill>
                        <a:effectLst/>
                        <a:latin typeface="Arial" charset="0"/>
                        <a:cs typeface="Arial" charset="0"/>
                      </a:endParaRPr>
                    </a:p>
                  </a:txBody>
                  <a:tcPr marL="51563" marR="51563" marT="51573" marB="51573"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pPr>
                      <a:r>
                        <a:rPr kumimoji="0" lang="en-US" sz="1050" b="0" i="0" u="none" strike="noStrike" cap="none" normalizeH="0" baseline="0" dirty="1">
                          <a:ln>
                            <a:noFill/>
                          </a:ln>
                          <a:solidFill>
                            <a:srgbClr val="002060"/>
                          </a:solidFill>
                          <a:effectLst/>
                          <a:latin typeface="Arial" charset="0"/>
                          <a:cs typeface="Arial" charset="0"/>
                        </a:rPr>
                        <a:t>Treats former owners of the U.S. target as receiving additional stock of the foreign acquiring corporation when the U.S. target (or its predecessor) has made NOCDs.  There is a 36-month look-back period from the closing date that is divided into three look-back “years”.  The excess of total distributions in each look-back year is the amount over 110% of the average amount of distributions in the 36-month period preceding the start of each such look-back “year”.</a:t>
                      </a:r>
                    </a:p>
                  </a:txBody>
                  <a:tcPr marL="51563" marR="51563" marT="51573" marB="51573"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pPr>
                      <a:r>
                        <a:rPr kumimoji="0" lang="en-US" sz="1050" b="0" i="0" u="none" strike="noStrike" cap="none" normalizeH="0" baseline="0" dirty="1">
                          <a:ln>
                            <a:noFill/>
                          </a:ln>
                          <a:solidFill>
                            <a:srgbClr val="002060"/>
                          </a:solidFill>
                          <a:effectLst/>
                          <a:latin typeface="Arial" charset="0"/>
                          <a:cs typeface="Arial" charset="0"/>
                        </a:rPr>
                        <a:t>Requires excess distributions made by a U.S. target to be “added back” to the value of the U.S. target for purposes of calculating the inversion ownership fraction. </a:t>
                      </a:r>
                    </a:p>
                    <a:p>
                      <a:pPr marL="0" marR="0" lvl="0" indent="0" algn="l" defTabSz="914400" fontAlgn="base" rtl="0" eaLnBrk="0" latinLnBrk="0" hangingPunct="0">
                        <a:lnSpc>
                          <a:spcPct val="100000"/>
                        </a:lnSpc>
                        <a:spcBef>
                          <a:spcPct val="80000"/>
                        </a:spcBef>
                        <a:spcAft>
                          <a:spcPct val="0"/>
                        </a:spcAft>
                        <a:buClrTx/>
                        <a:buSzTx/>
                        <a:buFont typeface="Arial" charset="0"/>
                        <a:buNone/>
                      </a:pPr>
                      <a:r>
                        <a:rPr kumimoji="0" lang="en-US" sz="1050" b="0" i="0" u="none" strike="noStrike" cap="none" normalizeH="0" baseline="0" dirty="1">
                          <a:ln>
                            <a:noFill/>
                          </a:ln>
                          <a:solidFill>
                            <a:srgbClr val="002060"/>
                          </a:solidFill>
                          <a:effectLst/>
                          <a:latin typeface="Arial" charset="0"/>
                          <a:cs typeface="Arial" charset="0"/>
                        </a:rPr>
                        <a:t>Requires a detailed analysis of all distributions and deemed distributions for a 72-month period for the U.S. target and its predecessors. </a:t>
                      </a:r>
                    </a:p>
                  </a:txBody>
                  <a:tcPr marL="51563" marR="51563" marT="51573" marB="51573"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174613">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defRPr/>
                      </a:pPr>
                      <a:r>
                        <a:rPr kumimoji="0" lang="en-US" sz="1050" b="1" i="0" u="none" strike="noStrike" kern="1200" cap="none" normalizeH="0" baseline="0" dirty="1">
                          <a:ln>
                            <a:noFill/>
                          </a:ln>
                          <a:solidFill>
                            <a:srgbClr val="002060"/>
                          </a:solidFill>
                          <a:effectLst/>
                          <a:latin typeface="Arial" charset="0"/>
                          <a:ea typeface="+mn-ea"/>
                          <a:cs typeface="Arial" charset="0"/>
                        </a:rPr>
                        <a:t>Subsequent Transfer Rule</a:t>
                      </a:r>
                      <a:endParaRPr kumimoji="0" lang="en-US" sz="1050" b="1" i="0" u="none" strike="noStrike" cap="none" normalizeH="0" baseline="0">
                        <a:ln>
                          <a:noFill/>
                        </a:ln>
                        <a:solidFill>
                          <a:srgbClr val="002060"/>
                        </a:solidFill>
                        <a:effectLst/>
                        <a:latin typeface="Arial" charset="0"/>
                        <a:cs typeface="Arial" charset="0"/>
                      </a:endParaRPr>
                    </a:p>
                  </a:txBody>
                  <a:tcPr marL="51563" marR="51563" marT="51573" marB="51573"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defRPr/>
                      </a:pPr>
                      <a:r>
                        <a:rPr kumimoji="0" lang="en-US" sz="1050" b="0" i="0" u="none" strike="noStrike" cap="none" normalizeH="0" baseline="0" dirty="1">
                          <a:ln>
                            <a:noFill/>
                          </a:ln>
                          <a:solidFill>
                            <a:srgbClr val="FF0000"/>
                          </a:solidFill>
                          <a:effectLst/>
                          <a:latin typeface="Arial" charset="0"/>
                          <a:cs typeface="Arial" charset="0"/>
                        </a:rPr>
                        <a:t>Treas. Reg. §§ 1.7874-1 and 1.7874-6</a:t>
                      </a:r>
                    </a:p>
                  </a:txBody>
                  <a:tcPr marL="51563" marR="51563" marT="51573" marB="51573"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defRPr/>
                      </a:pPr>
                      <a:r>
                        <a:rPr kumimoji="0" lang="en-US" sz="1050" b="0" i="0" u="none" strike="noStrike" cap="none" normalizeH="0" baseline="0" dirty="1">
                          <a:ln>
                            <a:noFill/>
                          </a:ln>
                          <a:solidFill>
                            <a:srgbClr val="002060"/>
                          </a:solidFill>
                          <a:effectLst/>
                          <a:latin typeface="Arial" charset="0"/>
                          <a:cs typeface="Arial" charset="0"/>
                        </a:rPr>
                        <a:t>Provides that stock will not treated as held by members of an EAG if the stock of the foreign acquiring corporation is received by a former owner of the U.S. target by reason of such person’s ownership of the U.S. target and the stock is re-transferred in a transaction related to the acquisition of the U.S. target. </a:t>
                      </a:r>
                    </a:p>
                  </a:txBody>
                  <a:tcPr marL="51563" marR="51563" marT="51573" marB="51573"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defRPr/>
                      </a:pPr>
                      <a:r>
                        <a:rPr kumimoji="0" lang="en-US" sz="1050" b="0" i="0" u="none" strike="noStrike" cap="none" normalizeH="0" baseline="0" dirty="1">
                          <a:ln>
                            <a:noFill/>
                          </a:ln>
                          <a:solidFill>
                            <a:srgbClr val="002060"/>
                          </a:solidFill>
                          <a:effectLst/>
                          <a:latin typeface="Arial" charset="0"/>
                          <a:cs typeface="Arial" charset="0"/>
                        </a:rPr>
                        <a:t>Includes stock in the foreign acquiring corporation in the numerator and the denominator for purposes of the ownership fraction. </a:t>
                      </a:r>
                    </a:p>
                    <a:p>
                      <a:pPr marL="0" marR="0" lvl="0" indent="0" algn="l" defTabSz="914400" fontAlgn="base" rtl="0" eaLnBrk="0" latinLnBrk="0" hangingPunct="0">
                        <a:lnSpc>
                          <a:spcPct val="100000"/>
                        </a:lnSpc>
                        <a:spcBef>
                          <a:spcPct val="80000"/>
                        </a:spcBef>
                        <a:spcAft>
                          <a:spcPct val="0"/>
                        </a:spcAft>
                        <a:buClrTx/>
                        <a:buSzTx/>
                        <a:buFont typeface="Arial" charset="0"/>
                        <a:buNone/>
                        <a:defRPr/>
                      </a:pPr>
                      <a:r>
                        <a:rPr kumimoji="0" lang="en-US" sz="1050" b="0" i="0" u="none" strike="noStrike" cap="none" normalizeH="0" baseline="0" dirty="1">
                          <a:ln>
                            <a:noFill/>
                          </a:ln>
                          <a:solidFill>
                            <a:srgbClr val="002060"/>
                          </a:solidFill>
                          <a:effectLst/>
                          <a:latin typeface="Arial" charset="0"/>
                          <a:cs typeface="Arial" charset="0"/>
                        </a:rPr>
                        <a:t>The new rule is intended to limit so-called “spin versions” out of a U.S. parented group, but not a foreign parented group.</a:t>
                      </a:r>
                    </a:p>
                  </a:txBody>
                  <a:tcPr marL="51563" marR="51563" marT="51573" marB="51573"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42575">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defRPr/>
                      </a:pPr>
                      <a:r>
                        <a:rPr kumimoji="0" lang="en-US" sz="1050" b="1" i="0" u="none" strike="noStrike" cap="none" normalizeH="0" baseline="0" dirty="1">
                          <a:ln>
                            <a:noFill/>
                          </a:ln>
                          <a:solidFill>
                            <a:srgbClr val="002060"/>
                          </a:solidFill>
                          <a:effectLst/>
                          <a:latin typeface="Arial" charset="0"/>
                          <a:cs typeface="Arial" charset="0"/>
                        </a:rPr>
                        <a:t>Foreign Parent Tax Residency Rule </a:t>
                      </a:r>
                    </a:p>
                  </a:txBody>
                  <a:tcPr marL="51563" marR="51563" marT="51573" marB="51573"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defRPr/>
                      </a:pPr>
                      <a:r>
                        <a:rPr kumimoji="0" lang="en-US" sz="1050" b="0" i="0" u="none" strike="noStrike" cap="none" normalizeH="0" baseline="0" dirty="1">
                          <a:ln>
                            <a:noFill/>
                          </a:ln>
                          <a:solidFill>
                            <a:srgbClr val="FF0000"/>
                          </a:solidFill>
                          <a:effectLst/>
                          <a:latin typeface="Arial" charset="0"/>
                          <a:cs typeface="Arial" charset="0"/>
                        </a:rPr>
                        <a:t>Treas. Reg. § 1.7874-3</a:t>
                      </a:r>
                    </a:p>
                  </a:txBody>
                  <a:tcPr marL="51563" marR="51563" marT="51573" marB="51573"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defRPr/>
                      </a:pPr>
                      <a:r>
                        <a:rPr kumimoji="0" lang="en-US" sz="1050" b="0" i="0" u="none" strike="noStrike" cap="none" normalizeH="0" baseline="0" dirty="1">
                          <a:ln>
                            <a:noFill/>
                          </a:ln>
                          <a:solidFill>
                            <a:srgbClr val="002060"/>
                          </a:solidFill>
                          <a:effectLst/>
                          <a:latin typeface="Arial" charset="0"/>
                          <a:cs typeface="Arial" charset="0"/>
                        </a:rPr>
                        <a:t>Provides that an EAG cannot satisfy the substantial business activities exception unless the foreign acquiring corporation is also tax resident in the foreign country of its creation or organization.  </a:t>
                      </a:r>
                    </a:p>
                  </a:txBody>
                  <a:tcPr marL="51563" marR="51563" marT="51573" marB="51573"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pPr>
                      <a:r>
                        <a:rPr kumimoji="0" lang="en-US" sz="1050" b="0" i="0" u="none" strike="noStrike" cap="none" normalizeH="0" baseline="0" dirty="1">
                          <a:ln>
                            <a:noFill/>
                          </a:ln>
                          <a:solidFill>
                            <a:srgbClr val="002060"/>
                          </a:solidFill>
                          <a:effectLst/>
                          <a:latin typeface="Arial" charset="0"/>
                          <a:cs typeface="Arial" charset="0"/>
                        </a:rPr>
                        <a:t>A transaction relying on the SBA exception where the foreign acquiring corporation is tax resident in a country other than its country of organization (e.g., by reason a management and control) is no longer possible.</a:t>
                      </a:r>
                    </a:p>
                  </a:txBody>
                  <a:tcPr marL="51563" marR="51563" marT="51573" marB="51573"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904277">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pPr>
                      <a:r>
                        <a:rPr kumimoji="0" lang="en-US" sz="1050" b="1" i="0" u="none" strike="noStrike" cap="none" normalizeH="0" baseline="0" dirty="1">
                          <a:ln>
                            <a:noFill/>
                          </a:ln>
                          <a:solidFill>
                            <a:srgbClr val="002060"/>
                          </a:solidFill>
                          <a:effectLst/>
                          <a:latin typeface="Arial" charset="0"/>
                          <a:cs typeface="Arial" charset="0"/>
                        </a:rPr>
                        <a:t>Definition of SBA Group Income</a:t>
                      </a:r>
                    </a:p>
                  </a:txBody>
                  <a:tcPr marL="51563" marR="51563" marT="51573" marB="51573" horzOverflow="overflow">
                    <a:lnL>
                      <a:noFill/>
                    </a:lnL>
                    <a:lnR>
                      <a:noFill/>
                    </a:lnR>
                    <a:lnT w="12700" cap="flat" cmpd="sng" algn="ctr">
                      <a:solidFill>
                        <a:schemeClr val="tx1"/>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defRPr/>
                      </a:pPr>
                      <a:r>
                        <a:rPr kumimoji="0" lang="en-US" sz="1050" b="0" i="0" u="none" strike="noStrike" cap="none" normalizeH="0" baseline="0" dirty="1">
                          <a:ln>
                            <a:noFill/>
                          </a:ln>
                          <a:solidFill>
                            <a:srgbClr val="FF0000"/>
                          </a:solidFill>
                          <a:effectLst/>
                          <a:latin typeface="Arial" charset="0"/>
                          <a:cs typeface="Arial" charset="0"/>
                        </a:rPr>
                        <a:t>Treas. Reg. § 1.7874-3</a:t>
                      </a:r>
                    </a:p>
                  </a:txBody>
                  <a:tcPr marL="51563" marR="51563" marT="51573" marB="51573" horzOverflow="overflow">
                    <a:lnL>
                      <a:noFill/>
                    </a:lnL>
                    <a:lnR>
                      <a:noFill/>
                    </a:lnR>
                    <a:lnT w="12700" cap="flat" cmpd="sng" algn="ctr">
                      <a:solidFill>
                        <a:schemeClr val="tx1"/>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pPr>
                      <a:r>
                        <a:rPr kumimoji="0" lang="en-US" sz="1050" b="0" i="0" u="none" strike="noStrike" cap="none" normalizeH="0" baseline="0" dirty="1">
                          <a:ln>
                            <a:noFill/>
                          </a:ln>
                          <a:solidFill>
                            <a:srgbClr val="002060"/>
                          </a:solidFill>
                          <a:effectLst/>
                          <a:latin typeface="Arial" charset="0"/>
                          <a:cs typeface="Arial" charset="0"/>
                        </a:rPr>
                        <a:t>Clarifies that for purposes of the SBA exception, financial reporting principles are relevant only for determining the amount of items of income that are taken into account, as an EAG must take into account all items that its members recognized for financial accounting purposes.</a:t>
                      </a:r>
                    </a:p>
                  </a:txBody>
                  <a:tcPr marL="51563" marR="51563" marT="51571" marB="51571" horzOverflow="overflow">
                    <a:lnL>
                      <a:noFill/>
                    </a:lnL>
                    <a:lnR>
                      <a:noFill/>
                    </a:lnR>
                    <a:lnT w="12700" cap="flat" cmpd="sng" algn="ctr">
                      <a:solidFill>
                        <a:schemeClr val="tx1"/>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pPr>
                      <a:r>
                        <a:rPr kumimoji="0" lang="en-US" sz="1050" b="0" i="0" u="none" strike="noStrike" cap="none" normalizeH="0" baseline="0" dirty="1">
                          <a:ln>
                            <a:noFill/>
                          </a:ln>
                          <a:solidFill>
                            <a:srgbClr val="002060"/>
                          </a:solidFill>
                          <a:effectLst/>
                          <a:latin typeface="Arial" charset="0"/>
                          <a:cs typeface="Arial" charset="0"/>
                        </a:rPr>
                        <a:t>Provides additional guidance on how to determine group income for the SBA exception.</a:t>
                      </a:r>
                    </a:p>
                  </a:txBody>
                  <a:tcPr marL="51563" marR="51563" marT="51571" marB="51571" horzOverflow="overflow">
                    <a:lnL>
                      <a:noFill/>
                    </a:lnL>
                    <a:lnR>
                      <a:noFill/>
                    </a:lnR>
                    <a:lnT w="12700" cap="flat" cmpd="sng" algn="ctr">
                      <a:solidFill>
                        <a:schemeClr val="tx1"/>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98321614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15" name="Title 14"/>
          <p:cNvSpPr>
            <a:spLocks noGrp="1"/>
          </p:cNvSpPr>
          <p:nvPr>
            <p:ph type="title"/>
          </p:nvPr>
        </p:nvSpPr>
        <p:spPr/>
        <p:txBody>
          <a:bodyPr anchor="ctr">
            <a:normAutofit/>
          </a:bodyPr>
          <a:lstStyle/>
          <a:p>
            <a:pPr algn="ctr"/>
            <a:r>
              <a:rPr lang="en-US" sz="2400" b="1" dirty="1">
                <a:solidFill>
                  <a:srgbClr val="002060"/>
                </a:solidFill>
                <a:latin typeface="Arial" panose="020b0604020202020204" pitchFamily="34" charset="0"/>
                <a:cs typeface="Arial" panose="020b0604020202020204" pitchFamily="34" charset="0"/>
              </a:rPr>
              <a:t>Anti-Inversion Regulations (Cont’d)</a:t>
            </a:r>
            <a:endParaRPr lang="en-GB" sz="2400" b="1">
              <a:solidFill>
                <a:srgbClr val="002060"/>
              </a:solidFill>
              <a:latin typeface="Arial" panose="020b0604020202020204" pitchFamily="34" charset="0"/>
              <a:cs typeface="Arial" panose="020b0604020202020204" pitchFamily="34" charset="0"/>
            </a:endParaRPr>
          </a:p>
        </p:txBody>
      </p:sp>
      <p:graphicFrame>
        <p:nvGraphicFramePr>
          <p:cNvPr id="10" name="Group 32"/>
          <p:cNvGraphicFramePr>
            <a:graphicFrameLocks noGrp="1"/>
          </p:cNvGraphicFramePr>
          <p:nvPr>
            <p:extLst>
              <p:ext uri="{D42A27DB-BD31-4B8C-83A1-F6EECF244321}">
                <p14:modId xmlns:p14="http://schemas.microsoft.com/office/powerpoint/2010/main" val="2406911544"/>
              </p:ext>
            </p:extLst>
          </p:nvPr>
        </p:nvGraphicFramePr>
        <p:xfrm>
          <a:off x="266699" y="978725"/>
          <a:ext cx="8534401" cy="4993251"/>
        </p:xfrm>
        <a:graphic>
          <a:graphicData uri="http://schemas.openxmlformats.org/drawingml/2006/table">
            <a:tbl>
              <a:tblPr/>
              <a:tblGrid>
                <a:gridCol w="1006930">
                  <a:extLst>
                    <a:ext uri="{9D8B030D-6E8A-4147-A177-3AD203B41FA5}">
                      <a16:colId xmlns:a16="http://schemas.microsoft.com/office/drawing/2014/main" val="20000"/>
                    </a:ext>
                  </a:extLst>
                </a:gridCol>
                <a:gridCol w="964746">
                  <a:extLst>
                    <a:ext uri="{9D8B030D-6E8A-4147-A177-3AD203B41FA5}">
                      <a16:colId xmlns:a16="http://schemas.microsoft.com/office/drawing/2014/main" val="20001"/>
                    </a:ext>
                  </a:extLst>
                </a:gridCol>
                <a:gridCol w="3179199">
                  <a:extLst>
                    <a:ext uri="{9D8B030D-6E8A-4147-A177-3AD203B41FA5}">
                      <a16:colId xmlns:a16="http://schemas.microsoft.com/office/drawing/2014/main" val="20002"/>
                    </a:ext>
                  </a:extLst>
                </a:gridCol>
                <a:gridCol w="3383526">
                  <a:extLst>
                    <a:ext uri="{9D8B030D-6E8A-4147-A177-3AD203B41FA5}">
                      <a16:colId xmlns:a16="http://schemas.microsoft.com/office/drawing/2014/main" val="20003"/>
                    </a:ext>
                  </a:extLst>
                </a:gridCol>
              </a:tblGrid>
              <a:tr h="426080">
                <a:tc>
                  <a:txBody>
                    <a:bodyPr/>
                    <a:lstStyle/>
                    <a:p>
                      <a:pPr marL="0" marR="0" lvl="0" indent="0" algn="ctr" defTabSz="914400" fontAlgn="base" rtl="0" eaLnBrk="0" latinLnBrk="0" hangingPunct="0">
                        <a:lnSpc>
                          <a:spcPct val="100000"/>
                        </a:lnSpc>
                        <a:spcBef>
                          <a:spcPct val="50000"/>
                        </a:spcBef>
                        <a:spcAft>
                          <a:spcPct val="0"/>
                        </a:spcAft>
                        <a:buClrTx/>
                        <a:buSzTx/>
                        <a:buFont typeface="Arial" charset="0"/>
                        <a:buNone/>
                      </a:pPr>
                      <a:r>
                        <a:rPr kumimoji="0" lang="en-US" sz="1100" b="1" i="0" u="none" strike="noStrike" cap="none" normalizeH="0" baseline="0" dirty="1">
                          <a:ln>
                            <a:noFill/>
                          </a:ln>
                          <a:solidFill>
                            <a:schemeClr val="bg1"/>
                          </a:solidFill>
                          <a:effectLst/>
                          <a:latin typeface="Arial" charset="0"/>
                          <a:cs typeface="Arial" charset="0"/>
                        </a:rPr>
                        <a:t>Rule</a:t>
                      </a:r>
                    </a:p>
                  </a:txBody>
                  <a:tcPr marL="51563" marR="51563" marT="51573" marB="51573" horzOverflow="overflow"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fontAlgn="base" rtl="0" eaLnBrk="0" latinLnBrk="0" hangingPunct="0">
                        <a:lnSpc>
                          <a:spcPct val="100000"/>
                        </a:lnSpc>
                        <a:spcBef>
                          <a:spcPct val="50000"/>
                        </a:spcBef>
                        <a:spcAft>
                          <a:spcPct val="0"/>
                        </a:spcAft>
                        <a:buClrTx/>
                        <a:buSzTx/>
                        <a:buFont typeface="Arial" charset="0"/>
                        <a:buNone/>
                      </a:pPr>
                      <a:r>
                        <a:rPr kumimoji="0" lang="en-US" sz="1100" b="1" i="0" u="none" strike="noStrike" cap="none" normalizeH="0" baseline="0" dirty="1">
                          <a:ln>
                            <a:noFill/>
                          </a:ln>
                          <a:solidFill>
                            <a:schemeClr val="bg1"/>
                          </a:solidFill>
                          <a:effectLst/>
                          <a:latin typeface="Arial" charset="0"/>
                          <a:cs typeface="Arial" charset="0"/>
                        </a:rPr>
                        <a:t>Reference</a:t>
                      </a:r>
                    </a:p>
                  </a:txBody>
                  <a:tcPr marL="51563" marR="51563" marT="51573" marB="51573" horzOverflow="overflow"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fontAlgn="base" rtl="0" eaLnBrk="0" latinLnBrk="0" hangingPunct="0">
                        <a:lnSpc>
                          <a:spcPct val="100000"/>
                        </a:lnSpc>
                        <a:spcBef>
                          <a:spcPct val="50000"/>
                        </a:spcBef>
                        <a:spcAft>
                          <a:spcPct val="0"/>
                        </a:spcAft>
                        <a:buClrTx/>
                        <a:buSzTx/>
                        <a:buFont typeface="Arial" charset="0"/>
                        <a:buNone/>
                      </a:pPr>
                      <a:r>
                        <a:rPr kumimoji="0" lang="en-US" sz="1100" b="1" i="0" u="none" strike="noStrike" cap="none" normalizeH="0" baseline="0" dirty="1">
                          <a:ln>
                            <a:noFill/>
                          </a:ln>
                          <a:solidFill>
                            <a:schemeClr val="bg1"/>
                          </a:solidFill>
                          <a:effectLst/>
                          <a:latin typeface="Arial" charset="0"/>
                          <a:cs typeface="Arial" charset="0"/>
                        </a:rPr>
                        <a:t>Description</a:t>
                      </a:r>
                    </a:p>
                  </a:txBody>
                  <a:tcPr marL="51563" marR="51563" marT="51573" marB="51573" horzOverflow="overflow"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fontAlgn="base" rtl="0" eaLnBrk="0" latinLnBrk="0" hangingPunct="0">
                        <a:lnSpc>
                          <a:spcPct val="100000"/>
                        </a:lnSpc>
                        <a:spcBef>
                          <a:spcPct val="50000"/>
                        </a:spcBef>
                        <a:spcAft>
                          <a:spcPct val="0"/>
                        </a:spcAft>
                        <a:buClrTx/>
                        <a:buSzTx/>
                        <a:buFont typeface="Arial" charset="0"/>
                        <a:buNone/>
                      </a:pPr>
                      <a:r>
                        <a:rPr kumimoji="0" lang="en-US" sz="1100" b="1" i="0" u="none" strike="noStrike" cap="none" normalizeH="0" baseline="0" dirty="1">
                          <a:ln>
                            <a:noFill/>
                          </a:ln>
                          <a:solidFill>
                            <a:schemeClr val="bg1"/>
                          </a:solidFill>
                          <a:effectLst/>
                          <a:latin typeface="Arial" charset="0"/>
                          <a:cs typeface="Arial" charset="0"/>
                        </a:rPr>
                        <a:t>Practical Effects </a:t>
                      </a:r>
                    </a:p>
                  </a:txBody>
                  <a:tcPr marL="51563" marR="51563" marT="51573" marB="51573" horzOverflow="overflow"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2776"/>
                    </a:solidFill>
                  </a:tcPr>
                </a:tc>
                <a:extLst>
                  <a:ext uri="{0D108BD9-81ED-4DB2-BD59-A6C34878D82A}">
                    <a16:rowId xmlns:a16="http://schemas.microsoft.com/office/drawing/2014/main" val="10000"/>
                  </a:ext>
                </a:extLst>
              </a:tr>
              <a:tr h="1810575">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pPr>
                      <a:r>
                        <a:rPr kumimoji="0" lang="en-US" sz="1050" b="1" i="0" u="none" strike="noStrike" cap="none" normalizeH="0" baseline="0" dirty="1">
                          <a:ln>
                            <a:noFill/>
                          </a:ln>
                          <a:solidFill>
                            <a:srgbClr val="002060"/>
                          </a:solidFill>
                          <a:effectLst/>
                          <a:latin typeface="Arial" charset="0"/>
                          <a:cs typeface="Arial" charset="0"/>
                        </a:rPr>
                        <a:t>Multiple Step Acquisition Rule</a:t>
                      </a:r>
                    </a:p>
                  </a:txBody>
                  <a:tcPr marL="51563" marR="51563" marT="51573" marB="51573"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pPr>
                      <a:r>
                        <a:rPr kumimoji="0" lang="en-US" sz="1050" b="0" i="0" u="none" strike="noStrike" cap="none" normalizeH="0" baseline="0" dirty="1">
                          <a:ln>
                            <a:noFill/>
                          </a:ln>
                          <a:solidFill>
                            <a:srgbClr val="FF0000"/>
                          </a:solidFill>
                          <a:effectLst/>
                          <a:latin typeface="Arial" charset="0"/>
                          <a:cs typeface="Arial" charset="0"/>
                        </a:rPr>
                        <a:t>Treas. Reg. § 1.7874-2</a:t>
                      </a:r>
                    </a:p>
                  </a:txBody>
                  <a:tcPr marL="51563" marR="51563" marT="51573" marB="51573"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pPr>
                      <a:r>
                        <a:rPr kumimoji="0" lang="en-US" sz="1050" b="0" i="0" u="none" strike="noStrike" cap="none" normalizeH="0" baseline="0" dirty="1">
                          <a:ln>
                            <a:noFill/>
                          </a:ln>
                          <a:solidFill>
                            <a:srgbClr val="002060"/>
                          </a:solidFill>
                          <a:effectLst/>
                          <a:latin typeface="Arial" charset="0"/>
                          <a:cs typeface="Arial" charset="0"/>
                        </a:rPr>
                        <a:t>Provides that the initial acquisition of a U.S. target by a foreign corporation, followed by the acquisition of the foreign corporation by another corporation, will be a multiple step acquisition.</a:t>
                      </a:r>
                    </a:p>
                  </a:txBody>
                  <a:tcPr marL="51563" marR="51563" marT="51573" marB="51573"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defRPr/>
                      </a:pPr>
                      <a:r>
                        <a:rPr kumimoji="0" lang="en-US" sz="1050" b="0" i="0" u="none" strike="noStrike" cap="none" normalizeH="0" baseline="0" dirty="1">
                          <a:ln>
                            <a:noFill/>
                          </a:ln>
                          <a:solidFill>
                            <a:srgbClr val="002060"/>
                          </a:solidFill>
                          <a:effectLst/>
                          <a:latin typeface="Arial" charset="0"/>
                          <a:cs typeface="Arial" charset="0"/>
                        </a:rPr>
                        <a:t>This provision would apply, for example, when a foreign corporation acquires substantially all of the properties held by a domestic entity in a transaction that does not result in the initial acquiring corporation being treated as a domestic corporation because it qualifies for the SBA exception, and, pursuant to a plan that includes the initial acquisition (or a series of related transactions), another foreign corporation acquires substantially all of the properties of the initial foreign acquiring corporation.  In this fact pattern, the SBA exception would also have to be satisfied by the second foreign acquiring corporation.</a:t>
                      </a:r>
                    </a:p>
                  </a:txBody>
                  <a:tcPr marL="51563" marR="51563" marT="51573" marB="51573"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70585">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defRPr/>
                      </a:pPr>
                      <a:r>
                        <a:rPr kumimoji="0" lang="en-US" sz="1050" b="1" i="0" u="none" strike="noStrike" cap="none" normalizeH="0" baseline="0" dirty="1">
                          <a:ln>
                            <a:noFill/>
                          </a:ln>
                          <a:solidFill>
                            <a:srgbClr val="002060"/>
                          </a:solidFill>
                          <a:effectLst/>
                          <a:latin typeface="Arial" charset="0"/>
                          <a:cs typeface="Arial" charset="0"/>
                        </a:rPr>
                        <a:t>Section 367 – Substantiality Test Rule</a:t>
                      </a:r>
                    </a:p>
                  </a:txBody>
                  <a:tcPr marL="51563" marR="51563" marT="51573" marB="51573"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defRPr/>
                      </a:pPr>
                      <a:r>
                        <a:rPr kumimoji="0" lang="en-US" sz="1050" b="0" i="0" u="none" strike="noStrike" cap="none" normalizeH="0" baseline="0" dirty="1">
                          <a:ln>
                            <a:noFill/>
                          </a:ln>
                          <a:solidFill>
                            <a:srgbClr val="FF0000"/>
                          </a:solidFill>
                          <a:effectLst/>
                          <a:latin typeface="Arial" charset="0"/>
                          <a:cs typeface="Arial" charset="0"/>
                        </a:rPr>
                        <a:t>Treas. Reg. § 1.367(a)-3</a:t>
                      </a:r>
                    </a:p>
                  </a:txBody>
                  <a:tcPr marL="51563" marR="51563" marT="51573" marB="51573"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defRPr/>
                      </a:pPr>
                      <a:r>
                        <a:rPr kumimoji="0" lang="en-US" sz="1050" b="0" i="0" u="none" strike="noStrike" cap="none" normalizeH="0" baseline="0" dirty="1">
                          <a:ln>
                            <a:noFill/>
                          </a:ln>
                          <a:solidFill>
                            <a:srgbClr val="002060"/>
                          </a:solidFill>
                          <a:effectLst/>
                          <a:latin typeface="Arial" charset="0"/>
                          <a:cs typeface="Arial" charset="0"/>
                        </a:rPr>
                        <a:t>Provides that for purposes of the substantiality test the value of the U.S. target company includes the aggregate amount of NOCDs made by the U.S. target company, subject to application of a de minimis rule.</a:t>
                      </a:r>
                    </a:p>
                  </a:txBody>
                  <a:tcPr marL="51563" marR="51563" marT="51573" marB="51573"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defRPr/>
                      </a:pPr>
                      <a:r>
                        <a:rPr kumimoji="0" lang="en-US" sz="1050" b="0" i="0" u="none" strike="noStrike" cap="none" normalizeH="0" baseline="0" dirty="1">
                          <a:ln>
                            <a:noFill/>
                          </a:ln>
                          <a:solidFill>
                            <a:srgbClr val="002060"/>
                          </a:solidFill>
                          <a:effectLst/>
                          <a:latin typeface="Arial" charset="0"/>
                          <a:cs typeface="Arial" charset="0"/>
                        </a:rPr>
                        <a:t>Requires that NOCDs be considered to determine whether the acquisition can qualify for tax-free treatment in the “50% or Less Continuity” band discussed on previous slide .</a:t>
                      </a:r>
                    </a:p>
                  </a:txBody>
                  <a:tcPr marL="51563" marR="51563" marT="51573" marB="51573"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03446">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pPr>
                      <a:r>
                        <a:rPr kumimoji="0" lang="en-US" sz="1050" b="1" i="0" u="none" strike="noStrike" cap="none" normalizeH="0" baseline="0" dirty="1">
                          <a:ln>
                            <a:noFill/>
                          </a:ln>
                          <a:solidFill>
                            <a:srgbClr val="002060"/>
                          </a:solidFill>
                          <a:effectLst/>
                          <a:latin typeface="Arial" charset="0"/>
                          <a:cs typeface="Arial" charset="0"/>
                        </a:rPr>
                        <a:t>Expanded Inversion Gain Rule</a:t>
                      </a:r>
                    </a:p>
                  </a:txBody>
                  <a:tcPr marL="51563" marR="51563" marT="51571" marB="51571"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pPr>
                      <a:r>
                        <a:rPr kumimoji="0" lang="en-US" sz="1050" b="0" i="0" u="none" strike="noStrike" cap="none" normalizeH="0" baseline="0" dirty="1">
                          <a:ln>
                            <a:noFill/>
                          </a:ln>
                          <a:solidFill>
                            <a:srgbClr val="FF0000"/>
                          </a:solidFill>
                          <a:effectLst/>
                          <a:latin typeface="Arial" charset="0"/>
                          <a:cs typeface="Arial" charset="0"/>
                        </a:rPr>
                        <a:t>Treas. Reg. § 1.7874-11</a:t>
                      </a:r>
                    </a:p>
                  </a:txBody>
                  <a:tcPr marL="51563" marR="51563" marT="51573" marB="51573"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defRPr/>
                      </a:pPr>
                      <a:r>
                        <a:rPr kumimoji="0" lang="en-US" sz="1050" b="0" i="0" u="none" strike="noStrike" cap="none" normalizeH="0" baseline="0" dirty="1">
                          <a:ln>
                            <a:noFill/>
                          </a:ln>
                          <a:solidFill>
                            <a:srgbClr val="002060"/>
                          </a:solidFill>
                          <a:effectLst/>
                          <a:latin typeface="Arial" charset="0"/>
                          <a:cs typeface="Arial" charset="0"/>
                        </a:rPr>
                        <a:t>Expands the inversion gain rule to include gains from the transfer of property to related foreign persons recognized by non-U.S. persons when those gains are distributed or deemed distributed to U.S. persons subject to the 10-year inversion gain rules.</a:t>
                      </a:r>
                    </a:p>
                  </a:txBody>
                  <a:tcPr marL="51563" marR="51563" marT="51571" marB="51571"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defRPr/>
                      </a:pPr>
                      <a:r>
                        <a:rPr kumimoji="0" lang="en-US" sz="1050" b="0" i="0" u="none" strike="noStrike" cap="none" normalizeH="0" baseline="0" dirty="1">
                          <a:ln>
                            <a:noFill/>
                          </a:ln>
                          <a:solidFill>
                            <a:srgbClr val="002060"/>
                          </a:solidFill>
                          <a:effectLst/>
                          <a:latin typeface="Arial" charset="0"/>
                          <a:cs typeface="Arial" charset="0"/>
                        </a:rPr>
                        <a:t>Characterizes certain subpart F income and distributions of earnings arising from the transfer or license of property by a CFC of the US target as inversion gains.  </a:t>
                      </a:r>
                    </a:p>
                  </a:txBody>
                  <a:tcPr marL="51563" marR="51563" marT="51571" marB="51571"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120869">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defRPr/>
                      </a:pPr>
                      <a:r>
                        <a:rPr kumimoji="0" lang="en-US" sz="1050" b="1" i="0" u="none" strike="noStrike" cap="none" normalizeH="0" baseline="0" dirty="1">
                          <a:ln>
                            <a:noFill/>
                          </a:ln>
                          <a:solidFill>
                            <a:srgbClr val="002060"/>
                          </a:solidFill>
                          <a:effectLst/>
                          <a:latin typeface="Arial" charset="0"/>
                          <a:cs typeface="Arial" charset="0"/>
                        </a:rPr>
                        <a:t>Revised Definition of Section 956 Property</a:t>
                      </a:r>
                    </a:p>
                  </a:txBody>
                  <a:tcPr marL="51563" marR="51563" marT="51573" marB="51573" horzOverflow="overflow">
                    <a:lnL>
                      <a:noFill/>
                    </a:lnL>
                    <a:lnR>
                      <a:noFill/>
                    </a:lnR>
                    <a:lnT w="12700" cap="flat" cmpd="sng" algn="ctr">
                      <a:solidFill>
                        <a:schemeClr val="tx1"/>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defRPr/>
                      </a:pPr>
                      <a:r>
                        <a:rPr kumimoji="0" lang="en-US" sz="1050" b="0" i="0" u="none" strike="noStrike" cap="none" normalizeH="0" baseline="0" dirty="1">
                          <a:ln>
                            <a:noFill/>
                          </a:ln>
                          <a:solidFill>
                            <a:srgbClr val="FF0000"/>
                          </a:solidFill>
                          <a:effectLst/>
                          <a:latin typeface="Arial" charset="0"/>
                          <a:cs typeface="Arial" charset="0"/>
                        </a:rPr>
                        <a:t>Treas. Reg. § 1.956-2</a:t>
                      </a:r>
                    </a:p>
                  </a:txBody>
                  <a:tcPr marL="51563" marR="51563" marT="51573" marB="51573" horzOverflow="overflow">
                    <a:lnL>
                      <a:noFill/>
                    </a:lnL>
                    <a:lnR>
                      <a:noFill/>
                    </a:lnR>
                    <a:lnT w="12700" cap="flat" cmpd="sng" algn="ctr">
                      <a:solidFill>
                        <a:schemeClr val="tx1"/>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defRPr/>
                      </a:pPr>
                      <a:r>
                        <a:rPr kumimoji="0" lang="en-US" sz="1050" b="0" i="0" u="none" strike="noStrike" cap="none" normalizeH="0" baseline="0" dirty="1">
                          <a:ln>
                            <a:noFill/>
                          </a:ln>
                          <a:solidFill>
                            <a:srgbClr val="002060"/>
                          </a:solidFill>
                          <a:effectLst/>
                          <a:latin typeface="Arial" charset="0"/>
                          <a:cs typeface="Arial" charset="0"/>
                        </a:rPr>
                        <a:t>Modifies the statutory definition of “U.S. property” for CFCs of an expatriated U.S. entity (i.e. an “expatriated foreign subsidiary”) to include stock, obligations, pledges, or guarantees of specified related persons (see below) during the 10-year inversion gain period of section 7874. </a:t>
                      </a:r>
                    </a:p>
                  </a:txBody>
                  <a:tcPr marL="51563" marR="51563" marT="51573" marB="51573" horzOverflow="overflow">
                    <a:lnL>
                      <a:noFill/>
                    </a:lnL>
                    <a:lnR>
                      <a:noFill/>
                    </a:lnR>
                    <a:lnT w="12700" cap="flat" cmpd="sng" algn="ctr">
                      <a:solidFill>
                        <a:schemeClr val="tx1"/>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defRPr/>
                      </a:pPr>
                      <a:r>
                        <a:rPr kumimoji="0" lang="en-US" sz="1050" b="0" i="0" u="none" strike="noStrike" cap="none" normalizeH="0" baseline="0" dirty="1">
                          <a:ln>
                            <a:noFill/>
                          </a:ln>
                          <a:solidFill>
                            <a:srgbClr val="002060"/>
                          </a:solidFill>
                          <a:effectLst/>
                          <a:latin typeface="Arial" charset="0"/>
                          <a:cs typeface="Arial" charset="0"/>
                        </a:rPr>
                        <a:t>Removes benefits of “hopscotch” loans by providing that such loans are considered U.S. property for purposes of applying the anti-avoidance rule pursuant to section 956.  </a:t>
                      </a:r>
                    </a:p>
                  </a:txBody>
                  <a:tcPr marL="51563" marR="51563" marT="51573" marB="51573" horzOverflow="overflow">
                    <a:lnL>
                      <a:noFill/>
                    </a:lnL>
                    <a:lnR>
                      <a:noFill/>
                    </a:lnR>
                    <a:lnT w="12700" cap="flat" cmpd="sng" algn="ctr">
                      <a:solidFill>
                        <a:schemeClr val="tx1"/>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12722471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15" name="Title 14"/>
          <p:cNvSpPr>
            <a:spLocks noGrp="1"/>
          </p:cNvSpPr>
          <p:nvPr>
            <p:ph type="title"/>
          </p:nvPr>
        </p:nvSpPr>
        <p:spPr/>
        <p:txBody>
          <a:bodyPr anchor="ctr">
            <a:normAutofit/>
          </a:bodyPr>
          <a:lstStyle/>
          <a:p>
            <a:pPr algn="ctr"/>
            <a:r>
              <a:rPr lang="en-US" sz="2400" b="1" dirty="1">
                <a:solidFill>
                  <a:srgbClr val="002060"/>
                </a:solidFill>
                <a:latin typeface="Arial" panose="020b0604020202020204" pitchFamily="34" charset="0"/>
                <a:cs typeface="Arial" panose="020b0604020202020204" pitchFamily="34" charset="0"/>
              </a:rPr>
              <a:t>Anti-Inversion Regulations (Cont’d)</a:t>
            </a:r>
            <a:endParaRPr lang="en-GB" sz="2400" b="1">
              <a:solidFill>
                <a:srgbClr val="002060"/>
              </a:solidFill>
              <a:latin typeface="Arial" panose="020b0604020202020204" pitchFamily="34" charset="0"/>
              <a:cs typeface="Arial" panose="020b0604020202020204" pitchFamily="34" charset="0"/>
            </a:endParaRPr>
          </a:p>
        </p:txBody>
      </p:sp>
      <p:graphicFrame>
        <p:nvGraphicFramePr>
          <p:cNvPr id="10" name="Group 32"/>
          <p:cNvGraphicFramePr>
            <a:graphicFrameLocks noGrp="1"/>
          </p:cNvGraphicFramePr>
          <p:nvPr>
            <p:extLst>
              <p:ext uri="{D42A27DB-BD31-4B8C-83A1-F6EECF244321}">
                <p14:modId xmlns:p14="http://schemas.microsoft.com/office/powerpoint/2010/main" val="2894547144"/>
              </p:ext>
            </p:extLst>
          </p:nvPr>
        </p:nvGraphicFramePr>
        <p:xfrm>
          <a:off x="266699" y="978726"/>
          <a:ext cx="8534401" cy="5142718"/>
        </p:xfrm>
        <a:graphic>
          <a:graphicData uri="http://schemas.openxmlformats.org/drawingml/2006/table">
            <a:tbl>
              <a:tblPr/>
              <a:tblGrid>
                <a:gridCol w="1006930">
                  <a:extLst>
                    <a:ext uri="{9D8B030D-6E8A-4147-A177-3AD203B41FA5}">
                      <a16:colId xmlns:a16="http://schemas.microsoft.com/office/drawing/2014/main" val="20000"/>
                    </a:ext>
                  </a:extLst>
                </a:gridCol>
                <a:gridCol w="964746">
                  <a:extLst>
                    <a:ext uri="{9D8B030D-6E8A-4147-A177-3AD203B41FA5}">
                      <a16:colId xmlns:a16="http://schemas.microsoft.com/office/drawing/2014/main" val="20001"/>
                    </a:ext>
                  </a:extLst>
                </a:gridCol>
                <a:gridCol w="3179199">
                  <a:extLst>
                    <a:ext uri="{9D8B030D-6E8A-4147-A177-3AD203B41FA5}">
                      <a16:colId xmlns:a16="http://schemas.microsoft.com/office/drawing/2014/main" val="20002"/>
                    </a:ext>
                  </a:extLst>
                </a:gridCol>
                <a:gridCol w="3383526">
                  <a:extLst>
                    <a:ext uri="{9D8B030D-6E8A-4147-A177-3AD203B41FA5}">
                      <a16:colId xmlns:a16="http://schemas.microsoft.com/office/drawing/2014/main" val="20003"/>
                    </a:ext>
                  </a:extLst>
                </a:gridCol>
              </a:tblGrid>
              <a:tr h="383471">
                <a:tc>
                  <a:txBody>
                    <a:bodyPr/>
                    <a:lstStyle/>
                    <a:p>
                      <a:pPr marL="0" marR="0" lvl="0" indent="0" algn="ctr" defTabSz="914400" fontAlgn="base" rtl="0" eaLnBrk="0" latinLnBrk="0" hangingPunct="0">
                        <a:lnSpc>
                          <a:spcPct val="100000"/>
                        </a:lnSpc>
                        <a:spcBef>
                          <a:spcPct val="50000"/>
                        </a:spcBef>
                        <a:spcAft>
                          <a:spcPct val="0"/>
                        </a:spcAft>
                        <a:buClrTx/>
                        <a:buSzTx/>
                        <a:buFont typeface="Arial" charset="0"/>
                        <a:buNone/>
                      </a:pPr>
                      <a:r>
                        <a:rPr kumimoji="0" lang="en-US" sz="1100" b="1" i="0" u="none" strike="noStrike" cap="none" normalizeH="0" baseline="0" dirty="1">
                          <a:ln>
                            <a:noFill/>
                          </a:ln>
                          <a:solidFill>
                            <a:schemeClr val="bg1"/>
                          </a:solidFill>
                          <a:effectLst/>
                          <a:latin typeface="Arial" charset="0"/>
                          <a:cs typeface="Arial" charset="0"/>
                        </a:rPr>
                        <a:t>Rule</a:t>
                      </a:r>
                    </a:p>
                  </a:txBody>
                  <a:tcPr marL="51563" marR="51563" marT="51573" marB="51573" horzOverflow="overflow"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fontAlgn="base" rtl="0" eaLnBrk="0" latinLnBrk="0" hangingPunct="0">
                        <a:lnSpc>
                          <a:spcPct val="100000"/>
                        </a:lnSpc>
                        <a:spcBef>
                          <a:spcPct val="50000"/>
                        </a:spcBef>
                        <a:spcAft>
                          <a:spcPct val="0"/>
                        </a:spcAft>
                        <a:buClrTx/>
                        <a:buSzTx/>
                        <a:buFont typeface="Arial" charset="0"/>
                        <a:buNone/>
                      </a:pPr>
                      <a:r>
                        <a:rPr kumimoji="0" lang="en-US" sz="1100" b="1" i="0" u="none" strike="noStrike" cap="none" normalizeH="0" baseline="0" dirty="1">
                          <a:ln>
                            <a:noFill/>
                          </a:ln>
                          <a:solidFill>
                            <a:schemeClr val="bg1"/>
                          </a:solidFill>
                          <a:effectLst/>
                          <a:latin typeface="Arial" charset="0"/>
                          <a:cs typeface="Arial" charset="0"/>
                        </a:rPr>
                        <a:t>Reference</a:t>
                      </a:r>
                    </a:p>
                  </a:txBody>
                  <a:tcPr marL="51563" marR="51563" marT="51573" marB="51573" horzOverflow="overflow"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fontAlgn="base" rtl="0" eaLnBrk="0" latinLnBrk="0" hangingPunct="0">
                        <a:lnSpc>
                          <a:spcPct val="100000"/>
                        </a:lnSpc>
                        <a:spcBef>
                          <a:spcPct val="50000"/>
                        </a:spcBef>
                        <a:spcAft>
                          <a:spcPct val="0"/>
                        </a:spcAft>
                        <a:buClrTx/>
                        <a:buSzTx/>
                        <a:buFont typeface="Arial" charset="0"/>
                        <a:buNone/>
                      </a:pPr>
                      <a:r>
                        <a:rPr kumimoji="0" lang="en-US" sz="1100" b="1" i="0" u="none" strike="noStrike" cap="none" normalizeH="0" baseline="0" dirty="1">
                          <a:ln>
                            <a:noFill/>
                          </a:ln>
                          <a:solidFill>
                            <a:schemeClr val="bg1"/>
                          </a:solidFill>
                          <a:effectLst/>
                          <a:latin typeface="Arial" charset="0"/>
                          <a:cs typeface="Arial" charset="0"/>
                        </a:rPr>
                        <a:t>Description</a:t>
                      </a:r>
                    </a:p>
                  </a:txBody>
                  <a:tcPr marL="51563" marR="51563" marT="51573" marB="51573" horzOverflow="overflow"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fontAlgn="base" rtl="0" eaLnBrk="0" latinLnBrk="0" hangingPunct="0">
                        <a:lnSpc>
                          <a:spcPct val="100000"/>
                        </a:lnSpc>
                        <a:spcBef>
                          <a:spcPct val="50000"/>
                        </a:spcBef>
                        <a:spcAft>
                          <a:spcPct val="0"/>
                        </a:spcAft>
                        <a:buClrTx/>
                        <a:buSzTx/>
                        <a:buFont typeface="Arial" charset="0"/>
                        <a:buNone/>
                      </a:pPr>
                      <a:r>
                        <a:rPr kumimoji="0" lang="en-US" sz="1100" b="1" i="0" u="none" strike="noStrike" cap="none" normalizeH="0" baseline="0" dirty="1">
                          <a:ln>
                            <a:noFill/>
                          </a:ln>
                          <a:solidFill>
                            <a:schemeClr val="bg1"/>
                          </a:solidFill>
                          <a:effectLst/>
                          <a:latin typeface="Arial" charset="0"/>
                          <a:cs typeface="Arial" charset="0"/>
                        </a:rPr>
                        <a:t>Practical Effects </a:t>
                      </a:r>
                    </a:p>
                  </a:txBody>
                  <a:tcPr marL="51563" marR="51563" marT="51573" marB="51573" horzOverflow="overflow"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2776"/>
                    </a:solidFill>
                  </a:tcPr>
                </a:tc>
                <a:extLst>
                  <a:ext uri="{0D108BD9-81ED-4DB2-BD59-A6C34878D82A}">
                    <a16:rowId xmlns:a16="http://schemas.microsoft.com/office/drawing/2014/main" val="10000"/>
                  </a:ext>
                </a:extLst>
              </a:tr>
              <a:tr h="2211427">
                <a:tc>
                  <a:txBody>
                    <a:bodyPr/>
                    <a:lstStyle/>
                    <a:p>
                      <a:pPr marL="0" marR="0" lvl="0" indent="0" algn="l" defTabSz="914400" fontAlgn="base" rtl="0" eaLnBrk="0" latinLnBrk="0" hangingPunct="0">
                        <a:lnSpc>
                          <a:spcPct val="100000"/>
                        </a:lnSpc>
                        <a:spcBef>
                          <a:spcPct val="0"/>
                        </a:spcBef>
                        <a:spcAft>
                          <a:spcPct val="0"/>
                        </a:spcAft>
                        <a:buClrTx/>
                        <a:buSzTx/>
                        <a:buFont typeface="Arial" charset="0"/>
                        <a:buNone/>
                      </a:pPr>
                      <a:r>
                        <a:rPr kumimoji="0" lang="en-US" sz="1050" b="1" i="0" u="none" strike="noStrike" cap="none" normalizeH="0" baseline="0" dirty="1">
                          <a:ln>
                            <a:noFill/>
                          </a:ln>
                          <a:solidFill>
                            <a:srgbClr val="002060"/>
                          </a:solidFill>
                          <a:effectLst/>
                          <a:latin typeface="Arial" charset="0"/>
                          <a:cs typeface="Arial" charset="0"/>
                        </a:rPr>
                        <a:t>Specified Transaction Recharacter-</a:t>
                      </a:r>
                    </a:p>
                    <a:p>
                      <a:pPr marL="0" marR="0" lvl="0" indent="0" algn="l" defTabSz="914400" fontAlgn="base" rtl="0" eaLnBrk="0" latinLnBrk="0" hangingPunct="0">
                        <a:lnSpc>
                          <a:spcPct val="100000"/>
                        </a:lnSpc>
                        <a:spcBef>
                          <a:spcPct val="0"/>
                        </a:spcBef>
                        <a:spcAft>
                          <a:spcPct val="0"/>
                        </a:spcAft>
                        <a:buClrTx/>
                        <a:buSzTx/>
                        <a:buFont typeface="Arial" charset="0"/>
                        <a:buNone/>
                      </a:pPr>
                      <a:r>
                        <a:rPr kumimoji="0" lang="en-US" sz="1050" b="1" i="0" u="none" strike="noStrike" cap="none" normalizeH="0" baseline="0" dirty="1">
                          <a:ln>
                            <a:noFill/>
                          </a:ln>
                          <a:solidFill>
                            <a:srgbClr val="002060"/>
                          </a:solidFill>
                          <a:effectLst/>
                          <a:latin typeface="Arial" charset="0"/>
                          <a:cs typeface="Arial" charset="0"/>
                        </a:rPr>
                        <a:t>ization Rule</a:t>
                      </a:r>
                    </a:p>
                  </a:txBody>
                  <a:tcPr marL="51563" marR="51563" marT="51573" marB="51573"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pPr>
                      <a:r>
                        <a:rPr kumimoji="0" lang="en-US" sz="1050" b="0" i="0" u="none" strike="noStrike" cap="none" normalizeH="0" baseline="0" dirty="1">
                          <a:ln>
                            <a:noFill/>
                          </a:ln>
                          <a:solidFill>
                            <a:srgbClr val="FF0000"/>
                          </a:solidFill>
                          <a:effectLst/>
                          <a:latin typeface="Arial" charset="0"/>
                          <a:cs typeface="Arial" charset="0"/>
                        </a:rPr>
                        <a:t>Reg. § 1.7701(l)-4 </a:t>
                      </a:r>
                    </a:p>
                    <a:p>
                      <a:pPr marL="0" marR="0" lvl="0" indent="0" algn="l" defTabSz="914400" fontAlgn="base" rtl="0" eaLnBrk="0" latinLnBrk="0" hangingPunct="0">
                        <a:lnSpc>
                          <a:spcPct val="100000"/>
                        </a:lnSpc>
                        <a:spcBef>
                          <a:spcPct val="80000"/>
                        </a:spcBef>
                        <a:spcAft>
                          <a:spcPct val="0"/>
                        </a:spcAft>
                        <a:buClrTx/>
                        <a:buSzTx/>
                        <a:buFont typeface="Arial" charset="0"/>
                        <a:buNone/>
                      </a:pPr>
                      <a:endParaRPr kumimoji="0" lang="en-US" sz="1050" b="0" i="0" u="none" strike="noStrike" cap="none" normalizeH="0" baseline="0">
                        <a:ln>
                          <a:noFill/>
                        </a:ln>
                        <a:solidFill>
                          <a:srgbClr val="FF0000"/>
                        </a:solidFill>
                        <a:effectLst/>
                        <a:latin typeface="Arial" charset="0"/>
                        <a:cs typeface="Arial" charset="0"/>
                      </a:endParaRPr>
                    </a:p>
                  </a:txBody>
                  <a:tcPr marL="51563" marR="51563" marT="51573" marB="51573"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pPr>
                      <a:r>
                        <a:rPr kumimoji="0" lang="en-US" sz="1050" b="0" i="0" u="none" strike="noStrike" cap="none" normalizeH="0" baseline="0" dirty="1">
                          <a:ln>
                            <a:noFill/>
                          </a:ln>
                          <a:solidFill>
                            <a:srgbClr val="002060"/>
                          </a:solidFill>
                          <a:effectLst/>
                          <a:latin typeface="Arial" charset="0"/>
                          <a:cs typeface="Arial" charset="0"/>
                        </a:rPr>
                        <a:t>Recharacterizes certain specified transactions for all purposes of the Code.  A specified transaction is, with respect to an expatriated foreign subsidiary, a transaction in which stock of the expatriated foreign subsidiary is issued or transferred to a person that immediately before the issuance or transfer is a specified related person, provided the transaction occurs during the 10-year inversion gain period of section 7874(d).  A specified related person generally is a non-CFC foreign related person, a U.S. partnership that has one or more partners that is such a foreign person or a U.S. trust that has one or more beneficiaries that is such a foreign person.</a:t>
                      </a:r>
                    </a:p>
                  </a:txBody>
                  <a:tcPr marL="51563" marR="51563" marT="51573" marB="51573"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pPr>
                      <a:r>
                        <a:rPr kumimoji="0" lang="en-US" sz="1050" b="0" i="0" u="none" strike="noStrike" cap="none" normalizeH="0" baseline="0" dirty="1">
                          <a:ln>
                            <a:noFill/>
                          </a:ln>
                          <a:solidFill>
                            <a:srgbClr val="002060"/>
                          </a:solidFill>
                          <a:effectLst/>
                          <a:latin typeface="Arial" charset="0"/>
                          <a:cs typeface="Arial" charset="0"/>
                        </a:rPr>
                        <a:t>Prevents inverted companies from restructuring an expatriated foreign subsidiary out of CFC status by applying a conduit recast rule to treat stock of an expatriated foreign subsidiary acquired by the foreign acquiring parent as deemed held by the former U.S. parent.</a:t>
                      </a:r>
                    </a:p>
                  </a:txBody>
                  <a:tcPr marL="51563" marR="51563" marT="51573" marB="51573"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212980">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defRPr/>
                      </a:pPr>
                      <a:r>
                        <a:rPr kumimoji="0" lang="en-US" sz="1050" b="1" i="0" u="none" strike="noStrike" cap="none" normalizeH="0" baseline="0" dirty="1">
                          <a:ln>
                            <a:noFill/>
                          </a:ln>
                          <a:solidFill>
                            <a:srgbClr val="002060"/>
                          </a:solidFill>
                          <a:effectLst/>
                          <a:latin typeface="Arial" charset="0"/>
                          <a:cs typeface="Arial" charset="0"/>
                        </a:rPr>
                        <a:t>Stock Dilution Rule</a:t>
                      </a:r>
                    </a:p>
                  </a:txBody>
                  <a:tcPr marL="51563" marR="51563" marT="51573" marB="51573"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pPr>
                      <a:r>
                        <a:rPr kumimoji="0" lang="en-US" sz="1050" b="0" i="0" u="none" strike="noStrike" cap="none" normalizeH="0" baseline="0" dirty="1">
                          <a:ln>
                            <a:noFill/>
                          </a:ln>
                          <a:solidFill>
                            <a:srgbClr val="FF0000"/>
                          </a:solidFill>
                          <a:effectLst/>
                          <a:latin typeface="Arial" charset="0"/>
                          <a:cs typeface="Arial" charset="0"/>
                        </a:rPr>
                        <a:t>Regs. §§ 1.367(b)-4(e),(f) and (g).</a:t>
                      </a:r>
                    </a:p>
                  </a:txBody>
                  <a:tcPr marL="51563" marR="51563" marT="51571" marB="51571"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pPr>
                      <a:r>
                        <a:rPr kumimoji="0" lang="en-US" sz="1050" b="0" i="0" u="none" strike="noStrike" cap="none" normalizeH="0" baseline="0" dirty="1">
                          <a:ln>
                            <a:noFill/>
                          </a:ln>
                          <a:solidFill>
                            <a:srgbClr val="002060"/>
                          </a:solidFill>
                          <a:effectLst/>
                          <a:latin typeface="Arial" charset="0"/>
                          <a:cs typeface="Arial" charset="0"/>
                        </a:rPr>
                        <a:t>Requires generally that a shareholder that exchanges stock of an expatriated foreign subsidiary in a section 367(b) exchange include in gross income the section 1248 amount of the expatriated foreign subsidiary plus the remaining gain realized in the section 367(b) exchange.   </a:t>
                      </a:r>
                    </a:p>
                  </a:txBody>
                  <a:tcPr marL="51563" marR="51563" marT="51573" marB="51573"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defRPr/>
                      </a:pPr>
                      <a:r>
                        <a:rPr kumimoji="0" lang="en-US" sz="1050" b="0" i="0" u="none" strike="noStrike" cap="none" normalizeH="0" baseline="0" dirty="1">
                          <a:ln>
                            <a:noFill/>
                          </a:ln>
                          <a:solidFill>
                            <a:srgbClr val="002060"/>
                          </a:solidFill>
                          <a:effectLst/>
                          <a:latin typeface="Arial" charset="0"/>
                          <a:cs typeface="Arial" charset="0"/>
                        </a:rPr>
                        <a:t>Prevents inverted companies from restructuring an expatriated foreign subsidiary out of CFC status or to combine with other non-U.S. members of the new group without full taxation of the inherent gain in the expatriated foreign subsidiary. </a:t>
                      </a:r>
                    </a:p>
                  </a:txBody>
                  <a:tcPr marL="51563" marR="51563" marT="51573" marB="51573"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334840">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defRPr/>
                      </a:pPr>
                      <a:r>
                        <a:rPr kumimoji="0" lang="en-US" sz="1050" b="1" i="0" u="none" strike="noStrike" cap="none" normalizeH="0" baseline="0" dirty="1">
                          <a:ln>
                            <a:noFill/>
                          </a:ln>
                          <a:solidFill>
                            <a:srgbClr val="002060"/>
                          </a:solidFill>
                          <a:effectLst/>
                          <a:latin typeface="Arial" charset="0"/>
                          <a:cs typeface="Arial" charset="0"/>
                        </a:rPr>
                        <a:t>Anti-Abuse Rule</a:t>
                      </a:r>
                    </a:p>
                  </a:txBody>
                  <a:tcPr marL="51563" marR="51563" marT="51573" marB="51573"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pPr>
                      <a:r>
                        <a:rPr kumimoji="0" lang="en-US" sz="1050" b="0" i="0" u="none" strike="noStrike" cap="none" normalizeH="0" baseline="0" dirty="1">
                          <a:ln>
                            <a:noFill/>
                          </a:ln>
                          <a:solidFill>
                            <a:srgbClr val="FF0000"/>
                          </a:solidFill>
                          <a:effectLst/>
                          <a:latin typeface="Arial" charset="0"/>
                          <a:cs typeface="Arial" charset="0"/>
                        </a:rPr>
                        <a:t>Reg. § 1.304-7</a:t>
                      </a:r>
                    </a:p>
                  </a:txBody>
                  <a:tcPr marL="51563" marR="51563" marT="51571" marB="51571"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defRPr/>
                      </a:pPr>
                      <a:r>
                        <a:rPr kumimoji="0" lang="en-US" sz="1050" b="0" i="0" u="none" strike="noStrike" cap="none" normalizeH="0" baseline="0" dirty="1">
                          <a:ln>
                            <a:noFill/>
                          </a:ln>
                          <a:solidFill>
                            <a:srgbClr val="002060"/>
                          </a:solidFill>
                          <a:effectLst/>
                          <a:latin typeface="Arial" charset="0"/>
                          <a:cs typeface="Arial" charset="0"/>
                        </a:rPr>
                        <a:t>Provides that only the E&amp;P of a foreign acquiring corporation (and none of the earnings and profits of a domestic issuing corporation) be considered to determine whether more than 50% of the dividends arising from the acquisition (determined without regard to section 304(b)(5)(B)) would neither be subject to U.S. federal income tax nor be includible in the earnings and profits of a controlled foreign corporation.  </a:t>
                      </a:r>
                    </a:p>
                  </a:txBody>
                  <a:tcPr marL="51563" marR="51563" marT="51573" marB="51573"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defRPr/>
                      </a:pPr>
                      <a:r>
                        <a:rPr kumimoji="0" lang="en-US" sz="1050" b="0" i="0" u="none" strike="noStrike" cap="none" normalizeH="0" baseline="0" dirty="1">
                          <a:ln>
                            <a:noFill/>
                          </a:ln>
                          <a:solidFill>
                            <a:srgbClr val="002060"/>
                          </a:solidFill>
                          <a:effectLst/>
                          <a:latin typeface="Arial" charset="0"/>
                          <a:cs typeface="Arial" charset="0"/>
                        </a:rPr>
                        <a:t>Prevents inverted companies from transferring cash or property from a CFC to the new parent to completely avoid U.S. tax.  </a:t>
                      </a:r>
                    </a:p>
                  </a:txBody>
                  <a:tcPr marL="51563" marR="51563" marT="51573" marB="51573"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52752454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48130" name="Rectangle 27"/>
          <p:cNvSpPr>
            <a:spLocks noGrp="1"/>
          </p:cNvSpPr>
          <p:nvPr>
            <p:ph type="title"/>
          </p:nvPr>
        </p:nvSpPr>
        <p:spPr>
          <a:xfrm>
            <a:off x="414338" y="1004888"/>
            <a:ext cx="8326437" cy="997196"/>
          </a:xfrm>
        </p:spPr>
        <p:txBody>
          <a:bodyPr/>
          <a:lstStyle/>
          <a:p>
            <a:pPr algn="ctr">
              <a:spcBef>
                <a:spcPct val="0"/>
              </a:spcBef>
            </a:pPr>
            <a:r>
              <a:rPr lang="en-US" sz="3200" b="1" cap="small" dirty="1">
                <a:solidFill>
                  <a:srgbClr val="092776"/>
                </a:solidFill>
              </a:rPr>
              <a:t>Appendix C</a:t>
            </a:r>
            <a:endParaRPr lang="en-US" sz="3600" b="1" cap="small">
              <a:solidFill>
                <a:srgbClr val="092776"/>
              </a:solidFill>
            </a:endParaRPr>
          </a:p>
        </p:txBody>
      </p:sp>
      <p:sp>
        <p:nvSpPr>
          <p:cNvPr id="48131" name="Rectangle 28"/>
          <p:cNvSpPr>
            <a:spLocks noGrp="1"/>
          </p:cNvSpPr>
          <p:nvPr>
            <p:ph idx="1"/>
          </p:nvPr>
        </p:nvSpPr>
        <p:spPr>
          <a:xfrm>
            <a:off x="414338" y="2006600"/>
            <a:ext cx="8326437" cy="1643527"/>
          </a:xfrm>
        </p:spPr>
        <p:txBody>
          <a:bodyPr/>
          <a:lstStyle/>
          <a:p>
            <a:pPr marL="0" lvl="0" indent="0" algn="ctr" rtl="0">
              <a:lnSpc>
                <a:spcPct val="90000"/>
              </a:lnSpc>
              <a:spcBef>
                <a:spcPct val="0"/>
              </a:spcBef>
              <a:spcAft>
                <a:spcPct val="0"/>
              </a:spcAft>
              <a:buClr>
                <a:schemeClr val="dk1"/>
              </a:buClr>
              <a:buSzPts val="2400"/>
              <a:buNone/>
            </a:pPr>
            <a:endParaRPr lang="en-US" sz="2800" b="1">
              <a:solidFill>
                <a:srgbClr val="092776"/>
              </a:solidFill>
            </a:endParaRPr>
          </a:p>
          <a:p>
            <a:pPr marL="0" lvl="0" indent="0" algn="ctr" rtl="0">
              <a:lnSpc>
                <a:spcPct val="90000"/>
              </a:lnSpc>
              <a:spcBef>
                <a:spcPct val="0"/>
              </a:spcBef>
              <a:spcAft>
                <a:spcPct val="0"/>
              </a:spcAft>
              <a:buClr>
                <a:schemeClr val="dk1"/>
              </a:buClr>
              <a:buSzPts val="2400"/>
              <a:buNone/>
            </a:pPr>
            <a:endParaRPr lang="en-US" sz="2800" b="1">
              <a:solidFill>
                <a:srgbClr val="092776"/>
              </a:solidFill>
            </a:endParaRPr>
          </a:p>
          <a:p>
            <a:pPr marL="0" lvl="0" indent="0" algn="ctr" rtl="0">
              <a:lnSpc>
                <a:spcPct val="90000"/>
              </a:lnSpc>
              <a:spcBef>
                <a:spcPct val="0"/>
              </a:spcBef>
              <a:spcAft>
                <a:spcPct val="0"/>
              </a:spcAft>
              <a:buClr>
                <a:schemeClr val="dk1"/>
              </a:buClr>
              <a:buSzPts val="2400"/>
              <a:buNone/>
            </a:pPr>
            <a:r>
              <a:rPr lang="en-US" sz="2800" b="1" cap="small" dirty="1">
                <a:solidFill>
                  <a:srgbClr val="092776"/>
                </a:solidFill>
              </a:rPr>
              <a:t>Summary of Legislative and Treaty Proposals</a:t>
            </a:r>
          </a:p>
        </p:txBody>
      </p:sp>
      <p:sp>
        <p:nvSpPr>
          <p:cNvPr id="2" name="Oval 1">
            <a:extLst>
              <a:ext uri="{FF2B5EF4-FFF2-40B4-BE49-F238E27FC236}">
                <a16:creationId xmlns:a16="http://schemas.microsoft.com/office/drawing/2014/main" id="{63117E26-2DFE-417B-8172-F41684B794B8}"/>
              </a:ext>
            </a:extLst>
          </p:cNvPr>
          <p:cNvSpPr/>
          <p:nvPr/>
        </p:nvSpPr>
        <p:spPr>
          <a:xfrm>
            <a:off x="276225" y="6553200"/>
            <a:ext cx="304800" cy="238125"/>
          </a:xfrm>
          <a:prstGeom prst="ellipse"/>
          <a:solidFill>
            <a:schemeClr val="bg1"/>
          </a:solidFill>
          <a:ln w="25400" cap="flat" algn="ctr">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1577276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15" name="Title 14"/>
          <p:cNvSpPr>
            <a:spLocks noGrp="1"/>
          </p:cNvSpPr>
          <p:nvPr>
            <p:ph type="title"/>
          </p:nvPr>
        </p:nvSpPr>
        <p:spPr>
          <a:xfrm>
            <a:off x="259556" y="320823"/>
            <a:ext cx="8624888" cy="762000"/>
          </a:xfrm>
        </p:spPr>
        <p:txBody>
          <a:bodyPr/>
          <a:lstStyle/>
          <a:p>
            <a:pPr algn="ctr"/>
            <a:r>
              <a:rPr lang="en-GB" sz="2400" b="1" dirty="1">
                <a:solidFill>
                  <a:srgbClr val="002060"/>
                </a:solidFill>
                <a:latin typeface="Arial" panose="020b0604020202020204" pitchFamily="34" charset="0"/>
                <a:cs typeface="Arial" panose="020b0604020202020204" pitchFamily="34" charset="0"/>
              </a:rPr>
              <a:t>Prior Legislative and Treaty Proposals</a:t>
            </a:r>
          </a:p>
        </p:txBody>
      </p:sp>
      <p:graphicFrame>
        <p:nvGraphicFramePr>
          <p:cNvPr id="10" name="Group 32"/>
          <p:cNvGraphicFramePr>
            <a:graphicFrameLocks noGrp="1"/>
          </p:cNvGraphicFramePr>
          <p:nvPr>
            <p:extLst>
              <p:ext uri="{D42A27DB-BD31-4B8C-83A1-F6EECF244321}">
                <p14:modId xmlns:p14="http://schemas.microsoft.com/office/powerpoint/2010/main" val="359649609"/>
              </p:ext>
            </p:extLst>
          </p:nvPr>
        </p:nvGraphicFramePr>
        <p:xfrm>
          <a:off x="403212" y="1205484"/>
          <a:ext cx="8351863" cy="4887406"/>
        </p:xfrm>
        <a:graphic>
          <a:graphicData uri="http://schemas.openxmlformats.org/drawingml/2006/table">
            <a:tbl>
              <a:tblPr/>
              <a:tblGrid>
                <a:gridCol w="1523729">
                  <a:extLst>
                    <a:ext uri="{9D8B030D-6E8A-4147-A177-3AD203B41FA5}">
                      <a16:colId xmlns:a16="http://schemas.microsoft.com/office/drawing/2014/main" val="20000"/>
                    </a:ext>
                  </a:extLst>
                </a:gridCol>
                <a:gridCol w="3606474">
                  <a:extLst>
                    <a:ext uri="{9D8B030D-6E8A-4147-A177-3AD203B41FA5}">
                      <a16:colId xmlns:a16="http://schemas.microsoft.com/office/drawing/2014/main" val="20001"/>
                    </a:ext>
                  </a:extLst>
                </a:gridCol>
                <a:gridCol w="3221660">
                  <a:extLst>
                    <a:ext uri="{9D8B030D-6E8A-4147-A177-3AD203B41FA5}">
                      <a16:colId xmlns:a16="http://schemas.microsoft.com/office/drawing/2014/main" val="20002"/>
                    </a:ext>
                  </a:extLst>
                </a:gridCol>
              </a:tblGrid>
              <a:tr h="343777">
                <a:tc>
                  <a:txBody>
                    <a:bodyPr/>
                    <a:lstStyle/>
                    <a:p>
                      <a:pPr marL="0" marR="0" lvl="0" indent="0" algn="ctr" defTabSz="914400" fontAlgn="base" rtl="0" eaLnBrk="0" latinLnBrk="0" hangingPunct="0">
                        <a:lnSpc>
                          <a:spcPct val="100000"/>
                        </a:lnSpc>
                        <a:spcBef>
                          <a:spcPct val="50000"/>
                        </a:spcBef>
                        <a:spcAft>
                          <a:spcPct val="0"/>
                        </a:spcAft>
                        <a:buClrTx/>
                        <a:buSzTx/>
                        <a:buFont typeface="Arial" charset="0"/>
                        <a:buNone/>
                      </a:pPr>
                      <a:r>
                        <a:rPr kumimoji="0" lang="en-US" sz="1400" b="1" i="0" u="none" strike="noStrike" cap="none" normalizeH="0" baseline="0" dirty="1">
                          <a:ln>
                            <a:noFill/>
                          </a:ln>
                          <a:solidFill>
                            <a:schemeClr val="bg1"/>
                          </a:solidFill>
                          <a:effectLst/>
                          <a:latin typeface="Arial" charset="0"/>
                          <a:cs typeface="Arial" charset="0"/>
                        </a:rPr>
                        <a:t>Proposal</a:t>
                      </a:r>
                    </a:p>
                  </a:txBody>
                  <a:tcPr marL="68750" marR="68750" marT="68764" marB="68764" horzOverflow="overflow" anchor="ctr" anchorCtr="1">
                    <a:lnL w="12700"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fontAlgn="base" rtl="0" eaLnBrk="0" latinLnBrk="0" hangingPunct="0">
                        <a:lnSpc>
                          <a:spcPct val="100000"/>
                        </a:lnSpc>
                        <a:spcBef>
                          <a:spcPct val="50000"/>
                        </a:spcBef>
                        <a:spcAft>
                          <a:spcPct val="0"/>
                        </a:spcAft>
                        <a:buClrTx/>
                        <a:buSzTx/>
                        <a:buFont typeface="Arial" charset="0"/>
                        <a:buNone/>
                      </a:pPr>
                      <a:r>
                        <a:rPr kumimoji="0" lang="en-US" sz="1400" b="1" i="0" u="none" strike="noStrike" cap="none" normalizeH="0" baseline="0" dirty="1">
                          <a:ln>
                            <a:noFill/>
                          </a:ln>
                          <a:solidFill>
                            <a:schemeClr val="bg1"/>
                          </a:solidFill>
                          <a:effectLst/>
                          <a:latin typeface="Arial" charset="0"/>
                          <a:cs typeface="Arial" charset="0"/>
                        </a:rPr>
                        <a:t>Description</a:t>
                      </a:r>
                    </a:p>
                  </a:txBody>
                  <a:tcPr marL="68750" marR="68750" marT="68764" marB="68764" horzOverflow="overflow"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fontAlgn="base" rtl="0" eaLnBrk="0" latinLnBrk="0" hangingPunct="0">
                        <a:lnSpc>
                          <a:spcPct val="100000"/>
                        </a:lnSpc>
                        <a:spcBef>
                          <a:spcPct val="50000"/>
                        </a:spcBef>
                        <a:spcAft>
                          <a:spcPct val="0"/>
                        </a:spcAft>
                        <a:buClrTx/>
                        <a:buSzTx/>
                        <a:buFont typeface="Arial" charset="0"/>
                        <a:buNone/>
                      </a:pPr>
                      <a:r>
                        <a:rPr kumimoji="0" lang="en-US" sz="1400" b="1" i="0" u="none" strike="noStrike" cap="none" normalizeH="0" baseline="0" dirty="1">
                          <a:ln>
                            <a:noFill/>
                          </a:ln>
                          <a:solidFill>
                            <a:schemeClr val="bg1"/>
                          </a:solidFill>
                          <a:effectLst/>
                          <a:latin typeface="Arial" charset="0"/>
                          <a:cs typeface="Arial" charset="0"/>
                        </a:rPr>
                        <a:t>Practical Effects </a:t>
                      </a:r>
                    </a:p>
                  </a:txBody>
                  <a:tcPr marL="68750" marR="68750" marT="68764" marB="68764" horzOverflow="overflow"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2776"/>
                    </a:solidFill>
                  </a:tcPr>
                </a:tc>
                <a:extLst>
                  <a:ext uri="{0D108BD9-81ED-4DB2-BD59-A6C34878D82A}">
                    <a16:rowId xmlns:a16="http://schemas.microsoft.com/office/drawing/2014/main" val="10000"/>
                  </a:ext>
                </a:extLst>
              </a:tr>
              <a:tr h="1220341">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pPr>
                      <a:r>
                        <a:rPr kumimoji="0" lang="en-US" sz="1000" b="1" i="0" u="none" strike="noStrike" cap="none" normalizeH="0" baseline="0" dirty="1">
                          <a:ln>
                            <a:noFill/>
                          </a:ln>
                          <a:solidFill>
                            <a:srgbClr val="002060"/>
                          </a:solidFill>
                          <a:effectLst/>
                          <a:latin typeface="Arial" charset="0"/>
                          <a:cs typeface="Arial" charset="0"/>
                        </a:rPr>
                        <a:t>Lower Section 7874 Ownership Continuity (Levin Stop Corporate Inversions Act plus several other bills)</a:t>
                      </a:r>
                    </a:p>
                  </a:txBody>
                  <a:tcPr marL="68750" marR="68750" marT="68764" marB="68764" horzOverflow="overflow">
                    <a:lnL>
                      <a:noFill/>
                    </a:lnL>
                    <a:lnR>
                      <a:noFill/>
                    </a:lnR>
                    <a:lnT w="12700" cap="flat" cmpd="sng" algn="ctr">
                      <a:solidFill>
                        <a:schemeClr val="bg1"/>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pPr>
                      <a:r>
                        <a:rPr kumimoji="0" lang="en-US" sz="1000" b="0" i="0" u="none" strike="noStrike" cap="none" normalizeH="0" baseline="0" dirty="1">
                          <a:ln>
                            <a:noFill/>
                          </a:ln>
                          <a:solidFill>
                            <a:srgbClr val="002060"/>
                          </a:solidFill>
                          <a:effectLst/>
                          <a:latin typeface="Arial" charset="0"/>
                          <a:cs typeface="Arial" charset="0"/>
                        </a:rPr>
                        <a:t>The proposal would reduce the ownership continuity level from at least 80% to more than 50%, and to eliminate all threshold triggers if the acquirer’s EAG is managed and controlled in the U.S. and has 25% of employees, comp, assets, </a:t>
                      </a:r>
                      <a:r>
                        <a:rPr kumimoji="0" lang="en-US" sz="1000" b="0" i="1" u="none" strike="noStrike" cap="none" normalizeH="0" baseline="0" dirty="1">
                          <a:ln>
                            <a:noFill/>
                          </a:ln>
                          <a:solidFill>
                            <a:srgbClr val="002060"/>
                          </a:solidFill>
                          <a:effectLst/>
                          <a:latin typeface="Arial" charset="0"/>
                          <a:cs typeface="Arial" charset="0"/>
                        </a:rPr>
                        <a:t>or</a:t>
                      </a:r>
                      <a:r>
                        <a:rPr kumimoji="0" lang="en-US" sz="1000" b="0" i="0" u="none" strike="noStrike" cap="none" normalizeH="0" baseline="0" dirty="1">
                          <a:ln>
                            <a:noFill/>
                          </a:ln>
                          <a:solidFill>
                            <a:srgbClr val="002060"/>
                          </a:solidFill>
                          <a:effectLst/>
                          <a:latin typeface="Arial" charset="0"/>
                          <a:cs typeface="Arial" charset="0"/>
                        </a:rPr>
                        <a:t> income in the United States.</a:t>
                      </a:r>
                    </a:p>
                  </a:txBody>
                  <a:tcPr marL="68750" marR="68750" marT="68764" marB="68764" horzOverflow="overflow">
                    <a:lnL>
                      <a:noFill/>
                    </a:lnL>
                    <a:lnR>
                      <a:noFill/>
                    </a:lnR>
                    <a:lnT w="12700" cap="flat" cmpd="sng" algn="ctr">
                      <a:solidFill>
                        <a:schemeClr val="bg1"/>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pPr>
                      <a:r>
                        <a:rPr kumimoji="0" lang="en-US" sz="1000" b="0" i="0" u="none" strike="noStrike" cap="none" normalizeH="0" baseline="0" dirty="1">
                          <a:ln>
                            <a:noFill/>
                          </a:ln>
                          <a:solidFill>
                            <a:srgbClr val="002060"/>
                          </a:solidFill>
                          <a:effectLst/>
                          <a:latin typeface="Arial" charset="0"/>
                          <a:cs typeface="Arial" charset="0"/>
                        </a:rPr>
                        <a:t>If the SBA exception was not met, and if enacted, New Parent would become a domestic corporation if over 50% ownership continuity by former Parent shareholders.</a:t>
                      </a:r>
                    </a:p>
                  </a:txBody>
                  <a:tcPr marL="68750" marR="68750" marT="68764" marB="68764" horzOverflow="overflow">
                    <a:lnL>
                      <a:noFill/>
                    </a:lnL>
                    <a:lnR>
                      <a:noFill/>
                    </a:lnR>
                    <a:lnT w="12700" cap="flat" cmpd="sng" algn="ctr">
                      <a:solidFill>
                        <a:schemeClr val="bg1"/>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01590">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defRPr/>
                      </a:pPr>
                      <a:r>
                        <a:rPr kumimoji="0" lang="en-US" sz="1000" b="1" i="0" u="none" strike="noStrike" cap="none" normalizeH="0" baseline="0" dirty="1">
                          <a:ln>
                            <a:noFill/>
                          </a:ln>
                          <a:solidFill>
                            <a:srgbClr val="002060"/>
                          </a:solidFill>
                          <a:effectLst/>
                          <a:latin typeface="Arial" charset="0"/>
                          <a:cs typeface="Arial" charset="0"/>
                        </a:rPr>
                        <a:t>Accelerate Income Recognition (Pay Before You Go Act plus other proposals)</a:t>
                      </a:r>
                    </a:p>
                  </a:txBody>
                  <a:tcPr marL="68750" marR="68750" marT="68764" marB="68764" horzOverflow="overflow">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pPr>
                      <a:r>
                        <a:rPr kumimoji="0" lang="en-US" sz="1000" b="0" i="0" u="none" strike="noStrike" cap="none" normalizeH="0" baseline="0" dirty="1">
                          <a:ln>
                            <a:noFill/>
                          </a:ln>
                          <a:solidFill>
                            <a:srgbClr val="002060"/>
                          </a:solidFill>
                          <a:effectLst/>
                          <a:latin typeface="Arial" charset="0"/>
                          <a:cs typeface="Arial" charset="0"/>
                        </a:rPr>
                        <a:t>The proposal would require an expatriating domestic entity to include in income the attributable earnings and profits of its foreign subsidiaries immediately prior to an expatriation.</a:t>
                      </a:r>
                    </a:p>
                  </a:txBody>
                  <a:tcPr marL="68750" marR="68750" marT="68764" marB="68764" horzOverflow="overflow">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pPr>
                      <a:r>
                        <a:rPr kumimoji="0" lang="en-US" sz="1000" b="0" i="0" u="none" strike="noStrike" cap="none" normalizeH="0" baseline="0" dirty="1">
                          <a:ln>
                            <a:noFill/>
                          </a:ln>
                          <a:solidFill>
                            <a:srgbClr val="002060"/>
                          </a:solidFill>
                          <a:effectLst/>
                          <a:latin typeface="Arial" charset="0"/>
                          <a:cs typeface="Arial" charset="0"/>
                        </a:rPr>
                        <a:t>If the SBA exception was not met, and if enacted, the effective tax rate and cash tax cost of an expatriation would be dramatically increased.</a:t>
                      </a:r>
                    </a:p>
                  </a:txBody>
                  <a:tcPr marL="68750" marR="68750" marT="68764" marB="68764" horzOverflow="overflow">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10966">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pPr>
                      <a:r>
                        <a:rPr kumimoji="0" lang="en-US" sz="1000" b="1" i="0" u="none" strike="noStrike" cap="none" normalizeH="0" baseline="0" dirty="1">
                          <a:ln>
                            <a:noFill/>
                          </a:ln>
                          <a:solidFill>
                            <a:srgbClr val="002060"/>
                          </a:solidFill>
                          <a:effectLst/>
                          <a:latin typeface="Arial" charset="0"/>
                          <a:cs typeface="Arial" charset="0"/>
                        </a:rPr>
                        <a:t>Denial of Treaty Benefits (Rangel / Doggett Anti-Tax Haven Act plus other bills)</a:t>
                      </a:r>
                    </a:p>
                  </a:txBody>
                  <a:tcPr marL="68750" marR="68750" marT="68764" marB="68764" horzOverflow="overflow">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pPr>
                      <a:r>
                        <a:rPr kumimoji="0" lang="en-US" sz="1000" b="0" i="0" u="none" strike="noStrike" cap="none" normalizeH="0" baseline="0" dirty="1">
                          <a:ln>
                            <a:noFill/>
                          </a:ln>
                          <a:solidFill>
                            <a:srgbClr val="002060"/>
                          </a:solidFill>
                          <a:effectLst/>
                          <a:latin typeface="Arial" charset="0"/>
                          <a:cs typeface="Arial" charset="0"/>
                        </a:rPr>
                        <a:t>The proposal would limit the application of a U.S. income tax treaty for the purpose of claiming a reduced rate of U.S. withholding on deductible payments (e.g., interest) made to related parties if the ultimate parent is resident in a non-treaty jurisdiction. </a:t>
                      </a:r>
                    </a:p>
                  </a:txBody>
                  <a:tcPr marL="68750" marR="68750" marT="68764" marB="68764" horzOverflow="overflow">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pPr>
                      <a:r>
                        <a:rPr kumimoji="0" lang="en-US" sz="1000" b="0" i="0" u="none" strike="noStrike" cap="none" normalizeH="0" baseline="0" dirty="1">
                          <a:ln>
                            <a:noFill/>
                          </a:ln>
                          <a:solidFill>
                            <a:srgbClr val="002060"/>
                          </a:solidFill>
                          <a:effectLst/>
                          <a:latin typeface="Arial" charset="0"/>
                          <a:cs typeface="Arial" charset="0"/>
                        </a:rPr>
                        <a:t>Provided New Parent is entitled to benefits of a U.S. income tax treaty, this proposal should have no negative impact even if enacted. </a:t>
                      </a:r>
                    </a:p>
                  </a:txBody>
                  <a:tcPr marL="68750" marR="68750" marT="68764" marB="68764" horzOverflow="overflow">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910961">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pPr>
                      <a:r>
                        <a:rPr kumimoji="0" lang="en-US" sz="1000" b="1" i="0" u="none" strike="noStrike" cap="none" normalizeH="0" baseline="0" dirty="1">
                          <a:ln>
                            <a:noFill/>
                          </a:ln>
                          <a:solidFill>
                            <a:srgbClr val="002060"/>
                          </a:solidFill>
                          <a:effectLst/>
                          <a:latin typeface="Arial" charset="0"/>
                          <a:cs typeface="Arial" charset="0"/>
                        </a:rPr>
                        <a:t>Tighten Interest Deduction Limits (Camp plus several other bills)</a:t>
                      </a:r>
                    </a:p>
                  </a:txBody>
                  <a:tcPr marL="68750" marR="68750" marT="68761" marB="68761" horzOverflow="overflow">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pPr>
                      <a:r>
                        <a:rPr kumimoji="0" lang="en-US" sz="1000" b="0" i="0" u="none" strike="noStrike" cap="none" normalizeH="0" baseline="0" dirty="1">
                          <a:ln>
                            <a:noFill/>
                          </a:ln>
                          <a:solidFill>
                            <a:srgbClr val="002060"/>
                          </a:solidFill>
                          <a:effectLst/>
                          <a:latin typeface="Arial" charset="0"/>
                          <a:cs typeface="Arial" charset="0"/>
                        </a:rPr>
                        <a:t>Various proposals to reduce the 50% of adjusted taxable income limit of section 163(j) for related-party interest deductions to, depending upon the proposal, 40%, 25% or 10% (unless U.S. leverage is no higher than world-wide leverage). </a:t>
                      </a:r>
                    </a:p>
                  </a:txBody>
                  <a:tcPr marL="68750" marR="68750" marT="68761" marB="68761" horzOverflow="overflow">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pPr>
                      <a:r>
                        <a:rPr kumimoji="0" lang="en-US" sz="1000" b="0" i="0" u="none" strike="noStrike" cap="none" normalizeH="0" baseline="0" dirty="1">
                          <a:ln>
                            <a:noFill/>
                          </a:ln>
                          <a:solidFill>
                            <a:srgbClr val="002060"/>
                          </a:solidFill>
                          <a:effectLst/>
                          <a:latin typeface="Arial" charset="0"/>
                          <a:cs typeface="Arial" charset="0"/>
                        </a:rPr>
                        <a:t>If any proposal is enacted, the tax benefit attributable to the New Parent structure could be reduced.</a:t>
                      </a:r>
                    </a:p>
                  </a:txBody>
                  <a:tcPr marL="68750" marR="68750" marT="68761" marB="68761" horzOverflow="overflow">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40546">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pPr>
                      <a:r>
                        <a:rPr kumimoji="0" lang="en-US" sz="1000" b="1" i="0" u="none" strike="noStrike" cap="none" normalizeH="0" baseline="0" dirty="1">
                          <a:ln>
                            <a:noFill/>
                          </a:ln>
                          <a:solidFill>
                            <a:srgbClr val="002060"/>
                          </a:solidFill>
                          <a:effectLst/>
                          <a:latin typeface="Arial" charset="0"/>
                          <a:cs typeface="Arial" charset="0"/>
                        </a:rPr>
                        <a:t>Proposed 2015 U.S. Model Treaty Provisions</a:t>
                      </a:r>
                    </a:p>
                  </a:txBody>
                  <a:tcPr marL="68750" marR="68750" marT="68761" marB="68761" horzOverflow="overflow">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pPr>
                      <a:r>
                        <a:rPr kumimoji="0" lang="en-US" sz="1000" b="0" i="0" u="none" strike="noStrike" cap="none" normalizeH="0" baseline="0" dirty="1">
                          <a:ln>
                            <a:noFill/>
                          </a:ln>
                          <a:solidFill>
                            <a:srgbClr val="002060"/>
                          </a:solidFill>
                          <a:effectLst/>
                          <a:latin typeface="Arial" charset="0"/>
                          <a:cs typeface="Arial" charset="0"/>
                        </a:rPr>
                        <a:t>Deny U.S. treaty benefits for payments of income to or by members of EAG otherwise subject to the section 7874 regime. </a:t>
                      </a:r>
                    </a:p>
                  </a:txBody>
                  <a:tcPr marL="68750" marR="68750" marT="68761" marB="68761" horzOverflow="overflow">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pPr>
                      <a:r>
                        <a:rPr kumimoji="0" lang="en-US" sz="1000" b="0" i="0" u="none" strike="noStrike" cap="none" normalizeH="0" baseline="0" dirty="1">
                          <a:ln>
                            <a:noFill/>
                          </a:ln>
                          <a:solidFill>
                            <a:srgbClr val="002060"/>
                          </a:solidFill>
                          <a:effectLst/>
                          <a:latin typeface="Arial" charset="0"/>
                          <a:cs typeface="Arial" charset="0"/>
                        </a:rPr>
                        <a:t>If reflected in applicable treaties, deny the ability of non-U.S. persons in treaty jurisdictions from claiming reductions in the 30% rate of U.S. withholding tax on payments made by U.S. members of the EAG.</a:t>
                      </a:r>
                    </a:p>
                  </a:txBody>
                  <a:tcPr marL="68750" marR="68750" marT="68761" marB="68761" horzOverflow="overflow">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3334066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15" name="Title 14"/>
          <p:cNvSpPr>
            <a:spLocks noGrp="1"/>
          </p:cNvSpPr>
          <p:nvPr>
            <p:ph type="title"/>
          </p:nvPr>
        </p:nvSpPr>
        <p:spPr>
          <a:xfrm>
            <a:off x="259556" y="320823"/>
            <a:ext cx="8624888" cy="762000"/>
          </a:xfrm>
        </p:spPr>
        <p:txBody>
          <a:bodyPr/>
          <a:lstStyle/>
          <a:p>
            <a:pPr algn="ctr"/>
            <a:r>
              <a:rPr lang="en-GB" sz="2400" b="1" dirty="1">
                <a:solidFill>
                  <a:srgbClr val="002060"/>
                </a:solidFill>
                <a:latin typeface="Arial" panose="020b0604020202020204" pitchFamily="34" charset="0"/>
                <a:cs typeface="Arial" panose="020b0604020202020204" pitchFamily="34" charset="0"/>
              </a:rPr>
              <a:t>Most Recent Legislative Proposals</a:t>
            </a:r>
          </a:p>
        </p:txBody>
      </p:sp>
      <p:graphicFrame>
        <p:nvGraphicFramePr>
          <p:cNvPr id="10" name="Group 32"/>
          <p:cNvGraphicFramePr>
            <a:graphicFrameLocks noGrp="1"/>
          </p:cNvGraphicFramePr>
          <p:nvPr>
            <p:extLst>
              <p:ext uri="{D42A27DB-BD31-4B8C-83A1-F6EECF244321}">
                <p14:modId xmlns:p14="http://schemas.microsoft.com/office/powerpoint/2010/main" val="2189915334"/>
              </p:ext>
            </p:extLst>
          </p:nvPr>
        </p:nvGraphicFramePr>
        <p:xfrm>
          <a:off x="403212" y="1205484"/>
          <a:ext cx="8351863" cy="4694669"/>
        </p:xfrm>
        <a:graphic>
          <a:graphicData uri="http://schemas.openxmlformats.org/drawingml/2006/table">
            <a:tbl>
              <a:tblPr/>
              <a:tblGrid>
                <a:gridCol w="1523729">
                  <a:extLst>
                    <a:ext uri="{9D8B030D-6E8A-4147-A177-3AD203B41FA5}">
                      <a16:colId xmlns:a16="http://schemas.microsoft.com/office/drawing/2014/main" val="20000"/>
                    </a:ext>
                  </a:extLst>
                </a:gridCol>
                <a:gridCol w="3606474">
                  <a:extLst>
                    <a:ext uri="{9D8B030D-6E8A-4147-A177-3AD203B41FA5}">
                      <a16:colId xmlns:a16="http://schemas.microsoft.com/office/drawing/2014/main" val="20001"/>
                    </a:ext>
                  </a:extLst>
                </a:gridCol>
                <a:gridCol w="3221660">
                  <a:extLst>
                    <a:ext uri="{9D8B030D-6E8A-4147-A177-3AD203B41FA5}">
                      <a16:colId xmlns:a16="http://schemas.microsoft.com/office/drawing/2014/main" val="20002"/>
                    </a:ext>
                  </a:extLst>
                </a:gridCol>
              </a:tblGrid>
              <a:tr h="343777">
                <a:tc>
                  <a:txBody>
                    <a:bodyPr/>
                    <a:lstStyle/>
                    <a:p>
                      <a:pPr marL="0" marR="0" lvl="0" indent="0" algn="ctr" defTabSz="914400" fontAlgn="base" rtl="0" eaLnBrk="0" latinLnBrk="0" hangingPunct="0">
                        <a:lnSpc>
                          <a:spcPct val="100000"/>
                        </a:lnSpc>
                        <a:spcBef>
                          <a:spcPct val="50000"/>
                        </a:spcBef>
                        <a:spcAft>
                          <a:spcPct val="0"/>
                        </a:spcAft>
                        <a:buClrTx/>
                        <a:buSzTx/>
                        <a:buFont typeface="Arial" charset="0"/>
                        <a:buNone/>
                      </a:pPr>
                      <a:r>
                        <a:rPr kumimoji="0" lang="en-US" sz="1400" b="1" i="0" u="none" strike="noStrike" cap="none" normalizeH="0" baseline="0" dirty="1">
                          <a:ln>
                            <a:noFill/>
                          </a:ln>
                          <a:solidFill>
                            <a:schemeClr val="bg1"/>
                          </a:solidFill>
                          <a:effectLst/>
                          <a:latin typeface="Arial" charset="0"/>
                          <a:cs typeface="Arial" charset="0"/>
                        </a:rPr>
                        <a:t>Proposal</a:t>
                      </a:r>
                    </a:p>
                  </a:txBody>
                  <a:tcPr marL="68750" marR="68750" marT="68764" marB="68764" horzOverflow="overflow" anchor="ctr" anchorCtr="1">
                    <a:lnL w="12700"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fontAlgn="base" rtl="0" eaLnBrk="0" latinLnBrk="0" hangingPunct="0">
                        <a:lnSpc>
                          <a:spcPct val="100000"/>
                        </a:lnSpc>
                        <a:spcBef>
                          <a:spcPct val="50000"/>
                        </a:spcBef>
                        <a:spcAft>
                          <a:spcPct val="0"/>
                        </a:spcAft>
                        <a:buClrTx/>
                        <a:buSzTx/>
                        <a:buFont typeface="Arial" charset="0"/>
                        <a:buNone/>
                      </a:pPr>
                      <a:r>
                        <a:rPr kumimoji="0" lang="en-US" sz="1400" b="1" i="0" u="none" strike="noStrike" cap="none" normalizeH="0" baseline="0" dirty="1">
                          <a:ln>
                            <a:noFill/>
                          </a:ln>
                          <a:solidFill>
                            <a:schemeClr val="bg1"/>
                          </a:solidFill>
                          <a:effectLst/>
                          <a:latin typeface="Arial" charset="0"/>
                          <a:cs typeface="Arial" charset="0"/>
                        </a:rPr>
                        <a:t>Description</a:t>
                      </a:r>
                    </a:p>
                  </a:txBody>
                  <a:tcPr marL="68750" marR="68750" marT="68764" marB="68764" horzOverflow="overflow"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fontAlgn="base" rtl="0" eaLnBrk="0" latinLnBrk="0" hangingPunct="0">
                        <a:lnSpc>
                          <a:spcPct val="100000"/>
                        </a:lnSpc>
                        <a:spcBef>
                          <a:spcPct val="50000"/>
                        </a:spcBef>
                        <a:spcAft>
                          <a:spcPct val="0"/>
                        </a:spcAft>
                        <a:buClrTx/>
                        <a:buSzTx/>
                        <a:buFont typeface="Arial" charset="0"/>
                        <a:buNone/>
                      </a:pPr>
                      <a:r>
                        <a:rPr kumimoji="0" lang="en-US" sz="1400" b="1" i="0" u="none" strike="noStrike" cap="none" normalizeH="0" baseline="0" dirty="1">
                          <a:ln>
                            <a:noFill/>
                          </a:ln>
                          <a:solidFill>
                            <a:schemeClr val="bg1"/>
                          </a:solidFill>
                          <a:effectLst/>
                          <a:latin typeface="Arial" charset="0"/>
                          <a:cs typeface="Arial" charset="0"/>
                        </a:rPr>
                        <a:t>Practical Effects </a:t>
                      </a:r>
                    </a:p>
                  </a:txBody>
                  <a:tcPr marL="68750" marR="68750" marT="68764" marB="68764" horzOverflow="overflow"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2776"/>
                    </a:solidFill>
                  </a:tcPr>
                </a:tc>
                <a:extLst>
                  <a:ext uri="{0D108BD9-81ED-4DB2-BD59-A6C34878D82A}">
                    <a16:rowId xmlns:a16="http://schemas.microsoft.com/office/drawing/2014/main" val="10000"/>
                  </a:ext>
                </a:extLst>
              </a:tr>
              <a:tr h="2682253">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pPr>
                      <a:r>
                        <a:rPr lang="en-US" sz="1000" b="1" kern="1200" dirty="1">
                          <a:solidFill>
                            <a:srgbClr val="092776"/>
                          </a:solidFill>
                          <a:effectLst/>
                          <a:latin typeface="Arial" panose="020b0604020202020204" pitchFamily="34" charset="0"/>
                          <a:ea typeface="+mn-ea"/>
                          <a:cs typeface="Arial" panose="020b0604020202020204" pitchFamily="34" charset="0"/>
                        </a:rPr>
                        <a:t>H.R. 2976, Stop Corporate Inversions Act of 2021 (May 4, 2021) proposed by Rep. Lloyd Doggett</a:t>
                      </a:r>
                      <a:endParaRPr kumimoji="0" lang="en-US" sz="1000" b="1" i="0" u="none" strike="noStrike" cap="none" normalizeH="0" baseline="0">
                        <a:ln>
                          <a:noFill/>
                        </a:ln>
                        <a:solidFill>
                          <a:srgbClr val="092776"/>
                        </a:solidFill>
                        <a:effectLst/>
                        <a:latin typeface="Arial" panose="020b0604020202020204" pitchFamily="34" charset="0"/>
                        <a:cs typeface="Arial" panose="020b0604020202020204" pitchFamily="34" charset="0"/>
                      </a:endParaRPr>
                    </a:p>
                  </a:txBody>
                  <a:tcPr marL="68750" marR="68750" marT="68764" marB="68764" horzOverflow="overflow">
                    <a:lnL>
                      <a:noFill/>
                    </a:lnL>
                    <a:lnR>
                      <a:noFill/>
                    </a:lnR>
                    <a:lnT w="12700" cap="flat" cmpd="sng" algn="ctr">
                      <a:solidFill>
                        <a:schemeClr val="bg1"/>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pPr>
                      <a:r>
                        <a:rPr kumimoji="0" lang="en-US" sz="1000" b="0" i="0" u="none" strike="noStrike" cap="none" normalizeH="0" baseline="0" dirty="1">
                          <a:ln>
                            <a:noFill/>
                          </a:ln>
                          <a:solidFill>
                            <a:srgbClr val="002060"/>
                          </a:solidFill>
                          <a:effectLst/>
                          <a:latin typeface="Arial" charset="0"/>
                          <a:cs typeface="Arial" charset="0"/>
                        </a:rPr>
                        <a:t>The proposal would reduce the ownership continuity level from at least 80% to more than 50%, and to eliminate all threshold triggers if the acquirer’s EAG is </a:t>
                      </a:r>
                      <a:r>
                        <a:rPr kumimoji="0" lang="en-US" sz="1000" b="0" i="1" u="none" strike="noStrike" cap="none" normalizeH="0" baseline="0" dirty="1">
                          <a:ln>
                            <a:noFill/>
                          </a:ln>
                          <a:solidFill>
                            <a:srgbClr val="002060"/>
                          </a:solidFill>
                          <a:effectLst/>
                          <a:latin typeface="Arial" charset="0"/>
                          <a:cs typeface="Arial" charset="0"/>
                        </a:rPr>
                        <a:t>managed and controlled</a:t>
                      </a:r>
                      <a:r>
                        <a:rPr kumimoji="0" lang="en-US" sz="1000" b="0" i="0" u="none" strike="noStrike" cap="none" normalizeH="0" baseline="0" dirty="1">
                          <a:ln>
                            <a:noFill/>
                          </a:ln>
                          <a:solidFill>
                            <a:srgbClr val="002060"/>
                          </a:solidFill>
                          <a:effectLst/>
                          <a:latin typeface="Arial" charset="0"/>
                          <a:cs typeface="Arial" charset="0"/>
                        </a:rPr>
                        <a:t> in the United States or has 25% of employees, comp, assets, </a:t>
                      </a:r>
                      <a:r>
                        <a:rPr kumimoji="0" lang="en-US" sz="1000" b="0" i="1" u="none" strike="noStrike" cap="none" normalizeH="0" baseline="0" dirty="1">
                          <a:ln>
                            <a:noFill/>
                          </a:ln>
                          <a:solidFill>
                            <a:srgbClr val="002060"/>
                          </a:solidFill>
                          <a:effectLst/>
                          <a:latin typeface="Arial" charset="0"/>
                          <a:cs typeface="Arial" charset="0"/>
                        </a:rPr>
                        <a:t>or</a:t>
                      </a:r>
                      <a:r>
                        <a:rPr kumimoji="0" lang="en-US" sz="1000" b="0" i="0" u="none" strike="noStrike" cap="none" normalizeH="0" baseline="0" dirty="1">
                          <a:ln>
                            <a:noFill/>
                          </a:ln>
                          <a:solidFill>
                            <a:srgbClr val="002060"/>
                          </a:solidFill>
                          <a:effectLst/>
                          <a:latin typeface="Arial" charset="0"/>
                          <a:cs typeface="Arial" charset="0"/>
                        </a:rPr>
                        <a:t> income in the United States.</a:t>
                      </a:r>
                      <a:endParaRPr lang="en-US" sz="1000" kern="1200">
                        <a:solidFill>
                          <a:srgbClr val="092776"/>
                        </a:solidFill>
                        <a:effectLst/>
                        <a:latin typeface="Arial" panose="020b0604020202020204" pitchFamily="34" charset="0"/>
                        <a:ea typeface="+mn-ea"/>
                        <a:cs typeface="Arial" panose="020b0604020202020204" pitchFamily="34" charset="0"/>
                      </a:endParaRPr>
                    </a:p>
                    <a:p>
                      <a:pPr marL="0" marR="0" lvl="0" indent="0" algn="l" defTabSz="914400" fontAlgn="base" rtl="0" eaLnBrk="0" latinLnBrk="0" hangingPunct="0">
                        <a:lnSpc>
                          <a:spcPct val="100000"/>
                        </a:lnSpc>
                        <a:spcBef>
                          <a:spcPct val="80000"/>
                        </a:spcBef>
                        <a:spcAft>
                          <a:spcPct val="0"/>
                        </a:spcAft>
                        <a:buClrTx/>
                        <a:buSzTx/>
                        <a:buFont typeface="Arial" charset="0"/>
                        <a:buNone/>
                      </a:pPr>
                      <a:r>
                        <a:rPr lang="en-US" sz="1000" kern="1200" dirty="1">
                          <a:solidFill>
                            <a:srgbClr val="092776"/>
                          </a:solidFill>
                          <a:effectLst/>
                          <a:latin typeface="Arial" panose="020b0604020202020204" pitchFamily="34" charset="0"/>
                          <a:ea typeface="+mn-ea"/>
                          <a:cs typeface="Arial" panose="020b0604020202020204" pitchFamily="34" charset="0"/>
                        </a:rPr>
                        <a:t>The management and control of an EAG would be treated as occurring, directly or indirectly, primarily within the United States if substantially all of the executive officers and senior management of the EAG who exercise day-to-day responsibility for making decisions involving strategic, financial, and operational policies of the EAG are based or primarily located within the United States. Individuals who in fact exercise such day-to-day responsibilities would be treated as executive officers and senior management regardless of their title.</a:t>
                      </a:r>
                      <a:endParaRPr kumimoji="0" lang="en-US" sz="1000" b="0" i="0" u="none" strike="noStrike" cap="none" normalizeH="0" baseline="0">
                        <a:ln>
                          <a:noFill/>
                        </a:ln>
                        <a:solidFill>
                          <a:srgbClr val="092776"/>
                        </a:solidFill>
                        <a:effectLst/>
                        <a:latin typeface="Arial" panose="020b0604020202020204" pitchFamily="34" charset="0"/>
                        <a:cs typeface="Arial" panose="020b0604020202020204" pitchFamily="34" charset="0"/>
                      </a:endParaRPr>
                    </a:p>
                  </a:txBody>
                  <a:tcPr marL="68750" marR="68750" marT="68764" marB="68764" horzOverflow="overflow">
                    <a:lnL>
                      <a:noFill/>
                    </a:lnL>
                    <a:lnR>
                      <a:noFill/>
                    </a:lnR>
                    <a:lnT w="12700" cap="flat" cmpd="sng" algn="ctr">
                      <a:solidFill>
                        <a:schemeClr val="bg1"/>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pPr>
                      <a:r>
                        <a:rPr lang="en-US" sz="1000" kern="1200" dirty="1">
                          <a:solidFill>
                            <a:srgbClr val="092776"/>
                          </a:solidFill>
                          <a:effectLst/>
                          <a:latin typeface="Arial" panose="020b0604020202020204" pitchFamily="34" charset="0"/>
                          <a:ea typeface="+mn-ea"/>
                          <a:cs typeface="Arial" panose="020b0604020202020204" pitchFamily="34" charset="0"/>
                        </a:rPr>
                        <a:t>Rule could also discourage retention and expansion of U.S. workforce and investment in U.S.-based infrastructure.</a:t>
                      </a:r>
                    </a:p>
                    <a:p>
                      <a:pPr marL="0" marR="0" lvl="0" indent="0" algn="l" defTabSz="914400" fontAlgn="base" rtl="0" eaLnBrk="0" latinLnBrk="0" hangingPunct="0">
                        <a:lnSpc>
                          <a:spcPct val="100000"/>
                        </a:lnSpc>
                        <a:spcBef>
                          <a:spcPct val="80000"/>
                        </a:spcBef>
                        <a:spcAft>
                          <a:spcPct val="0"/>
                        </a:spcAft>
                        <a:buClrTx/>
                        <a:buSzTx/>
                        <a:buFont typeface="Arial" charset="0"/>
                        <a:buNone/>
                      </a:pPr>
                      <a:endParaRPr kumimoji="0" lang="en-US" sz="500" b="0" i="0" u="none" strike="noStrike" kern="1200" cap="none" normalizeH="0" baseline="0">
                        <a:ln>
                          <a:noFill/>
                        </a:ln>
                        <a:solidFill>
                          <a:srgbClr val="092776"/>
                        </a:solidFill>
                        <a:effectLst/>
                        <a:latin typeface="Arial" panose="020b0604020202020204" pitchFamily="34" charset="0"/>
                        <a:ea typeface="+mn-ea"/>
                        <a:cs typeface="Arial" panose="020b0604020202020204" pitchFamily="34" charset="0"/>
                      </a:endParaRPr>
                    </a:p>
                    <a:p>
                      <a:pPr marL="0" marR="0" lvl="0" indent="0" algn="l" defTabSz="914400" fontAlgn="base" rtl="0" eaLnBrk="0" latinLnBrk="0" hangingPunct="0">
                        <a:lnSpc>
                          <a:spcPct val="100000"/>
                        </a:lnSpc>
                        <a:spcBef>
                          <a:spcPct val="80000"/>
                        </a:spcBef>
                        <a:spcAft>
                          <a:spcPct val="0"/>
                        </a:spcAft>
                        <a:buClrTx/>
                        <a:buSzTx/>
                        <a:buFont typeface="Arial" charset="0"/>
                        <a:buNone/>
                      </a:pPr>
                      <a:endParaRPr kumimoji="0" lang="en-US" sz="600" b="0" i="0" u="none" strike="noStrike" kern="1200" cap="none" normalizeH="0" baseline="0">
                        <a:ln>
                          <a:noFill/>
                        </a:ln>
                        <a:solidFill>
                          <a:srgbClr val="092776"/>
                        </a:solidFill>
                        <a:effectLst/>
                        <a:latin typeface="Arial" panose="020b0604020202020204" pitchFamily="34" charset="0"/>
                        <a:ea typeface="+mn-ea"/>
                        <a:cs typeface="Arial" panose="020b0604020202020204" pitchFamily="34" charset="0"/>
                      </a:endParaRPr>
                    </a:p>
                    <a:p>
                      <a:pPr marL="0" marR="0" lvl="0" indent="0" algn="l" defTabSz="914400" fontAlgn="base" rtl="0" eaLnBrk="0" latinLnBrk="0" hangingPunct="0">
                        <a:lnSpc>
                          <a:spcPct val="100000"/>
                        </a:lnSpc>
                        <a:spcBef>
                          <a:spcPct val="80000"/>
                        </a:spcBef>
                        <a:spcAft>
                          <a:spcPct val="0"/>
                        </a:spcAft>
                        <a:buClrTx/>
                        <a:buSzTx/>
                        <a:buFont typeface="Arial" charset="0"/>
                        <a:buNone/>
                      </a:pPr>
                      <a:r>
                        <a:rPr kumimoji="0" lang="en-US" sz="1000" b="0" i="0" u="none" strike="noStrike" kern="1200" cap="none" normalizeH="0" baseline="0" dirty="1">
                          <a:ln>
                            <a:noFill/>
                          </a:ln>
                          <a:solidFill>
                            <a:srgbClr val="092776"/>
                          </a:solidFill>
                          <a:effectLst/>
                          <a:latin typeface="Arial" panose="020b0604020202020204" pitchFamily="34" charset="0"/>
                          <a:ea typeface="+mn-ea"/>
                          <a:cs typeface="Arial" panose="020b0604020202020204" pitchFamily="34" charset="0"/>
                        </a:rPr>
                        <a:t>I</a:t>
                      </a:r>
                      <a:r>
                        <a:rPr lang="en-US" sz="1000" kern="1200" dirty="1">
                          <a:solidFill>
                            <a:srgbClr val="092776"/>
                          </a:solidFill>
                          <a:effectLst/>
                          <a:latin typeface="Arial" panose="020b0604020202020204" pitchFamily="34" charset="0"/>
                          <a:ea typeface="+mn-ea"/>
                          <a:cs typeface="Arial" panose="020b0604020202020204" pitchFamily="34" charset="0"/>
                        </a:rPr>
                        <a:t>f too many of a corporation’s executive officers and senior management are based in the United States, the management and control test would be </a:t>
                      </a:r>
                      <a:r>
                        <a:rPr lang="en-US" sz="1000" i="1" kern="1200" dirty="1">
                          <a:solidFill>
                            <a:srgbClr val="092776"/>
                          </a:solidFill>
                          <a:effectLst/>
                          <a:latin typeface="Arial" panose="020b0604020202020204" pitchFamily="34" charset="0"/>
                          <a:ea typeface="+mn-ea"/>
                          <a:cs typeface="Arial" panose="020b0604020202020204" pitchFamily="34" charset="0"/>
                        </a:rPr>
                        <a:t>per se</a:t>
                      </a:r>
                      <a:r>
                        <a:rPr lang="en-US" sz="1000" kern="1200" dirty="1">
                          <a:solidFill>
                            <a:srgbClr val="092776"/>
                          </a:solidFill>
                          <a:effectLst/>
                          <a:latin typeface="Arial" panose="020b0604020202020204" pitchFamily="34" charset="0"/>
                          <a:ea typeface="+mn-ea"/>
                          <a:cs typeface="Arial" panose="020b0604020202020204" pitchFamily="34" charset="0"/>
                        </a:rPr>
                        <a:t> satisfied.</a:t>
                      </a:r>
                      <a:endParaRPr kumimoji="0" lang="en-US" sz="1000" b="0" i="0" u="none" strike="noStrike" kern="1200" cap="none" normalizeH="0" baseline="0">
                        <a:ln>
                          <a:noFill/>
                        </a:ln>
                        <a:solidFill>
                          <a:srgbClr val="092776"/>
                        </a:solidFill>
                        <a:effectLst/>
                        <a:latin typeface="Arial" panose="020b0604020202020204" pitchFamily="34" charset="0"/>
                        <a:ea typeface="+mn-ea"/>
                        <a:cs typeface="Arial" panose="020b0604020202020204" pitchFamily="34" charset="0"/>
                      </a:endParaRPr>
                    </a:p>
                  </a:txBody>
                  <a:tcPr marL="68750" marR="68750" marT="68764" marB="68764" horzOverflow="overflow">
                    <a:lnL>
                      <a:noFill/>
                    </a:lnL>
                    <a:lnR>
                      <a:noFill/>
                    </a:lnR>
                    <a:lnT w="12700" cap="flat" cmpd="sng" algn="ctr">
                      <a:solidFill>
                        <a:schemeClr val="bg1"/>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01590">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defRPr/>
                      </a:pPr>
                      <a:r>
                        <a:rPr kumimoji="0" lang="en-US" sz="1000" b="1" i="0" u="none" strike="noStrike" cap="none" normalizeH="0" baseline="0" dirty="1">
                          <a:ln>
                            <a:noFill/>
                          </a:ln>
                          <a:solidFill>
                            <a:srgbClr val="002060"/>
                          </a:solidFill>
                          <a:effectLst/>
                          <a:latin typeface="Arial" charset="0"/>
                          <a:cs typeface="Arial" charset="0"/>
                        </a:rPr>
                        <a:t>Biden Administration 2022 Green Book Proposal</a:t>
                      </a:r>
                    </a:p>
                  </a:txBody>
                  <a:tcPr marL="68750" marR="68750" marT="68764" marB="68764" horzOverflow="overflow">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pPr>
                      <a:r>
                        <a:rPr lang="en-US" sz="1000" kern="1200" dirty="1">
                          <a:solidFill>
                            <a:srgbClr val="092776"/>
                          </a:solidFill>
                          <a:effectLst/>
                          <a:latin typeface="Arial" panose="020b0604020202020204" pitchFamily="34" charset="0"/>
                          <a:ea typeface="+mn-ea"/>
                          <a:cs typeface="Arial" panose="020b0604020202020204" pitchFamily="34" charset="0"/>
                        </a:rPr>
                        <a:t>In addition to the historical section 7874 requirements and lowering the shareholder continuity threshold from at least 80% to more than 50%, the proposal provides that an inversion would be deemed to have occurred, regardless of shareholder continuity if (1) the fair market value of the domestic entity is larger than that of the foreign acquirer, (2) the expanded group is primarily managed and controlled in the United States, and (3) the group does not conduct substantial business activities in the foreign acquirer’s country of organization.</a:t>
                      </a:r>
                      <a:endParaRPr kumimoji="0" lang="en-US" sz="1000" b="0" i="0" u="none" strike="noStrike" cap="none" normalizeH="0" baseline="0">
                        <a:ln>
                          <a:noFill/>
                        </a:ln>
                        <a:solidFill>
                          <a:srgbClr val="092776"/>
                        </a:solidFill>
                        <a:effectLst/>
                        <a:latin typeface="Arial" panose="020b0604020202020204" pitchFamily="34" charset="0"/>
                        <a:cs typeface="Arial" panose="020b0604020202020204" pitchFamily="34" charset="0"/>
                      </a:endParaRPr>
                    </a:p>
                  </a:txBody>
                  <a:tcPr marL="68750" marR="68750" marT="68764" marB="68764" horzOverflow="overflow">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tc>
                  <a:txBody>
                    <a:bodyPr/>
                    <a:lstStyle/>
                    <a:p>
                      <a:pPr marL="0" marR="0" lvl="0" indent="0" algn="l" defTabSz="914400" fontAlgn="base" rtl="0" eaLnBrk="0" latinLnBrk="0" hangingPunct="0">
                        <a:lnSpc>
                          <a:spcPct val="100000"/>
                        </a:lnSpc>
                        <a:spcBef>
                          <a:spcPct val="80000"/>
                        </a:spcBef>
                        <a:spcAft>
                          <a:spcPct val="0"/>
                        </a:spcAft>
                        <a:buClrTx/>
                        <a:buSzTx/>
                        <a:buFont typeface="Arial" charset="0"/>
                        <a:buNone/>
                        <a:defRPr/>
                      </a:pPr>
                      <a:r>
                        <a:rPr lang="en-US" sz="1000" kern="1200" dirty="1">
                          <a:solidFill>
                            <a:srgbClr val="092776"/>
                          </a:solidFill>
                          <a:effectLst/>
                          <a:latin typeface="Arial" panose="020b0604020202020204" pitchFamily="34" charset="0"/>
                          <a:ea typeface="+mn-ea"/>
                          <a:cs typeface="Arial" panose="020b0604020202020204" pitchFamily="34" charset="0"/>
                        </a:rPr>
                        <a:t>Such a rule would effectively rule out a cross-border merger of equals where the acquiring corporation is the foreign MNE.</a:t>
                      </a:r>
                    </a:p>
                  </a:txBody>
                  <a:tcPr marL="68750" marR="68750" marT="68764" marB="68764" horzOverflow="overflow">
                    <a:lnL>
                      <a:noFill/>
                    </a:lnL>
                    <a:lnR>
                      <a:noFill/>
                    </a:lnR>
                    <a:lnT w="12700" cap="flat" cmpd="sng" algn="ctr">
                      <a:solidFill>
                        <a:srgbClr val="002776"/>
                      </a:solidFill>
                      <a:prstDash val="solid"/>
                      <a:round/>
                      <a:headEnd type="none" w="med" len="med"/>
                      <a:tailEnd type="none" w="med" len="med"/>
                    </a:lnT>
                    <a:lnB w="12700" cap="flat" cmpd="sng" algn="ctr">
                      <a:solidFill>
                        <a:srgbClr val="00277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0741698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50178" name="Rectangle 27"/>
          <p:cNvSpPr>
            <a:spLocks noGrp="1"/>
          </p:cNvSpPr>
          <p:nvPr>
            <p:ph type="title"/>
          </p:nvPr>
        </p:nvSpPr>
        <p:spPr>
          <a:xfrm>
            <a:off x="414338" y="395288"/>
            <a:ext cx="8326437" cy="332399"/>
          </a:xfrm>
        </p:spPr>
        <p:txBody>
          <a:bodyPr/>
          <a:lstStyle/>
          <a:p>
            <a:pPr algn="ctr"/>
            <a:r>
              <a:rPr lang="en-US" dirty="1"/>
              <a:t>Legislative History: Two Schools of Thought</a:t>
            </a:r>
          </a:p>
        </p:txBody>
      </p:sp>
      <p:sp>
        <p:nvSpPr>
          <p:cNvPr id="50179" name="Rectangle 28"/>
          <p:cNvSpPr>
            <a:spLocks noGrp="1"/>
          </p:cNvSpPr>
          <p:nvPr>
            <p:ph idx="1"/>
          </p:nvPr>
        </p:nvSpPr>
        <p:spPr>
          <a:xfrm>
            <a:off x="414338" y="1397000"/>
            <a:ext cx="8326437" cy="3637919"/>
          </a:xfrm>
        </p:spPr>
        <p:txBody>
          <a:bodyPr/>
          <a:lstStyle/>
          <a:p>
            <a:pPr marL="285750" indent="-285750">
              <a:buFont typeface="Arial" panose="020b0604020202020204" pitchFamily="34" charset="0"/>
              <a:buChar char="•"/>
            </a:pPr>
            <a:r>
              <a:rPr lang="en-US" dirty="1"/>
              <a:t>Level the Playing Field</a:t>
            </a:r>
          </a:p>
          <a:p>
            <a:pPr lvl="2"/>
            <a:r>
              <a:rPr lang="en-US" sz="1600" dirty="1"/>
              <a:t>Believed United States at a Competitive Disadvantage</a:t>
            </a:r>
          </a:p>
          <a:p>
            <a:pPr lvl="2"/>
            <a:r>
              <a:rPr lang="en-US" sz="1600" dirty="1"/>
              <a:t>Supported Dividend-Exemption System</a:t>
            </a:r>
          </a:p>
          <a:p>
            <a:pPr lvl="2"/>
            <a:r>
              <a:rPr lang="en-US" sz="1600" dirty="1"/>
              <a:t>Concern Over Increase in Foreign Takeovers of U.S. MNEs</a:t>
            </a:r>
          </a:p>
          <a:p>
            <a:pPr lvl="2"/>
            <a:r>
              <a:rPr lang="en-US" sz="1600" dirty="1"/>
              <a:t>Proposed a Reduction in Corporate Tax Rate + Move to (Partial) Territorial System</a:t>
            </a:r>
          </a:p>
          <a:p>
            <a:endParaRPr lang="en-US"/>
          </a:p>
          <a:p>
            <a:pPr marL="285750" indent="-285750">
              <a:buFont typeface="Arial" panose="020b0604020202020204" pitchFamily="34" charset="0"/>
              <a:buChar char="•"/>
            </a:pPr>
            <a:r>
              <a:rPr lang="en-US" dirty="1"/>
              <a:t>Toll Charge/Deny Tax Exit Visa</a:t>
            </a:r>
          </a:p>
          <a:p>
            <a:pPr lvl="2"/>
            <a:r>
              <a:rPr lang="en-US" sz="1600" dirty="1"/>
              <a:t>Believed Competitiveness Argument Inaccurate</a:t>
            </a:r>
          </a:p>
          <a:p>
            <a:pPr lvl="2"/>
            <a:r>
              <a:rPr lang="en-US" sz="1600" dirty="1"/>
              <a:t>Believed Dividend-Exemption System Would Not Increase U.S. Exports</a:t>
            </a:r>
          </a:p>
          <a:p>
            <a:pPr lvl="2"/>
            <a:r>
              <a:rPr lang="en-US" sz="1600" dirty="1"/>
              <a:t>U.S. FTC System Sufficiently Generous</a:t>
            </a:r>
          </a:p>
          <a:p>
            <a:pPr lvl="2"/>
            <a:r>
              <a:rPr lang="en-US" sz="1600" dirty="1"/>
              <a:t>Still Incentive to Reduce U.S. Source Income via Intercompany Transactions</a:t>
            </a:r>
          </a:p>
        </p:txBody>
      </p:sp>
      <p:sp>
        <p:nvSpPr>
          <p:cNvPr id="4" name="TextBox 3">
            <a:extLst>
              <a:ext uri="{FF2B5EF4-FFF2-40B4-BE49-F238E27FC236}">
                <a16:creationId xmlns:a16="http://schemas.microsoft.com/office/drawing/2014/main" id="{04201BBB-6F93-4C7F-8186-199DC213F20A}"/>
              </a:ext>
            </a:extLst>
          </p:cNvPr>
          <p:cNvSpPr txBox="1"/>
          <p:nvPr/>
        </p:nvSpPr>
        <p:spPr>
          <a:xfrm>
            <a:off x="8658225" y="6584261"/>
            <a:ext cx="163294" cy="215444"/>
          </a:xfrm>
          <a:prstGeom prst="rect"/>
          <a:noFill/>
        </p:spPr>
        <p:txBody>
          <a:bodyPr wrap="square" rtlCol="0">
            <a:spAutoFit/>
          </a:bodyPr>
          <a:lstStyle/>
          <a:p>
            <a:r>
              <a:rPr lang="en-US" sz="800" dirty="1">
                <a:solidFill>
                  <a:srgbClr val="092776"/>
                </a:solidFill>
                <a:latin typeface="+mn-lt"/>
                <a:cs typeface="Times New Roman" panose="02020603050405020304" pitchFamily="18" charset="0"/>
              </a:rPr>
              <a:t>3</a:t>
            </a:r>
            <a:endParaRPr lang="en-US" sz="1000">
              <a:solidFill>
                <a:srgbClr val="092776"/>
              </a:solidFill>
              <a:latin typeface="+mn-lt"/>
              <a:cs typeface="Times New Roman" panose="02020603050405020304" pitchFamily="18" charset="0"/>
            </a:endParaRPr>
          </a:p>
        </p:txBody>
      </p:sp>
      <p:sp>
        <p:nvSpPr>
          <p:cNvPr id="5" name="Oval 4">
            <a:extLst>
              <a:ext uri="{FF2B5EF4-FFF2-40B4-BE49-F238E27FC236}">
                <a16:creationId xmlns:a16="http://schemas.microsoft.com/office/drawing/2014/main" id="{A52C2262-008D-4F21-8715-E455594F11BD}"/>
              </a:ext>
            </a:extLst>
          </p:cNvPr>
          <p:cNvSpPr/>
          <p:nvPr/>
        </p:nvSpPr>
        <p:spPr>
          <a:xfrm>
            <a:off x="276225" y="6553200"/>
            <a:ext cx="304800" cy="238125"/>
          </a:xfrm>
          <a:prstGeom prst="ellipse"/>
          <a:solidFill>
            <a:schemeClr val="bg1"/>
          </a:solidFill>
          <a:ln w="25400" cap="flat" algn="ctr">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685964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3" name="Text Box 4"/>
          <p:cNvSpPr txBox="1">
            <a:spLocks noChangeArrowheads="1"/>
          </p:cNvSpPr>
          <p:nvPr/>
        </p:nvSpPr>
        <p:spPr>
          <a:xfrm>
            <a:off x="285749" y="1047750"/>
            <a:ext cx="8677276" cy="6093976"/>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30188" indent="-230188" eaLnBrk="0" hangingPunct="0">
              <a:tabLst>
                <a:tab pos="230188" algn="l"/>
              </a:tabLst>
              <a:defRPr sz="800">
                <a:solidFill>
                  <a:schemeClr val="tx1"/>
                </a:solidFill>
                <a:latin typeface="Verdana" pitchFamily="34" charset="0"/>
                <a:cs typeface="Arial" charset="0"/>
              </a:defRPr>
            </a:lvl1pPr>
            <a:lvl2pPr eaLnBrk="0" hangingPunct="0">
              <a:tabLst>
                <a:tab pos="230188" algn="l"/>
              </a:tabLst>
              <a:defRPr sz="800">
                <a:solidFill>
                  <a:schemeClr val="tx1"/>
                </a:solidFill>
                <a:latin typeface="Verdana" pitchFamily="34" charset="0"/>
                <a:cs typeface="Arial" charset="0"/>
              </a:defRPr>
            </a:lvl2pPr>
            <a:lvl3pPr eaLnBrk="0" hangingPunct="0">
              <a:tabLst>
                <a:tab pos="230188" algn="l"/>
              </a:tabLst>
              <a:defRPr sz="800">
                <a:solidFill>
                  <a:schemeClr val="tx1"/>
                </a:solidFill>
                <a:latin typeface="Verdana" pitchFamily="34" charset="0"/>
                <a:cs typeface="Arial" charset="0"/>
              </a:defRPr>
            </a:lvl3pPr>
            <a:lvl4pPr marL="1600200" indent="-228600" eaLnBrk="0" hangingPunct="0">
              <a:tabLst>
                <a:tab pos="230188" algn="l"/>
              </a:tabLst>
              <a:defRPr sz="800">
                <a:solidFill>
                  <a:schemeClr val="tx1"/>
                </a:solidFill>
                <a:latin typeface="Verdana" pitchFamily="34" charset="0"/>
                <a:cs typeface="Arial" charset="0"/>
              </a:defRPr>
            </a:lvl4pPr>
            <a:lvl5pPr marL="2057400" indent="-228600" eaLnBrk="0" hangingPunct="0">
              <a:tabLst>
                <a:tab pos="230188" algn="l"/>
              </a:tabLst>
              <a:defRPr sz="800">
                <a:solidFill>
                  <a:schemeClr val="tx1"/>
                </a:solidFill>
                <a:latin typeface="Verdana" pitchFamily="34" charset="0"/>
                <a:cs typeface="Arial" charset="0"/>
              </a:defRPr>
            </a:lvl5pPr>
            <a:lvl6pPr marL="2514600" indent="-228600" fontAlgn="base" eaLnBrk="0" hangingPunct="0">
              <a:spcBef>
                <a:spcPct val="0"/>
              </a:spcBef>
              <a:spcAft>
                <a:spcPct val="0"/>
              </a:spcAft>
              <a:tabLst>
                <a:tab pos="230188" algn="l"/>
              </a:tabLst>
              <a:defRPr sz="800">
                <a:solidFill>
                  <a:schemeClr val="tx1"/>
                </a:solidFill>
                <a:latin typeface="Verdana" pitchFamily="34" charset="0"/>
                <a:cs typeface="Arial" charset="0"/>
              </a:defRPr>
            </a:lvl6pPr>
            <a:lvl7pPr marL="2971800" indent="-228600" fontAlgn="base" eaLnBrk="0" hangingPunct="0">
              <a:spcBef>
                <a:spcPct val="0"/>
              </a:spcBef>
              <a:spcAft>
                <a:spcPct val="0"/>
              </a:spcAft>
              <a:tabLst>
                <a:tab pos="230188" algn="l"/>
              </a:tabLst>
              <a:defRPr sz="800">
                <a:solidFill>
                  <a:schemeClr val="tx1"/>
                </a:solidFill>
                <a:latin typeface="Verdana" pitchFamily="34" charset="0"/>
                <a:cs typeface="Arial" charset="0"/>
              </a:defRPr>
            </a:lvl7pPr>
            <a:lvl8pPr marL="3429000" indent="-228600" fontAlgn="base" eaLnBrk="0" hangingPunct="0">
              <a:spcBef>
                <a:spcPct val="0"/>
              </a:spcBef>
              <a:spcAft>
                <a:spcPct val="0"/>
              </a:spcAft>
              <a:tabLst>
                <a:tab pos="230188" algn="l"/>
              </a:tabLst>
              <a:defRPr sz="800">
                <a:solidFill>
                  <a:schemeClr val="tx1"/>
                </a:solidFill>
                <a:latin typeface="Verdana" pitchFamily="34" charset="0"/>
                <a:cs typeface="Arial" charset="0"/>
              </a:defRPr>
            </a:lvl8pPr>
            <a:lvl9pPr marL="3886200" indent="-228600" fontAlgn="base" eaLnBrk="0" hangingPunct="0">
              <a:spcBef>
                <a:spcPct val="0"/>
              </a:spcBef>
              <a:spcAft>
                <a:spcPct val="0"/>
              </a:spcAft>
              <a:tabLst>
                <a:tab pos="230188" algn="l"/>
              </a:tabLst>
              <a:defRPr sz="800">
                <a:solidFill>
                  <a:schemeClr val="tx1"/>
                </a:solidFill>
                <a:latin typeface="Verdana" pitchFamily="34" charset="0"/>
                <a:cs typeface="Arial" charset="0"/>
              </a:defRPr>
            </a:lvl9pPr>
          </a:lstStyle>
          <a:p>
            <a:pPr marL="285750" indent="-285750" algn="l">
              <a:spcBef>
                <a:spcPts val="600"/>
              </a:spcBef>
              <a:spcAft>
                <a:spcPts val="300"/>
              </a:spcAft>
              <a:buClr>
                <a:schemeClr val="tx1"/>
              </a:buClr>
              <a:buFont typeface="Arial" panose="020b0604020202020204" pitchFamily="34" charset="0"/>
              <a:buChar char="•"/>
              <a:defRPr/>
            </a:pPr>
            <a:r>
              <a:rPr lang="en-US" sz="1600" dirty="1">
                <a:solidFill>
                  <a:srgbClr val="092776"/>
                </a:solidFill>
                <a:latin typeface="Arial" panose="020b0604020202020204" pitchFamily="34" charset="0"/>
                <a:cs typeface="Arial" panose="020b0604020202020204" pitchFamily="34" charset="0"/>
              </a:rPr>
              <a:t>In 1994, </a:t>
            </a:r>
            <a:r>
              <a:rPr lang="en-US" sz="1600" dirty="1">
                <a:solidFill>
                  <a:srgbClr val="092776"/>
                </a:solidFill>
                <a:latin typeface="Arial" panose="020b0604020202020204" pitchFamily="34" charset="0"/>
                <a:cs typeface="Arial" panose="020b0604020202020204" pitchFamily="34" charset="0"/>
                <a:sym typeface="Marlett" pitchFamily="2" charset="2"/>
              </a:rPr>
              <a:t>Treas. Reg. </a:t>
            </a:r>
            <a:r>
              <a:rPr lang="en-US" sz="1600" dirty="1">
                <a:solidFill>
                  <a:srgbClr val="092776"/>
                </a:solidFill>
                <a:latin typeface="Arial" panose="020b0604020202020204" pitchFamily="34" charset="0"/>
                <a:cs typeface="Arial" panose="020b0604020202020204" pitchFamily="34" charset="0"/>
              </a:rPr>
              <a:t>§ 1.367(a)-3(c) was issued to make an expatriation transaction taxable at the shareholder or corporate level unless certain exceptions are otherwise applicable.</a:t>
            </a:r>
          </a:p>
          <a:p>
            <a:pPr marL="285750" indent="-285750" algn="l">
              <a:spcBef>
                <a:spcPts val="600"/>
              </a:spcBef>
              <a:spcAft>
                <a:spcPts val="300"/>
              </a:spcAft>
              <a:buClr>
                <a:schemeClr val="tx1"/>
              </a:buClr>
              <a:buFont typeface="Arial" panose="020b0604020202020204" pitchFamily="34" charset="0"/>
              <a:buChar char="•"/>
              <a:defRPr/>
            </a:pPr>
            <a:endParaRPr lang="en-US" sz="1000">
              <a:solidFill>
                <a:srgbClr val="092776"/>
              </a:solidFill>
              <a:latin typeface="Arial" panose="020b0604020202020204" pitchFamily="34" charset="0"/>
              <a:cs typeface="Arial" panose="020b0604020202020204" pitchFamily="34" charset="0"/>
            </a:endParaRPr>
          </a:p>
          <a:p>
            <a:pPr marL="285750" indent="-285750" algn="l">
              <a:spcBef>
                <a:spcPts val="600"/>
              </a:spcBef>
              <a:spcAft>
                <a:spcPts val="300"/>
              </a:spcAft>
              <a:buClr>
                <a:schemeClr val="tx1"/>
              </a:buClr>
              <a:buFont typeface="Arial" panose="020b0604020202020204" pitchFamily="34" charset="0"/>
              <a:buChar char="•"/>
              <a:defRPr/>
            </a:pPr>
            <a:r>
              <a:rPr lang="en-US" sz="1600" dirty="1">
                <a:solidFill>
                  <a:srgbClr val="092776"/>
                </a:solidFill>
                <a:latin typeface="Arial" panose="020b0604020202020204" pitchFamily="34" charset="0"/>
                <a:cs typeface="Arial" panose="020b0604020202020204" pitchFamily="34" charset="0"/>
              </a:rPr>
              <a:t>For a shareholder-level expatriation to qualify for nonrecognition treatment under -3(c), among other requirements, the foreign acquiring corporation must be larger than the U.S. target.</a:t>
            </a:r>
          </a:p>
          <a:p>
            <a:pPr marL="285750" indent="-285750" algn="l">
              <a:spcBef>
                <a:spcPts val="600"/>
              </a:spcBef>
              <a:spcAft>
                <a:spcPts val="300"/>
              </a:spcAft>
              <a:buClr>
                <a:schemeClr val="tx1"/>
              </a:buClr>
              <a:buFont typeface="Arial" panose="020b0604020202020204" pitchFamily="34" charset="0"/>
              <a:buChar char="•"/>
              <a:defRPr/>
            </a:pPr>
            <a:endParaRPr lang="en-US" sz="1000">
              <a:solidFill>
                <a:srgbClr val="092776"/>
              </a:solidFill>
              <a:latin typeface="Arial" panose="020b0604020202020204" pitchFamily="34" charset="0"/>
              <a:cs typeface="Arial" panose="020b0604020202020204" pitchFamily="34" charset="0"/>
            </a:endParaRPr>
          </a:p>
          <a:p>
            <a:pPr marL="285750" indent="-285750" algn="l">
              <a:spcBef>
                <a:spcPts val="600"/>
              </a:spcBef>
              <a:spcAft>
                <a:spcPts val="300"/>
              </a:spcAft>
              <a:buClr>
                <a:schemeClr val="tx1"/>
              </a:buClr>
              <a:buFont typeface="Arial" panose="020b0604020202020204" pitchFamily="34" charset="0"/>
              <a:buChar char="•"/>
              <a:defRPr/>
            </a:pPr>
            <a:r>
              <a:rPr lang="en-US" sz="1600" dirty="1">
                <a:solidFill>
                  <a:srgbClr val="092776"/>
                </a:solidFill>
                <a:latin typeface="Arial" panose="020b0604020202020204" pitchFamily="34" charset="0"/>
                <a:cs typeface="Arial" panose="020b0604020202020204" pitchFamily="34" charset="0"/>
              </a:rPr>
              <a:t>Other Limitations</a:t>
            </a:r>
          </a:p>
          <a:p>
            <a:pPr marL="285750" indent="-285750" algn="l">
              <a:spcBef>
                <a:spcPts val="600"/>
              </a:spcBef>
              <a:spcAft>
                <a:spcPts val="300"/>
              </a:spcAft>
              <a:buClr>
                <a:schemeClr val="tx1"/>
              </a:buClr>
              <a:buFont typeface="Arial" panose="020b0604020202020204" pitchFamily="34" charset="0"/>
              <a:buChar char="•"/>
              <a:defRPr/>
            </a:pPr>
            <a:endParaRPr lang="en-US" sz="1000">
              <a:solidFill>
                <a:srgbClr val="092776"/>
              </a:solidFill>
              <a:latin typeface="Arial" panose="020b0604020202020204" pitchFamily="34" charset="0"/>
              <a:cs typeface="Arial" panose="020b0604020202020204" pitchFamily="34" charset="0"/>
            </a:endParaRPr>
          </a:p>
          <a:p>
            <a:pPr marL="512762" lvl="1" indent="-285750" algn="l">
              <a:spcBef>
                <a:spcPts val="600"/>
              </a:spcBef>
              <a:spcAft>
                <a:spcPts val="300"/>
              </a:spcAft>
              <a:buClr>
                <a:schemeClr val="tx1"/>
              </a:buClr>
              <a:buFont typeface="Arial" panose="020b0604020202020204" pitchFamily="34" charset="0"/>
              <a:buChar char="•"/>
              <a:defRPr/>
            </a:pPr>
            <a:r>
              <a:rPr lang="en-US" sz="1400" dirty="1">
                <a:solidFill>
                  <a:srgbClr val="092776"/>
                </a:solidFill>
                <a:latin typeface="Arial" panose="020b0604020202020204" pitchFamily="34" charset="0"/>
                <a:cs typeface="Arial" panose="020b0604020202020204" pitchFamily="34" charset="0"/>
              </a:rPr>
              <a:t>Section 367(e): Restricts expatriations by turning off sections 355(c) or 361(c) in an outbound section 355-qualifying distribution and section 337 in an outbound section 332 liquidation. </a:t>
            </a:r>
            <a:r>
              <a:rPr lang="en-US" sz="1400" i="1" dirty="1">
                <a:solidFill>
                  <a:srgbClr val="092776"/>
                </a:solidFill>
                <a:latin typeface="Arial" panose="020b0604020202020204" pitchFamily="34" charset="0"/>
                <a:cs typeface="Arial" panose="020b0604020202020204" pitchFamily="34" charset="0"/>
              </a:rPr>
              <a:t>See also </a:t>
            </a:r>
            <a:r>
              <a:rPr lang="en-US" sz="1400" dirty="1">
                <a:solidFill>
                  <a:srgbClr val="092776"/>
                </a:solidFill>
                <a:latin typeface="Arial" panose="020b0604020202020204" pitchFamily="34" charset="0"/>
                <a:cs typeface="Arial" panose="020b0604020202020204" pitchFamily="34" charset="0"/>
              </a:rPr>
              <a:t>Treas. Reg. § 1.367(b)-5.</a:t>
            </a:r>
          </a:p>
          <a:p>
            <a:pPr marL="512762" lvl="1" indent="-285750" algn="l">
              <a:spcBef>
                <a:spcPts val="600"/>
              </a:spcBef>
              <a:spcAft>
                <a:spcPts val="300"/>
              </a:spcAft>
              <a:buClr>
                <a:schemeClr val="tx1"/>
              </a:buClr>
              <a:buFont typeface="Arial" panose="020b0604020202020204" pitchFamily="34" charset="0"/>
              <a:buChar char="•"/>
              <a:defRPr/>
            </a:pPr>
            <a:endParaRPr lang="en-US" sz="1400">
              <a:solidFill>
                <a:srgbClr val="092776"/>
              </a:solidFill>
              <a:latin typeface="Arial" panose="020b0604020202020204" pitchFamily="34" charset="0"/>
              <a:cs typeface="Arial" panose="020b0604020202020204" pitchFamily="34" charset="0"/>
            </a:endParaRPr>
          </a:p>
          <a:p>
            <a:pPr marL="512762" lvl="1" indent="-285750" algn="l">
              <a:spcBef>
                <a:spcPts val="600"/>
              </a:spcBef>
              <a:spcAft>
                <a:spcPts val="300"/>
              </a:spcAft>
              <a:buClr>
                <a:schemeClr val="tx1"/>
              </a:buClr>
              <a:buFont typeface="Arial" panose="020b0604020202020204" pitchFamily="34" charset="0"/>
              <a:buChar char="•"/>
              <a:defRPr/>
            </a:pPr>
            <a:r>
              <a:rPr lang="en-US" sz="1400" dirty="1">
                <a:solidFill>
                  <a:srgbClr val="092776"/>
                </a:solidFill>
                <a:latin typeface="Arial" panose="020b0604020202020204" pitchFamily="34" charset="0"/>
                <a:cs typeface="Arial" panose="020b0604020202020204" pitchFamily="34" charset="0"/>
              </a:rPr>
              <a:t>Section </a:t>
            </a:r>
            <a:r>
              <a:rPr lang="en-US" sz="1400" dirty="1">
                <a:solidFill>
                  <a:srgbClr val="092776"/>
                </a:solidFill>
                <a:latin typeface="Arial" panose="020b0604020202020204" pitchFamily="34" charset="0"/>
                <a:cs typeface="Arial" panose="020b0604020202020204" pitchFamily="34" charset="0"/>
              </a:rPr>
              <a:t>269B</a:t>
            </a:r>
            <a:r>
              <a:rPr lang="en-US" sz="1400" dirty="1">
                <a:solidFill>
                  <a:srgbClr val="092776"/>
                </a:solidFill>
                <a:latin typeface="Arial" panose="020b0604020202020204" pitchFamily="34" charset="0"/>
                <a:cs typeface="Arial" panose="020b0604020202020204" pitchFamily="34" charset="0"/>
              </a:rPr>
              <a:t>: Treats a foreign corporation stapled to a domestic corporation as a domestic corporation. </a:t>
            </a:r>
          </a:p>
          <a:p>
            <a:pPr marL="512762" lvl="1" indent="-285750" algn="l">
              <a:spcBef>
                <a:spcPts val="600"/>
              </a:spcBef>
              <a:spcAft>
                <a:spcPts val="300"/>
              </a:spcAft>
              <a:buClr>
                <a:schemeClr val="tx1"/>
              </a:buClr>
              <a:buFont typeface="Arial" panose="020b0604020202020204" pitchFamily="34" charset="0"/>
              <a:buChar char="•"/>
              <a:defRPr/>
            </a:pPr>
            <a:endParaRPr lang="en-US" sz="1400">
              <a:solidFill>
                <a:srgbClr val="092776"/>
              </a:solidFill>
              <a:latin typeface="Arial" panose="020b0604020202020204" pitchFamily="34" charset="0"/>
              <a:cs typeface="Arial" panose="020b0604020202020204" pitchFamily="34" charset="0"/>
            </a:endParaRPr>
          </a:p>
          <a:p>
            <a:pPr marL="512762" lvl="1" indent="-285750" algn="l">
              <a:spcBef>
                <a:spcPts val="600"/>
              </a:spcBef>
              <a:spcAft>
                <a:spcPts val="300"/>
              </a:spcAft>
              <a:buClr>
                <a:schemeClr val="tx1"/>
              </a:buClr>
              <a:buFont typeface="Arial" panose="020b0604020202020204" pitchFamily="34" charset="0"/>
              <a:buChar char="•"/>
              <a:defRPr/>
            </a:pPr>
            <a:r>
              <a:rPr lang="en-US" sz="1400" dirty="1">
                <a:solidFill>
                  <a:srgbClr val="092776"/>
                </a:solidFill>
                <a:latin typeface="Arial" panose="020b0604020202020204" pitchFamily="34" charset="0"/>
                <a:cs typeface="Arial" panose="020b0604020202020204" pitchFamily="34" charset="0"/>
              </a:rPr>
              <a:t>Section 1248(i): Recharacterizes internal inversion of USP rendering CFC new parent as a dividend from CFC to USP to the extent of CFC’s </a:t>
            </a:r>
            <a:r>
              <a:rPr lang="en-US" sz="1400" dirty="1">
                <a:solidFill>
                  <a:srgbClr val="092776"/>
                </a:solidFill>
                <a:latin typeface="Arial" panose="020b0604020202020204" pitchFamily="34" charset="0"/>
                <a:cs typeface="Arial" panose="020b0604020202020204" pitchFamily="34" charset="0"/>
              </a:rPr>
              <a:t>E&amp;P</a:t>
            </a:r>
            <a:r>
              <a:rPr lang="en-US" sz="1400" dirty="1">
                <a:solidFill>
                  <a:srgbClr val="092776"/>
                </a:solidFill>
                <a:latin typeface="Arial" panose="020b0604020202020204" pitchFamily="34" charset="0"/>
                <a:cs typeface="Arial" panose="020b0604020202020204" pitchFamily="34" charset="0"/>
              </a:rPr>
              <a:t>.</a:t>
            </a:r>
          </a:p>
          <a:p>
            <a:pPr marL="0" indent="0" algn="l">
              <a:spcBef>
                <a:spcPts val="600"/>
              </a:spcBef>
              <a:spcAft>
                <a:spcPts val="300"/>
              </a:spcAft>
              <a:buClr>
                <a:schemeClr val="tx1"/>
              </a:buClr>
              <a:defRPr/>
            </a:pPr>
            <a:endParaRPr lang="en-US" sz="1600">
              <a:solidFill>
                <a:srgbClr val="092776"/>
              </a:solidFill>
              <a:latin typeface="Arial" panose="020b0604020202020204" pitchFamily="34" charset="0"/>
              <a:cs typeface="Arial" panose="020b0604020202020204" pitchFamily="34" charset="0"/>
            </a:endParaRPr>
          </a:p>
          <a:p>
            <a:pPr marL="227012" lvl="1" algn="l">
              <a:spcBef>
                <a:spcPts val="600"/>
              </a:spcBef>
              <a:spcAft>
                <a:spcPts val="300"/>
              </a:spcAft>
              <a:buClr>
                <a:schemeClr val="tx1"/>
              </a:buClr>
              <a:defRPr/>
            </a:pPr>
            <a:endParaRPr lang="en-US" sz="1600">
              <a:solidFill>
                <a:srgbClr val="092776"/>
              </a:solidFill>
              <a:latin typeface="Arial" panose="020b0604020202020204" pitchFamily="34" charset="0"/>
              <a:cs typeface="Arial" panose="020b0604020202020204" pitchFamily="34" charset="0"/>
            </a:endParaRPr>
          </a:p>
        </p:txBody>
      </p:sp>
      <p:sp>
        <p:nvSpPr>
          <p:cNvPr id="4" name="Rectangle 5"/>
          <p:cNvSpPr>
            <a:spLocks noChangeArrowheads="1"/>
          </p:cNvSpPr>
          <p:nvPr/>
        </p:nvSpPr>
        <p:spPr>
          <a:xfrm>
            <a:off x="266700" y="228600"/>
            <a:ext cx="8492836" cy="762000"/>
          </a:xfrm>
          <a:prstGeom prst="rect"/>
          <a:noFill/>
          <a:ln w="9525" algn="ctr">
            <a:noFill/>
            <a:miter lim="800000"/>
          </a:ln>
        </p:spPr>
        <p:txBody>
          <a:bodyPr/>
          <a:lstStyle/>
          <a:p>
            <a:r>
              <a:rPr lang="en-US" b="1" dirty="1">
                <a:solidFill>
                  <a:srgbClr val="092776"/>
                </a:solidFill>
              </a:rPr>
              <a:t>Pre-Section 7874 Limitations on Expatriation</a:t>
            </a:r>
          </a:p>
        </p:txBody>
      </p:sp>
      <p:sp>
        <p:nvSpPr>
          <p:cNvPr id="5" name="TextBox 4">
            <a:extLst>
              <a:ext uri="{FF2B5EF4-FFF2-40B4-BE49-F238E27FC236}">
                <a16:creationId xmlns:a16="http://schemas.microsoft.com/office/drawing/2014/main" id="{ACFC89CF-0C85-4C34-BB83-B60F7AD573BB}"/>
              </a:ext>
            </a:extLst>
          </p:cNvPr>
          <p:cNvSpPr txBox="1"/>
          <p:nvPr/>
        </p:nvSpPr>
        <p:spPr>
          <a:xfrm>
            <a:off x="8658225" y="6584261"/>
            <a:ext cx="163294" cy="215444"/>
          </a:xfrm>
          <a:prstGeom prst="rect"/>
          <a:noFill/>
        </p:spPr>
        <p:txBody>
          <a:bodyPr wrap="square" rtlCol="0">
            <a:spAutoFit/>
          </a:bodyPr>
          <a:lstStyle/>
          <a:p>
            <a:r>
              <a:rPr lang="en-US" sz="800" dirty="1">
                <a:solidFill>
                  <a:srgbClr val="092776"/>
                </a:solidFill>
                <a:latin typeface="+mn-lt"/>
                <a:cs typeface="Times New Roman" panose="02020603050405020304" pitchFamily="18" charset="0"/>
              </a:rPr>
              <a:t>4</a:t>
            </a:r>
            <a:endParaRPr lang="en-US" sz="1000">
              <a:solidFill>
                <a:srgbClr val="092776"/>
              </a:solidFill>
              <a:latin typeface="+mn-lt"/>
              <a:cs typeface="Times New Roman" panose="02020603050405020304" pitchFamily="18" charset="0"/>
            </a:endParaRPr>
          </a:p>
        </p:txBody>
      </p:sp>
      <p:sp>
        <p:nvSpPr>
          <p:cNvPr id="6" name="Oval 5">
            <a:extLst>
              <a:ext uri="{FF2B5EF4-FFF2-40B4-BE49-F238E27FC236}">
                <a16:creationId xmlns:a16="http://schemas.microsoft.com/office/drawing/2014/main" id="{5873D86D-CC81-49EE-A28A-32B835F0EF3A}"/>
              </a:ext>
            </a:extLst>
          </p:cNvPr>
          <p:cNvSpPr/>
          <p:nvPr/>
        </p:nvSpPr>
        <p:spPr>
          <a:xfrm>
            <a:off x="276225" y="6553200"/>
            <a:ext cx="304800" cy="238125"/>
          </a:xfrm>
          <a:prstGeom prst="ellipse"/>
          <a:solidFill>
            <a:schemeClr val="bg1"/>
          </a:solidFill>
          <a:ln w="25400" cap="flat" algn="ctr">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277920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3" name="Rectangle 6"/>
          <p:cNvSpPr>
            <a:spLocks noChangeArrowheads="1"/>
          </p:cNvSpPr>
          <p:nvPr/>
        </p:nvSpPr>
        <p:spPr>
          <a:xfrm>
            <a:off x="266700" y="228600"/>
            <a:ext cx="8624888" cy="762000"/>
          </a:xfrm>
          <a:prstGeom prst="rect"/>
          <a:noFill/>
          <a:ln w="9525" algn="ctr">
            <a:noFill/>
            <a:miter lim="800000"/>
          </a:ln>
        </p:spPr>
        <p:txBody>
          <a:bodyPr/>
          <a:lstStyle/>
          <a:p>
            <a:pPr algn="l"/>
            <a:endParaRPr lang="en-US" b="1">
              <a:solidFill>
                <a:srgbClr val="092776"/>
              </a:solidFill>
            </a:endParaRPr>
          </a:p>
        </p:txBody>
      </p:sp>
      <p:pic>
        <p:nvPicPr>
          <p:cNvPr id="7170" name="Picture 2">
            <a:extLst>
              <a:ext uri="{FF2B5EF4-FFF2-40B4-BE49-F238E27FC236}">
                <a16:creationId xmlns:a16="http://schemas.microsoft.com/office/drawing/2014/main" id="{198F6E2F-E9DA-4EF1-AA21-40684D1F5283}"/>
              </a:ext>
            </a:extLst>
          </p:cNvPr>
          <p:cNvPicPr>
            <a:picLocks noChangeAspect="1" noChangeArrowheads="1"/>
          </p:cNvPicPr>
          <p:nvPr/>
        </p:nvPicPr>
        <p:blipFill>
          <a:blip r:embed="rId2"/>
          <a:srcRect/>
          <a:stretch>
            <a:fillRect/>
          </a:stretch>
        </p:blipFill>
        <p:spPr>
          <a:xfrm>
            <a:off x="0" y="0"/>
            <a:ext cx="9144000" cy="6858000"/>
          </a:xfrm>
          <a:prstGeom prst="rect"/>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C10D64BB-3842-4C19-A3DB-EACDF07484F6}"/>
              </a:ext>
            </a:extLst>
          </p:cNvPr>
          <p:cNvSpPr txBox="1"/>
          <p:nvPr/>
        </p:nvSpPr>
        <p:spPr>
          <a:xfrm>
            <a:off x="5907881" y="295870"/>
            <a:ext cx="3083719" cy="923330"/>
          </a:xfrm>
          <a:prstGeom prst="rect"/>
          <a:noFill/>
        </p:spPr>
        <p:txBody>
          <a:bodyPr wrap="square" rtlCol="0">
            <a:spAutoFit/>
          </a:bodyPr>
          <a:lstStyle/>
          <a:p>
            <a:pPr algn="l"/>
            <a:r>
              <a:rPr lang="en-US" sz="1800" dirty="1">
                <a:solidFill>
                  <a:srgbClr val="092776"/>
                </a:solidFill>
                <a:latin typeface="Calisto MT" panose="02040603050505030304" pitchFamily="18" charset="0"/>
              </a:rPr>
              <a:t>“You can check out any time you like, but you can never leave.” – Section 7874(b)</a:t>
            </a:r>
          </a:p>
        </p:txBody>
      </p:sp>
    </p:spTree>
    <p:extLst>
      <p:ext uri="{BB962C8B-B14F-4D97-AF65-F5344CB8AC3E}">
        <p14:creationId xmlns:p14="http://schemas.microsoft.com/office/powerpoint/2010/main" val="16866252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Rectangle 4"/>
          <p:cNvSpPr>
            <a:spLocks noChangeArrowheads="1"/>
          </p:cNvSpPr>
          <p:nvPr/>
        </p:nvSpPr>
        <p:spPr>
          <a:xfrm>
            <a:off x="266700" y="228600"/>
            <a:ext cx="8624888" cy="762000"/>
          </a:xfrm>
          <a:prstGeom prst="rect"/>
          <a:noFill/>
          <a:ln w="9525" algn="ctr">
            <a:noFill/>
            <a:miter lim="800000"/>
          </a:ln>
        </p:spPr>
        <p:txBody>
          <a:bodyPr/>
          <a:lstStyle/>
          <a:p>
            <a:r>
              <a:rPr lang="en-US" b="1" dirty="1">
                <a:solidFill>
                  <a:srgbClr val="092776"/>
                </a:solidFill>
              </a:rPr>
              <a:t>Section 7874 – 80% Inversion*</a:t>
            </a:r>
          </a:p>
        </p:txBody>
      </p:sp>
      <p:sp>
        <p:nvSpPr>
          <p:cNvPr id="3" name="Rectangle 5"/>
          <p:cNvSpPr>
            <a:spLocks noChangeArrowheads="1"/>
          </p:cNvSpPr>
          <p:nvPr/>
        </p:nvSpPr>
        <p:spPr>
          <a:xfrm>
            <a:off x="4150568" y="1057500"/>
            <a:ext cx="4714420" cy="5178425"/>
          </a:xfrm>
          <a:prstGeom prst="rect"/>
          <a:noFill/>
          <a:ln w="9525">
            <a:noFill/>
            <a:miter lim="800000"/>
          </a:ln>
        </p:spPr>
        <p:txBody>
          <a:bodyPr lIns="0" tIns="0" rIns="0" bIns="0"/>
          <a:lstStyle/>
          <a:p>
            <a:pPr marL="342900" indent="-342900" algn="l">
              <a:spcBef>
                <a:spcPts val="600"/>
              </a:spcBef>
              <a:spcAft>
                <a:spcPct val="0"/>
              </a:spcAft>
              <a:buClr>
                <a:schemeClr val="tx1"/>
              </a:buClr>
              <a:buFontTx/>
              <a:buChar char="•"/>
            </a:pPr>
            <a:r>
              <a:rPr lang="en-US" sz="1600" dirty="1">
                <a:solidFill>
                  <a:srgbClr val="092776"/>
                </a:solidFill>
              </a:rPr>
              <a:t>In October 2004, section 7874 was enacted to limit expatriation transactions. </a:t>
            </a:r>
          </a:p>
          <a:p>
            <a:pPr marL="342900" indent="-342900" algn="l">
              <a:spcBef>
                <a:spcPts val="600"/>
              </a:spcBef>
              <a:spcAft>
                <a:spcPct val="0"/>
              </a:spcAft>
              <a:buClr>
                <a:schemeClr val="tx1"/>
              </a:buClr>
              <a:buFontTx/>
              <a:buChar char="•"/>
            </a:pPr>
            <a:r>
              <a:rPr lang="en-US" sz="1600" dirty="1">
                <a:solidFill>
                  <a:srgbClr val="092776"/>
                </a:solidFill>
              </a:rPr>
              <a:t>In general, if the following three requirements are met, then a non-U.S. incorporated entity will be treated as a domestic corporation for all U.S. federal income tax purposes:</a:t>
            </a:r>
          </a:p>
          <a:p>
            <a:pPr marL="742950" lvl="1" indent="-285750" algn="l">
              <a:spcBef>
                <a:spcPts val="600"/>
              </a:spcBef>
              <a:spcAft>
                <a:spcPct val="0"/>
              </a:spcAft>
              <a:buClr>
                <a:schemeClr val="tx1"/>
              </a:buClr>
              <a:buFontTx/>
              <a:buChar char="-"/>
            </a:pPr>
            <a:r>
              <a:rPr lang="en-US" sz="1600" dirty="1">
                <a:solidFill>
                  <a:srgbClr val="092776"/>
                </a:solidFill>
              </a:rPr>
              <a:t>Foreign corporation acquires substantially all of the properties of a domestic corporation;</a:t>
            </a:r>
          </a:p>
          <a:p>
            <a:pPr marL="742950" lvl="1" indent="-285750" algn="l">
              <a:spcBef>
                <a:spcPts val="600"/>
              </a:spcBef>
              <a:spcAft>
                <a:spcPct val="0"/>
              </a:spcAft>
              <a:buClr>
                <a:schemeClr val="tx1"/>
              </a:buClr>
              <a:buFontTx/>
              <a:buChar char="-"/>
            </a:pPr>
            <a:r>
              <a:rPr lang="en-US" sz="1600" dirty="1">
                <a:solidFill>
                  <a:srgbClr val="092776"/>
                </a:solidFill>
              </a:rPr>
              <a:t>Former shareholders of domestic corporation hold at least 80 percent (by vote or value) of stock of such foreign corporation after the transaction by reason of having held equity interests in the domestic entity; </a:t>
            </a:r>
            <a:r>
              <a:rPr lang="en-US" sz="1600" b="1" i="1" dirty="1">
                <a:solidFill>
                  <a:srgbClr val="092776"/>
                </a:solidFill>
              </a:rPr>
              <a:t>and</a:t>
            </a:r>
            <a:r>
              <a:rPr lang="en-US" sz="1600" dirty="1">
                <a:solidFill>
                  <a:srgbClr val="092776"/>
                </a:solidFill>
              </a:rPr>
              <a:t> </a:t>
            </a:r>
          </a:p>
          <a:p>
            <a:pPr marL="742950" lvl="1" indent="-285750" algn="l">
              <a:spcBef>
                <a:spcPts val="600"/>
              </a:spcBef>
              <a:spcAft>
                <a:spcPct val="0"/>
              </a:spcAft>
              <a:buClr>
                <a:schemeClr val="tx1"/>
              </a:buClr>
              <a:buFontTx/>
              <a:buChar char="-"/>
            </a:pPr>
            <a:r>
              <a:rPr lang="en-US" sz="1600" dirty="1">
                <a:solidFill>
                  <a:srgbClr val="092776"/>
                </a:solidFill>
              </a:rPr>
              <a:t>Foreign corporation and its expanded affiliated group (“EAG”) do not have substantial business activities (“SBA”) in its country of incorporation.</a:t>
            </a:r>
          </a:p>
          <a:p>
            <a:pPr marL="285750" indent="-285750" algn="l">
              <a:spcBef>
                <a:spcPts val="600"/>
              </a:spcBef>
              <a:spcAft>
                <a:spcPct val="0"/>
              </a:spcAft>
              <a:buClr>
                <a:schemeClr val="tx1"/>
              </a:buClr>
              <a:buFont typeface="Arial" panose="020b0604020202020204" pitchFamily="34" charset="0"/>
              <a:buChar char="•"/>
            </a:pPr>
            <a:r>
              <a:rPr lang="en-US" sz="1600" dirty="1">
                <a:solidFill>
                  <a:srgbClr val="092776"/>
                </a:solidFill>
              </a:rPr>
              <a:t>Similar rules apply for acquisitions of properties of domestic partnerships.</a:t>
            </a:r>
          </a:p>
        </p:txBody>
      </p:sp>
      <p:sp>
        <p:nvSpPr>
          <p:cNvPr id="4" name="Rectangle 3">
            <a:extLst>
              <a:ext uri="{FF2B5EF4-FFF2-40B4-BE49-F238E27FC236}">
                <a16:creationId xmlns:a16="http://schemas.microsoft.com/office/drawing/2014/main" id="{8DD7D3F4-E0DB-4499-B740-46D0BC9847FF}"/>
              </a:ext>
            </a:extLst>
          </p:cNvPr>
          <p:cNvSpPr/>
          <p:nvPr/>
        </p:nvSpPr>
        <p:spPr>
          <a:xfrm>
            <a:off x="266700" y="2775858"/>
            <a:ext cx="1137557" cy="653143"/>
          </a:xfrm>
          <a:prstGeom prst="rect"/>
          <a:ln w="25400" cap="flat" algn="ctr">
            <a:solidFill>
              <a:srgbClr val="09277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1">
                <a:solidFill>
                  <a:srgbClr val="092776"/>
                </a:solidFill>
              </a:rPr>
              <a:t>DT</a:t>
            </a:r>
            <a:endParaRPr sz="2000">
              <a:solidFill>
                <a:srgbClr val="092776"/>
              </a:solidFill>
            </a:endParaRPr>
          </a:p>
        </p:txBody>
      </p:sp>
      <p:sp>
        <p:nvSpPr>
          <p:cNvPr id="5" name="Rectangle 4">
            <a:extLst>
              <a:ext uri="{FF2B5EF4-FFF2-40B4-BE49-F238E27FC236}">
                <a16:creationId xmlns:a16="http://schemas.microsoft.com/office/drawing/2014/main" id="{C6F23E6E-9E63-44A4-8CDC-F2499C00A723}"/>
              </a:ext>
            </a:extLst>
          </p:cNvPr>
          <p:cNvSpPr/>
          <p:nvPr/>
        </p:nvSpPr>
        <p:spPr>
          <a:xfrm>
            <a:off x="2575300" y="2775857"/>
            <a:ext cx="1137557" cy="653143"/>
          </a:xfrm>
          <a:prstGeom prst="rect"/>
          <a:ln w="25400" cap="flat" algn="ctr">
            <a:solidFill>
              <a:srgbClr val="09277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1">
                <a:solidFill>
                  <a:srgbClr val="092776"/>
                </a:solidFill>
              </a:rPr>
              <a:t>FA</a:t>
            </a:r>
            <a:endParaRPr sz="2000">
              <a:solidFill>
                <a:srgbClr val="092776"/>
              </a:solidFill>
            </a:endParaRPr>
          </a:p>
        </p:txBody>
      </p:sp>
      <p:sp>
        <p:nvSpPr>
          <p:cNvPr id="6" name="Rectangle 5">
            <a:extLst>
              <a:ext uri="{FF2B5EF4-FFF2-40B4-BE49-F238E27FC236}">
                <a16:creationId xmlns:a16="http://schemas.microsoft.com/office/drawing/2014/main" id="{9EAA8356-1865-4D9E-8787-B620D5D70917}"/>
              </a:ext>
            </a:extLst>
          </p:cNvPr>
          <p:cNvSpPr/>
          <p:nvPr/>
        </p:nvSpPr>
        <p:spPr>
          <a:xfrm>
            <a:off x="2575300" y="3995058"/>
            <a:ext cx="1137557" cy="653143"/>
          </a:xfrm>
          <a:prstGeom prst="rect"/>
          <a:ln w="25400" cap="flat" algn="ctr">
            <a:solidFill>
              <a:srgbClr val="092776"/>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1">
                <a:solidFill>
                  <a:srgbClr val="092776"/>
                </a:solidFill>
              </a:rPr>
              <a:t>DT</a:t>
            </a:r>
            <a:endParaRPr sz="2000">
              <a:solidFill>
                <a:srgbClr val="092776"/>
              </a:solidFill>
            </a:endParaRPr>
          </a:p>
        </p:txBody>
      </p:sp>
      <p:cxnSp>
        <p:nvCxnSpPr>
          <p:cNvPr id="8" name="Straight Connector 7">
            <a:extLst>
              <a:ext uri="{FF2B5EF4-FFF2-40B4-BE49-F238E27FC236}">
                <a16:creationId xmlns:a16="http://schemas.microsoft.com/office/drawing/2014/main" id="{B69C829E-9BF3-47D5-9FDD-C27191AD7BEB}"/>
              </a:ext>
            </a:extLst>
          </p:cNvPr>
          <p:cNvCxnSpPr>
            <a:stCxn id="5" idx="2"/>
            <a:endCxn id="6" idx="0"/>
          </p:cNvCxnSpPr>
          <p:nvPr/>
        </p:nvCxnSpPr>
        <p:spPr>
          <a:xfrm>
            <a:off x="3144079" y="3429000"/>
            <a:ext cx="0" cy="566058"/>
          </a:xfrm>
          <a:prstGeom prst="line"/>
          <a:ln w="9525" cap="flat" algn="ctr">
            <a:solidFill>
              <a:srgbClr val="092776"/>
            </a:solidFill>
            <a:prstDash val="sysDash"/>
          </a:ln>
        </p:spPr>
        <p:style>
          <a:lnRef idx="1">
            <a:schemeClr val="accent1"/>
          </a:lnRef>
          <a:fillRef idx="0">
            <a:schemeClr val="accent1"/>
          </a:fillRef>
          <a:effectRef idx="0">
            <a:schemeClr val="accent1"/>
          </a:effectRef>
          <a:fontRef idx="minor">
            <a:schemeClr val="tx1"/>
          </a:fontRef>
        </p:style>
      </p:cxnSp>
      <p:sp>
        <p:nvSpPr>
          <p:cNvPr id="9" name="Oval 8">
            <a:extLst>
              <a:ext uri="{FF2B5EF4-FFF2-40B4-BE49-F238E27FC236}">
                <a16:creationId xmlns:a16="http://schemas.microsoft.com/office/drawing/2014/main" id="{D5A0BF06-AE18-4D7F-BEE4-F5960F1E5066}"/>
              </a:ext>
            </a:extLst>
          </p:cNvPr>
          <p:cNvSpPr/>
          <p:nvPr/>
        </p:nvSpPr>
        <p:spPr>
          <a:xfrm>
            <a:off x="266700" y="1360716"/>
            <a:ext cx="1137557" cy="402771"/>
          </a:xfrm>
          <a:prstGeom prst="ellipse"/>
          <a:ln w="25400" cap="flat" algn="ctr">
            <a:solidFill>
              <a:srgbClr val="09277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1">
                <a:solidFill>
                  <a:srgbClr val="092776"/>
                </a:solidFill>
              </a:rPr>
              <a:t>S/Hs</a:t>
            </a:r>
            <a:endParaRPr>
              <a:solidFill>
                <a:srgbClr val="092776"/>
              </a:solidFill>
            </a:endParaRPr>
          </a:p>
        </p:txBody>
      </p:sp>
      <p:cxnSp>
        <p:nvCxnSpPr>
          <p:cNvPr id="11" name="Straight Connector 10">
            <a:extLst>
              <a:ext uri="{FF2B5EF4-FFF2-40B4-BE49-F238E27FC236}">
                <a16:creationId xmlns:a16="http://schemas.microsoft.com/office/drawing/2014/main" id="{56A1E3C8-C5A4-4BF2-A745-B484A8022061}"/>
              </a:ext>
            </a:extLst>
          </p:cNvPr>
          <p:cNvCxnSpPr>
            <a:stCxn id="9" idx="4"/>
            <a:endCxn id="4" idx="0"/>
          </p:cNvCxnSpPr>
          <p:nvPr/>
        </p:nvCxnSpPr>
        <p:spPr>
          <a:xfrm>
            <a:off x="835479" y="1763487"/>
            <a:ext cx="0" cy="1012371"/>
          </a:xfrm>
          <a:prstGeom prst="line"/>
          <a:ln w="9525" cap="flat" algn="ctr">
            <a:solidFill>
              <a:srgbClr val="092776"/>
            </a:solidFill>
            <a:prstDash val="solid"/>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88D3692C-9241-41DB-A0E3-CAB928680D0F}"/>
              </a:ext>
            </a:extLst>
          </p:cNvPr>
          <p:cNvCxnSpPr/>
          <p:nvPr/>
        </p:nvCxnSpPr>
        <p:spPr>
          <a:xfrm>
            <a:off x="1907379" y="1821733"/>
            <a:ext cx="1035918" cy="605783"/>
          </a:xfrm>
          <a:prstGeom prst="straightConnector1"/>
          <a:ln w="9525" cap="flat" algn="ctr">
            <a:solidFill>
              <a:srgbClr val="092776"/>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EA19A4AF-D192-409A-9B4B-7E9B2384D886}"/>
              </a:ext>
            </a:extLst>
          </p:cNvPr>
          <p:cNvCxnSpPr/>
          <p:nvPr/>
        </p:nvCxnSpPr>
        <p:spPr>
          <a:xfrm flipH="1" flipV="1">
            <a:off x="1347728" y="2117270"/>
            <a:ext cx="1063020" cy="652595"/>
          </a:xfrm>
          <a:prstGeom prst="straightConnector1"/>
          <a:ln w="9525" cap="flat" algn="ctr">
            <a:solidFill>
              <a:srgbClr val="092776"/>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6AE1F796-5DE1-4049-B9E0-4D7E0F777D0E}"/>
              </a:ext>
            </a:extLst>
          </p:cNvPr>
          <p:cNvSpPr txBox="1"/>
          <p:nvPr/>
        </p:nvSpPr>
        <p:spPr>
          <a:xfrm>
            <a:off x="2439303" y="1763487"/>
            <a:ext cx="1024127" cy="338554"/>
          </a:xfrm>
          <a:prstGeom prst="rect"/>
          <a:noFill/>
        </p:spPr>
        <p:txBody>
          <a:bodyPr wrap="none" rtlCol="0">
            <a:spAutoFit/>
          </a:bodyPr>
          <a:lstStyle/>
          <a:p>
            <a:r>
              <a:rPr lang="en-US" sz="1600" dirty="1">
                <a:solidFill>
                  <a:srgbClr val="092776"/>
                </a:solidFill>
              </a:rPr>
              <a:t>DT Stock</a:t>
            </a:r>
          </a:p>
        </p:txBody>
      </p:sp>
      <p:sp>
        <p:nvSpPr>
          <p:cNvPr id="17" name="TextBox 16">
            <a:extLst>
              <a:ext uri="{FF2B5EF4-FFF2-40B4-BE49-F238E27FC236}">
                <a16:creationId xmlns:a16="http://schemas.microsoft.com/office/drawing/2014/main" id="{6367DB43-CF29-474E-8A9D-3A49B703FF72}"/>
              </a:ext>
            </a:extLst>
          </p:cNvPr>
          <p:cNvSpPr txBox="1"/>
          <p:nvPr/>
        </p:nvSpPr>
        <p:spPr>
          <a:xfrm>
            <a:off x="931141" y="2377981"/>
            <a:ext cx="993926" cy="338554"/>
          </a:xfrm>
          <a:prstGeom prst="rect"/>
          <a:noFill/>
        </p:spPr>
        <p:txBody>
          <a:bodyPr wrap="none" rtlCol="0">
            <a:spAutoFit/>
          </a:bodyPr>
          <a:lstStyle/>
          <a:p>
            <a:r>
              <a:rPr lang="en-US" sz="1600" dirty="1">
                <a:solidFill>
                  <a:srgbClr val="092776"/>
                </a:solidFill>
              </a:rPr>
              <a:t>FA Stock</a:t>
            </a:r>
          </a:p>
        </p:txBody>
      </p:sp>
      <p:sp>
        <p:nvSpPr>
          <p:cNvPr id="22" name="TextBox 21">
            <a:extLst>
              <a:ext uri="{FF2B5EF4-FFF2-40B4-BE49-F238E27FC236}">
                <a16:creationId xmlns:a16="http://schemas.microsoft.com/office/drawing/2014/main" id="{68D80E58-23DC-43DC-B634-356F0C38F158}"/>
              </a:ext>
            </a:extLst>
          </p:cNvPr>
          <p:cNvSpPr txBox="1"/>
          <p:nvPr/>
        </p:nvSpPr>
        <p:spPr>
          <a:xfrm>
            <a:off x="369324" y="5078029"/>
            <a:ext cx="2573973" cy="707886"/>
          </a:xfrm>
          <a:prstGeom prst="rect"/>
          <a:noFill/>
        </p:spPr>
        <p:txBody>
          <a:bodyPr wrap="none" rtlCol="0">
            <a:spAutoFit/>
          </a:bodyPr>
          <a:lstStyle/>
          <a:p>
            <a:r>
              <a:rPr lang="en-US" sz="1600" dirty="1">
                <a:solidFill>
                  <a:srgbClr val="092776"/>
                </a:solidFill>
              </a:rPr>
              <a:t>FA Stock Held by DT S/Hs</a:t>
            </a:r>
          </a:p>
          <a:p>
            <a:r>
              <a:rPr lang="en-US" sz="1600" dirty="1">
                <a:solidFill>
                  <a:srgbClr val="092776"/>
                </a:solidFill>
              </a:rPr>
              <a:t>Total FA Stock</a:t>
            </a:r>
          </a:p>
        </p:txBody>
      </p:sp>
      <p:cxnSp>
        <p:nvCxnSpPr>
          <p:cNvPr id="24" name="Straight Connector 23">
            <a:extLst>
              <a:ext uri="{FF2B5EF4-FFF2-40B4-BE49-F238E27FC236}">
                <a16:creationId xmlns:a16="http://schemas.microsoft.com/office/drawing/2014/main" id="{EF5F5E5F-7DD8-4B0C-8074-D88F2B2B1C52}"/>
              </a:ext>
            </a:extLst>
          </p:cNvPr>
          <p:cNvCxnSpPr/>
          <p:nvPr/>
        </p:nvCxnSpPr>
        <p:spPr>
          <a:xfrm>
            <a:off x="369324" y="5442859"/>
            <a:ext cx="2573973" cy="0"/>
          </a:xfrm>
          <a:prstGeom prst="line"/>
          <a:ln w="9525" cap="flat" algn="ctr">
            <a:solidFill>
              <a:srgbClr val="092776"/>
            </a:solidFill>
            <a:prstDash val="solid"/>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1108B79D-34CA-430B-825A-B40B921E4686}"/>
              </a:ext>
            </a:extLst>
          </p:cNvPr>
          <p:cNvSpPr txBox="1"/>
          <p:nvPr/>
        </p:nvSpPr>
        <p:spPr>
          <a:xfrm>
            <a:off x="2893264" y="5182421"/>
            <a:ext cx="512064" cy="461665"/>
          </a:xfrm>
          <a:prstGeom prst="rect"/>
          <a:noFill/>
        </p:spPr>
        <p:txBody>
          <a:bodyPr wrap="square" rtlCol="0">
            <a:spAutoFit/>
          </a:bodyPr>
          <a:lstStyle/>
          <a:p>
            <a:r>
              <a:rPr lang="en-US" dirty="1">
                <a:solidFill>
                  <a:srgbClr val="092776"/>
                </a:solidFill>
              </a:rPr>
              <a:t>≥</a:t>
            </a:r>
          </a:p>
        </p:txBody>
      </p:sp>
      <p:sp>
        <p:nvSpPr>
          <p:cNvPr id="26" name="TextBox 25">
            <a:extLst>
              <a:ext uri="{FF2B5EF4-FFF2-40B4-BE49-F238E27FC236}">
                <a16:creationId xmlns:a16="http://schemas.microsoft.com/office/drawing/2014/main" id="{9DB42546-7AE6-4131-BCB9-2E911AD5FB29}"/>
              </a:ext>
            </a:extLst>
          </p:cNvPr>
          <p:cNvSpPr txBox="1"/>
          <p:nvPr/>
        </p:nvSpPr>
        <p:spPr>
          <a:xfrm>
            <a:off x="3262651" y="5247306"/>
            <a:ext cx="774571" cy="369332"/>
          </a:xfrm>
          <a:prstGeom prst="rect"/>
          <a:noFill/>
        </p:spPr>
        <p:txBody>
          <a:bodyPr wrap="none" rtlCol="0">
            <a:spAutoFit/>
          </a:bodyPr>
          <a:lstStyle/>
          <a:p>
            <a:r>
              <a:rPr lang="en-US" sz="1800" dirty="1">
                <a:solidFill>
                  <a:srgbClr val="092776"/>
                </a:solidFill>
              </a:rPr>
              <a:t>80%?</a:t>
            </a:r>
          </a:p>
        </p:txBody>
      </p:sp>
      <p:sp>
        <p:nvSpPr>
          <p:cNvPr id="7" name="TextBox 6">
            <a:extLst>
              <a:ext uri="{FF2B5EF4-FFF2-40B4-BE49-F238E27FC236}">
                <a16:creationId xmlns:a16="http://schemas.microsoft.com/office/drawing/2014/main" id="{D95F5862-0DAD-4E49-BA16-4B737F340DC0}"/>
              </a:ext>
            </a:extLst>
          </p:cNvPr>
          <p:cNvSpPr txBox="1"/>
          <p:nvPr/>
        </p:nvSpPr>
        <p:spPr>
          <a:xfrm>
            <a:off x="266700" y="6373453"/>
            <a:ext cx="3196730" cy="400110"/>
          </a:xfrm>
          <a:prstGeom prst="rect"/>
          <a:noFill/>
        </p:spPr>
        <p:txBody>
          <a:bodyPr wrap="square" rtlCol="0">
            <a:spAutoFit/>
          </a:bodyPr>
          <a:lstStyle/>
          <a:p>
            <a:pPr algn="l"/>
            <a:r>
              <a:rPr lang="en-US" sz="1000" dirty="1">
                <a:solidFill>
                  <a:srgbClr val="092776"/>
                </a:solidFill>
              </a:rPr>
              <a:t>For a summary of the shareholder continuity tests,            </a:t>
            </a:r>
            <a:r>
              <a:rPr lang="en-US" sz="1000" i="1" dirty="1">
                <a:solidFill>
                  <a:srgbClr val="092776"/>
                </a:solidFill>
              </a:rPr>
              <a:t>see</a:t>
            </a:r>
            <a:r>
              <a:rPr lang="en-US" sz="1000" dirty="1">
                <a:solidFill>
                  <a:srgbClr val="092776"/>
                </a:solidFill>
              </a:rPr>
              <a:t> Appendix A starting on Slide 28. </a:t>
            </a:r>
          </a:p>
        </p:txBody>
      </p:sp>
      <p:sp>
        <p:nvSpPr>
          <p:cNvPr id="12" name="TextBox 11">
            <a:extLst>
              <a:ext uri="{FF2B5EF4-FFF2-40B4-BE49-F238E27FC236}">
                <a16:creationId xmlns:a16="http://schemas.microsoft.com/office/drawing/2014/main" id="{15E1F80B-F254-420A-8804-97520E8B371C}"/>
              </a:ext>
            </a:extLst>
          </p:cNvPr>
          <p:cNvSpPr txBox="1"/>
          <p:nvPr/>
        </p:nvSpPr>
        <p:spPr>
          <a:xfrm>
            <a:off x="149520" y="6392171"/>
            <a:ext cx="234360" cy="246221"/>
          </a:xfrm>
          <a:prstGeom prst="rect"/>
          <a:noFill/>
        </p:spPr>
        <p:txBody>
          <a:bodyPr wrap="none" rtlCol="0">
            <a:spAutoFit/>
          </a:bodyPr>
          <a:lstStyle/>
          <a:p>
            <a:r>
              <a:rPr lang="en-US" sz="1000" dirty="1">
                <a:solidFill>
                  <a:srgbClr val="092776"/>
                </a:solidFill>
              </a:rPr>
              <a:t>*</a:t>
            </a:r>
          </a:p>
        </p:txBody>
      </p:sp>
    </p:spTree>
    <p:extLst>
      <p:ext uri="{BB962C8B-B14F-4D97-AF65-F5344CB8AC3E}">
        <p14:creationId xmlns:p14="http://schemas.microsoft.com/office/powerpoint/2010/main" val="1614043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Rectangle 5"/>
          <p:cNvSpPr>
            <a:spLocks noChangeArrowheads="1"/>
          </p:cNvSpPr>
          <p:nvPr/>
        </p:nvSpPr>
        <p:spPr>
          <a:xfrm>
            <a:off x="4032210" y="696686"/>
            <a:ext cx="4955039" cy="5178425"/>
          </a:xfrm>
          <a:prstGeom prst="rect"/>
          <a:noFill/>
          <a:ln w="9525">
            <a:noFill/>
            <a:miter lim="800000"/>
          </a:ln>
        </p:spPr>
        <p:txBody>
          <a:bodyPr lIns="0" tIns="0" rIns="0" bIns="0"/>
          <a:lstStyle/>
          <a:p>
            <a:pPr marL="342900" indent="-342900" algn="l">
              <a:spcBef>
                <a:spcPts val="600"/>
              </a:spcBef>
              <a:spcAft>
                <a:spcPct val="0"/>
              </a:spcAft>
              <a:buClr>
                <a:schemeClr val="tx1"/>
              </a:buClr>
              <a:buFontTx/>
              <a:buChar char="•"/>
            </a:pPr>
            <a:endParaRPr lang="en-US" sz="1600">
              <a:solidFill>
                <a:srgbClr val="092776"/>
              </a:solidFill>
            </a:endParaRPr>
          </a:p>
          <a:p>
            <a:pPr marL="342900" indent="-342900" algn="l">
              <a:spcBef>
                <a:spcPts val="600"/>
              </a:spcBef>
              <a:spcAft>
                <a:spcPct val="0"/>
              </a:spcAft>
              <a:buClr>
                <a:schemeClr val="tx1"/>
              </a:buClr>
              <a:buFontTx/>
              <a:buChar char="•"/>
            </a:pPr>
            <a:r>
              <a:rPr lang="en-US" sz="1600" dirty="1">
                <a:solidFill>
                  <a:srgbClr val="092776"/>
                </a:solidFill>
                <a:latin typeface="Arial" panose="020b0604020202020204" pitchFamily="34" charset="0"/>
                <a:cs typeface="Arial" panose="020b0604020202020204" pitchFamily="34" charset="0"/>
              </a:rPr>
              <a:t>Same as 80% inversion substituting “60 percent” for “80 percent” in the ownership percentage, the foreign acquiring corporation will remain a “foreign corporation” for U.S. tax purposes.</a:t>
            </a:r>
          </a:p>
          <a:p>
            <a:pPr marL="342900" indent="-342900" algn="l">
              <a:spcBef>
                <a:spcPts val="600"/>
              </a:spcBef>
              <a:spcAft>
                <a:spcPct val="0"/>
              </a:spcAft>
              <a:buClr>
                <a:schemeClr val="tx1"/>
              </a:buClr>
              <a:buFontTx/>
              <a:buChar char="•"/>
            </a:pPr>
            <a:endParaRPr lang="en-US" sz="900">
              <a:solidFill>
                <a:srgbClr val="092776"/>
              </a:solidFill>
              <a:latin typeface="Arial" panose="020b0604020202020204" pitchFamily="34" charset="0"/>
              <a:cs typeface="Arial" panose="020b0604020202020204" pitchFamily="34" charset="0"/>
            </a:endParaRPr>
          </a:p>
          <a:p>
            <a:pPr marL="342900" indent="-342900" algn="l">
              <a:spcBef>
                <a:spcPts val="600"/>
              </a:spcBef>
              <a:spcAft>
                <a:spcPct val="0"/>
              </a:spcAft>
              <a:buClr>
                <a:schemeClr val="tx1"/>
              </a:buClr>
              <a:buFontTx/>
              <a:buChar char="•"/>
            </a:pPr>
            <a:r>
              <a:rPr lang="en-US" sz="1600" dirty="1">
                <a:solidFill>
                  <a:srgbClr val="092776"/>
                </a:solidFill>
                <a:latin typeface="Arial" panose="020b0604020202020204" pitchFamily="34" charset="0"/>
                <a:cs typeface="Arial" panose="020b0604020202020204" pitchFamily="34" charset="0"/>
              </a:rPr>
              <a:t>If a 60% inversion, for the post-inversion 10-year period, DT is not permitted to use certain tax attributes (e.g., net operating losses) to reduce the U.S. federal income tax liability attributable to “inversion gains.”</a:t>
            </a:r>
          </a:p>
          <a:p>
            <a:pPr marL="342900" indent="-342900" algn="l">
              <a:spcBef>
                <a:spcPts val="600"/>
              </a:spcBef>
              <a:spcAft>
                <a:spcPct val="0"/>
              </a:spcAft>
              <a:buClr>
                <a:schemeClr val="tx1"/>
              </a:buClr>
              <a:buFontTx/>
              <a:buChar char="•"/>
            </a:pPr>
            <a:endParaRPr lang="en-US" sz="900">
              <a:solidFill>
                <a:srgbClr val="092776"/>
              </a:solidFill>
              <a:latin typeface="Arial" panose="020b0604020202020204" pitchFamily="34" charset="0"/>
              <a:cs typeface="Arial" panose="020b0604020202020204" pitchFamily="34" charset="0"/>
            </a:endParaRPr>
          </a:p>
          <a:p>
            <a:pPr marL="800100" lvl="1" indent="-342900" algn="l">
              <a:spcBef>
                <a:spcPts val="600"/>
              </a:spcBef>
              <a:spcAft>
                <a:spcPct val="0"/>
              </a:spcAft>
              <a:buClr>
                <a:schemeClr val="tx1"/>
              </a:buClr>
              <a:buFontTx/>
              <a:buChar char="•"/>
            </a:pPr>
            <a:r>
              <a:rPr kumimoji="0" lang="en-US" sz="1600" b="0" i="0" u="none" strike="noStrike" kern="0" cap="none" spc="0" normalizeH="0" baseline="0" noProof="0" dirty="1">
                <a:ln>
                  <a:noFill/>
                </a:ln>
                <a:solidFill>
                  <a:srgbClr val="092776"/>
                </a:solidFill>
                <a:effectLst/>
                <a:uLnTx/>
                <a:uFillTx/>
                <a:latin typeface="Arial" panose="020b0604020202020204" pitchFamily="34" charset="0"/>
                <a:cs typeface="Arial" panose="020b0604020202020204" pitchFamily="34" charset="0"/>
              </a:rPr>
              <a:t>Inversion gain is (i) income or gain recognized on the transfer of stock or other properties by an expatriated entity and (ii) income received or accrued by reason of a license of any property by an expatriated entity. </a:t>
            </a:r>
          </a:p>
          <a:p>
            <a:pPr marL="800100" lvl="1" indent="-342900" algn="l">
              <a:spcBef>
                <a:spcPts val="600"/>
              </a:spcBef>
              <a:spcAft>
                <a:spcPct val="0"/>
              </a:spcAft>
              <a:buClr>
                <a:schemeClr val="tx1"/>
              </a:buClr>
              <a:buFontTx/>
              <a:buChar char="•"/>
            </a:pPr>
            <a:endParaRPr kumimoji="0" lang="en-US" sz="900" b="0" i="0" u="none" strike="noStrike" kern="0" cap="none" spc="0" normalizeH="0" baseline="0" noProof="0">
              <a:ln>
                <a:noFill/>
              </a:ln>
              <a:solidFill>
                <a:srgbClr val="092776"/>
              </a:solidFill>
              <a:effectLst/>
              <a:uLnTx/>
              <a:uFillTx/>
              <a:latin typeface="Arial" panose="020b0604020202020204" pitchFamily="34" charset="0"/>
              <a:cs typeface="Arial" panose="020b0604020202020204" pitchFamily="34" charset="0"/>
            </a:endParaRPr>
          </a:p>
          <a:p>
            <a:pPr marL="800100" lvl="1" indent="-342900" algn="l">
              <a:spcBef>
                <a:spcPts val="600"/>
              </a:spcBef>
              <a:spcAft>
                <a:spcPct val="0"/>
              </a:spcAft>
              <a:buClr>
                <a:schemeClr val="tx1"/>
              </a:buClr>
              <a:buFontTx/>
              <a:buChar char="•"/>
            </a:pPr>
            <a:r>
              <a:rPr kumimoji="0" lang="en-US" sz="1600" b="0" i="0" u="none" strike="noStrike" kern="0" cap="none" spc="0" normalizeH="0" baseline="0" noProof="0" dirty="1">
                <a:ln>
                  <a:noFill/>
                </a:ln>
                <a:solidFill>
                  <a:srgbClr val="092776"/>
                </a:solidFill>
                <a:effectLst/>
                <a:uLnTx/>
                <a:uFillTx/>
                <a:latin typeface="Arial" panose="020b0604020202020204" pitchFamily="34" charset="0"/>
                <a:cs typeface="Arial" panose="020b0604020202020204" pitchFamily="34" charset="0"/>
              </a:rPr>
              <a:t>Inversion gain does not include income from the transfer or license of inventory to a foreign related person unless the transfer or license was part of the inversion transaction. </a:t>
            </a:r>
          </a:p>
          <a:p>
            <a:pPr marL="800100" lvl="1" indent="-342900" algn="l">
              <a:spcBef>
                <a:spcPts val="600"/>
              </a:spcBef>
              <a:spcAft>
                <a:spcPct val="0"/>
              </a:spcAft>
              <a:buClr>
                <a:schemeClr val="tx1"/>
              </a:buClr>
              <a:buFontTx/>
              <a:buChar char="•"/>
            </a:pPr>
            <a:endParaRPr kumimoji="0" lang="en-US" sz="900" b="0" i="0" u="none" strike="noStrike" kern="0" cap="none" spc="0" normalizeH="0" baseline="0" noProof="0">
              <a:ln>
                <a:noFill/>
              </a:ln>
              <a:solidFill>
                <a:srgbClr val="092776"/>
              </a:solidFill>
              <a:effectLst/>
              <a:uLnTx/>
              <a:uFillTx/>
              <a:latin typeface="Arial" panose="020b0604020202020204" pitchFamily="34" charset="0"/>
              <a:cs typeface="Arial" panose="020b0604020202020204" pitchFamily="34" charset="0"/>
            </a:endParaRPr>
          </a:p>
          <a:p>
            <a:pPr marL="342900" indent="-342900" algn="l">
              <a:spcBef>
                <a:spcPts val="600"/>
              </a:spcBef>
              <a:spcAft>
                <a:spcPct val="0"/>
              </a:spcAft>
              <a:buClr>
                <a:schemeClr val="tx1"/>
              </a:buClr>
              <a:buFontTx/>
              <a:buChar char="•"/>
            </a:pPr>
            <a:endParaRPr lang="en-US" sz="1600">
              <a:solidFill>
                <a:srgbClr val="092776"/>
              </a:solidFill>
            </a:endParaRPr>
          </a:p>
          <a:p>
            <a:pPr algn="l">
              <a:spcBef>
                <a:spcPts val="600"/>
              </a:spcBef>
              <a:spcAft>
                <a:spcPct val="0"/>
              </a:spcAft>
              <a:buClr>
                <a:schemeClr val="tx1"/>
              </a:buClr>
            </a:pPr>
            <a:endParaRPr lang="en-US" sz="1600">
              <a:solidFill>
                <a:srgbClr val="092776"/>
              </a:solidFill>
            </a:endParaRPr>
          </a:p>
        </p:txBody>
      </p:sp>
      <p:sp>
        <p:nvSpPr>
          <p:cNvPr id="3" name="Rectangle 6"/>
          <p:cNvSpPr>
            <a:spLocks noChangeArrowheads="1"/>
          </p:cNvSpPr>
          <p:nvPr/>
        </p:nvSpPr>
        <p:spPr>
          <a:xfrm>
            <a:off x="266700" y="228600"/>
            <a:ext cx="8624888" cy="762000"/>
          </a:xfrm>
          <a:prstGeom prst="rect"/>
          <a:noFill/>
          <a:ln w="9525" algn="ctr">
            <a:noFill/>
            <a:miter lim="800000"/>
          </a:ln>
        </p:spPr>
        <p:txBody>
          <a:bodyPr/>
          <a:lstStyle/>
          <a:p>
            <a:r>
              <a:rPr lang="en-US" b="1" dirty="1">
                <a:solidFill>
                  <a:srgbClr val="092776"/>
                </a:solidFill>
              </a:rPr>
              <a:t>Section 7874 – 60% Inversion*</a:t>
            </a:r>
          </a:p>
        </p:txBody>
      </p:sp>
      <p:sp>
        <p:nvSpPr>
          <p:cNvPr id="4" name="Rectangle 3">
            <a:extLst>
              <a:ext uri="{FF2B5EF4-FFF2-40B4-BE49-F238E27FC236}">
                <a16:creationId xmlns:a16="http://schemas.microsoft.com/office/drawing/2014/main" id="{E0FE4E2D-8931-48A3-9FAE-9D281FEE8AD9}"/>
              </a:ext>
            </a:extLst>
          </p:cNvPr>
          <p:cNvSpPr/>
          <p:nvPr/>
        </p:nvSpPr>
        <p:spPr>
          <a:xfrm>
            <a:off x="266700" y="2775858"/>
            <a:ext cx="1137557" cy="653143"/>
          </a:xfrm>
          <a:prstGeom prst="rect"/>
          <a:ln w="25400" cap="flat" algn="ctr">
            <a:solidFill>
              <a:srgbClr val="09277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1">
                <a:solidFill>
                  <a:srgbClr val="092776"/>
                </a:solidFill>
              </a:rPr>
              <a:t>DT</a:t>
            </a:r>
            <a:endParaRPr sz="2000">
              <a:solidFill>
                <a:srgbClr val="092776"/>
              </a:solidFill>
            </a:endParaRPr>
          </a:p>
        </p:txBody>
      </p:sp>
      <p:sp>
        <p:nvSpPr>
          <p:cNvPr id="5" name="Rectangle 4">
            <a:extLst>
              <a:ext uri="{FF2B5EF4-FFF2-40B4-BE49-F238E27FC236}">
                <a16:creationId xmlns:a16="http://schemas.microsoft.com/office/drawing/2014/main" id="{FE654069-D65E-4044-8612-C08539A2DA3A}"/>
              </a:ext>
            </a:extLst>
          </p:cNvPr>
          <p:cNvSpPr/>
          <p:nvPr/>
        </p:nvSpPr>
        <p:spPr>
          <a:xfrm>
            <a:off x="2575300" y="2775857"/>
            <a:ext cx="1137557" cy="653143"/>
          </a:xfrm>
          <a:prstGeom prst="rect"/>
          <a:ln w="25400" cap="flat" algn="ctr">
            <a:solidFill>
              <a:srgbClr val="09277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1">
                <a:solidFill>
                  <a:srgbClr val="092776"/>
                </a:solidFill>
              </a:rPr>
              <a:t>FA</a:t>
            </a:r>
            <a:endParaRPr sz="2000">
              <a:solidFill>
                <a:srgbClr val="092776"/>
              </a:solidFill>
            </a:endParaRPr>
          </a:p>
        </p:txBody>
      </p:sp>
      <p:sp>
        <p:nvSpPr>
          <p:cNvPr id="6" name="Rectangle 5">
            <a:extLst>
              <a:ext uri="{FF2B5EF4-FFF2-40B4-BE49-F238E27FC236}">
                <a16:creationId xmlns:a16="http://schemas.microsoft.com/office/drawing/2014/main" id="{BA2EC024-CEC6-4C41-B39A-A8C54F517952}"/>
              </a:ext>
            </a:extLst>
          </p:cNvPr>
          <p:cNvSpPr/>
          <p:nvPr/>
        </p:nvSpPr>
        <p:spPr>
          <a:xfrm>
            <a:off x="2575300" y="3995058"/>
            <a:ext cx="1137557" cy="653143"/>
          </a:xfrm>
          <a:prstGeom prst="rect"/>
          <a:ln w="25400" cap="flat" algn="ctr">
            <a:solidFill>
              <a:srgbClr val="092776"/>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1">
                <a:solidFill>
                  <a:srgbClr val="092776"/>
                </a:solidFill>
              </a:rPr>
              <a:t>DT</a:t>
            </a:r>
            <a:endParaRPr sz="2000">
              <a:solidFill>
                <a:srgbClr val="092776"/>
              </a:solidFill>
            </a:endParaRPr>
          </a:p>
        </p:txBody>
      </p:sp>
      <p:cxnSp>
        <p:nvCxnSpPr>
          <p:cNvPr id="7" name="Straight Connector 6">
            <a:extLst>
              <a:ext uri="{FF2B5EF4-FFF2-40B4-BE49-F238E27FC236}">
                <a16:creationId xmlns:a16="http://schemas.microsoft.com/office/drawing/2014/main" id="{0EB1E93C-872B-4D8C-9D1A-CA76FBB5A312}"/>
              </a:ext>
            </a:extLst>
          </p:cNvPr>
          <p:cNvCxnSpPr>
            <a:stCxn id="5" idx="2"/>
            <a:endCxn id="6" idx="0"/>
          </p:cNvCxnSpPr>
          <p:nvPr/>
        </p:nvCxnSpPr>
        <p:spPr>
          <a:xfrm>
            <a:off x="3144079" y="3429000"/>
            <a:ext cx="0" cy="566058"/>
          </a:xfrm>
          <a:prstGeom prst="line"/>
          <a:ln w="9525" cap="flat" algn="ctr">
            <a:solidFill>
              <a:srgbClr val="092776"/>
            </a:solidFill>
            <a:prstDash val="sysDash"/>
          </a:ln>
        </p:spPr>
        <p:style>
          <a:lnRef idx="1">
            <a:schemeClr val="accent1"/>
          </a:lnRef>
          <a:fillRef idx="0">
            <a:schemeClr val="accent1"/>
          </a:fillRef>
          <a:effectRef idx="0">
            <a:schemeClr val="accent1"/>
          </a:effectRef>
          <a:fontRef idx="minor">
            <a:schemeClr val="tx1"/>
          </a:fontRef>
        </p:style>
      </p:cxnSp>
      <p:sp>
        <p:nvSpPr>
          <p:cNvPr id="8" name="Oval 7">
            <a:extLst>
              <a:ext uri="{FF2B5EF4-FFF2-40B4-BE49-F238E27FC236}">
                <a16:creationId xmlns:a16="http://schemas.microsoft.com/office/drawing/2014/main" id="{69CB5389-9085-45F8-B84E-B1DAE52EFB5E}"/>
              </a:ext>
            </a:extLst>
          </p:cNvPr>
          <p:cNvSpPr/>
          <p:nvPr/>
        </p:nvSpPr>
        <p:spPr>
          <a:xfrm>
            <a:off x="266700" y="1360716"/>
            <a:ext cx="1137557" cy="402771"/>
          </a:xfrm>
          <a:prstGeom prst="ellipse"/>
          <a:ln w="25400" cap="flat" algn="ctr">
            <a:solidFill>
              <a:srgbClr val="09277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1">
                <a:solidFill>
                  <a:srgbClr val="092776"/>
                </a:solidFill>
              </a:rPr>
              <a:t>S/Hs</a:t>
            </a:r>
            <a:endParaRPr sz="2000">
              <a:solidFill>
                <a:srgbClr val="092776"/>
              </a:solidFill>
            </a:endParaRPr>
          </a:p>
        </p:txBody>
      </p:sp>
      <p:cxnSp>
        <p:nvCxnSpPr>
          <p:cNvPr id="9" name="Straight Connector 8">
            <a:extLst>
              <a:ext uri="{FF2B5EF4-FFF2-40B4-BE49-F238E27FC236}">
                <a16:creationId xmlns:a16="http://schemas.microsoft.com/office/drawing/2014/main" id="{9AB9D87D-BBD8-43DB-87D2-606BD9BB34F8}"/>
              </a:ext>
            </a:extLst>
          </p:cNvPr>
          <p:cNvCxnSpPr>
            <a:stCxn id="8" idx="4"/>
            <a:endCxn id="4" idx="0"/>
          </p:cNvCxnSpPr>
          <p:nvPr/>
        </p:nvCxnSpPr>
        <p:spPr>
          <a:xfrm>
            <a:off x="835479" y="1763487"/>
            <a:ext cx="0" cy="1012371"/>
          </a:xfrm>
          <a:prstGeom prst="line"/>
          <a:ln w="9525" cap="flat" algn="ctr">
            <a:solidFill>
              <a:srgbClr val="092776"/>
            </a:solidFill>
            <a:prstDash val="solid"/>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1FE142D-D581-438B-A3F8-D31DD0E80111}"/>
              </a:ext>
            </a:extLst>
          </p:cNvPr>
          <p:cNvCxnSpPr/>
          <p:nvPr/>
        </p:nvCxnSpPr>
        <p:spPr>
          <a:xfrm>
            <a:off x="1907379" y="1821733"/>
            <a:ext cx="1035918" cy="605783"/>
          </a:xfrm>
          <a:prstGeom prst="straightConnector1"/>
          <a:ln w="9525" cap="flat" algn="ctr">
            <a:solidFill>
              <a:srgbClr val="092776"/>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5AC4DE37-D31A-4F4E-BA84-7EAF326DE89C}"/>
              </a:ext>
            </a:extLst>
          </p:cNvPr>
          <p:cNvCxnSpPr/>
          <p:nvPr/>
        </p:nvCxnSpPr>
        <p:spPr>
          <a:xfrm flipH="1" flipV="1">
            <a:off x="1347728" y="2117270"/>
            <a:ext cx="1063020" cy="652595"/>
          </a:xfrm>
          <a:prstGeom prst="straightConnector1"/>
          <a:ln w="9525" cap="flat" algn="ctr">
            <a:solidFill>
              <a:srgbClr val="092776"/>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0AA266DC-320F-467F-ACD8-FF6080A292DD}"/>
              </a:ext>
            </a:extLst>
          </p:cNvPr>
          <p:cNvSpPr txBox="1"/>
          <p:nvPr/>
        </p:nvSpPr>
        <p:spPr>
          <a:xfrm>
            <a:off x="2439303" y="1763487"/>
            <a:ext cx="1024127" cy="338554"/>
          </a:xfrm>
          <a:prstGeom prst="rect"/>
          <a:noFill/>
        </p:spPr>
        <p:txBody>
          <a:bodyPr wrap="none" rtlCol="0">
            <a:spAutoFit/>
          </a:bodyPr>
          <a:lstStyle/>
          <a:p>
            <a:r>
              <a:rPr lang="en-US" sz="1600" dirty="1">
                <a:solidFill>
                  <a:srgbClr val="092776"/>
                </a:solidFill>
              </a:rPr>
              <a:t>DT Stock</a:t>
            </a:r>
          </a:p>
        </p:txBody>
      </p:sp>
      <p:sp>
        <p:nvSpPr>
          <p:cNvPr id="13" name="TextBox 12">
            <a:extLst>
              <a:ext uri="{FF2B5EF4-FFF2-40B4-BE49-F238E27FC236}">
                <a16:creationId xmlns:a16="http://schemas.microsoft.com/office/drawing/2014/main" id="{AD10CCEF-4E92-4894-BBB7-2188C029C1D2}"/>
              </a:ext>
            </a:extLst>
          </p:cNvPr>
          <p:cNvSpPr txBox="1"/>
          <p:nvPr/>
        </p:nvSpPr>
        <p:spPr>
          <a:xfrm>
            <a:off x="931141" y="2377981"/>
            <a:ext cx="993926" cy="338554"/>
          </a:xfrm>
          <a:prstGeom prst="rect"/>
          <a:noFill/>
        </p:spPr>
        <p:txBody>
          <a:bodyPr wrap="none" rtlCol="0">
            <a:spAutoFit/>
          </a:bodyPr>
          <a:lstStyle/>
          <a:p>
            <a:r>
              <a:rPr lang="en-US" sz="1600" dirty="1">
                <a:solidFill>
                  <a:srgbClr val="092776"/>
                </a:solidFill>
              </a:rPr>
              <a:t>FA Stock</a:t>
            </a:r>
          </a:p>
        </p:txBody>
      </p:sp>
      <p:sp>
        <p:nvSpPr>
          <p:cNvPr id="14" name="TextBox 13">
            <a:extLst>
              <a:ext uri="{FF2B5EF4-FFF2-40B4-BE49-F238E27FC236}">
                <a16:creationId xmlns:a16="http://schemas.microsoft.com/office/drawing/2014/main" id="{CE6350FA-3F0F-4D8A-90B6-93F20CC9CF20}"/>
              </a:ext>
            </a:extLst>
          </p:cNvPr>
          <p:cNvSpPr txBox="1"/>
          <p:nvPr/>
        </p:nvSpPr>
        <p:spPr>
          <a:xfrm>
            <a:off x="369324" y="5078029"/>
            <a:ext cx="2573973" cy="707886"/>
          </a:xfrm>
          <a:prstGeom prst="rect"/>
          <a:noFill/>
        </p:spPr>
        <p:txBody>
          <a:bodyPr wrap="none" rtlCol="0">
            <a:spAutoFit/>
          </a:bodyPr>
          <a:lstStyle/>
          <a:p>
            <a:r>
              <a:rPr lang="en-US" sz="1600" dirty="1">
                <a:solidFill>
                  <a:srgbClr val="092776"/>
                </a:solidFill>
              </a:rPr>
              <a:t>FA Stock Held by DT S/Hs</a:t>
            </a:r>
          </a:p>
          <a:p>
            <a:r>
              <a:rPr lang="en-US" sz="1600" dirty="1">
                <a:solidFill>
                  <a:srgbClr val="092776"/>
                </a:solidFill>
              </a:rPr>
              <a:t>Total FA Stock</a:t>
            </a:r>
          </a:p>
        </p:txBody>
      </p:sp>
      <p:cxnSp>
        <p:nvCxnSpPr>
          <p:cNvPr id="15" name="Straight Connector 14">
            <a:extLst>
              <a:ext uri="{FF2B5EF4-FFF2-40B4-BE49-F238E27FC236}">
                <a16:creationId xmlns:a16="http://schemas.microsoft.com/office/drawing/2014/main" id="{37675A20-8858-4C78-9E22-55ACA566B47D}"/>
              </a:ext>
            </a:extLst>
          </p:cNvPr>
          <p:cNvCxnSpPr/>
          <p:nvPr/>
        </p:nvCxnSpPr>
        <p:spPr>
          <a:xfrm>
            <a:off x="369324" y="5442859"/>
            <a:ext cx="2573973" cy="0"/>
          </a:xfrm>
          <a:prstGeom prst="line"/>
          <a:ln w="9525" cap="flat" algn="ctr">
            <a:solidFill>
              <a:srgbClr val="092776"/>
            </a:solidFill>
            <a:prstDash val="solid"/>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7D10D86B-575B-4FC8-9259-8EFC09E07C42}"/>
              </a:ext>
            </a:extLst>
          </p:cNvPr>
          <p:cNvSpPr txBox="1"/>
          <p:nvPr/>
        </p:nvSpPr>
        <p:spPr>
          <a:xfrm>
            <a:off x="2893264" y="5182421"/>
            <a:ext cx="512064" cy="461665"/>
          </a:xfrm>
          <a:prstGeom prst="rect"/>
          <a:noFill/>
        </p:spPr>
        <p:txBody>
          <a:bodyPr wrap="square" rtlCol="0">
            <a:spAutoFit/>
          </a:bodyPr>
          <a:lstStyle/>
          <a:p>
            <a:r>
              <a:rPr lang="en-US" dirty="1">
                <a:solidFill>
                  <a:srgbClr val="092776"/>
                </a:solidFill>
              </a:rPr>
              <a:t>≥</a:t>
            </a:r>
          </a:p>
        </p:txBody>
      </p:sp>
      <p:sp>
        <p:nvSpPr>
          <p:cNvPr id="17" name="TextBox 16">
            <a:extLst>
              <a:ext uri="{FF2B5EF4-FFF2-40B4-BE49-F238E27FC236}">
                <a16:creationId xmlns:a16="http://schemas.microsoft.com/office/drawing/2014/main" id="{DF288C4A-6249-45EC-AD94-DDE95DFBEA8E}"/>
              </a:ext>
            </a:extLst>
          </p:cNvPr>
          <p:cNvSpPr txBox="1"/>
          <p:nvPr/>
        </p:nvSpPr>
        <p:spPr>
          <a:xfrm>
            <a:off x="3262651" y="5247306"/>
            <a:ext cx="774571" cy="369332"/>
          </a:xfrm>
          <a:prstGeom prst="rect"/>
          <a:noFill/>
        </p:spPr>
        <p:txBody>
          <a:bodyPr wrap="none" rtlCol="0">
            <a:spAutoFit/>
          </a:bodyPr>
          <a:lstStyle/>
          <a:p>
            <a:r>
              <a:rPr lang="en-US" sz="1800" dirty="1">
                <a:solidFill>
                  <a:srgbClr val="092776"/>
                </a:solidFill>
              </a:rPr>
              <a:t>60%?</a:t>
            </a:r>
          </a:p>
        </p:txBody>
      </p:sp>
      <p:sp>
        <p:nvSpPr>
          <p:cNvPr id="20" name="TextBox 19">
            <a:extLst>
              <a:ext uri="{FF2B5EF4-FFF2-40B4-BE49-F238E27FC236}">
                <a16:creationId xmlns:a16="http://schemas.microsoft.com/office/drawing/2014/main" id="{A21ECE9C-2D28-47AA-A81B-ABF85275BDAE}"/>
              </a:ext>
            </a:extLst>
          </p:cNvPr>
          <p:cNvSpPr txBox="1"/>
          <p:nvPr/>
        </p:nvSpPr>
        <p:spPr>
          <a:xfrm>
            <a:off x="266700" y="6373453"/>
            <a:ext cx="3196730" cy="400110"/>
          </a:xfrm>
          <a:prstGeom prst="rect"/>
          <a:noFill/>
        </p:spPr>
        <p:txBody>
          <a:bodyPr wrap="square" rtlCol="0">
            <a:spAutoFit/>
          </a:bodyPr>
          <a:lstStyle/>
          <a:p>
            <a:pPr algn="l"/>
            <a:r>
              <a:rPr lang="en-US" sz="1000" dirty="1">
                <a:solidFill>
                  <a:srgbClr val="092776"/>
                </a:solidFill>
              </a:rPr>
              <a:t>For a summary of the shareholder continuity tests,            </a:t>
            </a:r>
            <a:r>
              <a:rPr lang="en-US" sz="1000" i="1" dirty="1">
                <a:solidFill>
                  <a:srgbClr val="092776"/>
                </a:solidFill>
              </a:rPr>
              <a:t>see</a:t>
            </a:r>
            <a:r>
              <a:rPr lang="en-US" sz="1000" dirty="1">
                <a:solidFill>
                  <a:srgbClr val="092776"/>
                </a:solidFill>
              </a:rPr>
              <a:t> Appendix A starting on Slide 28. </a:t>
            </a:r>
          </a:p>
        </p:txBody>
      </p:sp>
      <p:sp>
        <p:nvSpPr>
          <p:cNvPr id="21" name="TextBox 20">
            <a:extLst>
              <a:ext uri="{FF2B5EF4-FFF2-40B4-BE49-F238E27FC236}">
                <a16:creationId xmlns:a16="http://schemas.microsoft.com/office/drawing/2014/main" id="{841D3B7B-0FFD-4180-96E5-30062B17CCE4}"/>
              </a:ext>
            </a:extLst>
          </p:cNvPr>
          <p:cNvSpPr txBox="1"/>
          <p:nvPr/>
        </p:nvSpPr>
        <p:spPr>
          <a:xfrm>
            <a:off x="149520" y="6392171"/>
            <a:ext cx="234360" cy="246221"/>
          </a:xfrm>
          <a:prstGeom prst="rect"/>
          <a:noFill/>
        </p:spPr>
        <p:txBody>
          <a:bodyPr wrap="none" rtlCol="0">
            <a:spAutoFit/>
          </a:bodyPr>
          <a:lstStyle/>
          <a:p>
            <a:r>
              <a:rPr lang="en-US" sz="1000" dirty="1">
                <a:solidFill>
                  <a:srgbClr val="092776"/>
                </a:solidFill>
              </a:rPr>
              <a:t>*</a:t>
            </a:r>
          </a:p>
        </p:txBody>
      </p:sp>
    </p:spTree>
    <p:extLst>
      <p:ext uri="{BB962C8B-B14F-4D97-AF65-F5344CB8AC3E}">
        <p14:creationId xmlns:p14="http://schemas.microsoft.com/office/powerpoint/2010/main" val="33926806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Rectangle 5"/>
          <p:cNvSpPr>
            <a:spLocks noChangeArrowheads="1"/>
          </p:cNvSpPr>
          <p:nvPr/>
        </p:nvSpPr>
        <p:spPr>
          <a:xfrm>
            <a:off x="352424" y="1105651"/>
            <a:ext cx="8467725" cy="5178425"/>
          </a:xfrm>
          <a:prstGeom prst="rect"/>
          <a:noFill/>
          <a:ln w="9525">
            <a:noFill/>
            <a:miter lim="800000"/>
          </a:ln>
        </p:spPr>
        <p:txBody>
          <a:bodyPr lIns="0" tIns="0" rIns="0" bIns="0"/>
          <a:lstStyle/>
          <a:p>
            <a:pPr marL="342900" indent="-342900" algn="l">
              <a:spcBef>
                <a:spcPts val="600"/>
              </a:spcBef>
              <a:spcAft>
                <a:spcPct val="0"/>
              </a:spcAft>
              <a:buClr>
                <a:schemeClr val="tx1"/>
              </a:buClr>
              <a:buFontTx/>
              <a:buChar char="•"/>
            </a:pPr>
            <a:r>
              <a:rPr lang="en-US" sz="1600" dirty="1">
                <a:solidFill>
                  <a:srgbClr val="092776"/>
                </a:solidFill>
                <a:latin typeface="Arial" panose="020b0604020202020204" pitchFamily="34" charset="0"/>
                <a:cs typeface="Arial" panose="020b0604020202020204" pitchFamily="34" charset="0"/>
              </a:rPr>
              <a:t>D</a:t>
            </a:r>
            <a:r>
              <a:rPr lang="en-US" sz="16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uring Obama Administration’s second term:</a:t>
            </a:r>
          </a:p>
          <a:p>
            <a:pPr marL="342900" indent="-342900" algn="l">
              <a:spcBef>
                <a:spcPts val="600"/>
              </a:spcBef>
              <a:spcAft>
                <a:spcPct val="0"/>
              </a:spcAft>
              <a:buClr>
                <a:schemeClr val="tx1"/>
              </a:buClr>
              <a:buFontTx/>
              <a:buChar char="•"/>
            </a:pPr>
            <a:endParaRPr lang="en-US" sz="1000">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p>
            <a:pPr marL="800100" lvl="1" indent="-342900" algn="l">
              <a:spcBef>
                <a:spcPts val="600"/>
              </a:spcBef>
              <a:spcAft>
                <a:spcPct val="0"/>
              </a:spcAft>
              <a:buClr>
                <a:schemeClr val="tx1"/>
              </a:buClr>
              <a:buFontTx/>
              <a:buChar char="•"/>
            </a:pPr>
            <a:r>
              <a:rPr lang="en-US" sz="1600" dirty="1">
                <a:solidFill>
                  <a:srgbClr val="092776"/>
                </a:solidFill>
                <a:latin typeface="Arial" panose="020b0604020202020204" pitchFamily="34" charset="0"/>
                <a:ea typeface="DFKai-SB" panose="03000509000000000000" pitchFamily="65" charset="-120"/>
                <a:cs typeface="Arial" panose="020b0604020202020204" pitchFamily="34" charset="0"/>
              </a:rPr>
              <a:t>P</a:t>
            </a:r>
            <a:r>
              <a:rPr lang="en-US" sz="16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romise of fundamental corporate international tax reform proved politically unattainable</a:t>
            </a:r>
            <a:r>
              <a:rPr lang="en-US" sz="1600" dirty="1">
                <a:solidFill>
                  <a:srgbClr val="092776"/>
                </a:solidFill>
                <a:effectLst/>
                <a:latin typeface="Arial" panose="020b0604020202020204" pitchFamily="34" charset="0"/>
                <a:cs typeface="Arial" panose="020b0604020202020204" pitchFamily="34" charset="0"/>
              </a:rPr>
              <a:t>.</a:t>
            </a:r>
          </a:p>
          <a:p>
            <a:pPr marL="800100" lvl="1" indent="-342900" algn="l">
              <a:spcBef>
                <a:spcPts val="600"/>
              </a:spcBef>
              <a:spcAft>
                <a:spcPct val="0"/>
              </a:spcAft>
              <a:buClr>
                <a:schemeClr val="tx1"/>
              </a:buClr>
              <a:buFontTx/>
              <a:buChar char="•"/>
            </a:pPr>
            <a:endParaRPr lang="en-US" sz="1000">
              <a:solidFill>
                <a:srgbClr val="092776"/>
              </a:solidFill>
              <a:latin typeface="Arial" panose="020b0604020202020204" pitchFamily="34" charset="0"/>
              <a:ea typeface="DFKai-SB" panose="03000509000000000000" pitchFamily="65" charset="-120"/>
              <a:cs typeface="Arial" panose="020b0604020202020204" pitchFamily="34" charset="0"/>
            </a:endParaRPr>
          </a:p>
          <a:p>
            <a:pPr marL="800100" lvl="1" indent="-342900" algn="l">
              <a:spcBef>
                <a:spcPts val="600"/>
              </a:spcBef>
              <a:spcAft>
                <a:spcPct val="0"/>
              </a:spcAft>
              <a:buClr>
                <a:schemeClr val="tx1"/>
              </a:buClr>
              <a:buFontTx/>
              <a:buChar char="•"/>
            </a:pPr>
            <a:r>
              <a:rPr lang="en-US" sz="16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Increasing number of large publicly-traded U.S.-based </a:t>
            </a:r>
            <a:r>
              <a:rPr lang="en-US" sz="16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MNEs</a:t>
            </a:r>
            <a:r>
              <a:rPr lang="en-US" sz="16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 announcing plans to invert.</a:t>
            </a:r>
          </a:p>
          <a:p>
            <a:pPr marL="800100" lvl="1" indent="-342900" algn="l">
              <a:spcBef>
                <a:spcPts val="600"/>
              </a:spcBef>
              <a:spcAft>
                <a:spcPct val="0"/>
              </a:spcAft>
              <a:buClr>
                <a:schemeClr val="tx1"/>
              </a:buClr>
              <a:buFontTx/>
              <a:buChar char="•"/>
            </a:pPr>
            <a:endParaRPr lang="en-US" sz="1000">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p>
            <a:pPr marL="342900" indent="-342900" algn="l">
              <a:spcBef>
                <a:spcPts val="600"/>
              </a:spcBef>
              <a:spcAft>
                <a:spcPct val="0"/>
              </a:spcAft>
              <a:buClr>
                <a:schemeClr val="tx1"/>
              </a:buClr>
              <a:buFontTx/>
              <a:buChar char="•"/>
            </a:pPr>
            <a:r>
              <a:rPr lang="en-US" sz="1600" dirty="1">
                <a:solidFill>
                  <a:srgbClr val="092776"/>
                </a:solidFill>
                <a:latin typeface="Arial" panose="020b0604020202020204" pitchFamily="34" charset="0"/>
                <a:ea typeface="DFKai-SB" panose="03000509000000000000" pitchFamily="65" charset="-120"/>
                <a:cs typeface="Arial" panose="020b0604020202020204" pitchFamily="34" charset="0"/>
              </a:rPr>
              <a:t>As a result, </a:t>
            </a:r>
            <a:r>
              <a:rPr lang="en-US" sz="1600" dirty="1">
                <a:solidFill>
                  <a:srgbClr val="092776"/>
                </a:solidFill>
                <a:effectLst/>
                <a:latin typeface="Arial" panose="020b0604020202020204" pitchFamily="34" charset="0"/>
                <a:ea typeface="DFKai-SB" panose="03000509000000000000" pitchFamily="65" charset="-120"/>
                <a:cs typeface="Arial" panose="020b0604020202020204" pitchFamily="34" charset="0"/>
              </a:rPr>
              <a:t>Treasury set out to promulgate a raft of new rules* designed to stop thoughts of vacating the U.S. tax net in their tracks including rules:</a:t>
            </a:r>
          </a:p>
          <a:p>
            <a:pPr marL="342900" indent="-342900" algn="l">
              <a:spcBef>
                <a:spcPts val="600"/>
              </a:spcBef>
              <a:spcAft>
                <a:spcPct val="0"/>
              </a:spcAft>
              <a:buClr>
                <a:schemeClr val="tx1"/>
              </a:buClr>
              <a:buFontTx/>
              <a:buChar char="•"/>
            </a:pPr>
            <a:endParaRPr lang="en-US" sz="1000">
              <a:solidFill>
                <a:srgbClr val="092776"/>
              </a:solidFill>
              <a:effectLst/>
              <a:latin typeface="Arial" panose="020b0604020202020204" pitchFamily="34" charset="0"/>
              <a:ea typeface="DFKai-SB" panose="03000509000000000000" pitchFamily="65" charset="-120"/>
              <a:cs typeface="Arial" panose="020b0604020202020204" pitchFamily="34" charset="0"/>
            </a:endParaRPr>
          </a:p>
          <a:p>
            <a:pPr marL="800100" lvl="1" indent="-342900" algn="l">
              <a:spcBef>
                <a:spcPts val="600"/>
              </a:spcBef>
              <a:spcAft>
                <a:spcPct val="0"/>
              </a:spcAft>
              <a:buClr>
                <a:schemeClr val="tx1"/>
              </a:buClr>
              <a:buFontTx/>
              <a:buChar char="•"/>
            </a:pPr>
            <a:r>
              <a:rPr lang="en-US" sz="1600" dirty="1">
                <a:solidFill>
                  <a:srgbClr val="092776"/>
                </a:solidFill>
                <a:latin typeface="Arial" panose="020b0604020202020204" pitchFamily="34" charset="0"/>
                <a:ea typeface="DFKai-SB" panose="03000509000000000000" pitchFamily="65" charset="-120"/>
                <a:cs typeface="Arial" panose="020b0604020202020204" pitchFamily="34" charset="0"/>
              </a:rPr>
              <a:t>Making it more difficult to expatriate (e.g., rules tending to increase the ownership fraction); and</a:t>
            </a:r>
          </a:p>
          <a:p>
            <a:pPr marL="800100" lvl="1" indent="-342900" algn="l">
              <a:spcBef>
                <a:spcPts val="600"/>
              </a:spcBef>
              <a:spcAft>
                <a:spcPct val="0"/>
              </a:spcAft>
              <a:buClr>
                <a:schemeClr val="tx1"/>
              </a:buClr>
              <a:buFontTx/>
              <a:buChar char="•"/>
            </a:pPr>
            <a:endParaRPr lang="en-US" sz="1000">
              <a:solidFill>
                <a:srgbClr val="092776"/>
              </a:solidFill>
              <a:latin typeface="Arial" panose="020b0604020202020204" pitchFamily="34" charset="0"/>
              <a:ea typeface="DFKai-SB" panose="03000509000000000000" pitchFamily="65" charset="-120"/>
              <a:cs typeface="Arial" panose="020b0604020202020204" pitchFamily="34" charset="0"/>
            </a:endParaRPr>
          </a:p>
          <a:p>
            <a:pPr marL="800100" lvl="1" indent="-342900" algn="l">
              <a:spcBef>
                <a:spcPts val="600"/>
              </a:spcBef>
              <a:spcAft>
                <a:spcPct val="0"/>
              </a:spcAft>
              <a:buClr>
                <a:schemeClr val="tx1"/>
              </a:buClr>
              <a:buFontTx/>
              <a:buChar char="•"/>
            </a:pPr>
            <a:r>
              <a:rPr lang="en-US" sz="1600" dirty="1">
                <a:solidFill>
                  <a:srgbClr val="092776"/>
                </a:solidFill>
                <a:latin typeface="Arial" panose="020b0604020202020204" pitchFamily="34" charset="0"/>
                <a:ea typeface="DFKai-SB" panose="03000509000000000000" pitchFamily="65" charset="-120"/>
                <a:cs typeface="Arial" panose="020b0604020202020204" pitchFamily="34" charset="0"/>
              </a:rPr>
              <a:t>Reducing the benefits of expatriating within the 60% to under 80% corridor (e.g., rules rendering de-</a:t>
            </a:r>
            <a:r>
              <a:rPr lang="en-US" sz="1600" dirty="1">
                <a:solidFill>
                  <a:srgbClr val="092776"/>
                </a:solidFill>
                <a:latin typeface="Arial" panose="020b0604020202020204" pitchFamily="34" charset="0"/>
                <a:ea typeface="DFKai-SB" panose="03000509000000000000" pitchFamily="65" charset="-120"/>
                <a:cs typeface="Arial" panose="020b0604020202020204" pitchFamily="34" charset="0"/>
              </a:rPr>
              <a:t>CFCing</a:t>
            </a:r>
            <a:r>
              <a:rPr lang="en-US" sz="1600" dirty="1">
                <a:solidFill>
                  <a:srgbClr val="092776"/>
                </a:solidFill>
                <a:latin typeface="Arial" panose="020b0604020202020204" pitchFamily="34" charset="0"/>
                <a:ea typeface="DFKai-SB" panose="03000509000000000000" pitchFamily="65" charset="-120"/>
                <a:cs typeface="Arial" panose="020b0604020202020204" pitchFamily="34" charset="0"/>
              </a:rPr>
              <a:t> and “out-from-under” planning most costly).</a:t>
            </a:r>
          </a:p>
          <a:p>
            <a:pPr marL="800100" lvl="1" indent="-342900" algn="l">
              <a:spcBef>
                <a:spcPts val="600"/>
              </a:spcBef>
              <a:spcAft>
                <a:spcPct val="0"/>
              </a:spcAft>
              <a:buClr>
                <a:schemeClr val="tx1"/>
              </a:buClr>
              <a:buFontTx/>
              <a:buChar char="•"/>
            </a:pPr>
            <a:endParaRPr lang="en-US" sz="1000">
              <a:solidFill>
                <a:srgbClr val="092776"/>
              </a:solidFill>
              <a:latin typeface="Arial" panose="020b0604020202020204" pitchFamily="34" charset="0"/>
              <a:ea typeface="DFKai-SB" panose="03000509000000000000" pitchFamily="65" charset="-120"/>
              <a:cs typeface="Arial" panose="020b0604020202020204" pitchFamily="34" charset="0"/>
            </a:endParaRPr>
          </a:p>
          <a:p>
            <a:pPr algn="l">
              <a:spcBef>
                <a:spcPts val="600"/>
              </a:spcBef>
              <a:spcAft>
                <a:spcPct val="0"/>
              </a:spcAft>
              <a:buClr>
                <a:schemeClr val="tx1"/>
              </a:buClr>
            </a:pPr>
            <a:endParaRPr lang="en-US" sz="1600">
              <a:solidFill>
                <a:srgbClr val="092776"/>
              </a:solidFill>
            </a:endParaRPr>
          </a:p>
        </p:txBody>
      </p:sp>
      <p:sp>
        <p:nvSpPr>
          <p:cNvPr id="3" name="Rectangle 6"/>
          <p:cNvSpPr>
            <a:spLocks noChangeArrowheads="1"/>
          </p:cNvSpPr>
          <p:nvPr/>
        </p:nvSpPr>
        <p:spPr>
          <a:xfrm>
            <a:off x="266700" y="228600"/>
            <a:ext cx="8624888" cy="762000"/>
          </a:xfrm>
          <a:prstGeom prst="rect"/>
          <a:noFill/>
          <a:ln w="9525" algn="ctr">
            <a:noFill/>
            <a:miter lim="800000"/>
          </a:ln>
        </p:spPr>
        <p:txBody>
          <a:bodyPr/>
          <a:lstStyle/>
          <a:p>
            <a:r>
              <a:rPr lang="en-US" b="1" dirty="1">
                <a:solidFill>
                  <a:srgbClr val="092776"/>
                </a:solidFill>
              </a:rPr>
              <a:t>Thwarting a New Wave of Expatriations: 2014-2016</a:t>
            </a:r>
          </a:p>
        </p:txBody>
      </p:sp>
      <p:sp>
        <p:nvSpPr>
          <p:cNvPr id="4" name="TextBox 3">
            <a:extLst>
              <a:ext uri="{FF2B5EF4-FFF2-40B4-BE49-F238E27FC236}">
                <a16:creationId xmlns:a16="http://schemas.microsoft.com/office/drawing/2014/main" id="{1190BE87-7E40-4CD6-A73D-A425543BD901}"/>
              </a:ext>
            </a:extLst>
          </p:cNvPr>
          <p:cNvSpPr txBox="1"/>
          <p:nvPr/>
        </p:nvSpPr>
        <p:spPr>
          <a:xfrm>
            <a:off x="266699" y="6373453"/>
            <a:ext cx="5198185" cy="246221"/>
          </a:xfrm>
          <a:prstGeom prst="rect"/>
          <a:noFill/>
        </p:spPr>
        <p:txBody>
          <a:bodyPr wrap="square" rtlCol="0">
            <a:spAutoFit/>
          </a:bodyPr>
          <a:lstStyle/>
          <a:p>
            <a:pPr algn="l"/>
            <a:r>
              <a:rPr lang="en-US" sz="1000" dirty="1">
                <a:solidFill>
                  <a:srgbClr val="092776"/>
                </a:solidFill>
              </a:rPr>
              <a:t>* For a summary of these new rules, </a:t>
            </a:r>
            <a:r>
              <a:rPr lang="en-US" sz="1000" i="1" dirty="1">
                <a:solidFill>
                  <a:srgbClr val="092776"/>
                </a:solidFill>
              </a:rPr>
              <a:t>see</a:t>
            </a:r>
            <a:r>
              <a:rPr lang="en-US" sz="1000" dirty="1">
                <a:solidFill>
                  <a:srgbClr val="092776"/>
                </a:solidFill>
              </a:rPr>
              <a:t> Appendix B starting on Slide 30. </a:t>
            </a:r>
          </a:p>
        </p:txBody>
      </p:sp>
    </p:spTree>
    <p:extLst>
      <p:ext uri="{BB962C8B-B14F-4D97-AF65-F5344CB8AC3E}">
        <p14:creationId xmlns:p14="http://schemas.microsoft.com/office/powerpoint/2010/main" val="243913013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Deloitte Screen (large) US03 Feb09">
  <a:themeElements>
    <a:clrScheme name="Deloitte">
      <a:dk1>
        <a:srgbClr val="000000"/>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1_Deloitte Screen (large) US03 Feb09">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prst="circle"/>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Uigh" typeface="Microsoft Uighur"/>
        <a:font script="Beng" typeface="Vrinda"/>
        <a:font script="Thai" typeface="Angsana New"/>
        <a:font script="Mlym" typeface="Kartika"/>
        <a:font script="Yiii" typeface="Microsoft Yi Baiti"/>
        <a:font script="Cher" typeface="Plantagenet Cherokee"/>
        <a:font script="Orya" typeface="Kalinga"/>
        <a:font script="Gujr" typeface="Shruti"/>
        <a:font script="Viet" typeface="Times New Roman"/>
        <a:font script="Arab" typeface="Times New Roman"/>
        <a:font script="Hant" typeface="新細明體"/>
        <a:font script="Telu" typeface="Gautami"/>
        <a:font script="Ethi" typeface="Nyala"/>
        <a:font script="Jpan" typeface="ＭＳ Ｐゴシック"/>
        <a:font script="Sinh" typeface="Iskoola Pota"/>
        <a:font script="Deva" typeface="Mangal"/>
        <a:font script="Knda" typeface="Tunga"/>
        <a:font script="Tibt" typeface="Microsoft Himalaya"/>
        <a:font script="Khmr" typeface="MoolBoran"/>
        <a:font script="Taml" typeface="Latha"/>
        <a:font script="Hebr" typeface="Times New Roman"/>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ajorFont>
      <a:minorFont>
        <a:latin typeface="Calibri"/>
        <a:ea typeface=""/>
        <a:cs typeface=""/>
        <a:font script="Uigh" typeface="Microsoft Uighur"/>
        <a:font script="Beng" typeface="Vrinda"/>
        <a:font script="Thai" typeface="Cordia New"/>
        <a:font script="Mlym" typeface="Kartika"/>
        <a:font script="Yiii" typeface="Microsoft Yi Baiti"/>
        <a:font script="Cher" typeface="Plantagenet Cherokee"/>
        <a:font script="Orya" typeface="Kalinga"/>
        <a:font script="Gujr" typeface="Shruti"/>
        <a:font script="Viet" typeface="Arial"/>
        <a:font script="Arab" typeface="Arial"/>
        <a:font script="Hant" typeface="新細明體"/>
        <a:font script="Telu" typeface="Gautami"/>
        <a:font script="Ethi" typeface="Nyala"/>
        <a:font script="Jpan" typeface="ＭＳ Ｐゴシック"/>
        <a:font script="Sinh" typeface="Iskoola Pota"/>
        <a:font script="Deva" typeface="Mangal"/>
        <a:font script="Knda" typeface="Tunga"/>
        <a:font script="Tibt" typeface="Microsoft Himalaya"/>
        <a:font script="Khmr" typeface="DaunPenh"/>
        <a:font script="Taml" typeface="Latha"/>
        <a:font script="Hebr" typeface="Arial"/>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prst="circle"/>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Uigh" typeface="Microsoft Uighur"/>
        <a:font script="Beng" typeface="Vrinda"/>
        <a:font script="Thai" typeface="Angsana New"/>
        <a:font script="Mlym" typeface="Kartika"/>
        <a:font script="Yiii" typeface="Microsoft Yi Baiti"/>
        <a:font script="Cher" typeface="Plantagenet Cherokee"/>
        <a:font script="Orya" typeface="Kalinga"/>
        <a:font script="Gujr" typeface="Shruti"/>
        <a:font script="Viet" typeface="Times New Roman"/>
        <a:font script="Arab" typeface="Times New Roman"/>
        <a:font script="Hant" typeface="新細明體"/>
        <a:font script="Telu" typeface="Gautami"/>
        <a:font script="Ethi" typeface="Nyala"/>
        <a:font script="Jpan" typeface="ＭＳ Ｐゴシック"/>
        <a:font script="Sinh" typeface="Iskoola Pota"/>
        <a:font script="Deva" typeface="Mangal"/>
        <a:font script="Knda" typeface="Tunga"/>
        <a:font script="Tibt" typeface="Microsoft Himalaya"/>
        <a:font script="Khmr" typeface="MoolBoran"/>
        <a:font script="Taml" typeface="Latha"/>
        <a:font script="Hebr" typeface="Times New Roman"/>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ajorFont>
      <a:minorFont>
        <a:latin typeface="Calibri"/>
        <a:ea typeface=""/>
        <a:cs typeface=""/>
        <a:font script="Uigh" typeface="Microsoft Uighur"/>
        <a:font script="Beng" typeface="Vrinda"/>
        <a:font script="Thai" typeface="Cordia New"/>
        <a:font script="Mlym" typeface="Kartika"/>
        <a:font script="Yiii" typeface="Microsoft Yi Baiti"/>
        <a:font script="Cher" typeface="Plantagenet Cherokee"/>
        <a:font script="Orya" typeface="Kalinga"/>
        <a:font script="Gujr" typeface="Shruti"/>
        <a:font script="Viet" typeface="Arial"/>
        <a:font script="Arab" typeface="Arial"/>
        <a:font script="Hant" typeface="新細明體"/>
        <a:font script="Telu" typeface="Gautami"/>
        <a:font script="Ethi" typeface="Nyala"/>
        <a:font script="Jpan" typeface="ＭＳ Ｐゴシック"/>
        <a:font script="Sinh" typeface="Iskoola Pota"/>
        <a:font script="Deva" typeface="Mangal"/>
        <a:font script="Knda" typeface="Tunga"/>
        <a:font script="Tibt" typeface="Microsoft Himalaya"/>
        <a:font script="Khmr" typeface="DaunPenh"/>
        <a:font script="Taml" typeface="Latha"/>
        <a:font script="Hebr" typeface="Arial"/>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prst="circle"/>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theme>
</file>

<file path=ppt/theme/theme4.xml><?xml version="1.0" encoding="utf-8"?>
<a:theme xmlns:a="http://schemas.openxmlformats.org/drawingml/2006/main" name="1_Deloitte repor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Deloitte report">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prst="circle"/>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Deloitte report 1">
        <a:dk1>
          <a:srgbClr val="4D4D4D"/>
        </a:dk1>
        <a:lt1>
          <a:srgbClr val="FFFFFF"/>
        </a:lt1>
        <a:dk2>
          <a:srgbClr val="000066"/>
        </a:dk2>
        <a:lt2>
          <a:srgbClr val="C0C0C0"/>
        </a:lt2>
        <a:accent1>
          <a:srgbClr val="BBE0E3"/>
        </a:accent1>
        <a:accent2>
          <a:srgbClr val="333399"/>
        </a:accent2>
        <a:accent3>
          <a:srgbClr val="FFFFFF"/>
        </a:accent3>
        <a:accent4>
          <a:srgbClr val="40404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loitte report 2">
        <a:dk1>
          <a:srgbClr val="000000"/>
        </a:dk1>
        <a:lt1>
          <a:srgbClr val="FFFFFF"/>
        </a:lt1>
        <a:dk2>
          <a:srgbClr val="091D5D"/>
        </a:dk2>
        <a:lt2>
          <a:srgbClr val="336699"/>
        </a:lt2>
        <a:accent1>
          <a:srgbClr val="99CC33"/>
        </a:accent1>
        <a:accent2>
          <a:srgbClr val="FFCC00"/>
        </a:accent2>
        <a:accent3>
          <a:srgbClr val="FFFFFF"/>
        </a:accent3>
        <a:accent4>
          <a:srgbClr val="000000"/>
        </a:accent4>
        <a:accent5>
          <a:srgbClr val="CAE2AD"/>
        </a:accent5>
        <a:accent6>
          <a:srgbClr val="E7B900"/>
        </a:accent6>
        <a:hlink>
          <a:srgbClr val="CC3300"/>
        </a:hlink>
        <a:folHlink>
          <a:srgbClr val="EDE8CB"/>
        </a:folHlink>
      </a:clrScheme>
      <a:clrMap bg1="lt1" tx1="dk1" bg2="lt2" tx2="dk2" accent1="accent1" accent2="accent2" accent3="accent3" accent4="accent4" accent5="accent5" accent6="accent6" hlink="hlink" folHlink="folHlink"/>
    </a:extraClrScheme>
    <a:extraClrScheme>
      <a:clrScheme name="Deloitte report 3">
        <a:dk1>
          <a:srgbClr val="336699"/>
        </a:dk1>
        <a:lt1>
          <a:srgbClr val="FFFFFF"/>
        </a:lt1>
        <a:dk2>
          <a:srgbClr val="000066"/>
        </a:dk2>
        <a:lt2>
          <a:srgbClr val="091D5D"/>
        </a:lt2>
        <a:accent1>
          <a:srgbClr val="99CC33"/>
        </a:accent1>
        <a:accent2>
          <a:srgbClr val="FFCC00"/>
        </a:accent2>
        <a:accent3>
          <a:srgbClr val="AAAAB8"/>
        </a:accent3>
        <a:accent4>
          <a:srgbClr val="DADADA"/>
        </a:accent4>
        <a:accent5>
          <a:srgbClr val="CAE2AD"/>
        </a:accent5>
        <a:accent6>
          <a:srgbClr val="E7B900"/>
        </a:accent6>
        <a:hlink>
          <a:srgbClr val="CC3300"/>
        </a:hlink>
        <a:folHlink>
          <a:srgbClr val="EDE8CB"/>
        </a:folHlink>
      </a:clrScheme>
      <a:clrMap bg1="dk2" tx1="lt1" bg2="dk1" tx2="lt2" accent1="accent1" accent2="accent2" accent3="accent3" accent4="accent4" accent5="accent5" accent6="accent6" hlink="hlink" folHlink="folHlink"/>
    </a:extraClrScheme>
    <a:extraClrScheme>
      <a:clrScheme name="Deloitte report 4">
        <a:dk1>
          <a:srgbClr val="336699"/>
        </a:dk1>
        <a:lt1>
          <a:srgbClr val="FFFFFF"/>
        </a:lt1>
        <a:dk2>
          <a:srgbClr val="091D5D"/>
        </a:dk2>
        <a:lt2>
          <a:srgbClr val="091D5D"/>
        </a:lt2>
        <a:accent1>
          <a:srgbClr val="99CC33"/>
        </a:accent1>
        <a:accent2>
          <a:srgbClr val="FFCC00"/>
        </a:accent2>
        <a:accent3>
          <a:srgbClr val="AAABB6"/>
        </a:accent3>
        <a:accent4>
          <a:srgbClr val="DADADA"/>
        </a:accent4>
        <a:accent5>
          <a:srgbClr val="CAE2AD"/>
        </a:accent5>
        <a:accent6>
          <a:srgbClr val="E7B900"/>
        </a:accent6>
        <a:hlink>
          <a:srgbClr val="CC3300"/>
        </a:hlink>
        <a:folHlink>
          <a:srgbClr val="EDE8CB"/>
        </a:folHlink>
      </a:clrScheme>
      <a:clrMap bg1="dk2" tx1="lt1" bg2="dk1" tx2="lt2" accent1="accent1" accent2="accent2" accent3="accent3" accent4="accent4" accent5="accent5" accent6="accent6" hlink="hlink" folHlink="folHlink"/>
    </a:extraClrScheme>
    <a:extraClrScheme>
      <a:clrScheme name="Deloitte report 5">
        <a:dk1>
          <a:srgbClr val="667DD1"/>
        </a:dk1>
        <a:lt1>
          <a:srgbClr val="FFFFFF"/>
        </a:lt1>
        <a:dk2>
          <a:srgbClr val="091D5D"/>
        </a:dk2>
        <a:lt2>
          <a:srgbClr val="091D5D"/>
        </a:lt2>
        <a:accent1>
          <a:srgbClr val="9CD100"/>
        </a:accent1>
        <a:accent2>
          <a:srgbClr val="DC8240"/>
        </a:accent2>
        <a:accent3>
          <a:srgbClr val="AAABB6"/>
        </a:accent3>
        <a:accent4>
          <a:srgbClr val="DADADA"/>
        </a:accent4>
        <a:accent5>
          <a:srgbClr val="CBE5AA"/>
        </a:accent5>
        <a:accent6>
          <a:srgbClr val="C77539"/>
        </a:accent6>
        <a:hlink>
          <a:srgbClr val="A13D3A"/>
        </a:hlink>
        <a:folHlink>
          <a:srgbClr val="DED3B6"/>
        </a:folHlink>
      </a:clrScheme>
      <a:clrMap bg1="dk2" tx1="lt1" bg2="dk1" tx2="lt2" accent1="accent1" accent2="accent2" accent3="accent3" accent4="accent4" accent5="accent5" accent6="accent6" hlink="hlink" folHlink="folHlink"/>
    </a:extraClrScheme>
    <a:extraClrScheme>
      <a:clrScheme name="Deloitte report 6">
        <a:dk1>
          <a:srgbClr val="667DD1"/>
        </a:dk1>
        <a:lt1>
          <a:srgbClr val="FFFFFF"/>
        </a:lt1>
        <a:dk2>
          <a:srgbClr val="0C2678"/>
        </a:dk2>
        <a:lt2>
          <a:srgbClr val="091D5D"/>
        </a:lt2>
        <a:accent1>
          <a:srgbClr val="9CD100"/>
        </a:accent1>
        <a:accent2>
          <a:srgbClr val="DC8240"/>
        </a:accent2>
        <a:accent3>
          <a:srgbClr val="AAACBE"/>
        </a:accent3>
        <a:accent4>
          <a:srgbClr val="DADADA"/>
        </a:accent4>
        <a:accent5>
          <a:srgbClr val="CBE5AA"/>
        </a:accent5>
        <a:accent6>
          <a:srgbClr val="C77539"/>
        </a:accent6>
        <a:hlink>
          <a:srgbClr val="A13D3A"/>
        </a:hlink>
        <a:folHlink>
          <a:srgbClr val="DED3B6"/>
        </a:folHlink>
      </a:clrScheme>
      <a:clrMap bg1="dk2" tx1="lt1" bg2="dk1" tx2="lt2" accent1="accent1" accent2="accent2" accent3="accent3" accent4="accent4" accent5="accent5" accent6="accent6" hlink="hlink" folHlink="folHlink"/>
    </a:extraClrScheme>
    <a:extraClrScheme>
      <a:clrScheme name="Deloitte report 7">
        <a:dk1>
          <a:srgbClr val="667DD1"/>
        </a:dk1>
        <a:lt1>
          <a:srgbClr val="FFFFFF"/>
        </a:lt1>
        <a:dk2>
          <a:srgbClr val="0C2678"/>
        </a:dk2>
        <a:lt2>
          <a:srgbClr val="091D5D"/>
        </a:lt2>
        <a:accent1>
          <a:srgbClr val="9CD100"/>
        </a:accent1>
        <a:accent2>
          <a:srgbClr val="DC8240"/>
        </a:accent2>
        <a:accent3>
          <a:srgbClr val="AAACBE"/>
        </a:accent3>
        <a:accent4>
          <a:srgbClr val="DADADA"/>
        </a:accent4>
        <a:accent5>
          <a:srgbClr val="CBE5AA"/>
        </a:accent5>
        <a:accent6>
          <a:srgbClr val="C77539"/>
        </a:accent6>
        <a:hlink>
          <a:srgbClr val="667DB6"/>
        </a:hlink>
        <a:folHlink>
          <a:srgbClr val="DED3B6"/>
        </a:folHlink>
      </a:clrScheme>
      <a:clrMap bg1="dk2" tx1="lt1" bg2="dk1" tx2="lt2" accent1="accent1" accent2="accent2" accent3="accent3" accent4="accent4" accent5="accent5" accent6="accent6" hlink="hlink" folHlink="folHlink"/>
    </a:extraClrScheme>
    <a:extraClrScheme>
      <a:clrScheme name="Deloitte report 8">
        <a:dk1>
          <a:srgbClr val="CC3300"/>
        </a:dk1>
        <a:lt1>
          <a:srgbClr val="FFFFFF"/>
        </a:lt1>
        <a:dk2>
          <a:srgbClr val="0C2678"/>
        </a:dk2>
        <a:lt2>
          <a:srgbClr val="5F5F5F"/>
        </a:lt2>
        <a:accent1>
          <a:srgbClr val="9966FF"/>
        </a:accent1>
        <a:accent2>
          <a:srgbClr val="CC6600"/>
        </a:accent2>
        <a:accent3>
          <a:srgbClr val="AAACBE"/>
        </a:accent3>
        <a:accent4>
          <a:srgbClr val="DADADA"/>
        </a:accent4>
        <a:accent5>
          <a:srgbClr val="CAB8FF"/>
        </a:accent5>
        <a:accent6>
          <a:srgbClr val="B95C00"/>
        </a:accent6>
        <a:hlink>
          <a:srgbClr val="336600"/>
        </a:hlink>
        <a:folHlink>
          <a:srgbClr val="3399FF"/>
        </a:folHlink>
      </a:clrScheme>
      <a:clrMap bg1="dk2" tx1="lt1" bg2="dk1" tx2="lt2" accent1="accent1" accent2="accent2" accent3="accent3" accent4="accent4" accent5="accent5" accent6="accent6" hlink="hlink" folHlink="folHlink"/>
    </a:extraClrScheme>
    <a:extraClrScheme>
      <a:clrScheme name="Deloitte report 9">
        <a:dk1>
          <a:srgbClr val="000066"/>
        </a:dk1>
        <a:lt1>
          <a:srgbClr val="FFFFFF"/>
        </a:lt1>
        <a:dk2>
          <a:srgbClr val="5F5F5F"/>
        </a:dk2>
        <a:lt2>
          <a:srgbClr val="CC3300"/>
        </a:lt2>
        <a:accent1>
          <a:srgbClr val="9966FF"/>
        </a:accent1>
        <a:accent2>
          <a:srgbClr val="CC6600"/>
        </a:accent2>
        <a:accent3>
          <a:srgbClr val="FFFFFF"/>
        </a:accent3>
        <a:accent4>
          <a:srgbClr val="000056"/>
        </a:accent4>
        <a:accent5>
          <a:srgbClr val="CAB8FF"/>
        </a:accent5>
        <a:accent6>
          <a:srgbClr val="B95C00"/>
        </a:accent6>
        <a:hlink>
          <a:srgbClr val="336600"/>
        </a:hlink>
        <a:folHlink>
          <a:srgbClr val="3399FF"/>
        </a:folHlink>
      </a:clrScheme>
      <a:clrMap bg1="lt1" tx1="dk1" bg2="lt2" tx2="dk2" accent1="accent1" accent2="accent2" accent3="accent3" accent4="accent4" accent5="accent5" accent6="accent6" hlink="hlink" folHlink="folHlink"/>
    </a:extraClrScheme>
    <a:extraClrScheme>
      <a:clrScheme name="Deloitte report 10">
        <a:dk1>
          <a:srgbClr val="000066"/>
        </a:dk1>
        <a:lt1>
          <a:srgbClr val="FFFFFF"/>
        </a:lt1>
        <a:dk2>
          <a:srgbClr val="800080"/>
        </a:dk2>
        <a:lt2>
          <a:srgbClr val="CC3300"/>
        </a:lt2>
        <a:accent1>
          <a:srgbClr val="9966FF"/>
        </a:accent1>
        <a:accent2>
          <a:srgbClr val="FF9900"/>
        </a:accent2>
        <a:accent3>
          <a:srgbClr val="FFFFFF"/>
        </a:accent3>
        <a:accent4>
          <a:srgbClr val="000056"/>
        </a:accent4>
        <a:accent5>
          <a:srgbClr val="CAB8FF"/>
        </a:accent5>
        <a:accent6>
          <a:srgbClr val="E78A00"/>
        </a:accent6>
        <a:hlink>
          <a:srgbClr val="3399FF"/>
        </a:hlink>
        <a:folHlink>
          <a:srgbClr val="336600"/>
        </a:folHlink>
      </a:clrScheme>
      <a:clrMap bg1="lt1" tx1="dk1" bg2="lt2" tx2="dk2" accent1="accent1" accent2="accent2" accent3="accent3" accent4="accent4" accent5="accent5" accent6="accent6" hlink="hlink" folHlink="folHlink"/>
    </a:extraClrScheme>
    <a:extraClrScheme>
      <a:clrScheme name="Deloitte report 11">
        <a:dk1>
          <a:srgbClr val="091D5D"/>
        </a:dk1>
        <a:lt1>
          <a:srgbClr val="FFFFFF"/>
        </a:lt1>
        <a:dk2>
          <a:srgbClr val="800080"/>
        </a:dk2>
        <a:lt2>
          <a:srgbClr val="CC3300"/>
        </a:lt2>
        <a:accent1>
          <a:srgbClr val="9966FF"/>
        </a:accent1>
        <a:accent2>
          <a:srgbClr val="FF9900"/>
        </a:accent2>
        <a:accent3>
          <a:srgbClr val="FFFFFF"/>
        </a:accent3>
        <a:accent4>
          <a:srgbClr val="06174E"/>
        </a:accent4>
        <a:accent5>
          <a:srgbClr val="CAB8FF"/>
        </a:accent5>
        <a:accent6>
          <a:srgbClr val="E78A00"/>
        </a:accent6>
        <a:hlink>
          <a:srgbClr val="3399FF"/>
        </a:hlink>
        <a:folHlink>
          <a:srgbClr val="3366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0</TotalTime>
  <Application>Microsoft Office PowerPoint</Application>
  <PresentationFormat/>
  <Slides>39</Slides>
  <ScaleCrop>false</ScaleCrop>
  <HeadingPairs>
    <vt:vector size="6" baseType="variant">
      <vt:variant>
        <vt:lpstr>Fonts Used</vt:lpstr>
      </vt:variant>
      <vt:variant>
        <vt:i4>4</vt:i4>
      </vt:variant>
      <vt:variant>
        <vt:lpstr>Theme</vt:lpstr>
      </vt:variant>
      <vt:variant>
        <vt:i4>2</vt:i4>
      </vt:variant>
      <vt:variant>
        <vt:lpstr>Slide Titles</vt:lpstr>
      </vt:variant>
      <vt:variant>
        <vt:i4>39</vt:i4>
      </vt:variant>
    </vt:vector>
  </HeadingPair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cp:lastPrinted>1900-01-01T00:00:00Z</cp:lastPrinted>
  <dcterms:created xsi:type="dcterms:W3CDTF">1900-01-01T00:00:00Z</dcterms:created>
  <dcterms:modified xsi:type="dcterms:W3CDTF">1900-01-01T00:00:00Z</dcterms:modified>
</cp:coreProperties>
</file>