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5"/>
  </p:notesMasterIdLst>
  <p:sldIdLst>
    <p:sldId id="342" r:id="rId5"/>
    <p:sldId id="275" r:id="rId6"/>
    <p:sldId id="276" r:id="rId7"/>
    <p:sldId id="279" r:id="rId8"/>
    <p:sldId id="347" r:id="rId9"/>
    <p:sldId id="352" r:id="rId10"/>
    <p:sldId id="348" r:id="rId11"/>
    <p:sldId id="353" r:id="rId12"/>
    <p:sldId id="354" r:id="rId13"/>
    <p:sldId id="355" r:id="rId14"/>
    <p:sldId id="356" r:id="rId15"/>
    <p:sldId id="361" r:id="rId16"/>
    <p:sldId id="362" r:id="rId17"/>
    <p:sldId id="359" r:id="rId18"/>
    <p:sldId id="363" r:id="rId19"/>
    <p:sldId id="364" r:id="rId20"/>
    <p:sldId id="365" r:id="rId21"/>
    <p:sldId id="366" r:id="rId22"/>
    <p:sldId id="367" r:id="rId23"/>
    <p:sldId id="368" r:id="rId24"/>
    <p:sldId id="369" r:id="rId25"/>
    <p:sldId id="370" r:id="rId26"/>
    <p:sldId id="371" r:id="rId27"/>
    <p:sldId id="372" r:id="rId28"/>
    <p:sldId id="349" r:id="rId29"/>
    <p:sldId id="373" r:id="rId30"/>
    <p:sldId id="379" r:id="rId31"/>
    <p:sldId id="374" r:id="rId32"/>
    <p:sldId id="380" r:id="rId33"/>
    <p:sldId id="375" r:id="rId34"/>
    <p:sldId id="381" r:id="rId35"/>
    <p:sldId id="376" r:id="rId36"/>
    <p:sldId id="382" r:id="rId37"/>
    <p:sldId id="377" r:id="rId38"/>
    <p:sldId id="383" r:id="rId39"/>
    <p:sldId id="378" r:id="rId40"/>
    <p:sldId id="384" r:id="rId41"/>
    <p:sldId id="343" r:id="rId42"/>
    <p:sldId id="270" r:id="rId43"/>
    <p:sldId id="264" r:id="rId44"/>
  </p:sldIdLst>
  <p:sldSz cx="9144000" cy="6858000" type="screen4x3"/>
  <p:notesSz cx="7010400" cy="9296400"/>
  <p:embeddedFontLst>
    <p:embeddedFont>
      <p:font typeface="Calibri" panose="020F0502020204030204" pitchFamily="34" charset="0"/>
      <p:regular r:id="rId46"/>
      <p:bold r:id="rId47"/>
      <p:italic r:id="rId48"/>
      <p:boldItalic r:id="rId49"/>
    </p:embeddedFont>
    <p:embeddedFont>
      <p:font typeface="KPMG Extralight" panose="020B0303030202040204" pitchFamily="34" charset="77"/>
      <p:regular r:id="rId50"/>
      <p:italic r:id="rId51"/>
    </p:embeddedFont>
    <p:embeddedFont>
      <p:font typeface="KPMG Light" panose="020B0403030202040204" pitchFamily="34" charset="77"/>
      <p:regular r:id="rId52"/>
      <p:italic r:id="rId53"/>
    </p:embeddedFont>
    <p:embeddedFont>
      <p:font typeface="KPMG Thin" panose="020B0203030202040204" pitchFamily="34" charset="77"/>
      <p:regular r:id="rId54"/>
      <p:italic r:id="rId55"/>
    </p:embeddedFont>
  </p:embeddedFontLst>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00"/>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4150" autoAdjust="0"/>
  </p:normalViewPr>
  <p:slideViewPr>
    <p:cSldViewPr snapToGrid="0" showGuides="1">
      <p:cViewPr varScale="1">
        <p:scale>
          <a:sx n="120" d="100"/>
          <a:sy n="120" d="100"/>
        </p:scale>
        <p:origin x="179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9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F314240-7F45-4199-8310-81881AD27B3B}" type="datetimeFigureOut">
              <a:rPr lang="en-US" smtClean="0"/>
              <a:t>10/25/22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B46847-A2C5-4A09-AD33-206E327415CA}" type="slidenum">
              <a:rPr lang="en-US" smtClean="0"/>
              <a:t>‹#›</a:t>
            </a:fld>
            <a:endParaRPr lang="en-US"/>
          </a:p>
        </p:txBody>
      </p:sp>
    </p:spTree>
    <p:extLst>
      <p:ext uri="{BB962C8B-B14F-4D97-AF65-F5344CB8AC3E}">
        <p14:creationId xmlns:p14="http://schemas.microsoft.com/office/powerpoint/2010/main" val="426462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EC1A7-D178-4266-A195-9C8B4B6F3F4D}" type="slidenum">
              <a:rPr lang="en-US" smtClean="0"/>
              <a:pPr/>
              <a:t>2</a:t>
            </a:fld>
            <a:endParaRPr lang="en-US"/>
          </a:p>
        </p:txBody>
      </p:sp>
    </p:spTree>
    <p:extLst>
      <p:ext uri="{BB962C8B-B14F-4D97-AF65-F5344CB8AC3E}">
        <p14:creationId xmlns:p14="http://schemas.microsoft.com/office/powerpoint/2010/main" val="419769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B46847-A2C5-4A09-AD33-206E327415CA}" type="slidenum">
              <a:rPr lang="en-US" smtClean="0"/>
              <a:t>34</a:t>
            </a:fld>
            <a:endParaRPr lang="en-US"/>
          </a:p>
        </p:txBody>
      </p:sp>
    </p:spTree>
    <p:extLst>
      <p:ext uri="{BB962C8B-B14F-4D97-AF65-F5344CB8AC3E}">
        <p14:creationId xmlns:p14="http://schemas.microsoft.com/office/powerpoint/2010/main" val="271998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B46847-A2C5-4A09-AD33-206E327415CA}" type="slidenum">
              <a:rPr lang="en-US" smtClean="0"/>
              <a:t>36</a:t>
            </a:fld>
            <a:endParaRPr lang="en-US"/>
          </a:p>
        </p:txBody>
      </p:sp>
    </p:spTree>
    <p:extLst>
      <p:ext uri="{BB962C8B-B14F-4D97-AF65-F5344CB8AC3E}">
        <p14:creationId xmlns:p14="http://schemas.microsoft.com/office/powerpoint/2010/main" val="2087891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31" r="-21" b="-17"/>
          <a:stretch/>
        </p:blipFill>
        <p:spPr>
          <a:xfrm flipH="1">
            <a:off x="0" y="-9235"/>
            <a:ext cx="9144000" cy="6867235"/>
          </a:xfrm>
          <a:prstGeom prst="rect">
            <a:avLst/>
          </a:prstGeom>
        </p:spPr>
      </p:pic>
      <p:sp>
        <p:nvSpPr>
          <p:cNvPr id="8" name="Freeform 19"/>
          <p:cNvSpPr>
            <a:spLocks noEditPoints="1"/>
          </p:cNvSpPr>
          <p:nvPr userDrawn="1"/>
        </p:nvSpPr>
        <p:spPr bwMode="auto">
          <a:xfrm>
            <a:off x="756000" y="777991"/>
            <a:ext cx="777600" cy="31631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tx2"/>
                </a:solidFill>
              </a:defRPr>
            </a:lvl1pPr>
          </a:lstStyle>
          <a:p>
            <a:r>
              <a:rPr lang="en-US" noProof="0" dirty="0"/>
              <a:t>Title Slide 1 – </a:t>
            </a:r>
            <a:br>
              <a:rPr lang="en-US" noProof="0" dirty="0"/>
            </a:br>
            <a:r>
              <a:rPr lang="en-US" noProof="0" dirty="0"/>
              <a:t>light right vertical image</a:t>
            </a:r>
          </a:p>
        </p:txBody>
      </p:sp>
      <p:sp>
        <p:nvSpPr>
          <p:cNvPr id="6" name="Text Placeholder 3"/>
          <p:cNvSpPr>
            <a:spLocks noGrp="1"/>
          </p:cNvSpPr>
          <p:nvPr>
            <p:ph type="body" sz="quarter" idx="11" hasCustomPrompt="1"/>
          </p:nvPr>
        </p:nvSpPr>
        <p:spPr>
          <a:xfrm>
            <a:off x="756000" y="5036400"/>
            <a:ext cx="6163200"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10" name="Text Placeholder 4"/>
          <p:cNvSpPr>
            <a:spLocks noGrp="1"/>
          </p:cNvSpPr>
          <p:nvPr>
            <p:ph type="body" sz="quarter" idx="12" hasCustomPrompt="1"/>
          </p:nvPr>
        </p:nvSpPr>
        <p:spPr>
          <a:xfrm>
            <a:off x="756000" y="5502275"/>
            <a:ext cx="1889125" cy="487363"/>
          </a:xfrm>
        </p:spPr>
        <p:txBody>
          <a:bodyPr/>
          <a:lstStyle>
            <a:lvl1pPr>
              <a:defRPr sz="1100" b="0">
                <a:solidFill>
                  <a:srgbClr val="00338D"/>
                </a:solidFill>
              </a:defRPr>
            </a:lvl1pPr>
          </a:lstStyle>
          <a:p>
            <a:pPr lvl="0"/>
            <a:r>
              <a:rPr lang="en-US" dirty="0"/>
              <a:t>Date here</a:t>
            </a:r>
          </a:p>
        </p:txBody>
      </p:sp>
    </p:spTree>
    <p:extLst>
      <p:ext uri="{BB962C8B-B14F-4D97-AF65-F5344CB8AC3E}">
        <p14:creationId xmlns:p14="http://schemas.microsoft.com/office/powerpoint/2010/main" val="298609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a:xfrm>
            <a:off x="4665600" y="1209600"/>
            <a:ext cx="3726000" cy="4593600"/>
          </a:xfrm>
        </p:spPr>
        <p:txBody>
          <a:bodyPr anchor="ctr"/>
          <a:lstStyle>
            <a:lvl1pPr algn="ctr">
              <a:defRPr/>
            </a:lvl1pPr>
          </a:lstStyle>
          <a:p>
            <a:r>
              <a:rPr lang="en-US" noProof="0"/>
              <a:t>Click icon to add chart</a:t>
            </a:r>
            <a:endParaRPr lang="en-US" noProof="0" dirty="0"/>
          </a:p>
        </p:txBody>
      </p:sp>
      <p:sp>
        <p:nvSpPr>
          <p:cNvPr id="6" name="Chart Placeholder 4"/>
          <p:cNvSpPr>
            <a:spLocks noGrp="1"/>
          </p:cNvSpPr>
          <p:nvPr>
            <p:ph type="chart" sz="quarter" idx="12"/>
          </p:nvPr>
        </p:nvSpPr>
        <p:spPr>
          <a:xfrm>
            <a:off x="752400" y="1209600"/>
            <a:ext cx="3726000" cy="4593600"/>
          </a:xfrm>
        </p:spPr>
        <p:txBody>
          <a:bodyPr anchor="ctr"/>
          <a:lstStyle>
            <a:lvl1pPr algn="ctr">
              <a:defRPr/>
            </a:lvl1pPr>
          </a:lstStyle>
          <a:p>
            <a:r>
              <a:rPr lang="en-US" noProof="0"/>
              <a:t>Click icon to add chart</a:t>
            </a:r>
            <a:endParaRPr lang="en-US" noProof="0" dirty="0"/>
          </a:p>
        </p:txBody>
      </p:sp>
    </p:spTree>
    <p:extLst>
      <p:ext uri="{BB962C8B-B14F-4D97-AF65-F5344CB8AC3E}">
        <p14:creationId xmlns:p14="http://schemas.microsoft.com/office/powerpoint/2010/main" val="229082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3607200"/>
            <a:ext cx="76392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1"/>
          </p:nvPr>
        </p:nvSpPr>
        <p:spPr>
          <a:xfrm>
            <a:off x="752400" y="1209600"/>
            <a:ext cx="7639200" cy="2196000"/>
          </a:xfrm>
        </p:spPr>
        <p:txBody>
          <a:bodyPr anchor="ctr"/>
          <a:lstStyle>
            <a:lvl1pPr algn="ctr">
              <a:defRPr/>
            </a:lvl1pPr>
          </a:lstStyle>
          <a:p>
            <a:r>
              <a:rPr lang="en-US" noProof="0"/>
              <a:t>Click icon to add chart</a:t>
            </a:r>
            <a:endParaRPr lang="en-US" noProof="0" dirty="0"/>
          </a:p>
        </p:txBody>
      </p:sp>
    </p:spTree>
    <p:extLst>
      <p:ext uri="{BB962C8B-B14F-4D97-AF65-F5344CB8AC3E}">
        <p14:creationId xmlns:p14="http://schemas.microsoft.com/office/powerpoint/2010/main" val="77866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a:xfrm>
            <a:off x="3412800" y="1209600"/>
            <a:ext cx="2354400" cy="2185200"/>
          </a:xfrm>
        </p:spPr>
        <p:txBody>
          <a:bodyPr anchor="ctr"/>
          <a:lstStyle>
            <a:lvl1pPr algn="ctr">
              <a:defRPr/>
            </a:lvl1pPr>
          </a:lstStyle>
          <a:p>
            <a:r>
              <a:rPr lang="en-US" noProof="0"/>
              <a:t>Click icon to add chart</a:t>
            </a:r>
            <a:endParaRPr lang="en-US" noProof="0" dirty="0"/>
          </a:p>
        </p:txBody>
      </p:sp>
      <p:sp>
        <p:nvSpPr>
          <p:cNvPr id="6" name="Chart Placeholder 4"/>
          <p:cNvSpPr>
            <a:spLocks noGrp="1"/>
          </p:cNvSpPr>
          <p:nvPr>
            <p:ph type="chart" sz="quarter" idx="12"/>
          </p:nvPr>
        </p:nvSpPr>
        <p:spPr>
          <a:xfrm>
            <a:off x="752400" y="1209600"/>
            <a:ext cx="2390400" cy="2185200"/>
          </a:xfrm>
        </p:spPr>
        <p:txBody>
          <a:bodyPr anchor="ctr"/>
          <a:lstStyle>
            <a:lvl1pPr algn="ctr">
              <a:defRPr/>
            </a:lvl1pPr>
          </a:lstStyle>
          <a:p>
            <a:r>
              <a:rPr lang="en-US" noProof="0"/>
              <a:t>Click icon to add chart</a:t>
            </a:r>
            <a:endParaRPr lang="en-US" noProof="0" dirty="0"/>
          </a:p>
        </p:txBody>
      </p:sp>
      <p:sp>
        <p:nvSpPr>
          <p:cNvPr id="7" name="Text Placeholder 8"/>
          <p:cNvSpPr>
            <a:spLocks noGrp="1"/>
          </p:cNvSpPr>
          <p:nvPr>
            <p:ph type="body" sz="quarter" idx="10"/>
          </p:nvPr>
        </p:nvSpPr>
        <p:spPr>
          <a:xfrm>
            <a:off x="752400" y="3607200"/>
            <a:ext cx="23904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hart Placeholder 4"/>
          <p:cNvSpPr>
            <a:spLocks noGrp="1"/>
          </p:cNvSpPr>
          <p:nvPr>
            <p:ph type="chart" sz="quarter" idx="13"/>
          </p:nvPr>
        </p:nvSpPr>
        <p:spPr>
          <a:xfrm>
            <a:off x="6037200" y="1209600"/>
            <a:ext cx="2354400" cy="2185200"/>
          </a:xfrm>
        </p:spPr>
        <p:txBody>
          <a:bodyPr anchor="ctr"/>
          <a:lstStyle>
            <a:lvl1pPr algn="ctr">
              <a:defRPr/>
            </a:lvl1pPr>
          </a:lstStyle>
          <a:p>
            <a:r>
              <a:rPr lang="en-US" noProof="0"/>
              <a:t>Click icon to add chart</a:t>
            </a:r>
            <a:endParaRPr lang="en-US" noProof="0" dirty="0"/>
          </a:p>
        </p:txBody>
      </p:sp>
      <p:sp>
        <p:nvSpPr>
          <p:cNvPr id="9" name="Text Placeholder 8"/>
          <p:cNvSpPr>
            <a:spLocks noGrp="1"/>
          </p:cNvSpPr>
          <p:nvPr>
            <p:ph type="body" sz="quarter" idx="14"/>
          </p:nvPr>
        </p:nvSpPr>
        <p:spPr>
          <a:xfrm>
            <a:off x="3376800" y="3607200"/>
            <a:ext cx="23904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5"/>
          </p:nvPr>
        </p:nvSpPr>
        <p:spPr>
          <a:xfrm>
            <a:off x="6001200" y="3607200"/>
            <a:ext cx="23904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41336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23103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a:xfrm>
            <a:off x="38682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a:xfrm>
            <a:off x="54261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a:xfrm>
            <a:off x="746125" y="1222512"/>
            <a:ext cx="14076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a:xfrm>
            <a:off x="2305594"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a:xfrm>
            <a:off x="3865063"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a:xfrm>
            <a:off x="5424532"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1" name="Text Placeholder 12"/>
          <p:cNvSpPr>
            <a:spLocks noGrp="1"/>
          </p:cNvSpPr>
          <p:nvPr>
            <p:ph type="body" sz="quarter" idx="18" hasCustomPrompt="1"/>
          </p:nvPr>
        </p:nvSpPr>
        <p:spPr>
          <a:xfrm>
            <a:off x="6984000"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2" name="Text Placeholder 8"/>
          <p:cNvSpPr>
            <a:spLocks noGrp="1"/>
          </p:cNvSpPr>
          <p:nvPr>
            <p:ph type="body" sz="quarter" idx="19"/>
          </p:nvPr>
        </p:nvSpPr>
        <p:spPr>
          <a:xfrm>
            <a:off x="69840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7759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27120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a:xfrm>
            <a:off x="46716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a:xfrm>
            <a:off x="66312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a:xfrm>
            <a:off x="746125" y="1222512"/>
            <a:ext cx="17604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a:xfrm>
            <a:off x="2707817"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a:xfrm>
            <a:off x="4669509"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a:xfrm>
            <a:off x="6631200"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Tree>
    <p:extLst>
      <p:ext uri="{BB962C8B-B14F-4D97-AF65-F5344CB8AC3E}">
        <p14:creationId xmlns:p14="http://schemas.microsoft.com/office/powerpoint/2010/main" val="268386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16" name="Text Placeholder 10"/>
          <p:cNvSpPr>
            <a:spLocks noGrp="1"/>
          </p:cNvSpPr>
          <p:nvPr>
            <p:ph type="body" sz="quarter" idx="21"/>
          </p:nvPr>
        </p:nvSpPr>
        <p:spPr bwMode="gray">
          <a:xfrm>
            <a:off x="3957564" y="2906130"/>
            <a:ext cx="1191600" cy="1192053"/>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17" name="Text Placeholder 20"/>
          <p:cNvSpPr>
            <a:spLocks noGrp="1"/>
          </p:cNvSpPr>
          <p:nvPr>
            <p:ph type="body" sz="quarter" idx="26"/>
          </p:nvPr>
        </p:nvSpPr>
        <p:spPr bwMode="gray">
          <a:xfrm>
            <a:off x="75251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4" name="AutoShape 20"/>
          <p:cNvSpPr>
            <a:spLocks noChangeArrowheads="1"/>
          </p:cNvSpPr>
          <p:nvPr userDrawn="1"/>
        </p:nvSpPr>
        <p:spPr bwMode="gray">
          <a:xfrm rot="2700000" flipH="1" flipV="1">
            <a:off x="4963484" y="4009375"/>
            <a:ext cx="396053" cy="359847"/>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US" sz="1400" noProof="0" dirty="0">
              <a:solidFill>
                <a:srgbClr val="483698"/>
              </a:solidFill>
              <a:latin typeface="+mn-lt"/>
            </a:endParaRPr>
          </a:p>
        </p:txBody>
      </p:sp>
      <p:sp>
        <p:nvSpPr>
          <p:cNvPr id="25" name="AutoShape 20"/>
          <p:cNvSpPr>
            <a:spLocks noChangeArrowheads="1"/>
          </p:cNvSpPr>
          <p:nvPr userDrawn="1"/>
        </p:nvSpPr>
        <p:spPr bwMode="gray">
          <a:xfrm rot="18900000" flipV="1">
            <a:off x="3749594" y="4014666"/>
            <a:ext cx="408055"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400" noProof="0" dirty="0">
              <a:solidFill>
                <a:srgbClr val="483698"/>
              </a:solidFill>
              <a:latin typeface="+mn-lt"/>
            </a:endParaRPr>
          </a:p>
        </p:txBody>
      </p:sp>
      <p:sp>
        <p:nvSpPr>
          <p:cNvPr id="26" name="Text Placeholder 20"/>
          <p:cNvSpPr>
            <a:spLocks noGrp="1"/>
          </p:cNvSpPr>
          <p:nvPr>
            <p:ph type="body" sz="quarter" idx="48"/>
          </p:nvPr>
        </p:nvSpPr>
        <p:spPr bwMode="gray">
          <a:xfrm>
            <a:off x="752510" y="39708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7" name="Text Placeholder 20"/>
          <p:cNvSpPr>
            <a:spLocks noGrp="1"/>
          </p:cNvSpPr>
          <p:nvPr>
            <p:ph type="body" sz="quarter" idx="50"/>
          </p:nvPr>
        </p:nvSpPr>
        <p:spPr bwMode="gray">
          <a:xfrm>
            <a:off x="550800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8" name="Text Placeholder 20"/>
          <p:cNvSpPr>
            <a:spLocks noGrp="1"/>
          </p:cNvSpPr>
          <p:nvPr>
            <p:ph type="body" sz="quarter" idx="52"/>
          </p:nvPr>
        </p:nvSpPr>
        <p:spPr bwMode="gray">
          <a:xfrm>
            <a:off x="5508000" y="3970800"/>
            <a:ext cx="2885771"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9" name="AutoShape 20"/>
          <p:cNvSpPr>
            <a:spLocks noChangeArrowheads="1"/>
          </p:cNvSpPr>
          <p:nvPr userDrawn="1"/>
        </p:nvSpPr>
        <p:spPr bwMode="gray">
          <a:xfrm rot="2700000">
            <a:off x="3762968" y="2667998"/>
            <a:ext cx="382279" cy="37705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400" noProof="0" dirty="0">
              <a:solidFill>
                <a:srgbClr val="483698"/>
              </a:solidFill>
              <a:latin typeface="+mn-lt"/>
            </a:endParaRPr>
          </a:p>
        </p:txBody>
      </p:sp>
      <p:sp>
        <p:nvSpPr>
          <p:cNvPr id="30" name="AutoShape 20"/>
          <p:cNvSpPr>
            <a:spLocks noChangeArrowheads="1"/>
          </p:cNvSpPr>
          <p:nvPr userDrawn="1"/>
        </p:nvSpPr>
        <p:spPr bwMode="gray">
          <a:xfrm rot="18900000" flipH="1">
            <a:off x="4964093" y="2673543"/>
            <a:ext cx="393864"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400" noProof="0" dirty="0">
              <a:solidFill>
                <a:srgbClr val="483698"/>
              </a:solidFill>
              <a:latin typeface="+mn-lt"/>
            </a:endParaRPr>
          </a:p>
        </p:txBody>
      </p:sp>
      <p:sp>
        <p:nvSpPr>
          <p:cNvPr id="31" name="Text Placeholder 3"/>
          <p:cNvSpPr>
            <a:spLocks noGrp="1"/>
          </p:cNvSpPr>
          <p:nvPr>
            <p:ph type="body" sz="quarter" idx="53"/>
          </p:nvPr>
        </p:nvSpPr>
        <p:spPr>
          <a:xfrm>
            <a:off x="752510"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2" name="Text Placeholder 3"/>
          <p:cNvSpPr>
            <a:spLocks noGrp="1"/>
          </p:cNvSpPr>
          <p:nvPr>
            <p:ph type="body" sz="quarter" idx="54"/>
          </p:nvPr>
        </p:nvSpPr>
        <p:spPr>
          <a:xfrm>
            <a:off x="752510"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3" name="Text Placeholder 3"/>
          <p:cNvSpPr>
            <a:spLocks noGrp="1"/>
          </p:cNvSpPr>
          <p:nvPr>
            <p:ph type="body" sz="quarter" idx="55"/>
          </p:nvPr>
        </p:nvSpPr>
        <p:spPr>
          <a:xfrm>
            <a:off x="5506571"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4" name="Text Placeholder 3"/>
          <p:cNvSpPr>
            <a:spLocks noGrp="1"/>
          </p:cNvSpPr>
          <p:nvPr>
            <p:ph type="body" sz="quarter" idx="56"/>
          </p:nvPr>
        </p:nvSpPr>
        <p:spPr>
          <a:xfrm>
            <a:off x="5506571"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27072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19" name="Text Placeholder 8"/>
          <p:cNvSpPr>
            <a:spLocks noGrp="1"/>
          </p:cNvSpPr>
          <p:nvPr>
            <p:ph type="body" sz="quarter" idx="19"/>
          </p:nvPr>
        </p:nvSpPr>
        <p:spPr>
          <a:xfrm>
            <a:off x="7524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6" name="Text Placeholder 8"/>
          <p:cNvSpPr>
            <a:spLocks noGrp="1"/>
          </p:cNvSpPr>
          <p:nvPr>
            <p:ph type="body" sz="quarter" idx="21"/>
          </p:nvPr>
        </p:nvSpPr>
        <p:spPr>
          <a:xfrm>
            <a:off x="46656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19" name="Text Placeholder 8"/>
          <p:cNvSpPr>
            <a:spLocks noGrp="1"/>
          </p:cNvSpPr>
          <p:nvPr>
            <p:ph type="body" sz="quarter" idx="19"/>
          </p:nvPr>
        </p:nvSpPr>
        <p:spPr>
          <a:xfrm>
            <a:off x="7524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6" name="Text Placeholder 8"/>
          <p:cNvSpPr>
            <a:spLocks noGrp="1"/>
          </p:cNvSpPr>
          <p:nvPr>
            <p:ph type="body" sz="quarter" idx="21"/>
          </p:nvPr>
        </p:nvSpPr>
        <p:spPr>
          <a:xfrm>
            <a:off x="46656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7" name="Text Placeholder 8"/>
          <p:cNvSpPr>
            <a:spLocks noGrp="1"/>
          </p:cNvSpPr>
          <p:nvPr>
            <p:ph type="body" sz="quarter" idx="23"/>
          </p:nvPr>
        </p:nvSpPr>
        <p:spPr>
          <a:xfrm>
            <a:off x="7524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24"/>
          </p:nvPr>
        </p:nvSpPr>
        <p:spPr>
          <a:xfrm>
            <a:off x="7524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9" name="Text Placeholder 8"/>
          <p:cNvSpPr>
            <a:spLocks noGrp="1"/>
          </p:cNvSpPr>
          <p:nvPr>
            <p:ph type="body" sz="quarter" idx="25"/>
          </p:nvPr>
        </p:nvSpPr>
        <p:spPr>
          <a:xfrm>
            <a:off x="46656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26"/>
          </p:nvPr>
        </p:nvSpPr>
        <p:spPr>
          <a:xfrm>
            <a:off x="46656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a:t>Section divider one title style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7" name="Text Placeholder 3"/>
          <p:cNvSpPr>
            <a:spLocks noGrp="1"/>
          </p:cNvSpPr>
          <p:nvPr>
            <p:ph type="body" sz="quarter" idx="11" hasCustomPrompt="1"/>
          </p:nvPr>
        </p:nvSpPr>
        <p:spPr>
          <a:xfrm>
            <a:off x="2064100" y="5036400"/>
            <a:ext cx="6172700" cy="216000"/>
          </a:xfrm>
        </p:spPr>
        <p:txBody>
          <a:bodyPr/>
          <a:lstStyle>
            <a:lvl1pPr>
              <a:defRPr sz="1100" baseline="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dirty="0"/>
              <a:t>Subtitle here</a:t>
            </a:r>
          </a:p>
        </p:txBody>
      </p:sp>
    </p:spTree>
    <p:extLst>
      <p:ext uri="{BB962C8B-B14F-4D97-AF65-F5344CB8AC3E}">
        <p14:creationId xmlns:p14="http://schemas.microsoft.com/office/powerpoint/2010/main" val="2386961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a:t>Section divider two title style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7" name="Text Placeholder 3"/>
          <p:cNvSpPr>
            <a:spLocks noGrp="1"/>
          </p:cNvSpPr>
          <p:nvPr>
            <p:ph type="body" sz="quarter" idx="11" hasCustomPrompt="1"/>
          </p:nvPr>
        </p:nvSpPr>
        <p:spPr>
          <a:xfrm>
            <a:off x="2064100" y="5036400"/>
            <a:ext cx="6172700"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dirty="0"/>
              <a:t>Subtitle here</a:t>
            </a:r>
          </a:p>
        </p:txBody>
      </p:sp>
    </p:spTree>
    <p:extLst>
      <p:ext uri="{BB962C8B-B14F-4D97-AF65-F5344CB8AC3E}">
        <p14:creationId xmlns:p14="http://schemas.microsoft.com/office/powerpoint/2010/main" val="1898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Lef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2446" y="0"/>
            <a:ext cx="9131553" cy="6858000"/>
          </a:xfrm>
          <a:prstGeom prst="rect">
            <a:avLst/>
          </a:prstGeom>
        </p:spPr>
      </p:pic>
      <p:sp>
        <p:nvSpPr>
          <p:cNvPr id="8"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US" noProof="0" dirty="0"/>
              <a:t>Title slide 2</a:t>
            </a:r>
            <a:br>
              <a:rPr lang="en-US" noProof="0" dirty="0"/>
            </a:br>
            <a:r>
              <a:rPr lang="en-US" noProof="0" dirty="0"/>
              <a:t>dark left vertical image</a:t>
            </a:r>
          </a:p>
        </p:txBody>
      </p:sp>
      <p:sp>
        <p:nvSpPr>
          <p:cNvPr id="9"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0" name="Text Placeholder 3"/>
          <p:cNvSpPr>
            <a:spLocks noGrp="1"/>
          </p:cNvSpPr>
          <p:nvPr>
            <p:ph type="body" sz="quarter" idx="11" hasCustomPrompt="1"/>
          </p:nvPr>
        </p:nvSpPr>
        <p:spPr>
          <a:xfrm>
            <a:off x="3444975" y="5036400"/>
            <a:ext cx="4954488"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Subtitle here</a:t>
            </a:r>
          </a:p>
        </p:txBody>
      </p:sp>
      <p:sp>
        <p:nvSpPr>
          <p:cNvPr id="5" name="Text Placeholder 4"/>
          <p:cNvSpPr>
            <a:spLocks noGrp="1"/>
          </p:cNvSpPr>
          <p:nvPr>
            <p:ph type="body" sz="quarter" idx="12" hasCustomPrompt="1"/>
          </p:nvPr>
        </p:nvSpPr>
        <p:spPr>
          <a:xfrm>
            <a:off x="3444975" y="5502275"/>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1873797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Font Guida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graphicFrame>
        <p:nvGraphicFramePr>
          <p:cNvPr id="6" name="Table 5"/>
          <p:cNvGraphicFramePr>
            <a:graphicFrameLocks noGrp="1"/>
          </p:cNvGraphicFramePr>
          <p:nvPr userDrawn="1">
            <p:extLst>
              <p:ext uri="{D42A27DB-BD31-4B8C-83A1-F6EECF244321}">
                <p14:modId xmlns:p14="http://schemas.microsoft.com/office/powerpoint/2010/main" val="4129154831"/>
              </p:ext>
            </p:extLst>
          </p:nvPr>
        </p:nvGraphicFramePr>
        <p:xfrm>
          <a:off x="1318260" y="1427480"/>
          <a:ext cx="6553200" cy="3200400"/>
        </p:xfrm>
        <a:graphic>
          <a:graphicData uri="http://schemas.openxmlformats.org/drawingml/2006/table">
            <a:tbl>
              <a:tblPr firstRow="1" bandRow="1">
                <a:tableStyleId>{5940675A-B579-460E-94D1-54222C63F5DA}</a:tableStyleId>
              </a:tblPr>
              <a:tblGrid>
                <a:gridCol w="2396014">
                  <a:extLst>
                    <a:ext uri="{9D8B030D-6E8A-4147-A177-3AD203B41FA5}">
                      <a16:colId xmlns:a16="http://schemas.microsoft.com/office/drawing/2014/main" val="20000"/>
                    </a:ext>
                  </a:extLst>
                </a:gridCol>
                <a:gridCol w="4157186">
                  <a:extLst>
                    <a:ext uri="{9D8B030D-6E8A-4147-A177-3AD203B41FA5}">
                      <a16:colId xmlns:a16="http://schemas.microsoft.com/office/drawing/2014/main" val="20001"/>
                    </a:ext>
                  </a:extLst>
                </a:gridCol>
              </a:tblGrid>
              <a:tr h="293623">
                <a:tc>
                  <a:txBody>
                    <a:bodyPr/>
                    <a:lstStyle/>
                    <a:p>
                      <a:r>
                        <a:rPr lang="en-US" sz="2400" dirty="0">
                          <a:solidFill>
                            <a:srgbClr val="00338D"/>
                          </a:solidFill>
                        </a:rPr>
                        <a:t>Arial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en-US" sz="1200" b="0" dirty="0"/>
                        <a:t>Use for everything except titles and slide headers (including charts, graphics, text)</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433889">
                <a:tc>
                  <a:txBody>
                    <a:bodyPr/>
                    <a:lstStyle/>
                    <a:p>
                      <a:r>
                        <a:rPr lang="en-US" sz="2400" b="0" kern="1200" dirty="0">
                          <a:solidFill>
                            <a:srgbClr val="00338D"/>
                          </a:solidFill>
                          <a:latin typeface="+mj-lt"/>
                          <a:ea typeface="+mn-ea"/>
                          <a:cs typeface="+mn-cs"/>
                        </a:rPr>
                        <a:t>KPMG Extra Light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Use for title slide and main headers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51932">
                <a:tc>
                  <a:txBody>
                    <a:bodyPr/>
                    <a:lstStyle/>
                    <a:p>
                      <a:r>
                        <a:rPr lang="en-US" sz="2400" b="0" i="1" dirty="0">
                          <a:solidFill>
                            <a:srgbClr val="00338D"/>
                          </a:solidFill>
                          <a:latin typeface="KPMG Extralight"/>
                        </a:rPr>
                        <a:t>KPMG Extra Light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a:t>Use for emphasis in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433889">
                <a:tc>
                  <a:txBody>
                    <a:bodyPr/>
                    <a:lstStyle/>
                    <a:p>
                      <a:r>
                        <a:rPr lang="en-US" sz="2400" b="0" dirty="0">
                          <a:solidFill>
                            <a:srgbClr val="00338D"/>
                          </a:solidFill>
                          <a:latin typeface="KPMG Light" panose="020B0403030202040204" pitchFamily="34" charset="0"/>
                        </a:rPr>
                        <a:t>KPMG Light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a:t>When presenting in a large room, this may be used for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433889">
                <a:tc>
                  <a:txBody>
                    <a:bodyPr/>
                    <a:lstStyle/>
                    <a:p>
                      <a:r>
                        <a:rPr lang="en-US" sz="2400" b="0" i="1" dirty="0">
                          <a:solidFill>
                            <a:srgbClr val="00338D"/>
                          </a:solidFill>
                          <a:latin typeface="KPMG Light" panose="020B0403030202040204" pitchFamily="34" charset="0"/>
                        </a:rPr>
                        <a:t>KPMG Light</a:t>
                      </a:r>
                      <a:r>
                        <a:rPr lang="en-US" sz="2400" b="0" i="1" baseline="0" dirty="0">
                          <a:solidFill>
                            <a:srgbClr val="00338D"/>
                          </a:solidFill>
                          <a:latin typeface="KPMG Light" panose="020B0403030202040204" pitchFamily="34" charset="0"/>
                        </a:rPr>
                        <a: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a:t>When presenting in a large room, this may be used for emphasis in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351932">
                <a:tc>
                  <a:txBody>
                    <a:bodyPr/>
                    <a:lstStyle/>
                    <a:p>
                      <a:r>
                        <a:rPr lang="en-US" sz="2400" b="0" dirty="0">
                          <a:solidFill>
                            <a:srgbClr val="00338D"/>
                          </a:solidFill>
                          <a:latin typeface="KPMG Thin" panose="020B0203030202040204" pitchFamily="34" charset="0"/>
                        </a:rPr>
                        <a:t>KPMG Thin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Do not 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433889">
                <a:tc>
                  <a:txBody>
                    <a:bodyPr/>
                    <a:lstStyle/>
                    <a:p>
                      <a:r>
                        <a:rPr lang="en-US" sz="2400" b="0" i="1" dirty="0">
                          <a:solidFill>
                            <a:srgbClr val="00338D"/>
                          </a:solidFill>
                          <a:latin typeface="KPMG Thin" panose="020B0203030202040204" pitchFamily="34" charset="0"/>
                        </a:rPr>
                        <a:t>KPMG Thin</a:t>
                      </a:r>
                      <a:r>
                        <a:rPr lang="en-US" sz="2400" b="0" i="1" baseline="0" dirty="0">
                          <a:solidFill>
                            <a:srgbClr val="00338D"/>
                          </a:solidFill>
                          <a:latin typeface="KPMG Thin" panose="020B0203030202040204" pitchFamily="34" charset="0"/>
                        </a:rPr>
                        <a: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Do not 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2545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2"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1" name="Freeform 19"/>
          <p:cNvSpPr>
            <a:spLocks noEditPoints="1"/>
          </p:cNvSpPr>
          <p:nvPr userDrawn="1"/>
        </p:nvSpPr>
        <p:spPr bwMode="auto">
          <a:xfrm>
            <a:off x="1584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2" name="Text Placeholder 2"/>
          <p:cNvSpPr>
            <a:spLocks noGrp="1"/>
          </p:cNvSpPr>
          <p:nvPr>
            <p:ph type="body" sz="quarter" idx="11"/>
          </p:nvPr>
        </p:nvSpPr>
        <p:spPr>
          <a:xfrm>
            <a:off x="1584000" y="4587244"/>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a:p>
            <a:pPr lvl="1"/>
            <a:r>
              <a:rPr lang="en-US" noProof="0"/>
              <a:t>Second level</a:t>
            </a:r>
          </a:p>
        </p:txBody>
      </p:sp>
      <p:sp>
        <p:nvSpPr>
          <p:cNvPr id="13" name="Text Placeholder 2"/>
          <p:cNvSpPr>
            <a:spLocks noGrp="1"/>
          </p:cNvSpPr>
          <p:nvPr>
            <p:ph type="body" sz="quarter" idx="12"/>
          </p:nvPr>
        </p:nvSpPr>
        <p:spPr>
          <a:xfrm>
            <a:off x="1584000" y="5634830"/>
            <a:ext cx="6815463"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p:txBody>
      </p:sp>
      <p:sp>
        <p:nvSpPr>
          <p:cNvPr id="14" name="Text Placeholder 2"/>
          <p:cNvSpPr>
            <a:spLocks noGrp="1"/>
          </p:cNvSpPr>
          <p:nvPr>
            <p:ph type="body" sz="quarter" idx="13"/>
          </p:nvPr>
        </p:nvSpPr>
        <p:spPr>
          <a:xfrm>
            <a:off x="1584000" y="3539658"/>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a:p>
            <a:pPr lvl="1"/>
            <a:r>
              <a:rPr lang="en-US" noProof="0"/>
              <a:t>Second level</a:t>
            </a:r>
          </a:p>
        </p:txBody>
      </p:sp>
      <p:sp>
        <p:nvSpPr>
          <p:cNvPr id="15" name="Text Placeholder 2"/>
          <p:cNvSpPr>
            <a:spLocks noGrp="1"/>
          </p:cNvSpPr>
          <p:nvPr>
            <p:ph type="body" sz="quarter" idx="14"/>
          </p:nvPr>
        </p:nvSpPr>
        <p:spPr>
          <a:xfrm>
            <a:off x="1584000" y="3187907"/>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000" y="2682350"/>
            <a:ext cx="2523749" cy="384049"/>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047988" y="6373986"/>
            <a:ext cx="3394553" cy="283464"/>
          </a:xfrm>
          <a:prstGeom prst="rect">
            <a:avLst/>
          </a:prstGeom>
        </p:spPr>
        <p:txBody>
          <a:bodyPr/>
          <a:lstStyle/>
          <a:p>
            <a:endParaRPr lang="en-US" dirty="0"/>
          </a:p>
        </p:txBody>
      </p:sp>
    </p:spTree>
    <p:extLst>
      <p:ext uri="{BB962C8B-B14F-4D97-AF65-F5344CB8AC3E}">
        <p14:creationId xmlns:p14="http://schemas.microsoft.com/office/powerpoint/2010/main" val="353027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Singular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a:t>Title slide 3</a:t>
            </a:r>
            <a:br>
              <a:rPr lang="en-US" noProof="0" dirty="0"/>
            </a:br>
            <a:r>
              <a:rPr lang="en-US" noProof="0" dirty="0"/>
              <a:t>dark singular </a:t>
            </a:r>
            <a:br>
              <a:rPr lang="en-US" noProof="0" dirty="0"/>
            </a:br>
            <a:r>
              <a:rPr lang="en-US" noProof="0" dirty="0"/>
              <a:t>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100" noProof="0" dirty="0"/>
          </a:p>
        </p:txBody>
      </p:sp>
      <p:sp>
        <p:nvSpPr>
          <p:cNvPr id="8" name="Text Placeholder 3"/>
          <p:cNvSpPr>
            <a:spLocks noGrp="1"/>
          </p:cNvSpPr>
          <p:nvPr>
            <p:ph type="body" sz="quarter" idx="11" hasCustomPrompt="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9" name="Text Placeholder 4"/>
          <p:cNvSpPr>
            <a:spLocks noGrp="1"/>
          </p:cNvSpPr>
          <p:nvPr>
            <p:ph type="body" sz="quarter" idx="12" hasCustomPrompt="1"/>
          </p:nvPr>
        </p:nvSpPr>
        <p:spPr>
          <a:xfrm>
            <a:off x="2064100" y="5502275"/>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349499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Singular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1639" y="0"/>
            <a:ext cx="7552361" cy="6858000"/>
          </a:xfrm>
          <a:prstGeom prst="rect">
            <a:avLst/>
          </a:prstGeom>
        </p:spPr>
      </p:pic>
      <p:sp>
        <p:nvSpPr>
          <p:cNvPr id="10"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solidFill>
                <a:srgbClr val="000000"/>
              </a:solidFill>
            </a:endParaRPr>
          </a:p>
        </p:txBody>
      </p:sp>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tx2"/>
                </a:solidFill>
              </a:defRPr>
            </a:lvl1pPr>
          </a:lstStyle>
          <a:p>
            <a:r>
              <a:rPr lang="en-US" noProof="0" dirty="0"/>
              <a:t>Title slide 4</a:t>
            </a:r>
            <a:br>
              <a:rPr lang="en-US" noProof="0" dirty="0"/>
            </a:br>
            <a:r>
              <a:rPr lang="en-US" noProof="0" dirty="0"/>
              <a:t>light singular </a:t>
            </a:r>
            <a:br>
              <a:rPr lang="en-US" noProof="0" dirty="0"/>
            </a:br>
            <a:r>
              <a:rPr lang="en-US" noProof="0" dirty="0"/>
              <a:t>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tx2"/>
          </a:solidFill>
        </p:spPr>
        <p:txBody>
          <a:bodyPr wrap="square" lIns="0" tIns="0" rIns="0" bIns="0" rtlCol="0">
            <a:noAutofit/>
          </a:bodyPr>
          <a:lstStyle/>
          <a:p>
            <a:endParaRPr sz="1800" dirty="0">
              <a:latin typeface="Arial" panose="020B0604020202020204" pitchFamily="34" charset="0"/>
            </a:endParaRPr>
          </a:p>
        </p:txBody>
      </p:sp>
      <p:sp>
        <p:nvSpPr>
          <p:cNvPr id="8" name="Text Placeholder 3"/>
          <p:cNvSpPr>
            <a:spLocks noGrp="1"/>
          </p:cNvSpPr>
          <p:nvPr>
            <p:ph type="body" sz="quarter" idx="11" hasCustomPrompt="1"/>
          </p:nvPr>
        </p:nvSpPr>
        <p:spPr>
          <a:xfrm>
            <a:off x="2064100" y="5036400"/>
            <a:ext cx="6172700"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11" name="Text Placeholder 4"/>
          <p:cNvSpPr>
            <a:spLocks noGrp="1"/>
          </p:cNvSpPr>
          <p:nvPr>
            <p:ph type="body" sz="quarter" idx="12" hasCustomPrompt="1"/>
          </p:nvPr>
        </p:nvSpPr>
        <p:spPr>
          <a:xfrm>
            <a:off x="2064100" y="5502275"/>
            <a:ext cx="1889125" cy="487363"/>
          </a:xfrm>
        </p:spPr>
        <p:txBody>
          <a:bodyPr/>
          <a:lstStyle>
            <a:lvl1pPr>
              <a:defRPr sz="1100" b="0" baseline="0">
                <a:solidFill>
                  <a:srgbClr val="00338D"/>
                </a:solidFill>
              </a:defRPr>
            </a:lvl1pPr>
          </a:lstStyle>
          <a:p>
            <a:pPr lvl="0"/>
            <a:r>
              <a:rPr lang="en-US" dirty="0"/>
              <a:t>Date here</a:t>
            </a:r>
          </a:p>
        </p:txBody>
      </p:sp>
    </p:spTree>
    <p:extLst>
      <p:ext uri="{BB962C8B-B14F-4D97-AF65-F5344CB8AC3E}">
        <p14:creationId xmlns:p14="http://schemas.microsoft.com/office/powerpoint/2010/main" val="177936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a:t>Title slide 5 – </a:t>
            </a:r>
            <a:br>
              <a:rPr lang="en-US" noProof="0" dirty="0"/>
            </a:br>
            <a:r>
              <a:rPr lang="en-US" noProof="0" dirty="0"/>
              <a:t>no 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7" name="Text Placeholder 3"/>
          <p:cNvSpPr>
            <a:spLocks noGrp="1"/>
          </p:cNvSpPr>
          <p:nvPr>
            <p:ph type="body" sz="quarter" idx="11" hasCustomPrompt="1"/>
          </p:nvPr>
        </p:nvSpPr>
        <p:spPr>
          <a:xfrm>
            <a:off x="2064100" y="5036400"/>
            <a:ext cx="6172700" cy="216000"/>
          </a:xfrm>
        </p:spPr>
        <p:txBody>
          <a:bodyPr/>
          <a:lstStyle>
            <a:lvl1pPr>
              <a:defRPr sz="1100" baseline="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8" name="Text Placeholder 4"/>
          <p:cNvSpPr>
            <a:spLocks noGrp="1"/>
          </p:cNvSpPr>
          <p:nvPr>
            <p:ph type="body" sz="quarter" idx="12" hasCustomPrompt="1"/>
          </p:nvPr>
        </p:nvSpPr>
        <p:spPr>
          <a:xfrm>
            <a:off x="2064100" y="5502275"/>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44872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108670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76392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604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3726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4665600" y="1209600"/>
            <a:ext cx="3726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6099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3726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3"/>
          </p:nvPr>
        </p:nvSpPr>
        <p:spPr>
          <a:xfrm>
            <a:off x="4665600" y="1209600"/>
            <a:ext cx="3726000" cy="4593600"/>
          </a:xfrm>
        </p:spPr>
        <p:txBody>
          <a:bodyPr anchor="ctr"/>
          <a:lstStyle>
            <a:lvl1pPr algn="ctr">
              <a:defRPr/>
            </a:lvl1pPr>
          </a:lstStyle>
          <a:p>
            <a:r>
              <a:rPr lang="en-US" noProof="0"/>
              <a:t>Click icon to add chart</a:t>
            </a:r>
            <a:endParaRPr lang="en-US" noProof="0" dirty="0"/>
          </a:p>
        </p:txBody>
      </p:sp>
    </p:spTree>
    <p:extLst>
      <p:ext uri="{BB962C8B-B14F-4D97-AF65-F5344CB8AC3E}">
        <p14:creationId xmlns:p14="http://schemas.microsoft.com/office/powerpoint/2010/main" val="146885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2400" y="432000"/>
            <a:ext cx="7639200" cy="5184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752400" y="1209600"/>
            <a:ext cx="7639200" cy="45828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9" name="Shape 8"/>
          <p:cNvSpPr txBox="1">
            <a:spLocks/>
          </p:cNvSpPr>
          <p:nvPr userDrawn="1"/>
        </p:nvSpPr>
        <p:spPr>
          <a:xfrm>
            <a:off x="7190610" y="6320118"/>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30" name="TextBox 29"/>
          <p:cNvSpPr txBox="1"/>
          <p:nvPr userDrawn="1"/>
        </p:nvSpPr>
        <p:spPr>
          <a:xfrm>
            <a:off x="1731600" y="6320118"/>
            <a:ext cx="58176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lumMod val="65000"/>
                  </a:schemeClr>
                </a:solidFill>
                <a:effectLst/>
                <a:latin typeface="+mn-lt"/>
                <a:ea typeface="+mn-ea"/>
                <a:cs typeface="+mn-cs"/>
              </a:rPr>
              <a:t>© 2022 KPMG LLP, a Delaware limited liability partnership and a member firm of the KPMG global organization of independent member firms affiliated with KPMG International Limited, a private English company limited by guarantee.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5" r:id="rId3"/>
    <p:sldLayoutId id="2147483704" r:id="rId4"/>
    <p:sldLayoutId id="2147483680" r:id="rId5"/>
    <p:sldLayoutId id="2147483666" r:id="rId6"/>
    <p:sldLayoutId id="2147483664" r:id="rId7"/>
    <p:sldLayoutId id="2147483689" r:id="rId8"/>
    <p:sldLayoutId id="2147483690" r:id="rId9"/>
    <p:sldLayoutId id="2147483691" r:id="rId10"/>
    <p:sldLayoutId id="2147483692" r:id="rId11"/>
    <p:sldLayoutId id="2147483693" r:id="rId12"/>
    <p:sldLayoutId id="2147483701" r:id="rId13"/>
    <p:sldLayoutId id="2147483697" r:id="rId14"/>
    <p:sldLayoutId id="2147483703" r:id="rId15"/>
    <p:sldLayoutId id="2147483699" r:id="rId16"/>
    <p:sldLayoutId id="2147483700" r:id="rId17"/>
    <p:sldLayoutId id="2147483682" r:id="rId18"/>
    <p:sldLayoutId id="2147483684" r:id="rId19"/>
    <p:sldLayoutId id="2147483705" r:id="rId20"/>
    <p:sldLayoutId id="2147483667" r:id="rId21"/>
    <p:sldLayoutId id="2147483708" r:id="rId22"/>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userDrawn="1">
          <p15:clr>
            <a:srgbClr val="F26B43"/>
          </p15:clr>
        </p15:guide>
        <p15:guide id="2" pos="470" userDrawn="1">
          <p15:clr>
            <a:srgbClr val="F26B43"/>
          </p15:clr>
        </p15:guide>
        <p15:guide id="3" pos="5291" userDrawn="1">
          <p15:clr>
            <a:srgbClr val="F26B43"/>
          </p15:clr>
        </p15:guide>
        <p15:guide id="4" orient="horz" pos="76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600" kern="0" dirty="0"/>
              <a:t>Concepts and Context in Partnership Capital Shifts</a:t>
            </a:r>
            <a:br>
              <a:rPr lang="en-US" sz="6600" kern="0" dirty="0"/>
            </a:br>
            <a:br>
              <a:rPr lang="en-US" sz="6600" kern="0" dirty="0"/>
            </a:br>
            <a:r>
              <a:rPr lang="en-US" sz="6600" kern="0" dirty="0"/>
              <a:t>75</a:t>
            </a:r>
            <a:r>
              <a:rPr lang="en-US" sz="6600" kern="0" baseline="30000" dirty="0"/>
              <a:t>th</a:t>
            </a:r>
            <a:r>
              <a:rPr lang="en-US" sz="6600" kern="0" dirty="0"/>
              <a:t> Annual University of Chicago Tax Conference</a:t>
            </a:r>
            <a:endParaRPr lang="en-US" sz="6600" dirty="0"/>
          </a:p>
        </p:txBody>
      </p:sp>
      <p:sp>
        <p:nvSpPr>
          <p:cNvPr id="2" name="Text Placeholder 1"/>
          <p:cNvSpPr>
            <a:spLocks noGrp="1"/>
          </p:cNvSpPr>
          <p:nvPr>
            <p:ph type="body" sz="quarter" idx="11"/>
          </p:nvPr>
        </p:nvSpPr>
        <p:spPr>
          <a:xfrm>
            <a:off x="2044800" y="5157222"/>
            <a:ext cx="6172700" cy="216000"/>
          </a:xfrm>
        </p:spPr>
        <p:txBody>
          <a:bodyPr/>
          <a:lstStyle/>
          <a:p>
            <a:pPr>
              <a:lnSpc>
                <a:spcPct val="95000"/>
              </a:lnSpc>
              <a:spcAft>
                <a:spcPts val="0"/>
              </a:spcAft>
              <a:defRPr/>
            </a:pPr>
            <a:r>
              <a:rPr lang="en-US" sz="1600" b="0" dirty="0">
                <a:solidFill>
                  <a:srgbClr val="FFFFFF"/>
                </a:solidFill>
              </a:rPr>
              <a:t>James B. Sowell, KPMG LLP </a:t>
            </a:r>
          </a:p>
          <a:p>
            <a:pPr>
              <a:lnSpc>
                <a:spcPct val="95000"/>
              </a:lnSpc>
              <a:spcAft>
                <a:spcPts val="0"/>
              </a:spcAft>
              <a:defRPr/>
            </a:pPr>
            <a:r>
              <a:rPr lang="en-US" sz="1600" b="0" dirty="0">
                <a:solidFill>
                  <a:srgbClr val="FFFFFF"/>
                </a:solidFill>
              </a:rPr>
              <a:t>Phillip Gall, Ernst &amp; Young LLP</a:t>
            </a:r>
          </a:p>
          <a:p>
            <a:pPr>
              <a:lnSpc>
                <a:spcPct val="95000"/>
              </a:lnSpc>
              <a:spcAft>
                <a:spcPts val="0"/>
              </a:spcAft>
              <a:defRPr/>
            </a:pPr>
            <a:r>
              <a:rPr lang="en-US" sz="1600" b="0" dirty="0">
                <a:effectLst/>
              </a:rPr>
              <a:t>Andrea </a:t>
            </a:r>
            <a:r>
              <a:rPr lang="en-US" sz="1600" b="0" dirty="0" err="1">
                <a:effectLst/>
              </a:rPr>
              <a:t>Ramezan</a:t>
            </a:r>
            <a:r>
              <a:rPr lang="en-US" sz="1600" b="0" dirty="0">
                <a:effectLst/>
              </a:rPr>
              <a:t>, Latham &amp; </a:t>
            </a:r>
            <a:r>
              <a:rPr lang="en-US" sz="1600" b="0" dirty="0"/>
              <a:t>Watkins LLP</a:t>
            </a:r>
          </a:p>
          <a:p>
            <a:pPr>
              <a:lnSpc>
                <a:spcPct val="95000"/>
              </a:lnSpc>
              <a:spcAft>
                <a:spcPts val="0"/>
              </a:spcAft>
              <a:defRPr/>
            </a:pPr>
            <a:r>
              <a:rPr lang="en-US" sz="1600" b="0" dirty="0"/>
              <a:t>Eric Sloan, Gibson, Dunn &amp; Crutcher LLP</a:t>
            </a:r>
          </a:p>
          <a:p>
            <a:pPr>
              <a:lnSpc>
                <a:spcPct val="95000"/>
              </a:lnSpc>
              <a:spcAft>
                <a:spcPts val="0"/>
              </a:spcAft>
              <a:defRPr/>
            </a:pPr>
            <a:endParaRPr lang="en-US" sz="1600" b="0" dirty="0"/>
          </a:p>
          <a:p>
            <a:pPr>
              <a:lnSpc>
                <a:spcPct val="95000"/>
              </a:lnSpc>
              <a:spcAft>
                <a:spcPts val="0"/>
              </a:spcAft>
              <a:defRPr/>
            </a:pPr>
            <a:r>
              <a:rPr lang="en-US" sz="1600" b="0" dirty="0"/>
              <a:t>November 4, 2022</a:t>
            </a:r>
          </a:p>
        </p:txBody>
      </p:sp>
      <p:sp>
        <p:nvSpPr>
          <p:cNvPr id="5" name="Freeform 19"/>
          <p:cNvSpPr>
            <a:spLocks noEditPoints="1"/>
          </p:cNvSpPr>
          <p:nvPr/>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416528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Capital Accounts</a:t>
            </a:r>
          </a:p>
        </p:txBody>
      </p:sp>
      <p:sp>
        <p:nvSpPr>
          <p:cNvPr id="7172" name="Rectangle 3"/>
          <p:cNvSpPr>
            <a:spLocks noGrp="1" noChangeArrowheads="1"/>
          </p:cNvSpPr>
          <p:nvPr>
            <p:ph type="body" sz="quarter" idx="10"/>
          </p:nvPr>
        </p:nvSpPr>
        <p:spPr/>
        <p:txBody>
          <a:bodyPr/>
          <a:lstStyle/>
          <a:p>
            <a:r>
              <a:rPr lang="en-US" sz="1600" dirty="0"/>
              <a:t>Given the importance of capital accounts in determining allocations among partners, the allowance of shifts in capital among partners without tax consequences has the potential to compromise the allocation system.</a:t>
            </a:r>
          </a:p>
          <a:p>
            <a:r>
              <a:rPr lang="en-US" sz="1600" b="0" dirty="0"/>
              <a:t>For example, A and B each contribute $100 to PRS.  A has a 10% preferred interest and is allocated all $10 of PRS income for the year.  PRS makes no distributions.  At the end of the year, A’s capital account is $110 ($100 + $10 income), and B’s capital account is $100.  A agrees to shift $10 of capital account and economic entitlements to B.  </a:t>
            </a:r>
          </a:p>
          <a:p>
            <a:pPr lvl="2"/>
            <a:r>
              <a:rPr lang="en-US" sz="1600" dirty="0">
                <a:effectLst/>
                <a:ea typeface="Calibri" panose="020F0502020204030204" pitchFamily="34" charset="0"/>
              </a:rPr>
              <a:t>A was allocated income that A ultimately will not receive the benefit of.</a:t>
            </a:r>
          </a:p>
          <a:p>
            <a:pPr lvl="2"/>
            <a:r>
              <a:rPr lang="en-US" sz="1600" b="0" dirty="0"/>
              <a:t>Should adjustments be made to properly tax the parties consistent with their entitlements?</a:t>
            </a:r>
          </a:p>
        </p:txBody>
      </p:sp>
    </p:spTree>
    <p:extLst>
      <p:ext uri="{BB962C8B-B14F-4D97-AF65-F5344CB8AC3E}">
        <p14:creationId xmlns:p14="http://schemas.microsoft.com/office/powerpoint/2010/main" val="35655789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Capital Accounts</a:t>
            </a:r>
          </a:p>
        </p:txBody>
      </p:sp>
      <p:sp>
        <p:nvSpPr>
          <p:cNvPr id="7172" name="Rectangle 3"/>
          <p:cNvSpPr>
            <a:spLocks noGrp="1" noChangeArrowheads="1"/>
          </p:cNvSpPr>
          <p:nvPr>
            <p:ph type="body" sz="quarter" idx="10"/>
          </p:nvPr>
        </p:nvSpPr>
        <p:spPr/>
        <p:txBody>
          <a:bodyPr/>
          <a:lstStyle/>
          <a:p>
            <a:r>
              <a:rPr lang="en-US" sz="1600" dirty="0"/>
              <a:t>Other rules in subchapter K also rely on capital account concepts for their operation. </a:t>
            </a:r>
          </a:p>
          <a:p>
            <a:pPr lvl="1"/>
            <a:r>
              <a:rPr lang="en-US" sz="1600" dirty="0">
                <a:effectLst/>
                <a:ea typeface="Calibri" panose="020F0502020204030204" pitchFamily="34" charset="0"/>
              </a:rPr>
              <a:t>Importantly, section 704(c) attempts to allocate built-in gain or loss with respect to contributed assets so as to eventually reconcile section 704(b) book capital accounts and tax basis capital accounts.  </a:t>
            </a:r>
          </a:p>
          <a:p>
            <a:pPr lvl="2"/>
            <a:r>
              <a:rPr lang="en-US" sz="1600" dirty="0">
                <a:ea typeface="Calibri" panose="020F0502020204030204" pitchFamily="34" charset="0"/>
              </a:rPr>
              <a:t>This approach is intended to cause the partner contributing the asset to bear the tax implications related to the built-in gain or loss for contributed property.</a:t>
            </a:r>
          </a:p>
          <a:p>
            <a:pPr lvl="2"/>
            <a:r>
              <a:rPr lang="en-US" sz="1600" dirty="0">
                <a:ea typeface="Calibri" panose="020F0502020204030204" pitchFamily="34" charset="0"/>
              </a:rPr>
              <a:t>Shifting capital among partners has implications for the operation of these other aspects of subchapter K.</a:t>
            </a:r>
            <a:endParaRPr lang="en-US" sz="1600" b="0" dirty="0"/>
          </a:p>
        </p:txBody>
      </p:sp>
    </p:spTree>
    <p:extLst>
      <p:ext uri="{BB962C8B-B14F-4D97-AF65-F5344CB8AC3E}">
        <p14:creationId xmlns:p14="http://schemas.microsoft.com/office/powerpoint/2010/main" val="33295373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Measuring Shifts Between Partners</a:t>
            </a:r>
          </a:p>
        </p:txBody>
      </p:sp>
      <p:sp>
        <p:nvSpPr>
          <p:cNvPr id="7172" name="Rectangle 3"/>
          <p:cNvSpPr>
            <a:spLocks noGrp="1" noChangeArrowheads="1"/>
          </p:cNvSpPr>
          <p:nvPr>
            <p:ph type="body" sz="quarter" idx="10"/>
          </p:nvPr>
        </p:nvSpPr>
        <p:spPr/>
        <p:txBody>
          <a:bodyPr/>
          <a:lstStyle/>
          <a:p>
            <a:r>
              <a:rPr lang="en-US" sz="1600" dirty="0"/>
              <a:t>In general, there are three ways to measure a shift in interests among partners.  </a:t>
            </a:r>
          </a:p>
          <a:p>
            <a:r>
              <a:rPr lang="en-US" sz="1600" b="0" dirty="0"/>
              <a:t>Facts and circumstances/willing-buyer-willing seller value.</a:t>
            </a:r>
          </a:p>
          <a:p>
            <a:r>
              <a:rPr lang="en-US" sz="1600" b="0" dirty="0"/>
              <a:t>Liquidation value – all assets are deemed sold for their fair market value, and proceeds are deemed distributed (after payment of debt) to the partners pursuant to the partnership agreement.</a:t>
            </a:r>
          </a:p>
          <a:p>
            <a:pPr lvl="1"/>
            <a:r>
              <a:rPr lang="en-US" sz="1600" b="0" dirty="0"/>
              <a:t>Capital accounts – generally, all assets are deemed sold for their section 704(b) book value, and proceeds are deemed distributed (after payment of debt) to the partners pursuant to the partnership agreement.</a:t>
            </a:r>
            <a:r>
              <a:rPr lang="en-US" sz="1600" dirty="0">
                <a:effectLst/>
                <a:ea typeface="Calibri" panose="020F0502020204030204" pitchFamily="34" charset="0"/>
              </a:rPr>
              <a:t>   </a:t>
            </a:r>
          </a:p>
          <a:p>
            <a:pPr lvl="2"/>
            <a:r>
              <a:rPr lang="en-US" sz="1600" dirty="0">
                <a:ea typeface="Calibri" panose="020F0502020204030204" pitchFamily="34" charset="0"/>
              </a:rPr>
              <a:t>In limited instances where a partnership makes allocations under partners’ interests in the partnership, capital accounts at a point in time may not equal such liquidation entitlements.</a:t>
            </a:r>
            <a:endParaRPr lang="en-US" sz="1600" b="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1342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Measuring Shifts Between Partners </a:t>
            </a:r>
          </a:p>
        </p:txBody>
      </p:sp>
      <p:sp>
        <p:nvSpPr>
          <p:cNvPr id="7172" name="Rectangle 3"/>
          <p:cNvSpPr>
            <a:spLocks noGrp="1" noChangeArrowheads="1"/>
          </p:cNvSpPr>
          <p:nvPr>
            <p:ph type="body" sz="quarter" idx="10"/>
          </p:nvPr>
        </p:nvSpPr>
        <p:spPr/>
        <p:txBody>
          <a:bodyPr/>
          <a:lstStyle/>
          <a:p>
            <a:r>
              <a:rPr lang="en-US" sz="1600" dirty="0"/>
              <a:t>By analyzing partnership economics by reference to an immediate liquidation, capital accounts and liquidation value ignore the “going-forward” economic arrangement of the partners, which could significantly impact what a third party would be willing to pay for the entitlements (past and future) that may shift among  partners.  </a:t>
            </a:r>
          </a:p>
          <a:p>
            <a:r>
              <a:rPr lang="en-US" sz="1600" b="0" dirty="0"/>
              <a:t>For example, A and B each contribute $100 to PRS.  A has a 10% preferred interest for the first 5 years, and B is entitled to a 10% preferred return thereafter.  PRS is expected to liquidate after year 10.  PRS earns $50 in the first 5 years all of which is allocated to A.  PRS will make no distributions until liquidation.  At the end of year 5, A’s capital account is $150 ($100 + $50 income), and B’s capital account is $100.  Is A’s partnership interest really more valuable than B’s?  </a:t>
            </a:r>
            <a:endParaRPr lang="en-US" sz="1600" b="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90569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Measuring Shifts Between Partners</a:t>
            </a:r>
          </a:p>
        </p:txBody>
      </p:sp>
      <p:sp>
        <p:nvSpPr>
          <p:cNvPr id="7172" name="Rectangle 3"/>
          <p:cNvSpPr>
            <a:spLocks noGrp="1" noChangeArrowheads="1"/>
          </p:cNvSpPr>
          <p:nvPr>
            <p:ph type="body" sz="quarter" idx="10"/>
          </p:nvPr>
        </p:nvSpPr>
        <p:spPr/>
        <p:txBody>
          <a:bodyPr/>
          <a:lstStyle/>
          <a:p>
            <a:r>
              <a:rPr lang="en-US" sz="1600" dirty="0"/>
              <a:t>One commentator has stated:</a:t>
            </a:r>
          </a:p>
          <a:p>
            <a:pPr lvl="1"/>
            <a:r>
              <a:rPr lang="en-US" sz="1600" dirty="0">
                <a:effectLst/>
                <a:ea typeface="Calibri" panose="020F0502020204030204" pitchFamily="34" charset="0"/>
              </a:rPr>
              <a:t>“[C]</a:t>
            </a:r>
            <a:r>
              <a:rPr lang="en-US" sz="1600" dirty="0" err="1">
                <a:effectLst/>
                <a:ea typeface="Calibri" panose="020F0502020204030204" pitchFamily="34" charset="0"/>
              </a:rPr>
              <a:t>apital</a:t>
            </a:r>
            <a:r>
              <a:rPr lang="en-US" sz="1600" dirty="0">
                <a:effectLst/>
                <a:ea typeface="Calibri" panose="020F0502020204030204" pitchFamily="34" charset="0"/>
              </a:rPr>
              <a:t> account balances only supply some indication of the economic rights and obligations of the partners upon a hypothetical liquidation in the current year of either the partner’s interest in the partnership or the partnership itself.  Yet in the vast majority of cases, neither of those two events is specifically contemplated by the partners, so that a capital account adjustment resulting in a currently negative or positive account balance may not be particularly meaningful.  Rather, in most cases, the economic outlook of the partners goes far beyond such a hypothetical current liquidation to encompass events that may occur well in the future.  In short, capital accounts provide at best a mere static snapshot of the economic situation of the partners whereas their real situation may well be based on dynamic, multi-year expectations.”  G. Yin, </a:t>
            </a:r>
            <a:r>
              <a:rPr lang="en-US" sz="1600" i="1" dirty="0">
                <a:effectLst/>
                <a:ea typeface="Calibri" panose="020F0502020204030204" pitchFamily="34" charset="0"/>
              </a:rPr>
              <a:t>The Future Taxation of Private Business Firms</a:t>
            </a:r>
            <a:r>
              <a:rPr lang="en-US" sz="1600" dirty="0">
                <a:effectLst/>
                <a:ea typeface="Calibri" panose="020F0502020204030204" pitchFamily="34" charset="0"/>
              </a:rPr>
              <a:t>,</a:t>
            </a:r>
            <a:r>
              <a:rPr lang="en-US" sz="1600" i="1" dirty="0">
                <a:effectLst/>
                <a:ea typeface="Calibri" panose="020F0502020204030204" pitchFamily="34" charset="0"/>
              </a:rPr>
              <a:t> </a:t>
            </a:r>
            <a:r>
              <a:rPr lang="en-US" sz="1600" dirty="0">
                <a:effectLst/>
                <a:ea typeface="Calibri" panose="020F0502020204030204" pitchFamily="34" charset="0"/>
              </a:rPr>
              <a:t>4 Fla. Tax Rev. 141, 157-158 (1999). </a:t>
            </a:r>
            <a:endParaRPr lang="en-US" sz="1600" b="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28484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Measuring Shifts Between Partners</a:t>
            </a:r>
          </a:p>
        </p:txBody>
      </p:sp>
      <p:sp>
        <p:nvSpPr>
          <p:cNvPr id="7172" name="Rectangle 3"/>
          <p:cNvSpPr>
            <a:spLocks noGrp="1" noChangeArrowheads="1"/>
          </p:cNvSpPr>
          <p:nvPr>
            <p:ph type="body" sz="quarter" idx="10"/>
          </p:nvPr>
        </p:nvSpPr>
        <p:spPr>
          <a:xfrm>
            <a:off x="791110" y="1243173"/>
            <a:ext cx="7600490" cy="4560652"/>
          </a:xfrm>
        </p:spPr>
        <p:txBody>
          <a:bodyPr/>
          <a:lstStyle/>
          <a:p>
            <a:r>
              <a:rPr lang="en-US" sz="1600" dirty="0"/>
              <a:t>For a number of reasons, including </a:t>
            </a:r>
            <a:r>
              <a:rPr lang="en-US" sz="1600" dirty="0">
                <a:effectLst/>
                <a:ea typeface="Calibri" panose="020F0502020204030204" pitchFamily="34" charset="0"/>
              </a:rPr>
              <a:t>lack of control, marketability, and liquidity, </a:t>
            </a:r>
            <a:r>
              <a:rPr lang="en-US" sz="1600" dirty="0"/>
              <a:t>the value of a partner’s equity interest in a partnership may diverge from the value of a partner’s share of assets held by the partnership.</a:t>
            </a:r>
          </a:p>
          <a:p>
            <a:r>
              <a:rPr lang="en-US" sz="1600" b="0" dirty="0"/>
              <a:t>“One group of commentators have referred to the concept that a person’s share of asset value is reduced upon contribution to a partnership as “the problem on disappearing value.”  </a:t>
            </a:r>
            <a:r>
              <a:rPr lang="en-US" sz="1600" b="0" dirty="0">
                <a:effectLst/>
                <a:ea typeface="Calibri" panose="020F0502020204030204" pitchFamily="34" charset="0"/>
              </a:rPr>
              <a:t>K. Burke &amp; G. </a:t>
            </a:r>
            <a:r>
              <a:rPr lang="en-US" sz="1600" b="0" dirty="0" err="1">
                <a:effectLst/>
                <a:ea typeface="Calibri" panose="020F0502020204030204" pitchFamily="34" charset="0"/>
              </a:rPr>
              <a:t>McCouch</a:t>
            </a:r>
            <a:r>
              <a:rPr lang="en-US" sz="1600" b="0" dirty="0">
                <a:effectLst/>
                <a:ea typeface="Calibri" panose="020F0502020204030204" pitchFamily="34" charset="0"/>
              </a:rPr>
              <a:t>, </a:t>
            </a:r>
            <a:r>
              <a:rPr lang="en-US" sz="1600" b="0" i="1" dirty="0">
                <a:effectLst/>
                <a:ea typeface="Calibri" panose="020F0502020204030204" pitchFamily="34" charset="0"/>
              </a:rPr>
              <a:t>Commentary: Family Limited Partnerships: Discounts, Options, and Disappearing Value</a:t>
            </a:r>
            <a:r>
              <a:rPr lang="en-US" sz="1600" b="0" dirty="0">
                <a:effectLst/>
                <a:ea typeface="Calibri" panose="020F0502020204030204" pitchFamily="34" charset="0"/>
              </a:rPr>
              <a:t>, 6 Fla. Tax Rev. 649, 665-666 (2004).</a:t>
            </a:r>
            <a:endParaRPr lang="en-US" sz="1600" b="0" dirty="0"/>
          </a:p>
          <a:p>
            <a:r>
              <a:rPr lang="en-US" sz="1600" dirty="0"/>
              <a:t>Another commentator has highlighted the difficulty in developing a coherent system for taxing partner’s based upon their entitlements when such a divergence in value exists. </a:t>
            </a:r>
          </a:p>
          <a:p>
            <a:r>
              <a:rPr lang="en-US" sz="1600" b="0" dirty="0">
                <a:effectLst/>
                <a:ea typeface="Calibri" panose="020F0502020204030204" pitchFamily="34" charset="0"/>
                <a:cs typeface="Times New Roman" panose="02020603050405020304" pitchFamily="18" charset="0"/>
              </a:rPr>
              <a:t>“That the valuation of the whole (partnership) does not equal the sum of the values of its parts (the partnership interests) suggests that the whole differs in kind from its parts.  Moreover, the idea that a partnership is merely an aggregate of the separate interests of the partners can readily be translated into operational tax rules only by assuming that partnership assets and interests in a partnership are merely two expressions of the same thing and that the aggregate value of one equals the aggregate value of the other.”  </a:t>
            </a:r>
            <a:r>
              <a:rPr lang="en-US" sz="1600" b="0" dirty="0">
                <a:effectLst/>
                <a:ea typeface="Calibri" panose="020F0502020204030204" pitchFamily="34" charset="0"/>
              </a:rPr>
              <a:t>L. </a:t>
            </a:r>
            <a:r>
              <a:rPr lang="en-US" sz="1600" b="0" dirty="0" err="1">
                <a:effectLst/>
                <a:ea typeface="Calibri" panose="020F0502020204030204" pitchFamily="34" charset="0"/>
              </a:rPr>
              <a:t>Lokken</a:t>
            </a:r>
            <a:r>
              <a:rPr lang="en-US" sz="1600" b="0" dirty="0">
                <a:effectLst/>
                <a:ea typeface="Calibri" panose="020F0502020204030204" pitchFamily="34" charset="0"/>
              </a:rPr>
              <a:t>, </a:t>
            </a:r>
            <a:r>
              <a:rPr lang="en-US" sz="1600" b="0" i="1" dirty="0">
                <a:effectLst/>
                <a:ea typeface="Calibri" panose="020F0502020204030204" pitchFamily="34" charset="0"/>
              </a:rPr>
              <a:t>Partnership Tax: As the World of Partnership Taxation Turns</a:t>
            </a:r>
            <a:r>
              <a:rPr lang="en-US" sz="1600" b="0" dirty="0">
                <a:effectLst/>
                <a:ea typeface="Calibri" panose="020F0502020204030204" pitchFamily="34" charset="0"/>
              </a:rPr>
              <a:t>, 56 SMU L. Rev. 365, 373 (2003).</a:t>
            </a:r>
            <a:endParaRPr lang="en-US" sz="1600" b="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40254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Measuring Shifts Between Partners</a:t>
            </a:r>
          </a:p>
        </p:txBody>
      </p:sp>
      <p:sp>
        <p:nvSpPr>
          <p:cNvPr id="7172" name="Rectangle 3"/>
          <p:cNvSpPr>
            <a:spLocks noGrp="1" noChangeArrowheads="1"/>
          </p:cNvSpPr>
          <p:nvPr>
            <p:ph type="body" sz="quarter" idx="10"/>
          </p:nvPr>
        </p:nvSpPr>
        <p:spPr>
          <a:xfrm>
            <a:off x="791110" y="1243173"/>
            <a:ext cx="7600490" cy="4560652"/>
          </a:xfrm>
        </p:spPr>
        <p:txBody>
          <a:bodyPr/>
          <a:lstStyle/>
          <a:p>
            <a:r>
              <a:rPr lang="en-US" sz="1600" dirty="0"/>
              <a:t>Case law in the compensatory context has typically measured shifts in capital interests by reference to liquidation value, although one case (</a:t>
            </a:r>
            <a:r>
              <a:rPr lang="en-US" sz="1600" i="1" dirty="0">
                <a:effectLst/>
                <a:ea typeface="Calibri" panose="020F0502020204030204" pitchFamily="34" charset="0"/>
              </a:rPr>
              <a:t>Johnston v. Commissioner</a:t>
            </a:r>
            <a:r>
              <a:rPr lang="en-US" sz="1600" dirty="0">
                <a:effectLst/>
                <a:ea typeface="Calibri" panose="020F0502020204030204" pitchFamily="34" charset="0"/>
              </a:rPr>
              <a:t>, 69 T.C.M. (CCH) 2283 (1995)) </a:t>
            </a:r>
            <a:r>
              <a:rPr lang="en-US" sz="1600" dirty="0"/>
              <a:t>has acknowledged the possibility of valuing a compensatory capital interest by reference to a willing-buyer-willing seller standard.</a:t>
            </a:r>
          </a:p>
          <a:p>
            <a:pPr lvl="1"/>
            <a:r>
              <a:rPr lang="en-US" sz="1600" b="0" dirty="0"/>
              <a:t>In two contexts, Treasury and the IRS have sanctioned alternative valuation methodologies for partnership interests, adopting willing-buyer-willing-seller as the default </a:t>
            </a:r>
            <a:r>
              <a:rPr lang="en-US" sz="1600" b="0" dirty="0">
                <a:effectLst/>
                <a:ea typeface="Calibri" panose="020F0502020204030204" pitchFamily="34" charset="0"/>
              </a:rPr>
              <a:t>methodology, but allowing taxpayers to elect to use liquidation value. </a:t>
            </a:r>
            <a:r>
              <a:rPr lang="en-US" sz="1600" dirty="0">
                <a:effectLst/>
                <a:ea typeface="Calibri" panose="020F0502020204030204" pitchFamily="34" charset="0"/>
              </a:rPr>
              <a:t>  </a:t>
            </a:r>
          </a:p>
          <a:p>
            <a:pPr lvl="2"/>
            <a:r>
              <a:rPr lang="en-US" sz="1600" b="0" dirty="0"/>
              <a:t>Final Regulations analyzing contribution of debt to a partnership in exchange for a partnership interest. </a:t>
            </a:r>
            <a:r>
              <a:rPr lang="en-US" sz="1600" b="0" dirty="0">
                <a:effectLst/>
                <a:ea typeface="Calibri" panose="020F0502020204030204" pitchFamily="34" charset="0"/>
              </a:rPr>
              <a:t>Reg. §1.108-8(b)(1) (willing-buyer-willing-seller) and (b)(2) (liquidation value election). </a:t>
            </a:r>
          </a:p>
          <a:p>
            <a:pPr lvl="2"/>
            <a:r>
              <a:rPr lang="en-US" sz="1600" b="0" dirty="0"/>
              <a:t>Proposed regulations addressing issuance of compensatory partnership interests.  </a:t>
            </a:r>
            <a:r>
              <a:rPr lang="en-US" sz="1600" b="0" dirty="0">
                <a:effectLst/>
                <a:ea typeface="Calibri" panose="020F0502020204030204" pitchFamily="34" charset="0"/>
              </a:rPr>
              <a:t>Reg. §1.83-1(a)(1)(i) (willing-buyer-willing-seller) and Prop. Reg. §1.83-3(e)(1); Notice 2005-43, 2005-24 I.R.B. 121 (liquidation value election).</a:t>
            </a:r>
            <a:endParaRPr lang="en-US" sz="1600" b="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25106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Capital Shifts- The Regulation </a:t>
            </a:r>
          </a:p>
        </p:txBody>
      </p:sp>
      <p:sp>
        <p:nvSpPr>
          <p:cNvPr id="7172" name="Rectangle 3"/>
          <p:cNvSpPr>
            <a:spLocks noGrp="1" noChangeArrowheads="1"/>
          </p:cNvSpPr>
          <p:nvPr>
            <p:ph type="body" sz="quarter" idx="10"/>
          </p:nvPr>
        </p:nvSpPr>
        <p:spPr/>
        <p:txBody>
          <a:bodyPr/>
          <a:lstStyle/>
          <a:p>
            <a:r>
              <a:rPr lang="en-US" sz="1600" dirty="0"/>
              <a:t>There has been a regulation on the books since 1956 addressing the taxation of capital shifts:</a:t>
            </a:r>
          </a:p>
          <a:p>
            <a:pPr lvl="1"/>
            <a:r>
              <a:rPr lang="en-US" sz="1600" dirty="0">
                <a:effectLst/>
                <a:ea typeface="Calibri" panose="020F0502020204030204" pitchFamily="34" charset="0"/>
                <a:cs typeface="Times New Roman" panose="02020603050405020304" pitchFamily="18" charset="0"/>
              </a:rPr>
              <a:t>“</a:t>
            </a:r>
            <a:r>
              <a:rPr lang="en-US" sz="1600" b="0" i="0" dirty="0">
                <a:effectLst/>
              </a:rPr>
              <a:t>Normally, under local law, each partner is entitled to be repaid his contributions of money or other property to the partnership (at the value placed upon such property by the partnership at the time of the contribution) whether made at the formation of the partnership or subsequent thereto.  To the extent that any of the partners gives up any part of his right to be repaid his contributions (as distinguished from a share in partnership profits) in favor of another partner as compensation for services (or in satisfaction of an obligation), section 721 does not apply.  </a:t>
            </a:r>
            <a:r>
              <a:rPr lang="en-US" sz="1600" dirty="0">
                <a:effectLst/>
                <a:ea typeface="Calibri" panose="020F0502020204030204" pitchFamily="34" charset="0"/>
                <a:cs typeface="Times New Roman" panose="02020603050405020304" pitchFamily="18" charset="0"/>
              </a:rPr>
              <a:t>The value of an interest in such partnership capital so transferred to a partner as compensation for services constitutes income to the partner under section 61 . . . The amount of such income is the fair market value of the interest in capital so transferred, either at the time the transfer is made for past services, or at the time the services have been rendered where the transfer is conditioned on the completion of the transferee's future services. The time when such income is realized depends on all the facts and circumstances, including any substantial restrictions or conditions on the compensated partner's right to withdraw or otherwise dispose of such interest.”  Reg. </a:t>
            </a:r>
            <a:r>
              <a:rPr lang="en-US" sz="1600" b="0" dirty="0">
                <a:effectLst/>
                <a:ea typeface="Calibri" panose="020F0502020204030204" pitchFamily="34" charset="0"/>
              </a:rPr>
              <a:t>§1.721-1(b)(1).</a:t>
            </a:r>
            <a:endParaRPr lang="en-US" sz="1600" b="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78471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Capital Shifts – The Regulation</a:t>
            </a:r>
          </a:p>
        </p:txBody>
      </p:sp>
      <p:sp>
        <p:nvSpPr>
          <p:cNvPr id="7172" name="Rectangle 3"/>
          <p:cNvSpPr>
            <a:spLocks noGrp="1" noChangeArrowheads="1"/>
          </p:cNvSpPr>
          <p:nvPr>
            <p:ph type="body" sz="quarter" idx="10"/>
          </p:nvPr>
        </p:nvSpPr>
        <p:spPr/>
        <p:txBody>
          <a:bodyPr/>
          <a:lstStyle/>
          <a:p>
            <a:pPr lvl="1"/>
            <a:r>
              <a:rPr lang="en-US" sz="1600" b="1" dirty="0">
                <a:effectLst/>
                <a:ea typeface="Times New Roman" panose="02020603050405020304" pitchFamily="18" charset="0"/>
              </a:rPr>
              <a:t>The regulation recognizes that a shift in partnership capital may represent a payment by the partnership or a direct transfer by a partner, and in this regard, provides: </a:t>
            </a:r>
          </a:p>
          <a:p>
            <a:r>
              <a:rPr lang="en-US" sz="1600" b="0" dirty="0">
                <a:effectLst/>
                <a:ea typeface="Calibri" panose="020F0502020204030204" pitchFamily="34" charset="0"/>
                <a:cs typeface="Times New Roman" panose="02020603050405020304" pitchFamily="18" charset="0"/>
              </a:rPr>
              <a:t>“To the extent that the value of such interest is: (i) Compensation for services rendered to the partnership, it is a guaranteed payment for services under section 707(c); (ii) compensation for services rendered to a partner, it is not deductible by the partnership, but is deductible only by such partner to the extent allowable under this chapter.”   Reg. </a:t>
            </a:r>
            <a:r>
              <a:rPr lang="en-US" sz="1600" b="0" dirty="0">
                <a:effectLst/>
                <a:ea typeface="Calibri" panose="020F0502020204030204" pitchFamily="34" charset="0"/>
              </a:rPr>
              <a:t>§1.721-1(b)(2).</a:t>
            </a:r>
          </a:p>
          <a:p>
            <a:r>
              <a:rPr lang="en-US" sz="1600" b="0" dirty="0">
                <a:ea typeface="Calibri" panose="020F0502020204030204" pitchFamily="34" charset="0"/>
                <a:cs typeface="Times New Roman" panose="02020603050405020304" pitchFamily="18" charset="0"/>
              </a:rPr>
              <a:t>With respect to the issuance of a partnership interest in satisfaction of an obligation, </a:t>
            </a:r>
            <a:r>
              <a:rPr lang="en-US" sz="1600" b="0" dirty="0">
                <a:effectLst/>
                <a:ea typeface="Calibri" panose="020F0502020204030204" pitchFamily="34" charset="0"/>
              </a:rPr>
              <a:t>Reg. §1.721-1(d)(2) provides that nonrecognition treatment under section 721 will not apply to the creditor upon receipt of a partnership interest in satisfaction of partnership indebtedness for unpaid rent, royalties, or interest (including original issue discount) that accrued on or after the beginning of the creditor’s holding period for the indebtedness.</a:t>
            </a:r>
            <a:endParaRPr lang="en-US" sz="1600" b="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78021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Capital Shifts – The Cases</a:t>
            </a:r>
          </a:p>
        </p:txBody>
      </p:sp>
      <p:sp>
        <p:nvSpPr>
          <p:cNvPr id="7172" name="Rectangle 3"/>
          <p:cNvSpPr>
            <a:spLocks noGrp="1" noChangeArrowheads="1"/>
          </p:cNvSpPr>
          <p:nvPr>
            <p:ph type="body" sz="quarter" idx="10"/>
          </p:nvPr>
        </p:nvSpPr>
        <p:spPr/>
        <p:txBody>
          <a:bodyPr/>
          <a:lstStyle/>
          <a:p>
            <a:pPr lvl="1"/>
            <a:r>
              <a:rPr lang="en-US" sz="1600" b="1" dirty="0">
                <a:effectLst/>
                <a:ea typeface="Times New Roman" panose="02020603050405020304" pitchFamily="18" charset="0"/>
              </a:rPr>
              <a:t>All cases addressing taxable capital shifts involve compensatory scenarios.</a:t>
            </a:r>
          </a:p>
          <a:p>
            <a:pPr lvl="1"/>
            <a:r>
              <a:rPr lang="en-US" sz="1600" b="0" dirty="0">
                <a:effectLst/>
                <a:ea typeface="Calibri" panose="020F0502020204030204" pitchFamily="34" charset="0"/>
                <a:cs typeface="Times New Roman" panose="02020603050405020304" pitchFamily="18" charset="0"/>
              </a:rPr>
              <a:t>Cases are clear that the receipt of a “capital interest” in exchange for services will represent a taxable transaction for the recipient. </a:t>
            </a:r>
            <a:r>
              <a:rPr lang="en-US" dirty="0">
                <a:effectLst/>
                <a:ea typeface="Calibri" panose="020F0502020204030204" pitchFamily="34" charset="0"/>
              </a:rPr>
              <a:t>  </a:t>
            </a:r>
          </a:p>
          <a:p>
            <a:pPr lvl="2"/>
            <a:r>
              <a:rPr lang="en-US" sz="1600" dirty="0">
                <a:effectLst/>
                <a:ea typeface="Calibri" panose="020F0502020204030204" pitchFamily="34" charset="0"/>
              </a:rPr>
              <a:t>According to the Tax Court, “[t]o determine whether an interest is a capital one, we examine the effects of a hypothetical liquidation occurring immediately after the partners received their interests.” </a:t>
            </a:r>
            <a:r>
              <a:rPr lang="en-US" sz="1600" i="1" dirty="0">
                <a:effectLst/>
                <a:ea typeface="Calibri" panose="020F0502020204030204" pitchFamily="34" charset="0"/>
              </a:rPr>
              <a:t>Mark IV Pictures v. Commissioner</a:t>
            </a:r>
            <a:r>
              <a:rPr lang="en-US" sz="1600" dirty="0">
                <a:effectLst/>
                <a:ea typeface="Calibri" panose="020F0502020204030204" pitchFamily="34" charset="0"/>
              </a:rPr>
              <a:t>, 60 T.C.M. (CCH) 1171 (1990), </a:t>
            </a:r>
            <a:r>
              <a:rPr lang="en-US" sz="1600" i="1" dirty="0">
                <a:effectLst/>
                <a:ea typeface="Calibri" panose="020F0502020204030204" pitchFamily="34" charset="0"/>
              </a:rPr>
              <a:t>aff’d</a:t>
            </a:r>
            <a:r>
              <a:rPr lang="en-US" sz="1600" dirty="0">
                <a:effectLst/>
                <a:ea typeface="Calibri" panose="020F0502020204030204" pitchFamily="34" charset="0"/>
              </a:rPr>
              <a:t>, 969 F.2d 669 (8</a:t>
            </a:r>
            <a:r>
              <a:rPr lang="en-US" sz="1600" baseline="30000" dirty="0">
                <a:effectLst/>
                <a:ea typeface="Calibri" panose="020F0502020204030204" pitchFamily="34" charset="0"/>
              </a:rPr>
              <a:t>th</a:t>
            </a:r>
            <a:r>
              <a:rPr lang="en-US" sz="1600" dirty="0">
                <a:effectLst/>
                <a:ea typeface="Calibri" panose="020F0502020204030204" pitchFamily="34" charset="0"/>
              </a:rPr>
              <a:t> Cir. 1991); s</a:t>
            </a:r>
            <a:r>
              <a:rPr lang="en-US" sz="1600" i="1" dirty="0">
                <a:effectLst/>
                <a:ea typeface="Calibri" panose="020F0502020204030204" pitchFamily="34" charset="0"/>
              </a:rPr>
              <a:t>ee also</a:t>
            </a:r>
            <a:r>
              <a:rPr lang="en-US" sz="1600" dirty="0">
                <a:effectLst/>
                <a:ea typeface="Calibri" panose="020F0502020204030204" pitchFamily="34" charset="0"/>
              </a:rPr>
              <a:t> </a:t>
            </a:r>
            <a:r>
              <a:rPr lang="en-US" sz="1600" i="1" dirty="0">
                <a:effectLst/>
                <a:ea typeface="Calibri" panose="020F0502020204030204" pitchFamily="34" charset="0"/>
              </a:rPr>
              <a:t>Johnston v. Commissioner</a:t>
            </a:r>
            <a:r>
              <a:rPr lang="en-US" sz="1600" dirty="0">
                <a:effectLst/>
                <a:ea typeface="Calibri" panose="020F0502020204030204" pitchFamily="34" charset="0"/>
              </a:rPr>
              <a:t>, 69 T.C.M. (CCH) 2283 (1995); </a:t>
            </a:r>
            <a:r>
              <a:rPr lang="en-US" sz="1600" i="1" dirty="0">
                <a:effectLst/>
                <a:ea typeface="Calibri" panose="020F0502020204030204" pitchFamily="34" charset="0"/>
              </a:rPr>
              <a:t>Crescent Holdings LLC v. Commissioner</a:t>
            </a:r>
            <a:r>
              <a:rPr lang="en-US" sz="1600" dirty="0">
                <a:effectLst/>
                <a:ea typeface="Calibri" panose="020F0502020204030204" pitchFamily="34" charset="0"/>
              </a:rPr>
              <a:t>, </a:t>
            </a:r>
            <a:r>
              <a:rPr lang="en-US" sz="1600" dirty="0">
                <a:effectLst/>
                <a:ea typeface="Calibri" panose="020F0502020204030204" pitchFamily="34" charset="0"/>
                <a:cs typeface="Times New Roman" panose="02020603050405020304" pitchFamily="18" charset="0"/>
              </a:rPr>
              <a:t>141 T.C. 477 (2013); </a:t>
            </a:r>
            <a:r>
              <a:rPr lang="en-US" sz="1600" dirty="0">
                <a:effectLst/>
                <a:ea typeface="Calibri" panose="020F0502020204030204" pitchFamily="34" charset="0"/>
              </a:rPr>
              <a:t>Rev. Proc. 93-27, 1993-2 C.B. 343; G.C.M. 36346 (July 23, 1975)</a:t>
            </a:r>
            <a:r>
              <a:rPr lang="en-US" sz="1600" dirty="0">
                <a:effectLst/>
                <a:ea typeface="Calibri" panose="020F0502020204030204" pitchFamily="34" charset="0"/>
                <a:cs typeface="Times New Roman" panose="02020603050405020304" pitchFamily="18" charset="0"/>
              </a:rPr>
              <a:t>.</a:t>
            </a:r>
          </a:p>
          <a:p>
            <a:pPr lvl="2"/>
            <a:r>
              <a:rPr lang="en-US" sz="1600" dirty="0">
                <a:effectLst/>
                <a:ea typeface="Calibri" panose="020F0502020204030204" pitchFamily="34" charset="0"/>
              </a:rPr>
              <a:t>Courts also have been clear that, in addition to </a:t>
            </a:r>
            <a:r>
              <a:rPr lang="en-US" sz="1600" b="0" dirty="0">
                <a:effectLst/>
                <a:ea typeface="Calibri" panose="020F0502020204030204" pitchFamily="34" charset="0"/>
                <a:cs typeface="Times New Roman" panose="02020603050405020304" pitchFamily="18" charset="0"/>
              </a:rPr>
              <a:t>Reg. </a:t>
            </a:r>
            <a:r>
              <a:rPr lang="en-US" sz="1600" b="0" dirty="0">
                <a:effectLst/>
                <a:ea typeface="Calibri" panose="020F0502020204030204" pitchFamily="34" charset="0"/>
              </a:rPr>
              <a:t>§1.721-1(b), taxpayers also must take section 83 into account in determining the treatment of receipt of a capital interest. </a:t>
            </a:r>
            <a:r>
              <a:rPr lang="en-US" sz="1600" i="1" dirty="0">
                <a:effectLst/>
                <a:ea typeface="Calibri" panose="020F0502020204030204" pitchFamily="34" charset="0"/>
              </a:rPr>
              <a:t>Hensel Phelps Construction Co. v. Commissioner</a:t>
            </a:r>
            <a:r>
              <a:rPr lang="en-US" sz="1600" dirty="0">
                <a:effectLst/>
                <a:ea typeface="Calibri" panose="020F0502020204030204" pitchFamily="34" charset="0"/>
              </a:rPr>
              <a:t>, 74 T.C. 939 (1980), </a:t>
            </a:r>
            <a:r>
              <a:rPr lang="en-US" sz="1600" i="1" dirty="0">
                <a:effectLst/>
                <a:ea typeface="Calibri" panose="020F0502020204030204" pitchFamily="34" charset="0"/>
              </a:rPr>
              <a:t>aff’d</a:t>
            </a:r>
            <a:r>
              <a:rPr lang="en-US" sz="1600" dirty="0">
                <a:effectLst/>
                <a:ea typeface="Calibri" panose="020F0502020204030204" pitchFamily="34" charset="0"/>
              </a:rPr>
              <a:t>, 703 F.2d 485 (10</a:t>
            </a:r>
            <a:r>
              <a:rPr lang="en-US" sz="1600" baseline="30000" dirty="0">
                <a:effectLst/>
                <a:ea typeface="Calibri" panose="020F0502020204030204" pitchFamily="34" charset="0"/>
              </a:rPr>
              <a:t>th</a:t>
            </a:r>
            <a:r>
              <a:rPr lang="en-US" sz="1600" dirty="0">
                <a:effectLst/>
                <a:ea typeface="Calibri" panose="020F0502020204030204" pitchFamily="34" charset="0"/>
              </a:rPr>
              <a:t> Cir. 1983); </a:t>
            </a:r>
            <a:r>
              <a:rPr lang="en-US" sz="1600" i="1" dirty="0">
                <a:effectLst/>
                <a:ea typeface="Calibri" panose="020F0502020204030204" pitchFamily="34" charset="0"/>
              </a:rPr>
              <a:t>Mark IV Pictures v. Commissioner</a:t>
            </a:r>
            <a:r>
              <a:rPr lang="en-US" sz="1600" dirty="0">
                <a:effectLst/>
                <a:ea typeface="Calibri" panose="020F0502020204030204" pitchFamily="34" charset="0"/>
              </a:rPr>
              <a:t>, 60 T.C.M. (CCH) 1171 (1990), </a:t>
            </a:r>
            <a:r>
              <a:rPr lang="en-US" sz="1600" i="1" dirty="0">
                <a:effectLst/>
                <a:ea typeface="Calibri" panose="020F0502020204030204" pitchFamily="34" charset="0"/>
              </a:rPr>
              <a:t>aff’d</a:t>
            </a:r>
            <a:r>
              <a:rPr lang="en-US" sz="1600" dirty="0">
                <a:effectLst/>
                <a:ea typeface="Calibri" panose="020F0502020204030204" pitchFamily="34" charset="0"/>
              </a:rPr>
              <a:t>, 969 F.2d 669 (8</a:t>
            </a:r>
            <a:r>
              <a:rPr lang="en-US" sz="1600" baseline="30000" dirty="0">
                <a:effectLst/>
                <a:ea typeface="Calibri" panose="020F0502020204030204" pitchFamily="34" charset="0"/>
              </a:rPr>
              <a:t>th</a:t>
            </a:r>
            <a:r>
              <a:rPr lang="en-US" sz="1600" dirty="0">
                <a:effectLst/>
                <a:ea typeface="Calibri" panose="020F0502020204030204" pitchFamily="34" charset="0"/>
              </a:rPr>
              <a:t> Cir. 1991); </a:t>
            </a:r>
            <a:r>
              <a:rPr lang="en-US" sz="1600" i="1" dirty="0">
                <a:effectLst/>
                <a:ea typeface="Calibri" panose="020F0502020204030204" pitchFamily="34" charset="0"/>
              </a:rPr>
              <a:t>Crescent Holdings LLC v. Commissioner</a:t>
            </a:r>
            <a:r>
              <a:rPr lang="en-US" sz="1600" dirty="0">
                <a:effectLst/>
                <a:ea typeface="Calibri" panose="020F0502020204030204" pitchFamily="34" charset="0"/>
              </a:rPr>
              <a:t>, </a:t>
            </a:r>
            <a:r>
              <a:rPr lang="en-US" sz="1600" dirty="0">
                <a:effectLst/>
                <a:ea typeface="Calibri" panose="020F0502020204030204" pitchFamily="34" charset="0"/>
                <a:cs typeface="Times New Roman" panose="02020603050405020304" pitchFamily="18" charset="0"/>
              </a:rPr>
              <a:t>141 T.C. 477 (2013)</a:t>
            </a:r>
            <a:r>
              <a:rPr lang="en-US" sz="1600" dirty="0">
                <a:effectLst/>
                <a:ea typeface="Calibri" panose="020F0502020204030204" pitchFamily="34" charset="0"/>
              </a:rPr>
              <a:t>.</a:t>
            </a:r>
          </a:p>
          <a:p>
            <a:pPr lvl="2"/>
            <a:r>
              <a:rPr lang="en-US" sz="1600" b="0" dirty="0">
                <a:ea typeface="Calibri" panose="020F0502020204030204" pitchFamily="34" charset="0"/>
                <a:cs typeface="Times New Roman" panose="02020603050405020304" pitchFamily="18" charset="0"/>
              </a:rPr>
              <a:t>In </a:t>
            </a:r>
            <a:r>
              <a:rPr lang="en-US" sz="1600" i="1" dirty="0">
                <a:effectLst/>
                <a:ea typeface="Calibri" panose="020F0502020204030204" pitchFamily="34" charset="0"/>
              </a:rPr>
              <a:t>McDougal v Commissioner</a:t>
            </a:r>
            <a:r>
              <a:rPr lang="en-US" sz="1600" dirty="0">
                <a:ea typeface="Calibri" panose="020F0502020204030204" pitchFamily="34" charset="0"/>
              </a:rPr>
              <a:t>, </a:t>
            </a:r>
            <a:r>
              <a:rPr lang="en-US" sz="1600" dirty="0">
                <a:effectLst/>
                <a:ea typeface="Calibri" panose="020F0502020204030204" pitchFamily="34" charset="0"/>
              </a:rPr>
              <a:t>62 T.C. 720 (1974)</a:t>
            </a:r>
            <a:r>
              <a:rPr lang="en-US" sz="1600" dirty="0">
                <a:ea typeface="Calibri" panose="020F0502020204030204" pitchFamily="34" charset="0"/>
              </a:rPr>
              <a:t>, the transferor of a capital intertest in connection with the formation of a partnership was required to recognize gain.  </a:t>
            </a:r>
            <a:endParaRPr lang="en-US" sz="1600" b="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95588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800" dirty="0"/>
              <a:t>Notice</a:t>
            </a:r>
          </a:p>
        </p:txBody>
      </p:sp>
      <p:sp>
        <p:nvSpPr>
          <p:cNvPr id="3" name="Text Placeholder 2"/>
          <p:cNvSpPr>
            <a:spLocks noGrp="1"/>
          </p:cNvSpPr>
          <p:nvPr>
            <p:ph type="body" sz="quarter" idx="10"/>
          </p:nvPr>
        </p:nvSpPr>
        <p:spPr/>
        <p:txBody>
          <a:bodyPr/>
          <a:lstStyle/>
          <a:p>
            <a:pPr marL="0" indent="0">
              <a:buNone/>
            </a:pPr>
            <a:r>
              <a:rPr lang="en-US" sz="1600" dirty="0"/>
              <a:t>The following information is not intended to be “written advice concerning one or more Federal tax matters” subject to the requirements of section 10.37(a)(2) of Treasury Department Circular 230.</a:t>
            </a:r>
            <a:br>
              <a:rPr lang="en-US" dirty="0"/>
            </a:br>
            <a:r>
              <a:rPr lang="en-US" dirty="0"/>
              <a:t> </a:t>
            </a:r>
            <a:br>
              <a:rPr lang="en-US" dirty="0"/>
            </a:br>
            <a:r>
              <a:rPr lang="en-US" sz="1600" dirty="0"/>
              <a:t>You (and your employees, representatives, or agents) may disclose to any and all persons, without limitation, the tax treatment or tax structure, or both, of any transaction described in the associated materials we provide to you, including, but not limited to, any tax opinions, memoranda, or other tax analyses contained in those materials.</a:t>
            </a:r>
            <a:br>
              <a:rPr lang="en-US" sz="1600" dirty="0"/>
            </a:br>
            <a:br>
              <a:rPr lang="en-US" sz="1600" dirty="0"/>
            </a:br>
            <a:r>
              <a:rPr lang="en-US" sz="1600" dirty="0"/>
              <a:t>The information contained herein is of a general nature and based on authorities that are subject to change.  Applicability of the information to specific situations should be determined through consultation with your tax adviser.</a:t>
            </a:r>
          </a:p>
          <a:p>
            <a:pPr marL="0" indent="0">
              <a:buNone/>
            </a:pPr>
            <a:endParaRPr lang="en-US" dirty="0"/>
          </a:p>
        </p:txBody>
      </p:sp>
    </p:spTree>
    <p:extLst>
      <p:ext uri="{BB962C8B-B14F-4D97-AF65-F5344CB8AC3E}">
        <p14:creationId xmlns:p14="http://schemas.microsoft.com/office/powerpoint/2010/main" val="655028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Capital Shifts – The Ancillary Regulations</a:t>
            </a:r>
          </a:p>
        </p:txBody>
      </p:sp>
      <p:sp>
        <p:nvSpPr>
          <p:cNvPr id="7172" name="Rectangle 3"/>
          <p:cNvSpPr>
            <a:spLocks noGrp="1" noChangeArrowheads="1"/>
          </p:cNvSpPr>
          <p:nvPr>
            <p:ph type="body" sz="quarter" idx="10"/>
          </p:nvPr>
        </p:nvSpPr>
        <p:spPr/>
        <p:txBody>
          <a:bodyPr/>
          <a:lstStyle/>
          <a:p>
            <a:pPr lvl="1"/>
            <a:r>
              <a:rPr lang="en-US" sz="1600" b="1" dirty="0">
                <a:effectLst/>
                <a:ea typeface="Times New Roman" panose="02020603050405020304" pitchFamily="18" charset="0"/>
              </a:rPr>
              <a:t>Treasury and the IRS have issued three sets of regulations that undertake a more detailed analysis of capital shifts in specific situations.</a:t>
            </a:r>
          </a:p>
          <a:p>
            <a:pPr lvl="1"/>
            <a:r>
              <a:rPr lang="en-US" sz="1600" b="0" dirty="0">
                <a:effectLst/>
                <a:ea typeface="Calibri" panose="020F0502020204030204" pitchFamily="34" charset="0"/>
                <a:cs typeface="Times New Roman" panose="02020603050405020304" pitchFamily="18" charset="0"/>
              </a:rPr>
              <a:t>Final Regulations addressing the taxation of </a:t>
            </a:r>
            <a:r>
              <a:rPr lang="en-US" sz="1600" b="0" dirty="0" err="1">
                <a:effectLst/>
                <a:ea typeface="Calibri" panose="020F0502020204030204" pitchFamily="34" charset="0"/>
                <a:cs typeface="Times New Roman" panose="02020603050405020304" pitchFamily="18" charset="0"/>
              </a:rPr>
              <a:t>noncompensatory</a:t>
            </a:r>
            <a:r>
              <a:rPr lang="en-US" sz="1600" b="0" dirty="0">
                <a:effectLst/>
                <a:ea typeface="Calibri" panose="020F0502020204030204" pitchFamily="34" charset="0"/>
                <a:cs typeface="Times New Roman" panose="02020603050405020304" pitchFamily="18" charset="0"/>
              </a:rPr>
              <a:t> partnership options address the treatment of an outstanding partnership option (or the conversion feature of debt or equity) that allows the </a:t>
            </a:r>
            <a:r>
              <a:rPr lang="en-US" sz="1600" b="0" dirty="0" err="1">
                <a:effectLst/>
                <a:ea typeface="Calibri" panose="020F0502020204030204" pitchFamily="34" charset="0"/>
                <a:cs typeface="Times New Roman" panose="02020603050405020304" pitchFamily="18" charset="0"/>
              </a:rPr>
              <a:t>optionholder</a:t>
            </a:r>
            <a:r>
              <a:rPr lang="en-US" sz="1600" b="0" dirty="0">
                <a:effectLst/>
                <a:ea typeface="Calibri" panose="020F0502020204030204" pitchFamily="34" charset="0"/>
                <a:cs typeface="Times New Roman" panose="02020603050405020304" pitchFamily="18" charset="0"/>
              </a:rPr>
              <a:t> to capture value related to partnership assets upon the exercise of the option.</a:t>
            </a:r>
          </a:p>
          <a:p>
            <a:pPr lvl="2"/>
            <a:r>
              <a:rPr lang="en-US" sz="1600" dirty="0">
                <a:effectLst/>
                <a:ea typeface="Calibri" panose="020F0502020204030204" pitchFamily="34" charset="0"/>
              </a:rPr>
              <a:t>At a high level, these regulations modify the “revaluation” rules relating to capital accounts under the section 704(b) regulations to cause the partnership to adjust the value of partnership assets to account for an option that is outstanding.  </a:t>
            </a:r>
          </a:p>
          <a:p>
            <a:pPr lvl="2"/>
            <a:r>
              <a:rPr lang="en-US" sz="1600" dirty="0">
                <a:ea typeface="Calibri" panose="020F0502020204030204" pitchFamily="34" charset="0"/>
              </a:rPr>
              <a:t>It is intended that this adjustment to book value will provide for an allocation to the option holder of sufficient book gain or loss in partnership assets to account for the option premium upon exercise of the option.</a:t>
            </a:r>
          </a:p>
          <a:p>
            <a:pPr lvl="3"/>
            <a:r>
              <a:rPr lang="en-US" sz="1600" dirty="0">
                <a:ea typeface="Calibri" panose="020F0502020204030204" pitchFamily="34" charset="0"/>
              </a:rPr>
              <a:t>That gain or loss will be taken into account by the option holder in the future under reverse section 704(c) principles so that the option holder ultimately is taxed on the value received.</a:t>
            </a:r>
          </a:p>
          <a:p>
            <a:pPr lvl="2"/>
            <a:r>
              <a:rPr lang="en-US" sz="1600" dirty="0">
                <a:ea typeface="Calibri" panose="020F0502020204030204" pitchFamily="34" charset="0"/>
              </a:rPr>
              <a:t>If, upon exercise of the option, there is insufficient book gain or loss to account for the option premium, capital will be shifted from the accounts of existing partners to the exercising option holder, and taxable “corrective allocations” will be made  to account for the shift.  </a:t>
            </a:r>
            <a:endParaRPr lang="en-US" sz="1600" b="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0060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Capital Shifts – The Ancillary Regulations</a:t>
            </a:r>
          </a:p>
        </p:txBody>
      </p:sp>
      <p:sp>
        <p:nvSpPr>
          <p:cNvPr id="7172" name="Rectangle 3"/>
          <p:cNvSpPr>
            <a:spLocks noGrp="1" noChangeArrowheads="1"/>
          </p:cNvSpPr>
          <p:nvPr>
            <p:ph type="body" sz="quarter" idx="10"/>
          </p:nvPr>
        </p:nvSpPr>
        <p:spPr>
          <a:xfrm>
            <a:off x="752399" y="1209600"/>
            <a:ext cx="7816247" cy="4594225"/>
          </a:xfrm>
        </p:spPr>
        <p:txBody>
          <a:bodyPr/>
          <a:lstStyle/>
          <a:p>
            <a:pPr lvl="1"/>
            <a:r>
              <a:rPr lang="en-US" sz="1600" b="1" dirty="0">
                <a:effectLst/>
                <a:ea typeface="Times New Roman" panose="02020603050405020304" pitchFamily="18" charset="0"/>
              </a:rPr>
              <a:t>Treasury and the IRS have issued three sets of regulations that undertake a more detailed analysis of capital shifts in specific situations. (cont’d)</a:t>
            </a:r>
          </a:p>
          <a:p>
            <a:pPr lvl="1"/>
            <a:r>
              <a:rPr lang="en-US" sz="1600" b="0" dirty="0">
                <a:effectLst/>
                <a:ea typeface="Calibri" panose="020F0502020204030204" pitchFamily="34" charset="0"/>
                <a:cs typeface="Times New Roman" panose="02020603050405020304" pitchFamily="18" charset="0"/>
              </a:rPr>
              <a:t>Proposed Regulations were issued to address the treatment of the issuance by a partnership of compensatory partnership interests. </a:t>
            </a:r>
          </a:p>
          <a:p>
            <a:pPr lvl="2"/>
            <a:r>
              <a:rPr lang="en-US" dirty="0">
                <a:effectLst/>
                <a:ea typeface="Calibri" panose="020F0502020204030204" pitchFamily="34" charset="0"/>
              </a:rPr>
              <a:t>While the service partner must include in income under section 83 the fair market value of any capital interest received, the partnership is not required to recognize gain with respect to the share of value in partnership assets that fund the compensation deduction.</a:t>
            </a:r>
          </a:p>
          <a:p>
            <a:pPr lvl="3"/>
            <a:r>
              <a:rPr lang="en-US" dirty="0">
                <a:ea typeface="Calibri" panose="020F0502020204030204" pitchFamily="34" charset="0"/>
              </a:rPr>
              <a:t>The historic partners will be allocated a compensation deduction that may be funded by appreciated property, but by locking in the built-in gain with respect to that appreciated property and allocating such built-in gain to the historic partners as reverse section 704(c) allocations, the historic partners ultimately should bear the tax cost of using appreciated assets to fund those expenses.</a:t>
            </a:r>
          </a:p>
          <a:p>
            <a:pPr lvl="2"/>
            <a:r>
              <a:rPr lang="en-US" dirty="0">
                <a:ea typeface="Calibri" panose="020F0502020204030204" pitchFamily="34" charset="0"/>
              </a:rPr>
              <a:t>Where a service partner makes a section 83(b) election and subsequently forfeits his or her interest, the proposed regulations provide for “forfeiture allocations” that are intended to reverse allocations made to the service partner to the extent that, because of the forfeiture, the service partner will not benefit from the allocated income or be disadvantaged by the allocated loss.</a:t>
            </a:r>
          </a:p>
          <a:p>
            <a:pPr lvl="2"/>
            <a:r>
              <a:rPr lang="en-US" b="0" dirty="0">
                <a:effectLst/>
                <a:ea typeface="Calibri" panose="020F0502020204030204" pitchFamily="34" charset="0"/>
                <a:cs typeface="Times New Roman" panose="02020603050405020304" pitchFamily="18" charset="0"/>
              </a:rPr>
              <a:t>The proposed regulations provide that the service partner will have a capital account equal to his or her income inclusion, and this rule was roundly criticized. </a:t>
            </a:r>
          </a:p>
        </p:txBody>
      </p:sp>
    </p:spTree>
    <p:extLst>
      <p:ext uri="{BB962C8B-B14F-4D97-AF65-F5344CB8AC3E}">
        <p14:creationId xmlns:p14="http://schemas.microsoft.com/office/powerpoint/2010/main" val="32894618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Capital Shifts – The Ancillary Regulations</a:t>
            </a:r>
          </a:p>
        </p:txBody>
      </p:sp>
      <p:sp>
        <p:nvSpPr>
          <p:cNvPr id="7172" name="Rectangle 3"/>
          <p:cNvSpPr>
            <a:spLocks noGrp="1" noChangeArrowheads="1"/>
          </p:cNvSpPr>
          <p:nvPr>
            <p:ph type="body" sz="quarter" idx="10"/>
          </p:nvPr>
        </p:nvSpPr>
        <p:spPr/>
        <p:txBody>
          <a:bodyPr/>
          <a:lstStyle/>
          <a:p>
            <a:pPr lvl="1"/>
            <a:r>
              <a:rPr lang="en-US" sz="1600" b="1" dirty="0">
                <a:effectLst/>
                <a:ea typeface="Times New Roman" panose="02020603050405020304" pitchFamily="18" charset="0"/>
              </a:rPr>
              <a:t>Treasury and the IRS have issued three sets of regulations that undertake a more detailed analysis of capital shifts in specific situations. (cont’d)</a:t>
            </a:r>
          </a:p>
          <a:p>
            <a:pPr lvl="1"/>
            <a:r>
              <a:rPr lang="en-US" sz="1600" b="0" dirty="0">
                <a:effectLst/>
                <a:ea typeface="Calibri" panose="020F0502020204030204" pitchFamily="34" charset="0"/>
                <a:cs typeface="Times New Roman" panose="02020603050405020304" pitchFamily="18" charset="0"/>
              </a:rPr>
              <a:t>Final Regulations under sections 108(e)(8) and 721 were issued to address the contribution by a creditor of debt to a partnership in exchange for a partnership interest. </a:t>
            </a:r>
          </a:p>
          <a:p>
            <a:pPr lvl="2"/>
            <a:r>
              <a:rPr lang="en-US" sz="1600" dirty="0">
                <a:effectLst/>
                <a:ea typeface="Calibri" panose="020F0502020204030204" pitchFamily="34" charset="0"/>
              </a:rPr>
              <a:t>Reg. §1.721-1(d)(2) provides that nonrecognition treatment under section 721 will not apply to the creditor upon receipt of a partnership interest in satisfaction of partnership indebtedness for unpaid rent, royalties, or interest (including original issue discount) that accrued on or after the beginning of the creditor’s holding period for the indebtedness.</a:t>
            </a:r>
          </a:p>
          <a:p>
            <a:pPr lvl="2"/>
            <a:r>
              <a:rPr lang="en-US" sz="1600" dirty="0">
                <a:effectLst/>
                <a:ea typeface="Calibri" panose="020F0502020204030204" pitchFamily="34" charset="0"/>
              </a:rPr>
              <a:t>The debtor-partnership, however, will not recognize gain or loss upon the transfer of the partnership interest. Reg. §1.721-1(d)(2). </a:t>
            </a:r>
          </a:p>
          <a:p>
            <a:pPr lvl="3"/>
            <a:r>
              <a:rPr lang="en-US" sz="1600" dirty="0">
                <a:ea typeface="Calibri" panose="020F0502020204030204" pitchFamily="34" charset="0"/>
              </a:rPr>
              <a:t>According to the preamble to the final regulations: “</a:t>
            </a:r>
            <a:r>
              <a:rPr lang="en-US" sz="1600" dirty="0">
                <a:effectLst/>
                <a:ea typeface="Calibri" panose="020F0502020204030204" pitchFamily="34" charset="0"/>
              </a:rPr>
              <a:t>The IRS and the Treasury Department believe that in a debt-for-equity exchange where the partnership has not disposed of any of its assets, the partnership should not be required to recognize gain or loss on the transfer of a partnership interest in satisfaction of its indebtedness for unpaid rent, royalties, or interest.”</a:t>
            </a:r>
            <a:endParaRPr lang="en-US" sz="1600" b="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07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Context</a:t>
            </a:r>
          </a:p>
        </p:txBody>
      </p:sp>
    </p:spTree>
    <p:extLst>
      <p:ext uri="{BB962C8B-B14F-4D97-AF65-F5344CB8AC3E}">
        <p14:creationId xmlns:p14="http://schemas.microsoft.com/office/powerpoint/2010/main" val="16729729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defRPr/>
            </a:pPr>
            <a:r>
              <a:rPr lang="en-US" sz="5400" dirty="0"/>
              <a:t>Partner-to-Partner Shift</a:t>
            </a:r>
          </a:p>
        </p:txBody>
      </p:sp>
      <p:sp>
        <p:nvSpPr>
          <p:cNvPr id="8206" name="Text Box 13"/>
          <p:cNvSpPr>
            <a:spLocks noGrp="1" noChangeArrowheads="1"/>
          </p:cNvSpPr>
          <p:nvPr>
            <p:ph type="body" sz="quarter" idx="10"/>
          </p:nvPr>
        </p:nvSpPr>
        <p:spPr>
          <a:xfrm>
            <a:off x="698611" y="4026730"/>
            <a:ext cx="7639200" cy="1630363"/>
          </a:xfrm>
        </p:spPr>
        <p:txBody>
          <a:bodyPr/>
          <a:lstStyle/>
          <a:p>
            <a:pPr eaLnBrk="1" hangingPunct="1">
              <a:spcBef>
                <a:spcPts val="600"/>
              </a:spcBef>
              <a:buFontTx/>
              <a:buNone/>
              <a:defRPr/>
            </a:pPr>
            <a:r>
              <a:rPr lang="en-US" sz="1600" dirty="0"/>
              <a:t>•  John owes Mike $100 for services performed and transfers his PS interest to Mike in satisfaction of the obligation.</a:t>
            </a:r>
          </a:p>
          <a:p>
            <a:pPr eaLnBrk="1" hangingPunct="1">
              <a:spcBef>
                <a:spcPts val="600"/>
              </a:spcBef>
              <a:buFontTx/>
              <a:buNone/>
              <a:defRPr/>
            </a:pPr>
            <a:r>
              <a:rPr lang="en-US" sz="1600" dirty="0"/>
              <a:t>•  PS interest has basis of $50, liquidation value of $125, and FMV of $100.</a:t>
            </a:r>
          </a:p>
          <a:p>
            <a:pPr eaLnBrk="1" hangingPunct="1">
              <a:spcBef>
                <a:spcPts val="600"/>
              </a:spcBef>
              <a:buFontTx/>
              <a:buNone/>
              <a:defRPr/>
            </a:pPr>
            <a:r>
              <a:rPr lang="en-US" sz="1600" dirty="0"/>
              <a:t>•  What is the measure of Mike’s income?</a:t>
            </a:r>
          </a:p>
          <a:p>
            <a:pPr eaLnBrk="1" hangingPunct="1">
              <a:spcBef>
                <a:spcPts val="600"/>
              </a:spcBef>
              <a:buFontTx/>
              <a:buNone/>
              <a:defRPr/>
            </a:pPr>
            <a:r>
              <a:rPr lang="en-US" sz="1600" dirty="0"/>
              <a:t>•  </a:t>
            </a:r>
            <a:r>
              <a:rPr lang="en-US" sz="1600"/>
              <a:t>Does John </a:t>
            </a:r>
            <a:r>
              <a:rPr lang="en-US" sz="1600" dirty="0"/>
              <a:t>recognize gain on the transfer.</a:t>
            </a:r>
          </a:p>
          <a:p>
            <a:pPr eaLnBrk="1" hangingPunct="1">
              <a:spcBef>
                <a:spcPts val="600"/>
              </a:spcBef>
              <a:buFontTx/>
              <a:buNone/>
              <a:defRPr/>
            </a:pPr>
            <a:r>
              <a:rPr lang="en-US" sz="1600" dirty="0"/>
              <a:t>•  How does PS account for the transfer?  </a:t>
            </a:r>
            <a:endParaRPr lang="en-US" sz="2000" dirty="0"/>
          </a:p>
        </p:txBody>
      </p:sp>
      <p:sp>
        <p:nvSpPr>
          <p:cNvPr id="9220" name="AutoShape 3"/>
          <p:cNvSpPr>
            <a:spLocks noChangeArrowheads="1"/>
          </p:cNvSpPr>
          <p:nvPr/>
        </p:nvSpPr>
        <p:spPr bwMode="auto">
          <a:xfrm>
            <a:off x="3832411" y="2764119"/>
            <a:ext cx="1371600" cy="1066800"/>
          </a:xfrm>
          <a:prstGeom prst="triangle">
            <a:avLst>
              <a:gd name="adj" fmla="val 50000"/>
            </a:avLst>
          </a:prstGeom>
          <a:gradFill rotWithShape="0">
            <a:gsLst>
              <a:gs pos="0">
                <a:srgbClr val="C29B00"/>
              </a:gs>
              <a:gs pos="50000">
                <a:srgbClr val="FFCC00"/>
              </a:gs>
              <a:gs pos="100000">
                <a:srgbClr val="C29B00"/>
              </a:gs>
            </a:gsLst>
            <a:lin ang="0" scaled="1"/>
          </a:gradFill>
          <a:ln w="19050">
            <a:solidFill>
              <a:schemeClr val="tx1"/>
            </a:solidFill>
            <a:miter lim="800000"/>
            <a:headEnd/>
            <a:tailEnd/>
          </a:ln>
        </p:spPr>
        <p:txBody>
          <a:bodyPr wrap="none" anchor="ctr"/>
          <a:lstStyle/>
          <a:p>
            <a:pPr algn="ctr"/>
            <a:r>
              <a:rPr lang="en-US" sz="3600">
                <a:solidFill>
                  <a:schemeClr val="bg2"/>
                </a:solidFill>
                <a:latin typeface="Times New Roman" pitchFamily="18" charset="0"/>
              </a:rPr>
              <a:t>PS</a:t>
            </a:r>
          </a:p>
        </p:txBody>
      </p:sp>
      <p:sp>
        <p:nvSpPr>
          <p:cNvPr id="9221" name="Line 4"/>
          <p:cNvSpPr>
            <a:spLocks noChangeShapeType="1"/>
          </p:cNvSpPr>
          <p:nvPr/>
        </p:nvSpPr>
        <p:spPr bwMode="auto">
          <a:xfrm flipV="1">
            <a:off x="4518211" y="1925919"/>
            <a:ext cx="0" cy="838200"/>
          </a:xfrm>
          <a:prstGeom prst="line">
            <a:avLst/>
          </a:prstGeom>
          <a:noFill/>
          <a:ln w="19050">
            <a:solidFill>
              <a:schemeClr val="tx1"/>
            </a:solidFill>
            <a:round/>
            <a:headEnd/>
            <a:tailEnd/>
          </a:ln>
        </p:spPr>
        <p:txBody>
          <a:bodyPr/>
          <a:lstStyle/>
          <a:p>
            <a:endParaRPr lang="en-US"/>
          </a:p>
        </p:txBody>
      </p:sp>
      <p:sp>
        <p:nvSpPr>
          <p:cNvPr id="9222" name="Line 5"/>
          <p:cNvSpPr>
            <a:spLocks noChangeShapeType="1"/>
          </p:cNvSpPr>
          <p:nvPr/>
        </p:nvSpPr>
        <p:spPr bwMode="auto">
          <a:xfrm flipH="1" flipV="1">
            <a:off x="2537011" y="2002119"/>
            <a:ext cx="1981200" cy="762000"/>
          </a:xfrm>
          <a:prstGeom prst="line">
            <a:avLst/>
          </a:prstGeom>
          <a:noFill/>
          <a:ln w="19050">
            <a:solidFill>
              <a:schemeClr val="tx1"/>
            </a:solidFill>
            <a:round/>
            <a:headEnd/>
            <a:tailEnd/>
          </a:ln>
        </p:spPr>
        <p:txBody>
          <a:bodyPr/>
          <a:lstStyle/>
          <a:p>
            <a:endParaRPr lang="en-US"/>
          </a:p>
        </p:txBody>
      </p:sp>
      <p:sp>
        <p:nvSpPr>
          <p:cNvPr id="9224" name="Text Box 7"/>
          <p:cNvSpPr txBox="1">
            <a:spLocks noChangeArrowheads="1"/>
          </p:cNvSpPr>
          <p:nvPr/>
        </p:nvSpPr>
        <p:spPr bwMode="auto">
          <a:xfrm>
            <a:off x="2156011" y="1468719"/>
            <a:ext cx="762000" cy="396875"/>
          </a:xfrm>
          <a:prstGeom prst="rect">
            <a:avLst/>
          </a:prstGeom>
          <a:noFill/>
          <a:ln w="9525">
            <a:noFill/>
            <a:miter lim="800000"/>
            <a:headEnd/>
            <a:tailEnd/>
          </a:ln>
        </p:spPr>
        <p:txBody>
          <a:bodyPr>
            <a:spAutoFit/>
          </a:bodyPr>
          <a:lstStyle/>
          <a:p>
            <a:pPr>
              <a:spcBef>
                <a:spcPct val="50000"/>
              </a:spcBef>
            </a:pPr>
            <a:r>
              <a:rPr lang="en-US" sz="2000" dirty="0">
                <a:latin typeface="Times New Roman" pitchFamily="18" charset="0"/>
              </a:rPr>
              <a:t>John</a:t>
            </a:r>
          </a:p>
        </p:txBody>
      </p:sp>
      <p:sp>
        <p:nvSpPr>
          <p:cNvPr id="9231" name="Line 14"/>
          <p:cNvSpPr>
            <a:spLocks noChangeShapeType="1"/>
          </p:cNvSpPr>
          <p:nvPr/>
        </p:nvSpPr>
        <p:spPr bwMode="auto">
          <a:xfrm flipH="1">
            <a:off x="2793714" y="1572071"/>
            <a:ext cx="1301545" cy="2"/>
          </a:xfrm>
          <a:prstGeom prst="line">
            <a:avLst/>
          </a:prstGeom>
          <a:noFill/>
          <a:ln w="19050">
            <a:solidFill>
              <a:schemeClr val="tx1"/>
            </a:solidFill>
            <a:round/>
            <a:headEnd/>
            <a:tailEnd type="triangle" w="lg" len="med"/>
          </a:ln>
        </p:spPr>
        <p:txBody>
          <a:bodyPr/>
          <a:lstStyle/>
          <a:p>
            <a:endParaRPr lang="en-US"/>
          </a:p>
        </p:txBody>
      </p:sp>
      <p:sp>
        <p:nvSpPr>
          <p:cNvPr id="9232" name="Line 15"/>
          <p:cNvSpPr>
            <a:spLocks noChangeShapeType="1"/>
          </p:cNvSpPr>
          <p:nvPr/>
        </p:nvSpPr>
        <p:spPr bwMode="auto">
          <a:xfrm flipV="1">
            <a:off x="2835668" y="1712400"/>
            <a:ext cx="1301544" cy="0"/>
          </a:xfrm>
          <a:prstGeom prst="line">
            <a:avLst/>
          </a:prstGeom>
          <a:noFill/>
          <a:ln w="19050">
            <a:solidFill>
              <a:schemeClr val="tx1"/>
            </a:solidFill>
            <a:round/>
            <a:headEnd/>
            <a:tailEnd type="triangle" w="lg" len="med"/>
          </a:ln>
        </p:spPr>
        <p:txBody>
          <a:bodyPr/>
          <a:lstStyle/>
          <a:p>
            <a:endParaRPr lang="en-US"/>
          </a:p>
        </p:txBody>
      </p:sp>
      <p:sp>
        <p:nvSpPr>
          <p:cNvPr id="9233" name="Text Box 16"/>
          <p:cNvSpPr txBox="1">
            <a:spLocks noChangeArrowheads="1"/>
          </p:cNvSpPr>
          <p:nvPr/>
        </p:nvSpPr>
        <p:spPr bwMode="auto">
          <a:xfrm>
            <a:off x="2886071" y="1300840"/>
            <a:ext cx="1177925" cy="274638"/>
          </a:xfrm>
          <a:prstGeom prst="rect">
            <a:avLst/>
          </a:prstGeom>
          <a:noFill/>
          <a:ln w="9525">
            <a:noFill/>
            <a:miter lim="800000"/>
            <a:headEnd/>
            <a:tailEnd type="none" w="lg" len="med"/>
          </a:ln>
        </p:spPr>
        <p:txBody>
          <a:bodyPr>
            <a:spAutoFit/>
          </a:bodyPr>
          <a:lstStyle/>
          <a:p>
            <a:pPr>
              <a:spcBef>
                <a:spcPct val="50000"/>
              </a:spcBef>
            </a:pPr>
            <a:r>
              <a:rPr lang="en-US" sz="1200" dirty="0">
                <a:latin typeface="Times New Roman" pitchFamily="18" charset="0"/>
              </a:rPr>
              <a:t>$100 liability</a:t>
            </a:r>
          </a:p>
        </p:txBody>
      </p:sp>
      <p:sp>
        <p:nvSpPr>
          <p:cNvPr id="21" name="Text Box 7">
            <a:extLst>
              <a:ext uri="{FF2B5EF4-FFF2-40B4-BE49-F238E27FC236}">
                <a16:creationId xmlns:a16="http://schemas.microsoft.com/office/drawing/2014/main" id="{82CF8E86-11A1-42FF-9468-70E948F8516F}"/>
              </a:ext>
            </a:extLst>
          </p:cNvPr>
          <p:cNvSpPr txBox="1">
            <a:spLocks noChangeArrowheads="1"/>
          </p:cNvSpPr>
          <p:nvPr/>
        </p:nvSpPr>
        <p:spPr bwMode="auto">
          <a:xfrm>
            <a:off x="4137211" y="1474274"/>
            <a:ext cx="762000" cy="400110"/>
          </a:xfrm>
          <a:prstGeom prst="rect">
            <a:avLst/>
          </a:prstGeom>
          <a:noFill/>
          <a:ln w="9525">
            <a:noFill/>
            <a:miter lim="800000"/>
            <a:headEnd/>
            <a:tailEnd/>
          </a:ln>
        </p:spPr>
        <p:txBody>
          <a:bodyPr>
            <a:spAutoFit/>
          </a:bodyPr>
          <a:lstStyle/>
          <a:p>
            <a:pPr>
              <a:spcBef>
                <a:spcPct val="50000"/>
              </a:spcBef>
            </a:pPr>
            <a:r>
              <a:rPr lang="en-US" sz="2000" dirty="0">
                <a:latin typeface="Times New Roman" pitchFamily="18" charset="0"/>
              </a:rPr>
              <a:t>Mike</a:t>
            </a:r>
          </a:p>
        </p:txBody>
      </p:sp>
      <p:sp>
        <p:nvSpPr>
          <p:cNvPr id="22" name="Text Box 16">
            <a:extLst>
              <a:ext uri="{FF2B5EF4-FFF2-40B4-BE49-F238E27FC236}">
                <a16:creationId xmlns:a16="http://schemas.microsoft.com/office/drawing/2014/main" id="{621AC957-0150-401F-8B3D-324266C11416}"/>
              </a:ext>
            </a:extLst>
          </p:cNvPr>
          <p:cNvSpPr txBox="1">
            <a:spLocks noChangeArrowheads="1"/>
          </p:cNvSpPr>
          <p:nvPr/>
        </p:nvSpPr>
        <p:spPr bwMode="auto">
          <a:xfrm>
            <a:off x="2938648" y="1728757"/>
            <a:ext cx="1177925" cy="276999"/>
          </a:xfrm>
          <a:prstGeom prst="rect">
            <a:avLst/>
          </a:prstGeom>
          <a:noFill/>
          <a:ln w="9525">
            <a:noFill/>
            <a:miter lim="800000"/>
            <a:headEnd/>
            <a:tailEnd type="none" w="lg" len="med"/>
          </a:ln>
        </p:spPr>
        <p:txBody>
          <a:bodyPr>
            <a:spAutoFit/>
          </a:bodyPr>
          <a:lstStyle/>
          <a:p>
            <a:pPr>
              <a:spcBef>
                <a:spcPct val="50000"/>
              </a:spcBef>
            </a:pPr>
            <a:r>
              <a:rPr lang="en-US" sz="1200" dirty="0">
                <a:latin typeface="Times New Roman" pitchFamily="18" charset="0"/>
              </a:rPr>
              <a:t>   PRS Int</a:t>
            </a:r>
          </a:p>
        </p:txBody>
      </p:sp>
    </p:spTree>
    <p:extLst>
      <p:ext uri="{BB962C8B-B14F-4D97-AF65-F5344CB8AC3E}">
        <p14:creationId xmlns:p14="http://schemas.microsoft.com/office/powerpoint/2010/main" val="1402292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Partner-to-Partner Shift</a:t>
            </a:r>
          </a:p>
        </p:txBody>
      </p:sp>
      <p:sp>
        <p:nvSpPr>
          <p:cNvPr id="7172" name="Rectangle 3"/>
          <p:cNvSpPr>
            <a:spLocks noGrp="1" noChangeArrowheads="1"/>
          </p:cNvSpPr>
          <p:nvPr>
            <p:ph type="body" sz="quarter" idx="10"/>
          </p:nvPr>
        </p:nvSpPr>
        <p:spPr/>
        <p:txBody>
          <a:bodyPr/>
          <a:lstStyle/>
          <a:p>
            <a:r>
              <a:rPr lang="en-US" sz="1600" dirty="0"/>
              <a:t>Partner-to-partner transfer is a direct transfer of equity interest.</a:t>
            </a:r>
          </a:p>
          <a:p>
            <a:pPr lvl="1"/>
            <a:r>
              <a:rPr lang="en-US" sz="1600" b="0" dirty="0"/>
              <a:t>Strongly supports use of willing-buyer-willing-seller valuation.</a:t>
            </a:r>
          </a:p>
          <a:p>
            <a:r>
              <a:rPr lang="en-US" sz="1600" dirty="0"/>
              <a:t>Transfer is in satisfaction of a partner obligation.</a:t>
            </a:r>
          </a:p>
          <a:p>
            <a:pPr lvl="1"/>
            <a:r>
              <a:rPr lang="en-US" sz="1600" b="0" dirty="0"/>
              <a:t>There is no ability to use reverse section 704(c) principles to defer gain, so it appears that John would recognize gain upon transfer of his PS interest in satisfaction of the obligation.</a:t>
            </a:r>
          </a:p>
          <a:p>
            <a:pPr lvl="1"/>
            <a:r>
              <a:rPr lang="en-US" sz="1600" b="1" dirty="0"/>
              <a:t>Reg. </a:t>
            </a:r>
            <a:r>
              <a:rPr lang="en-US" sz="1600" b="1" dirty="0">
                <a:effectLst/>
                <a:ea typeface="Calibri" panose="020F0502020204030204" pitchFamily="34" charset="0"/>
              </a:rPr>
              <a:t>§1.704-1(b)(2)(iv)(</a:t>
            </a:r>
            <a:r>
              <a:rPr lang="en-US" sz="1600" b="1" i="1" dirty="0">
                <a:effectLst/>
                <a:ea typeface="Calibri" panose="020F0502020204030204" pitchFamily="34" charset="0"/>
              </a:rPr>
              <a:t>l</a:t>
            </a:r>
            <a:r>
              <a:rPr lang="en-US" sz="1600" b="1" dirty="0">
                <a:effectLst/>
                <a:ea typeface="Calibri" panose="020F0502020204030204" pitchFamily="34" charset="0"/>
              </a:rPr>
              <a:t>) carries over the proportionate capital account with the transferred PS interest, and Reg. §§1.704-3(a)(7), 1.704-4(d)(2), and 1.737-1(c)(2)(iii) carry over the proportionate section 704(c) gain associated with a transferred partnership interest.</a:t>
            </a:r>
          </a:p>
          <a:p>
            <a:pPr lvl="1"/>
            <a:r>
              <a:rPr lang="en-US" sz="1600" dirty="0">
                <a:ea typeface="Calibri" panose="020F0502020204030204" pitchFamily="34" charset="0"/>
              </a:rPr>
              <a:t>Thus, the partnership accounting is easily accommodated in this transaction.</a:t>
            </a:r>
            <a:endParaRPr lang="en-US" sz="1600" b="0" dirty="0"/>
          </a:p>
          <a:p>
            <a:pPr lvl="1"/>
            <a:endParaRPr lang="en-US" dirty="0"/>
          </a:p>
          <a:p>
            <a:endParaRPr lang="en-US" b="0" dirty="0"/>
          </a:p>
        </p:txBody>
      </p:sp>
    </p:spTree>
    <p:extLst>
      <p:ext uri="{BB962C8B-B14F-4D97-AF65-F5344CB8AC3E}">
        <p14:creationId xmlns:p14="http://schemas.microsoft.com/office/powerpoint/2010/main" val="10347051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752400" y="432000"/>
            <a:ext cx="7639200" cy="518400"/>
          </a:xfrm>
        </p:spPr>
        <p:txBody>
          <a:bodyPr/>
          <a:lstStyle/>
          <a:p>
            <a:pPr eaLnBrk="1" hangingPunct="1">
              <a:defRPr/>
            </a:pPr>
            <a:r>
              <a:rPr lang="en-US" sz="5400" dirty="0"/>
              <a:t>Capital Interest for Services – New Partner</a:t>
            </a:r>
          </a:p>
        </p:txBody>
      </p:sp>
      <p:sp>
        <p:nvSpPr>
          <p:cNvPr id="8206" name="Text Box 13"/>
          <p:cNvSpPr>
            <a:spLocks noGrp="1" noChangeArrowheads="1"/>
          </p:cNvSpPr>
          <p:nvPr>
            <p:ph type="body" sz="quarter" idx="10"/>
          </p:nvPr>
        </p:nvSpPr>
        <p:spPr>
          <a:xfrm>
            <a:off x="698611" y="4026730"/>
            <a:ext cx="7880310" cy="1630363"/>
          </a:xfrm>
        </p:spPr>
        <p:txBody>
          <a:bodyPr/>
          <a:lstStyle/>
          <a:p>
            <a:pPr eaLnBrk="1" hangingPunct="1">
              <a:spcBef>
                <a:spcPts val="600"/>
              </a:spcBef>
              <a:buFontTx/>
              <a:buNone/>
              <a:defRPr/>
            </a:pPr>
            <a:r>
              <a:rPr lang="en-US" sz="1600" dirty="0"/>
              <a:t>•  PS issues a capital interest to Jane, a new partner, in exchange for services.</a:t>
            </a:r>
          </a:p>
          <a:p>
            <a:pPr eaLnBrk="1" hangingPunct="1">
              <a:spcBef>
                <a:spcPts val="600"/>
              </a:spcBef>
              <a:buFontTx/>
              <a:buNone/>
              <a:defRPr/>
            </a:pPr>
            <a:r>
              <a:rPr lang="en-US" sz="1600" dirty="0"/>
              <a:t>•  PS interest has a liquidation value of $125, FMV of $100, and the adjusted basis of assets underlying the PS interest is $50.</a:t>
            </a:r>
          </a:p>
          <a:p>
            <a:pPr eaLnBrk="1" hangingPunct="1">
              <a:spcBef>
                <a:spcPts val="600"/>
              </a:spcBef>
              <a:buFontTx/>
              <a:buNone/>
              <a:defRPr/>
            </a:pPr>
            <a:r>
              <a:rPr lang="en-US" sz="1600" dirty="0"/>
              <a:t>•  What is the measure of Jane’s income?</a:t>
            </a:r>
          </a:p>
          <a:p>
            <a:pPr eaLnBrk="1" hangingPunct="1">
              <a:spcBef>
                <a:spcPts val="600"/>
              </a:spcBef>
              <a:buFontTx/>
              <a:buNone/>
              <a:defRPr/>
            </a:pPr>
            <a:r>
              <a:rPr lang="en-US" sz="1600" dirty="0"/>
              <a:t>•  Does PS recognize gain on the transfer?</a:t>
            </a:r>
          </a:p>
          <a:p>
            <a:pPr eaLnBrk="1" hangingPunct="1">
              <a:spcBef>
                <a:spcPts val="600"/>
              </a:spcBef>
              <a:buFontTx/>
              <a:buNone/>
              <a:defRPr/>
            </a:pPr>
            <a:r>
              <a:rPr lang="en-US" sz="1600" dirty="0"/>
              <a:t>•  How does PS account for the transfer?  </a:t>
            </a:r>
            <a:endParaRPr lang="en-US" sz="2000" dirty="0"/>
          </a:p>
        </p:txBody>
      </p:sp>
      <p:sp>
        <p:nvSpPr>
          <p:cNvPr id="9220" name="AutoShape 3"/>
          <p:cNvSpPr>
            <a:spLocks noChangeArrowheads="1"/>
          </p:cNvSpPr>
          <p:nvPr/>
        </p:nvSpPr>
        <p:spPr bwMode="auto">
          <a:xfrm>
            <a:off x="3832411" y="2764119"/>
            <a:ext cx="1371600" cy="1066800"/>
          </a:xfrm>
          <a:prstGeom prst="triangle">
            <a:avLst>
              <a:gd name="adj" fmla="val 50000"/>
            </a:avLst>
          </a:prstGeom>
          <a:gradFill rotWithShape="0">
            <a:gsLst>
              <a:gs pos="0">
                <a:srgbClr val="C29B00"/>
              </a:gs>
              <a:gs pos="50000">
                <a:srgbClr val="FFCC00"/>
              </a:gs>
              <a:gs pos="100000">
                <a:srgbClr val="C29B00"/>
              </a:gs>
            </a:gsLst>
            <a:lin ang="0" scaled="1"/>
          </a:gradFill>
          <a:ln w="19050">
            <a:solidFill>
              <a:schemeClr val="tx1"/>
            </a:solidFill>
            <a:miter lim="800000"/>
            <a:headEnd/>
            <a:tailEnd/>
          </a:ln>
        </p:spPr>
        <p:txBody>
          <a:bodyPr wrap="none" anchor="ctr"/>
          <a:lstStyle/>
          <a:p>
            <a:pPr algn="ctr"/>
            <a:r>
              <a:rPr lang="en-US" sz="3600">
                <a:solidFill>
                  <a:schemeClr val="bg2"/>
                </a:solidFill>
                <a:latin typeface="Times New Roman" pitchFamily="18" charset="0"/>
              </a:rPr>
              <a:t>PS</a:t>
            </a:r>
          </a:p>
        </p:txBody>
      </p:sp>
      <p:sp>
        <p:nvSpPr>
          <p:cNvPr id="9221" name="Line 4"/>
          <p:cNvSpPr>
            <a:spLocks noChangeShapeType="1"/>
          </p:cNvSpPr>
          <p:nvPr/>
        </p:nvSpPr>
        <p:spPr bwMode="auto">
          <a:xfrm flipV="1">
            <a:off x="4518211" y="1925919"/>
            <a:ext cx="0" cy="838200"/>
          </a:xfrm>
          <a:prstGeom prst="line">
            <a:avLst/>
          </a:prstGeom>
          <a:noFill/>
          <a:ln w="19050">
            <a:solidFill>
              <a:schemeClr val="tx1"/>
            </a:solidFill>
            <a:round/>
            <a:headEnd/>
            <a:tailEnd/>
          </a:ln>
        </p:spPr>
        <p:txBody>
          <a:bodyPr/>
          <a:lstStyle/>
          <a:p>
            <a:endParaRPr lang="en-US"/>
          </a:p>
        </p:txBody>
      </p:sp>
      <p:sp>
        <p:nvSpPr>
          <p:cNvPr id="9222" name="Line 5"/>
          <p:cNvSpPr>
            <a:spLocks noChangeShapeType="1"/>
          </p:cNvSpPr>
          <p:nvPr/>
        </p:nvSpPr>
        <p:spPr bwMode="auto">
          <a:xfrm flipH="1" flipV="1">
            <a:off x="2537011" y="2002119"/>
            <a:ext cx="1981200" cy="762000"/>
          </a:xfrm>
          <a:prstGeom prst="line">
            <a:avLst/>
          </a:prstGeom>
          <a:noFill/>
          <a:ln w="19050">
            <a:solidFill>
              <a:schemeClr val="tx1"/>
            </a:solidFill>
            <a:round/>
            <a:headEnd/>
            <a:tailEnd/>
          </a:ln>
        </p:spPr>
        <p:txBody>
          <a:bodyPr/>
          <a:lstStyle/>
          <a:p>
            <a:endParaRPr lang="en-US"/>
          </a:p>
        </p:txBody>
      </p:sp>
      <p:sp>
        <p:nvSpPr>
          <p:cNvPr id="9224" name="Text Box 7"/>
          <p:cNvSpPr txBox="1">
            <a:spLocks noChangeArrowheads="1"/>
          </p:cNvSpPr>
          <p:nvPr/>
        </p:nvSpPr>
        <p:spPr bwMode="auto">
          <a:xfrm>
            <a:off x="2084091" y="1511461"/>
            <a:ext cx="1090619" cy="400110"/>
          </a:xfrm>
          <a:prstGeom prst="rect">
            <a:avLst/>
          </a:prstGeom>
          <a:noFill/>
          <a:ln w="9525">
            <a:noFill/>
            <a:miter lim="800000"/>
            <a:headEnd/>
            <a:tailEnd/>
          </a:ln>
        </p:spPr>
        <p:txBody>
          <a:bodyPr wrap="square">
            <a:spAutoFit/>
          </a:bodyPr>
          <a:lstStyle/>
          <a:p>
            <a:pPr>
              <a:spcBef>
                <a:spcPct val="50000"/>
              </a:spcBef>
            </a:pPr>
            <a:r>
              <a:rPr lang="en-US" sz="2000" dirty="0">
                <a:latin typeface="Times New Roman" pitchFamily="18" charset="0"/>
              </a:rPr>
              <a:t>Partners</a:t>
            </a:r>
          </a:p>
        </p:txBody>
      </p:sp>
      <p:sp>
        <p:nvSpPr>
          <p:cNvPr id="9232" name="Line 15"/>
          <p:cNvSpPr>
            <a:spLocks noChangeShapeType="1"/>
          </p:cNvSpPr>
          <p:nvPr/>
        </p:nvSpPr>
        <p:spPr bwMode="auto">
          <a:xfrm flipV="1">
            <a:off x="4623370" y="1911570"/>
            <a:ext cx="2419" cy="838199"/>
          </a:xfrm>
          <a:prstGeom prst="line">
            <a:avLst/>
          </a:prstGeom>
          <a:noFill/>
          <a:ln w="19050">
            <a:solidFill>
              <a:schemeClr val="tx1"/>
            </a:solidFill>
            <a:round/>
            <a:headEnd/>
            <a:tailEnd type="triangle" w="lg" len="med"/>
          </a:ln>
        </p:spPr>
        <p:txBody>
          <a:bodyPr/>
          <a:lstStyle/>
          <a:p>
            <a:endParaRPr lang="en-US"/>
          </a:p>
        </p:txBody>
      </p:sp>
      <p:sp>
        <p:nvSpPr>
          <p:cNvPr id="21" name="Text Box 7">
            <a:extLst>
              <a:ext uri="{FF2B5EF4-FFF2-40B4-BE49-F238E27FC236}">
                <a16:creationId xmlns:a16="http://schemas.microsoft.com/office/drawing/2014/main" id="{82CF8E86-11A1-42FF-9468-70E948F8516F}"/>
              </a:ext>
            </a:extLst>
          </p:cNvPr>
          <p:cNvSpPr txBox="1">
            <a:spLocks noChangeArrowheads="1"/>
          </p:cNvSpPr>
          <p:nvPr/>
        </p:nvSpPr>
        <p:spPr bwMode="auto">
          <a:xfrm>
            <a:off x="4137211" y="1474274"/>
            <a:ext cx="762000" cy="400110"/>
          </a:xfrm>
          <a:prstGeom prst="rect">
            <a:avLst/>
          </a:prstGeom>
          <a:noFill/>
          <a:ln w="9525">
            <a:noFill/>
            <a:miter lim="800000"/>
            <a:headEnd/>
            <a:tailEnd/>
          </a:ln>
        </p:spPr>
        <p:txBody>
          <a:bodyPr>
            <a:spAutoFit/>
          </a:bodyPr>
          <a:lstStyle/>
          <a:p>
            <a:pPr>
              <a:spcBef>
                <a:spcPct val="50000"/>
              </a:spcBef>
            </a:pPr>
            <a:r>
              <a:rPr lang="en-US" sz="2000" dirty="0">
                <a:latin typeface="Times New Roman" pitchFamily="18" charset="0"/>
              </a:rPr>
              <a:t>Jane</a:t>
            </a:r>
          </a:p>
        </p:txBody>
      </p:sp>
      <p:sp>
        <p:nvSpPr>
          <p:cNvPr id="22" name="Text Box 16">
            <a:extLst>
              <a:ext uri="{FF2B5EF4-FFF2-40B4-BE49-F238E27FC236}">
                <a16:creationId xmlns:a16="http://schemas.microsoft.com/office/drawing/2014/main" id="{621AC957-0150-401F-8B3D-324266C11416}"/>
              </a:ext>
            </a:extLst>
          </p:cNvPr>
          <p:cNvSpPr txBox="1">
            <a:spLocks noChangeArrowheads="1"/>
          </p:cNvSpPr>
          <p:nvPr/>
        </p:nvSpPr>
        <p:spPr bwMode="auto">
          <a:xfrm>
            <a:off x="4518211" y="2105084"/>
            <a:ext cx="1177925" cy="276999"/>
          </a:xfrm>
          <a:prstGeom prst="rect">
            <a:avLst/>
          </a:prstGeom>
          <a:noFill/>
          <a:ln w="9525">
            <a:noFill/>
            <a:miter lim="800000"/>
            <a:headEnd/>
            <a:tailEnd type="none" w="lg" len="med"/>
          </a:ln>
        </p:spPr>
        <p:txBody>
          <a:bodyPr>
            <a:spAutoFit/>
          </a:bodyPr>
          <a:lstStyle/>
          <a:p>
            <a:pPr>
              <a:spcBef>
                <a:spcPct val="50000"/>
              </a:spcBef>
            </a:pPr>
            <a:r>
              <a:rPr lang="en-US" sz="1200" dirty="0">
                <a:latin typeface="Times New Roman" pitchFamily="18" charset="0"/>
              </a:rPr>
              <a:t>   PRS Int</a:t>
            </a:r>
          </a:p>
        </p:txBody>
      </p:sp>
    </p:spTree>
    <p:extLst>
      <p:ext uri="{BB962C8B-B14F-4D97-AF65-F5344CB8AC3E}">
        <p14:creationId xmlns:p14="http://schemas.microsoft.com/office/powerpoint/2010/main" val="26203012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Capital Interest for Services – New Partner</a:t>
            </a:r>
          </a:p>
        </p:txBody>
      </p:sp>
      <p:sp>
        <p:nvSpPr>
          <p:cNvPr id="7172" name="Rectangle 3"/>
          <p:cNvSpPr>
            <a:spLocks noGrp="1" noChangeArrowheads="1"/>
          </p:cNvSpPr>
          <p:nvPr>
            <p:ph type="body" sz="quarter" idx="10"/>
          </p:nvPr>
        </p:nvSpPr>
        <p:spPr/>
        <p:txBody>
          <a:bodyPr/>
          <a:lstStyle/>
          <a:p>
            <a:r>
              <a:rPr lang="en-US" dirty="0"/>
              <a:t>Under section 83 and Reg. </a:t>
            </a:r>
            <a:r>
              <a:rPr lang="en-US" b="1" dirty="0">
                <a:effectLst/>
                <a:ea typeface="Calibri" panose="020F0502020204030204" pitchFamily="34" charset="0"/>
              </a:rPr>
              <a:t>§1.721-1(b)(1), Jane will have taxable income equal to the value of the interest received.</a:t>
            </a:r>
            <a:endParaRPr lang="en-US" dirty="0"/>
          </a:p>
          <a:p>
            <a:pPr lvl="1"/>
            <a:r>
              <a:rPr lang="en-US" b="0" dirty="0"/>
              <a:t>While most cases analyzing a compensatory capital shift have valued the interest by reference to liquidation value, one case (</a:t>
            </a:r>
            <a:r>
              <a:rPr lang="en-US" i="1" dirty="0">
                <a:effectLst/>
                <a:ea typeface="Calibri" panose="020F0502020204030204" pitchFamily="34" charset="0"/>
              </a:rPr>
              <a:t>Johnston v. Commissioner</a:t>
            </a:r>
            <a:r>
              <a:rPr lang="en-US" dirty="0">
                <a:effectLst/>
                <a:ea typeface="Calibri" panose="020F0502020204030204" pitchFamily="34" charset="0"/>
              </a:rPr>
              <a:t>, 69 T.C.M. (CCH) 2283 (1995)) has acknowledged the possibility of using a different valuation methodology, and Treasury and the IRS in proposed regulations addressing compensatory partnership interests have acknowledged that “willing-buyer-willing-seller” valuation can be used.</a:t>
            </a:r>
          </a:p>
          <a:p>
            <a:pPr lvl="1"/>
            <a:r>
              <a:rPr lang="en-US" b="1" dirty="0"/>
              <a:t>Treasury and the IRS in the proposed regulations addressing compensatory partnership interests have provided that the partnership should not recognize gain attributable to appreciation in assets that underlie the partnership interest issued to Jane.</a:t>
            </a:r>
          </a:p>
          <a:p>
            <a:pPr lvl="1"/>
            <a:r>
              <a:rPr lang="en-US" dirty="0"/>
              <a:t>The partnership assets remain in partnership form, and a revaluation of partnership assets coupled with reverse section 704(c) allocations of built-in gain to the historic partners can ensure that the partners ultimately bear the tax associated with the appreciation in the assets.</a:t>
            </a:r>
          </a:p>
          <a:p>
            <a:pPr lvl="1"/>
            <a:r>
              <a:rPr lang="en-US" b="1" dirty="0"/>
              <a:t>Use of willing-buyer-willing-seller valuation for the partnership interest issued to Jane creates a disconnect in capital accounts for PS.</a:t>
            </a:r>
          </a:p>
          <a:p>
            <a:pPr lvl="1"/>
            <a:r>
              <a:rPr lang="en-US" b="0" dirty="0"/>
              <a:t>Jane’s income inclusion is less than her economic entitlements (i.e., capital account) under the partnership agreement, and PS’s deduction that is allocated to the historic partners is less than the capital that is shifted from such partners to Jane.</a:t>
            </a:r>
          </a:p>
        </p:txBody>
      </p:sp>
    </p:spTree>
    <p:extLst>
      <p:ext uri="{BB962C8B-B14F-4D97-AF65-F5344CB8AC3E}">
        <p14:creationId xmlns:p14="http://schemas.microsoft.com/office/powerpoint/2010/main" val="41343712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752399" y="432000"/>
            <a:ext cx="7826521" cy="518400"/>
          </a:xfrm>
        </p:spPr>
        <p:txBody>
          <a:bodyPr/>
          <a:lstStyle/>
          <a:p>
            <a:pPr eaLnBrk="1" hangingPunct="1">
              <a:defRPr/>
            </a:pPr>
            <a:r>
              <a:rPr lang="en-US" sz="5400" dirty="0"/>
              <a:t>Capital Interest for Services – Existing Partner</a:t>
            </a:r>
          </a:p>
        </p:txBody>
      </p:sp>
      <p:sp>
        <p:nvSpPr>
          <p:cNvPr id="8206" name="Text Box 13"/>
          <p:cNvSpPr>
            <a:spLocks noGrp="1" noChangeArrowheads="1"/>
          </p:cNvSpPr>
          <p:nvPr>
            <p:ph type="body" sz="quarter" idx="10"/>
          </p:nvPr>
        </p:nvSpPr>
        <p:spPr>
          <a:xfrm>
            <a:off x="454782" y="3880794"/>
            <a:ext cx="8332342" cy="1630363"/>
          </a:xfrm>
        </p:spPr>
        <p:txBody>
          <a:bodyPr/>
          <a:lstStyle/>
          <a:p>
            <a:pPr eaLnBrk="1" hangingPunct="1">
              <a:spcBef>
                <a:spcPts val="600"/>
              </a:spcBef>
              <a:buFontTx/>
              <a:buNone/>
              <a:defRPr/>
            </a:pPr>
            <a:r>
              <a:rPr lang="en-US" sz="1600" dirty="0"/>
              <a:t>•  PS issues a capital interest to Frank, an existing partner, in exchange for services.</a:t>
            </a:r>
          </a:p>
          <a:p>
            <a:pPr eaLnBrk="1" hangingPunct="1">
              <a:spcBef>
                <a:spcPts val="600"/>
              </a:spcBef>
              <a:buFontTx/>
              <a:buNone/>
              <a:defRPr/>
            </a:pPr>
            <a:r>
              <a:rPr lang="en-US" sz="1600" dirty="0"/>
              <a:t>•  PS interest has a liquidation value of $125, FMV of $100, and the adjusted basis of assets underlying the PS interest is $50.</a:t>
            </a:r>
          </a:p>
          <a:p>
            <a:pPr eaLnBrk="1" hangingPunct="1">
              <a:spcBef>
                <a:spcPts val="600"/>
              </a:spcBef>
              <a:buFontTx/>
              <a:buNone/>
              <a:defRPr/>
            </a:pPr>
            <a:r>
              <a:rPr lang="en-US" sz="1600" dirty="0"/>
              <a:t>•  May Frank account for the shift in unrealized appreciation as a change in allocations among existing partners?</a:t>
            </a:r>
          </a:p>
          <a:p>
            <a:pPr eaLnBrk="1" hangingPunct="1">
              <a:spcBef>
                <a:spcPts val="600"/>
              </a:spcBef>
              <a:buFontTx/>
              <a:buNone/>
              <a:defRPr/>
            </a:pPr>
            <a:r>
              <a:rPr lang="en-US" sz="1600" dirty="0"/>
              <a:t>•  What if appreciation accrued prior to the retroactive period under section 761(c)? </a:t>
            </a:r>
          </a:p>
          <a:p>
            <a:pPr eaLnBrk="1" hangingPunct="1">
              <a:spcBef>
                <a:spcPts val="600"/>
              </a:spcBef>
              <a:buFontTx/>
              <a:buNone/>
              <a:defRPr/>
            </a:pPr>
            <a:r>
              <a:rPr lang="en-US" sz="1600" dirty="0"/>
              <a:t>•  What if capital accounts have been revalued?  </a:t>
            </a:r>
            <a:endParaRPr lang="en-US" sz="2000" dirty="0"/>
          </a:p>
        </p:txBody>
      </p:sp>
      <p:sp>
        <p:nvSpPr>
          <p:cNvPr id="9220" name="AutoShape 3"/>
          <p:cNvSpPr>
            <a:spLocks noChangeArrowheads="1"/>
          </p:cNvSpPr>
          <p:nvPr/>
        </p:nvSpPr>
        <p:spPr bwMode="auto">
          <a:xfrm>
            <a:off x="3832412" y="2688923"/>
            <a:ext cx="1371600" cy="1066800"/>
          </a:xfrm>
          <a:prstGeom prst="triangle">
            <a:avLst>
              <a:gd name="adj" fmla="val 50000"/>
            </a:avLst>
          </a:prstGeom>
          <a:gradFill rotWithShape="0">
            <a:gsLst>
              <a:gs pos="0">
                <a:srgbClr val="C29B00"/>
              </a:gs>
              <a:gs pos="50000">
                <a:srgbClr val="FFCC00"/>
              </a:gs>
              <a:gs pos="100000">
                <a:srgbClr val="C29B00"/>
              </a:gs>
            </a:gsLst>
            <a:lin ang="0" scaled="1"/>
          </a:gradFill>
          <a:ln w="19050">
            <a:solidFill>
              <a:schemeClr val="tx1"/>
            </a:solidFill>
            <a:miter lim="800000"/>
            <a:headEnd/>
            <a:tailEnd/>
          </a:ln>
        </p:spPr>
        <p:txBody>
          <a:bodyPr wrap="none" anchor="ctr"/>
          <a:lstStyle/>
          <a:p>
            <a:pPr algn="ctr"/>
            <a:r>
              <a:rPr lang="en-US" sz="3600">
                <a:solidFill>
                  <a:schemeClr val="bg2"/>
                </a:solidFill>
                <a:latin typeface="Times New Roman" pitchFamily="18" charset="0"/>
              </a:rPr>
              <a:t>PS</a:t>
            </a:r>
          </a:p>
        </p:txBody>
      </p:sp>
      <p:sp>
        <p:nvSpPr>
          <p:cNvPr id="9221" name="Line 4"/>
          <p:cNvSpPr>
            <a:spLocks noChangeShapeType="1"/>
          </p:cNvSpPr>
          <p:nvPr/>
        </p:nvSpPr>
        <p:spPr bwMode="auto">
          <a:xfrm flipV="1">
            <a:off x="4510354" y="1850723"/>
            <a:ext cx="0" cy="838200"/>
          </a:xfrm>
          <a:prstGeom prst="line">
            <a:avLst/>
          </a:prstGeom>
          <a:noFill/>
          <a:ln w="19050">
            <a:solidFill>
              <a:schemeClr val="tx1"/>
            </a:solidFill>
            <a:round/>
            <a:headEnd/>
            <a:tailEnd/>
          </a:ln>
        </p:spPr>
        <p:txBody>
          <a:bodyPr/>
          <a:lstStyle/>
          <a:p>
            <a:endParaRPr lang="en-US"/>
          </a:p>
        </p:txBody>
      </p:sp>
      <p:sp>
        <p:nvSpPr>
          <p:cNvPr id="9222" name="Line 5"/>
          <p:cNvSpPr>
            <a:spLocks noChangeShapeType="1"/>
          </p:cNvSpPr>
          <p:nvPr/>
        </p:nvSpPr>
        <p:spPr bwMode="auto">
          <a:xfrm flipH="1" flipV="1">
            <a:off x="2537011" y="2002119"/>
            <a:ext cx="1973343" cy="723991"/>
          </a:xfrm>
          <a:prstGeom prst="line">
            <a:avLst/>
          </a:prstGeom>
          <a:noFill/>
          <a:ln w="19050">
            <a:solidFill>
              <a:schemeClr val="tx1"/>
            </a:solidFill>
            <a:round/>
            <a:headEnd/>
            <a:tailEnd/>
          </a:ln>
        </p:spPr>
        <p:txBody>
          <a:bodyPr/>
          <a:lstStyle/>
          <a:p>
            <a:endParaRPr lang="en-US"/>
          </a:p>
        </p:txBody>
      </p:sp>
      <p:sp>
        <p:nvSpPr>
          <p:cNvPr id="9224" name="Text Box 7"/>
          <p:cNvSpPr txBox="1">
            <a:spLocks noChangeArrowheads="1"/>
          </p:cNvSpPr>
          <p:nvPr/>
        </p:nvSpPr>
        <p:spPr bwMode="auto">
          <a:xfrm>
            <a:off x="2084091" y="1511461"/>
            <a:ext cx="1090619" cy="400110"/>
          </a:xfrm>
          <a:prstGeom prst="rect">
            <a:avLst/>
          </a:prstGeom>
          <a:noFill/>
          <a:ln w="9525">
            <a:noFill/>
            <a:miter lim="800000"/>
            <a:headEnd/>
            <a:tailEnd/>
          </a:ln>
        </p:spPr>
        <p:txBody>
          <a:bodyPr wrap="square">
            <a:spAutoFit/>
          </a:bodyPr>
          <a:lstStyle/>
          <a:p>
            <a:pPr>
              <a:spcBef>
                <a:spcPct val="50000"/>
              </a:spcBef>
            </a:pPr>
            <a:r>
              <a:rPr lang="en-US" sz="2000" dirty="0">
                <a:latin typeface="Times New Roman" pitchFamily="18" charset="0"/>
              </a:rPr>
              <a:t>Partners</a:t>
            </a:r>
          </a:p>
        </p:txBody>
      </p:sp>
      <p:sp>
        <p:nvSpPr>
          <p:cNvPr id="9232" name="Line 15"/>
          <p:cNvSpPr>
            <a:spLocks noChangeShapeType="1"/>
          </p:cNvSpPr>
          <p:nvPr/>
        </p:nvSpPr>
        <p:spPr bwMode="auto">
          <a:xfrm flipV="1">
            <a:off x="4620953" y="1850723"/>
            <a:ext cx="2419" cy="838199"/>
          </a:xfrm>
          <a:prstGeom prst="line">
            <a:avLst/>
          </a:prstGeom>
          <a:noFill/>
          <a:ln w="19050">
            <a:solidFill>
              <a:schemeClr val="tx1"/>
            </a:solidFill>
            <a:round/>
            <a:headEnd/>
            <a:tailEnd type="triangle" w="lg" len="med"/>
          </a:ln>
        </p:spPr>
        <p:txBody>
          <a:bodyPr/>
          <a:lstStyle/>
          <a:p>
            <a:endParaRPr lang="en-US"/>
          </a:p>
        </p:txBody>
      </p:sp>
      <p:sp>
        <p:nvSpPr>
          <p:cNvPr id="21" name="Text Box 7">
            <a:extLst>
              <a:ext uri="{FF2B5EF4-FFF2-40B4-BE49-F238E27FC236}">
                <a16:creationId xmlns:a16="http://schemas.microsoft.com/office/drawing/2014/main" id="{82CF8E86-11A1-42FF-9468-70E948F8516F}"/>
              </a:ext>
            </a:extLst>
          </p:cNvPr>
          <p:cNvSpPr txBox="1">
            <a:spLocks noChangeArrowheads="1"/>
          </p:cNvSpPr>
          <p:nvPr/>
        </p:nvSpPr>
        <p:spPr bwMode="auto">
          <a:xfrm>
            <a:off x="4137210" y="1474274"/>
            <a:ext cx="804659" cy="400110"/>
          </a:xfrm>
          <a:prstGeom prst="rect">
            <a:avLst/>
          </a:prstGeom>
          <a:noFill/>
          <a:ln w="9525">
            <a:noFill/>
            <a:miter lim="800000"/>
            <a:headEnd/>
            <a:tailEnd/>
          </a:ln>
        </p:spPr>
        <p:txBody>
          <a:bodyPr wrap="square">
            <a:spAutoFit/>
          </a:bodyPr>
          <a:lstStyle/>
          <a:p>
            <a:pPr>
              <a:spcBef>
                <a:spcPct val="50000"/>
              </a:spcBef>
            </a:pPr>
            <a:r>
              <a:rPr lang="en-US" sz="2000" dirty="0">
                <a:latin typeface="Times New Roman" pitchFamily="18" charset="0"/>
              </a:rPr>
              <a:t>Frank</a:t>
            </a:r>
          </a:p>
        </p:txBody>
      </p:sp>
      <p:sp>
        <p:nvSpPr>
          <p:cNvPr id="22" name="Text Box 16">
            <a:extLst>
              <a:ext uri="{FF2B5EF4-FFF2-40B4-BE49-F238E27FC236}">
                <a16:creationId xmlns:a16="http://schemas.microsoft.com/office/drawing/2014/main" id="{621AC957-0150-401F-8B3D-324266C11416}"/>
              </a:ext>
            </a:extLst>
          </p:cNvPr>
          <p:cNvSpPr txBox="1">
            <a:spLocks noChangeArrowheads="1"/>
          </p:cNvSpPr>
          <p:nvPr/>
        </p:nvSpPr>
        <p:spPr bwMode="auto">
          <a:xfrm>
            <a:off x="4518211" y="2105084"/>
            <a:ext cx="1177925" cy="276999"/>
          </a:xfrm>
          <a:prstGeom prst="rect">
            <a:avLst/>
          </a:prstGeom>
          <a:noFill/>
          <a:ln w="9525">
            <a:noFill/>
            <a:miter lim="800000"/>
            <a:headEnd/>
            <a:tailEnd type="none" w="lg" len="med"/>
          </a:ln>
        </p:spPr>
        <p:txBody>
          <a:bodyPr>
            <a:spAutoFit/>
          </a:bodyPr>
          <a:lstStyle/>
          <a:p>
            <a:pPr>
              <a:spcBef>
                <a:spcPct val="50000"/>
              </a:spcBef>
            </a:pPr>
            <a:r>
              <a:rPr lang="en-US" sz="1200" dirty="0">
                <a:latin typeface="Times New Roman" pitchFamily="18" charset="0"/>
              </a:rPr>
              <a:t>   PRS Int</a:t>
            </a:r>
          </a:p>
        </p:txBody>
      </p:sp>
    </p:spTree>
    <p:extLst>
      <p:ext uri="{BB962C8B-B14F-4D97-AF65-F5344CB8AC3E}">
        <p14:creationId xmlns:p14="http://schemas.microsoft.com/office/powerpoint/2010/main" val="336532843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52400" y="432000"/>
            <a:ext cx="7744328" cy="518400"/>
          </a:xfrm>
        </p:spPr>
        <p:txBody>
          <a:bodyPr/>
          <a:lstStyle/>
          <a:p>
            <a:r>
              <a:rPr lang="en-US" sz="5400" dirty="0"/>
              <a:t>Capital Interest for Services – Existing Partner</a:t>
            </a:r>
          </a:p>
        </p:txBody>
      </p:sp>
      <p:sp>
        <p:nvSpPr>
          <p:cNvPr id="7172" name="Rectangle 3"/>
          <p:cNvSpPr>
            <a:spLocks noGrp="1" noChangeArrowheads="1"/>
          </p:cNvSpPr>
          <p:nvPr>
            <p:ph type="body" sz="quarter" idx="10"/>
          </p:nvPr>
        </p:nvSpPr>
        <p:spPr>
          <a:xfrm>
            <a:off x="534255" y="1209600"/>
            <a:ext cx="8044665" cy="4594225"/>
          </a:xfrm>
        </p:spPr>
        <p:txBody>
          <a:bodyPr/>
          <a:lstStyle/>
          <a:p>
            <a:r>
              <a:rPr lang="en-US" dirty="0"/>
              <a:t>The ability to account for the value shifted to Frank through the allocation of unrealized appreciation is unclear.</a:t>
            </a:r>
          </a:p>
          <a:p>
            <a:pPr lvl="1"/>
            <a:r>
              <a:rPr lang="en-US" b="0" dirty="0"/>
              <a:t>With respect to appreciation created within the permitted period for retroactive allocations under section 761(c) (i.e., until the due date of partnership return, without extensions, the beginning of the prior taxable year), it appears permissible to use unrealized appreciation to account for the value shift – that is, by making the allocation retroactive to a time when the appreciation did not exist, the interest issued qualifies as a profits interest.</a:t>
            </a:r>
          </a:p>
          <a:p>
            <a:pPr lvl="1"/>
            <a:r>
              <a:rPr lang="en-US" dirty="0"/>
              <a:t>If the interest has a right to existing appreciation as of the date of issuance, the interest is a capital interest, and the law is pretty clear that the receipt of a capital interest is taxable under section 83. </a:t>
            </a:r>
            <a:r>
              <a:rPr lang="en-US" i="1" dirty="0">
                <a:effectLst/>
                <a:ea typeface="Calibri" panose="020F0502020204030204" pitchFamily="34" charset="0"/>
              </a:rPr>
              <a:t>Hensel Phelps Construction Co. v. Commissioner</a:t>
            </a:r>
            <a:r>
              <a:rPr lang="en-US" dirty="0">
                <a:effectLst/>
                <a:ea typeface="Calibri" panose="020F0502020204030204" pitchFamily="34" charset="0"/>
              </a:rPr>
              <a:t>, 74 T.C. 939 (1980), </a:t>
            </a:r>
            <a:r>
              <a:rPr lang="en-US" i="1" dirty="0">
                <a:effectLst/>
                <a:ea typeface="Calibri" panose="020F0502020204030204" pitchFamily="34" charset="0"/>
              </a:rPr>
              <a:t>aff’d</a:t>
            </a:r>
            <a:r>
              <a:rPr lang="en-US" dirty="0">
                <a:effectLst/>
                <a:ea typeface="Calibri" panose="020F0502020204030204" pitchFamily="34" charset="0"/>
              </a:rPr>
              <a:t>, 703 F.2d 485 (10</a:t>
            </a:r>
            <a:r>
              <a:rPr lang="en-US" baseline="30000" dirty="0">
                <a:effectLst/>
                <a:ea typeface="Calibri" panose="020F0502020204030204" pitchFamily="34" charset="0"/>
              </a:rPr>
              <a:t>th</a:t>
            </a:r>
            <a:r>
              <a:rPr lang="en-US" dirty="0">
                <a:effectLst/>
                <a:ea typeface="Calibri" panose="020F0502020204030204" pitchFamily="34" charset="0"/>
              </a:rPr>
              <a:t> Cir. 1983); </a:t>
            </a:r>
            <a:r>
              <a:rPr lang="en-US" i="1" dirty="0">
                <a:effectLst/>
                <a:ea typeface="Calibri" panose="020F0502020204030204" pitchFamily="34" charset="0"/>
              </a:rPr>
              <a:t>Mark IV Pictures v. Commissioner</a:t>
            </a:r>
            <a:r>
              <a:rPr lang="en-US" dirty="0">
                <a:effectLst/>
                <a:ea typeface="Calibri" panose="020F0502020204030204" pitchFamily="34" charset="0"/>
              </a:rPr>
              <a:t>, 60 T.C.M. (CCH) 1171 (1990), </a:t>
            </a:r>
            <a:r>
              <a:rPr lang="en-US" i="1" dirty="0">
                <a:effectLst/>
                <a:ea typeface="Calibri" panose="020F0502020204030204" pitchFamily="34" charset="0"/>
              </a:rPr>
              <a:t>aff’d</a:t>
            </a:r>
            <a:r>
              <a:rPr lang="en-US" dirty="0">
                <a:effectLst/>
                <a:ea typeface="Calibri" panose="020F0502020204030204" pitchFamily="34" charset="0"/>
              </a:rPr>
              <a:t>, 969 F.2d 669 (8</a:t>
            </a:r>
            <a:r>
              <a:rPr lang="en-US" baseline="30000" dirty="0">
                <a:effectLst/>
                <a:ea typeface="Calibri" panose="020F0502020204030204" pitchFamily="34" charset="0"/>
              </a:rPr>
              <a:t>th</a:t>
            </a:r>
            <a:r>
              <a:rPr lang="en-US" dirty="0">
                <a:effectLst/>
                <a:ea typeface="Calibri" panose="020F0502020204030204" pitchFamily="34" charset="0"/>
              </a:rPr>
              <a:t> Cir. 1991); </a:t>
            </a:r>
            <a:r>
              <a:rPr lang="en-US" i="1" dirty="0">
                <a:effectLst/>
                <a:ea typeface="Calibri" panose="020F0502020204030204" pitchFamily="34" charset="0"/>
              </a:rPr>
              <a:t>Crescent Holdings LLC v. Commissioner</a:t>
            </a:r>
            <a:r>
              <a:rPr lang="en-US" dirty="0">
                <a:effectLst/>
                <a:ea typeface="Calibri" panose="020F0502020204030204" pitchFamily="34" charset="0"/>
              </a:rPr>
              <a:t>, </a:t>
            </a:r>
            <a:r>
              <a:rPr lang="en-US" dirty="0">
                <a:effectLst/>
                <a:ea typeface="Calibri" panose="020F0502020204030204" pitchFamily="34" charset="0"/>
                <a:cs typeface="Times New Roman" panose="02020603050405020304" pitchFamily="18" charset="0"/>
              </a:rPr>
              <a:t>141 T.C. 477 (2013)</a:t>
            </a:r>
            <a:r>
              <a:rPr lang="en-US" dirty="0">
                <a:effectLst/>
                <a:ea typeface="Calibri" panose="020F0502020204030204" pitchFamily="34" charset="0"/>
              </a:rPr>
              <a:t>.</a:t>
            </a:r>
          </a:p>
          <a:p>
            <a:pPr lvl="1"/>
            <a:r>
              <a:rPr lang="en-US" dirty="0"/>
              <a:t>Frank might argue that a change in the sharing of profits among existing partners is not a realization transaction and also cite to Reg. </a:t>
            </a:r>
            <a:r>
              <a:rPr lang="en-US" dirty="0">
                <a:effectLst/>
                <a:ea typeface="Calibri" panose="020F0502020204030204" pitchFamily="34" charset="0"/>
              </a:rPr>
              <a:t>§1.706-4(b)(1), which permits changes in allocations among contemporaneous partners for the entire taxable year so long as (1) the changes do not relate to contributions or distributions between the partnership and a partner and (2) the allocations satisfy the provisions of section 704(b). </a:t>
            </a:r>
            <a:endParaRPr lang="en-US" b="0" dirty="0">
              <a:effectLst/>
              <a:ea typeface="Calibri" panose="020F0502020204030204" pitchFamily="34" charset="0"/>
              <a:cs typeface="Times New Roman" panose="02020603050405020304" pitchFamily="18" charset="0"/>
            </a:endParaRPr>
          </a:p>
          <a:p>
            <a:pPr lvl="2"/>
            <a:r>
              <a:rPr lang="en-US" dirty="0">
                <a:effectLst/>
                <a:ea typeface="Calibri" panose="020F0502020204030204" pitchFamily="34" charset="0"/>
              </a:rPr>
              <a:t>The rules of subchapter K and section 83 arguably are in direct conflict in this situation, and concluding on this issue requires deciding which regime should control.</a:t>
            </a:r>
            <a:endParaRPr lang="en-US" b="0" dirty="0"/>
          </a:p>
        </p:txBody>
      </p:sp>
    </p:spTree>
    <p:extLst>
      <p:ext uri="{BB962C8B-B14F-4D97-AF65-F5344CB8AC3E}">
        <p14:creationId xmlns:p14="http://schemas.microsoft.com/office/powerpoint/2010/main" val="40697656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Concepts</a:t>
            </a:r>
          </a:p>
        </p:txBody>
      </p:sp>
    </p:spTree>
    <p:extLst>
      <p:ext uri="{BB962C8B-B14F-4D97-AF65-F5344CB8AC3E}">
        <p14:creationId xmlns:p14="http://schemas.microsoft.com/office/powerpoint/2010/main" val="236474355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defRPr/>
            </a:pPr>
            <a:r>
              <a:rPr lang="en-US" sz="5400" dirty="0"/>
              <a:t>Capital Interest for Services Upon Formation</a:t>
            </a:r>
          </a:p>
        </p:txBody>
      </p:sp>
      <p:sp>
        <p:nvSpPr>
          <p:cNvPr id="8206" name="Text Box 13"/>
          <p:cNvSpPr>
            <a:spLocks noGrp="1" noChangeArrowheads="1"/>
          </p:cNvSpPr>
          <p:nvPr>
            <p:ph type="body" sz="quarter" idx="10"/>
          </p:nvPr>
        </p:nvSpPr>
        <p:spPr>
          <a:xfrm>
            <a:off x="611014" y="3944503"/>
            <a:ext cx="8034390" cy="1630363"/>
          </a:xfrm>
        </p:spPr>
        <p:txBody>
          <a:bodyPr/>
          <a:lstStyle/>
          <a:p>
            <a:pPr eaLnBrk="1" hangingPunct="1">
              <a:spcBef>
                <a:spcPts val="600"/>
              </a:spcBef>
              <a:buFontTx/>
              <a:buNone/>
              <a:defRPr/>
            </a:pPr>
            <a:r>
              <a:rPr lang="en-US" sz="1600" dirty="0"/>
              <a:t>•  Megan transfers to Katherine an interest in a disregarded LLC in exchange for services to be performed for the LLC.</a:t>
            </a:r>
          </a:p>
          <a:p>
            <a:pPr eaLnBrk="1" hangingPunct="1">
              <a:spcBef>
                <a:spcPts val="600"/>
              </a:spcBef>
              <a:buFontTx/>
              <a:buNone/>
              <a:defRPr/>
            </a:pPr>
            <a:r>
              <a:rPr lang="en-US" sz="1600" dirty="0"/>
              <a:t>•  Basis in property interest is $50, liquidation value of property interest is $125, and FMV of PS interest post-formation is $100.</a:t>
            </a:r>
          </a:p>
          <a:p>
            <a:pPr eaLnBrk="1" hangingPunct="1">
              <a:spcBef>
                <a:spcPts val="600"/>
              </a:spcBef>
              <a:buFontTx/>
              <a:buNone/>
              <a:defRPr/>
            </a:pPr>
            <a:r>
              <a:rPr lang="en-US" sz="1600" dirty="0"/>
              <a:t>•  What is the measure of Katherine’s income?</a:t>
            </a:r>
          </a:p>
          <a:p>
            <a:pPr eaLnBrk="1" hangingPunct="1">
              <a:spcBef>
                <a:spcPts val="600"/>
              </a:spcBef>
              <a:buFontTx/>
              <a:buNone/>
              <a:defRPr/>
            </a:pPr>
            <a:r>
              <a:rPr lang="en-US" sz="1600" dirty="0"/>
              <a:t>•  Does Megan recognize gain on the transfer.</a:t>
            </a:r>
          </a:p>
          <a:p>
            <a:pPr eaLnBrk="1" hangingPunct="1">
              <a:spcBef>
                <a:spcPts val="600"/>
              </a:spcBef>
              <a:buFontTx/>
              <a:buNone/>
              <a:defRPr/>
            </a:pPr>
            <a:r>
              <a:rPr lang="en-US" sz="1600" dirty="0"/>
              <a:t>•  How does PS account for the transfer?  </a:t>
            </a:r>
            <a:endParaRPr lang="en-US" sz="2000" dirty="0"/>
          </a:p>
        </p:txBody>
      </p:sp>
      <p:sp>
        <p:nvSpPr>
          <p:cNvPr id="9220" name="AutoShape 3"/>
          <p:cNvSpPr>
            <a:spLocks noChangeArrowheads="1"/>
          </p:cNvSpPr>
          <p:nvPr/>
        </p:nvSpPr>
        <p:spPr bwMode="auto">
          <a:xfrm>
            <a:off x="3832411" y="2764119"/>
            <a:ext cx="1371600" cy="1066800"/>
          </a:xfrm>
          <a:prstGeom prst="triangle">
            <a:avLst>
              <a:gd name="adj" fmla="val 50000"/>
            </a:avLst>
          </a:prstGeom>
          <a:gradFill rotWithShape="0">
            <a:gsLst>
              <a:gs pos="0">
                <a:srgbClr val="C29B00"/>
              </a:gs>
              <a:gs pos="50000">
                <a:srgbClr val="FFCC00"/>
              </a:gs>
              <a:gs pos="100000">
                <a:srgbClr val="C29B00"/>
              </a:gs>
            </a:gsLst>
            <a:lin ang="0" scaled="1"/>
          </a:gradFill>
          <a:ln w="19050">
            <a:solidFill>
              <a:schemeClr val="tx1"/>
            </a:solidFill>
            <a:miter lim="800000"/>
            <a:headEnd/>
            <a:tailEnd/>
          </a:ln>
        </p:spPr>
        <p:txBody>
          <a:bodyPr wrap="none" anchor="ctr"/>
          <a:lstStyle/>
          <a:p>
            <a:pPr algn="ctr"/>
            <a:r>
              <a:rPr lang="en-US" sz="3600">
                <a:solidFill>
                  <a:schemeClr val="bg2"/>
                </a:solidFill>
                <a:latin typeface="Times New Roman" pitchFamily="18" charset="0"/>
              </a:rPr>
              <a:t>PS</a:t>
            </a:r>
          </a:p>
        </p:txBody>
      </p:sp>
      <p:sp>
        <p:nvSpPr>
          <p:cNvPr id="9221" name="Line 4"/>
          <p:cNvSpPr>
            <a:spLocks noChangeShapeType="1"/>
          </p:cNvSpPr>
          <p:nvPr/>
        </p:nvSpPr>
        <p:spPr bwMode="auto">
          <a:xfrm flipV="1">
            <a:off x="4518211" y="1925919"/>
            <a:ext cx="0" cy="838200"/>
          </a:xfrm>
          <a:prstGeom prst="line">
            <a:avLst/>
          </a:prstGeom>
          <a:noFill/>
          <a:ln w="19050">
            <a:solidFill>
              <a:schemeClr val="tx1"/>
            </a:solidFill>
            <a:round/>
            <a:headEnd/>
            <a:tailEnd/>
          </a:ln>
        </p:spPr>
        <p:txBody>
          <a:bodyPr/>
          <a:lstStyle/>
          <a:p>
            <a:endParaRPr lang="en-US"/>
          </a:p>
        </p:txBody>
      </p:sp>
      <p:sp>
        <p:nvSpPr>
          <p:cNvPr id="9222" name="Line 5"/>
          <p:cNvSpPr>
            <a:spLocks noChangeShapeType="1"/>
          </p:cNvSpPr>
          <p:nvPr/>
        </p:nvSpPr>
        <p:spPr bwMode="auto">
          <a:xfrm flipH="1" flipV="1">
            <a:off x="2537011" y="2002119"/>
            <a:ext cx="1981200" cy="762000"/>
          </a:xfrm>
          <a:prstGeom prst="line">
            <a:avLst/>
          </a:prstGeom>
          <a:noFill/>
          <a:ln w="19050">
            <a:solidFill>
              <a:schemeClr val="tx1"/>
            </a:solidFill>
            <a:round/>
            <a:headEnd/>
            <a:tailEnd/>
          </a:ln>
        </p:spPr>
        <p:txBody>
          <a:bodyPr/>
          <a:lstStyle/>
          <a:p>
            <a:endParaRPr lang="en-US"/>
          </a:p>
        </p:txBody>
      </p:sp>
      <p:sp>
        <p:nvSpPr>
          <p:cNvPr id="9224" name="Text Box 7"/>
          <p:cNvSpPr txBox="1">
            <a:spLocks noChangeArrowheads="1"/>
          </p:cNvSpPr>
          <p:nvPr/>
        </p:nvSpPr>
        <p:spPr bwMode="auto">
          <a:xfrm>
            <a:off x="1961212" y="1468719"/>
            <a:ext cx="956799" cy="400110"/>
          </a:xfrm>
          <a:prstGeom prst="rect">
            <a:avLst/>
          </a:prstGeom>
          <a:noFill/>
          <a:ln w="9525">
            <a:noFill/>
            <a:miter lim="800000"/>
            <a:headEnd/>
            <a:tailEnd/>
          </a:ln>
        </p:spPr>
        <p:txBody>
          <a:bodyPr wrap="square">
            <a:spAutoFit/>
          </a:bodyPr>
          <a:lstStyle/>
          <a:p>
            <a:pPr>
              <a:spcBef>
                <a:spcPct val="50000"/>
              </a:spcBef>
            </a:pPr>
            <a:r>
              <a:rPr lang="en-US" sz="2000" dirty="0">
                <a:latin typeface="Times New Roman" pitchFamily="18" charset="0"/>
              </a:rPr>
              <a:t>Megan</a:t>
            </a:r>
          </a:p>
        </p:txBody>
      </p:sp>
      <p:sp>
        <p:nvSpPr>
          <p:cNvPr id="9231" name="Line 14"/>
          <p:cNvSpPr>
            <a:spLocks noChangeShapeType="1"/>
          </p:cNvSpPr>
          <p:nvPr/>
        </p:nvSpPr>
        <p:spPr bwMode="auto">
          <a:xfrm>
            <a:off x="2429432" y="2125151"/>
            <a:ext cx="1981179" cy="742106"/>
          </a:xfrm>
          <a:prstGeom prst="line">
            <a:avLst/>
          </a:prstGeom>
          <a:noFill/>
          <a:ln w="19050">
            <a:solidFill>
              <a:schemeClr val="tx1"/>
            </a:solidFill>
            <a:round/>
            <a:headEnd/>
            <a:tailEnd type="triangle" w="lg" len="med"/>
          </a:ln>
        </p:spPr>
        <p:txBody>
          <a:bodyPr/>
          <a:lstStyle/>
          <a:p>
            <a:endParaRPr lang="en-US"/>
          </a:p>
        </p:txBody>
      </p:sp>
      <p:sp>
        <p:nvSpPr>
          <p:cNvPr id="9232" name="Line 15"/>
          <p:cNvSpPr>
            <a:spLocks noChangeShapeType="1"/>
          </p:cNvSpPr>
          <p:nvPr/>
        </p:nvSpPr>
        <p:spPr bwMode="auto">
          <a:xfrm flipV="1">
            <a:off x="2835668" y="1712400"/>
            <a:ext cx="1301544" cy="0"/>
          </a:xfrm>
          <a:prstGeom prst="line">
            <a:avLst/>
          </a:prstGeom>
          <a:noFill/>
          <a:ln w="19050">
            <a:solidFill>
              <a:schemeClr val="tx1"/>
            </a:solidFill>
            <a:round/>
            <a:headEnd/>
            <a:tailEnd type="triangle" w="lg" len="med"/>
          </a:ln>
        </p:spPr>
        <p:txBody>
          <a:bodyPr/>
          <a:lstStyle/>
          <a:p>
            <a:endParaRPr lang="en-US"/>
          </a:p>
        </p:txBody>
      </p:sp>
      <p:sp>
        <p:nvSpPr>
          <p:cNvPr id="9233" name="Text Box 16"/>
          <p:cNvSpPr txBox="1">
            <a:spLocks noChangeArrowheads="1"/>
          </p:cNvSpPr>
          <p:nvPr/>
        </p:nvSpPr>
        <p:spPr bwMode="auto">
          <a:xfrm>
            <a:off x="2242096" y="2401837"/>
            <a:ext cx="1177925" cy="276999"/>
          </a:xfrm>
          <a:prstGeom prst="rect">
            <a:avLst/>
          </a:prstGeom>
          <a:noFill/>
          <a:ln w="9525">
            <a:noFill/>
            <a:miter lim="800000"/>
            <a:headEnd/>
            <a:tailEnd type="none" w="lg" len="med"/>
          </a:ln>
        </p:spPr>
        <p:txBody>
          <a:bodyPr>
            <a:spAutoFit/>
          </a:bodyPr>
          <a:lstStyle/>
          <a:p>
            <a:pPr>
              <a:spcBef>
                <a:spcPct val="50000"/>
              </a:spcBef>
            </a:pPr>
            <a:r>
              <a:rPr lang="en-US" sz="1200" dirty="0">
                <a:latin typeface="Times New Roman" pitchFamily="18" charset="0"/>
              </a:rPr>
              <a:t>Property Int</a:t>
            </a:r>
          </a:p>
        </p:txBody>
      </p:sp>
      <p:sp>
        <p:nvSpPr>
          <p:cNvPr id="21" name="Text Box 7">
            <a:extLst>
              <a:ext uri="{FF2B5EF4-FFF2-40B4-BE49-F238E27FC236}">
                <a16:creationId xmlns:a16="http://schemas.microsoft.com/office/drawing/2014/main" id="{82CF8E86-11A1-42FF-9468-70E948F8516F}"/>
              </a:ext>
            </a:extLst>
          </p:cNvPr>
          <p:cNvSpPr txBox="1">
            <a:spLocks noChangeArrowheads="1"/>
          </p:cNvSpPr>
          <p:nvPr/>
        </p:nvSpPr>
        <p:spPr bwMode="auto">
          <a:xfrm>
            <a:off x="4109754" y="1505996"/>
            <a:ext cx="1255456" cy="400110"/>
          </a:xfrm>
          <a:prstGeom prst="rect">
            <a:avLst/>
          </a:prstGeom>
          <a:noFill/>
          <a:ln w="9525">
            <a:noFill/>
            <a:miter lim="800000"/>
            <a:headEnd/>
            <a:tailEnd/>
          </a:ln>
        </p:spPr>
        <p:txBody>
          <a:bodyPr wrap="square">
            <a:spAutoFit/>
          </a:bodyPr>
          <a:lstStyle/>
          <a:p>
            <a:pPr>
              <a:spcBef>
                <a:spcPct val="50000"/>
              </a:spcBef>
            </a:pPr>
            <a:r>
              <a:rPr lang="en-US" sz="2000" dirty="0">
                <a:latin typeface="Times New Roman" pitchFamily="18" charset="0"/>
              </a:rPr>
              <a:t>Katherine</a:t>
            </a:r>
          </a:p>
        </p:txBody>
      </p:sp>
      <p:sp>
        <p:nvSpPr>
          <p:cNvPr id="22" name="Text Box 16">
            <a:extLst>
              <a:ext uri="{FF2B5EF4-FFF2-40B4-BE49-F238E27FC236}">
                <a16:creationId xmlns:a16="http://schemas.microsoft.com/office/drawing/2014/main" id="{621AC957-0150-401F-8B3D-324266C11416}"/>
              </a:ext>
            </a:extLst>
          </p:cNvPr>
          <p:cNvSpPr txBox="1">
            <a:spLocks noChangeArrowheads="1"/>
          </p:cNvSpPr>
          <p:nvPr/>
        </p:nvSpPr>
        <p:spPr bwMode="auto">
          <a:xfrm>
            <a:off x="2938648" y="1728757"/>
            <a:ext cx="1177925" cy="276999"/>
          </a:xfrm>
          <a:prstGeom prst="rect">
            <a:avLst/>
          </a:prstGeom>
          <a:noFill/>
          <a:ln w="9525">
            <a:noFill/>
            <a:miter lim="800000"/>
            <a:headEnd/>
            <a:tailEnd type="none" w="lg" len="med"/>
          </a:ln>
        </p:spPr>
        <p:txBody>
          <a:bodyPr>
            <a:spAutoFit/>
          </a:bodyPr>
          <a:lstStyle/>
          <a:p>
            <a:pPr>
              <a:spcBef>
                <a:spcPct val="50000"/>
              </a:spcBef>
            </a:pPr>
            <a:r>
              <a:rPr lang="en-US" sz="1200" dirty="0">
                <a:latin typeface="Times New Roman" pitchFamily="18" charset="0"/>
              </a:rPr>
              <a:t>   Property Int</a:t>
            </a:r>
          </a:p>
        </p:txBody>
      </p:sp>
      <p:sp>
        <p:nvSpPr>
          <p:cNvPr id="13" name="Line 14">
            <a:extLst>
              <a:ext uri="{FF2B5EF4-FFF2-40B4-BE49-F238E27FC236}">
                <a16:creationId xmlns:a16="http://schemas.microsoft.com/office/drawing/2014/main" id="{5A4621A8-3A98-42E4-9E57-CAC3AAE8A60C}"/>
              </a:ext>
            </a:extLst>
          </p:cNvPr>
          <p:cNvSpPr>
            <a:spLocks noChangeShapeType="1"/>
          </p:cNvSpPr>
          <p:nvPr/>
        </p:nvSpPr>
        <p:spPr bwMode="auto">
          <a:xfrm flipH="1">
            <a:off x="4628209" y="1888598"/>
            <a:ext cx="3" cy="923020"/>
          </a:xfrm>
          <a:prstGeom prst="line">
            <a:avLst/>
          </a:prstGeom>
          <a:noFill/>
          <a:ln w="19050">
            <a:solidFill>
              <a:schemeClr val="tx1"/>
            </a:solidFill>
            <a:round/>
            <a:headEnd/>
            <a:tailEnd type="triangle" w="lg" len="med"/>
          </a:ln>
        </p:spPr>
        <p:txBody>
          <a:bodyPr/>
          <a:lstStyle/>
          <a:p>
            <a:endParaRPr lang="en-US"/>
          </a:p>
        </p:txBody>
      </p:sp>
      <p:sp>
        <p:nvSpPr>
          <p:cNvPr id="14" name="Text Box 16">
            <a:extLst>
              <a:ext uri="{FF2B5EF4-FFF2-40B4-BE49-F238E27FC236}">
                <a16:creationId xmlns:a16="http://schemas.microsoft.com/office/drawing/2014/main" id="{1C064DB2-9585-467B-B021-3D2C99693445}"/>
              </a:ext>
            </a:extLst>
          </p:cNvPr>
          <p:cNvSpPr txBox="1">
            <a:spLocks noChangeArrowheads="1"/>
          </p:cNvSpPr>
          <p:nvPr/>
        </p:nvSpPr>
        <p:spPr bwMode="auto">
          <a:xfrm>
            <a:off x="4566998" y="2130784"/>
            <a:ext cx="1177925" cy="276999"/>
          </a:xfrm>
          <a:prstGeom prst="rect">
            <a:avLst/>
          </a:prstGeom>
          <a:noFill/>
          <a:ln w="9525">
            <a:noFill/>
            <a:miter lim="800000"/>
            <a:headEnd/>
            <a:tailEnd type="none" w="lg" len="med"/>
          </a:ln>
        </p:spPr>
        <p:txBody>
          <a:bodyPr>
            <a:spAutoFit/>
          </a:bodyPr>
          <a:lstStyle/>
          <a:p>
            <a:pPr>
              <a:spcBef>
                <a:spcPct val="50000"/>
              </a:spcBef>
            </a:pPr>
            <a:r>
              <a:rPr lang="en-US" sz="1200" dirty="0">
                <a:latin typeface="Times New Roman" pitchFamily="18" charset="0"/>
              </a:rPr>
              <a:t>   Property Int</a:t>
            </a:r>
          </a:p>
        </p:txBody>
      </p:sp>
    </p:spTree>
    <p:extLst>
      <p:ext uri="{BB962C8B-B14F-4D97-AF65-F5344CB8AC3E}">
        <p14:creationId xmlns:p14="http://schemas.microsoft.com/office/powerpoint/2010/main" val="264734563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Capital Interest for Services Upon Formation</a:t>
            </a:r>
          </a:p>
        </p:txBody>
      </p:sp>
      <p:sp>
        <p:nvSpPr>
          <p:cNvPr id="7172" name="Rectangle 3"/>
          <p:cNvSpPr>
            <a:spLocks noGrp="1" noChangeArrowheads="1"/>
          </p:cNvSpPr>
          <p:nvPr>
            <p:ph type="body" sz="quarter" idx="10"/>
          </p:nvPr>
        </p:nvSpPr>
        <p:spPr>
          <a:xfrm>
            <a:off x="752400" y="1209600"/>
            <a:ext cx="7713506" cy="4594225"/>
          </a:xfrm>
        </p:spPr>
        <p:txBody>
          <a:bodyPr/>
          <a:lstStyle/>
          <a:p>
            <a:r>
              <a:rPr lang="en-US" dirty="0"/>
              <a:t>Under these facts, Katherine is receiving an interest in assets immediately before the assets are contributed to the partnership.  </a:t>
            </a:r>
            <a:r>
              <a:rPr lang="en-US" i="1" dirty="0"/>
              <a:t>Cf</a:t>
            </a:r>
            <a:r>
              <a:rPr lang="en-US" dirty="0"/>
              <a:t>. Rev. Rul. 99-5, 1999-1 C.B. 434.</a:t>
            </a:r>
          </a:p>
          <a:p>
            <a:pPr lvl="1"/>
            <a:r>
              <a:rPr lang="en-US" b="0" dirty="0"/>
              <a:t>Because the assets are not yet in partnership solution, the ability to take discounts in valuing the transferred property interest is limited.  </a:t>
            </a:r>
            <a:r>
              <a:rPr lang="en-US" b="0" i="1" dirty="0"/>
              <a:t>Shepherd v. Commissioner</a:t>
            </a:r>
            <a:r>
              <a:rPr lang="en-US" b="0" dirty="0"/>
              <a:t>, 115 T.C. 376 (2000); </a:t>
            </a:r>
            <a:r>
              <a:rPr lang="en-US" b="0" dirty="0">
                <a:effectLst/>
                <a:ea typeface="Calibri" panose="020F0502020204030204" pitchFamily="34" charset="0"/>
              </a:rPr>
              <a:t>K. Burke &amp; G. </a:t>
            </a:r>
            <a:r>
              <a:rPr lang="en-US" b="0" dirty="0" err="1">
                <a:effectLst/>
                <a:ea typeface="Calibri" panose="020F0502020204030204" pitchFamily="34" charset="0"/>
              </a:rPr>
              <a:t>McCouch</a:t>
            </a:r>
            <a:r>
              <a:rPr lang="en-US" b="0" dirty="0">
                <a:effectLst/>
                <a:ea typeface="Calibri" panose="020F0502020204030204" pitchFamily="34" charset="0"/>
              </a:rPr>
              <a:t>, </a:t>
            </a:r>
            <a:r>
              <a:rPr lang="en-US" b="0" i="1" dirty="0">
                <a:effectLst/>
                <a:ea typeface="Calibri" panose="020F0502020204030204" pitchFamily="34" charset="0"/>
              </a:rPr>
              <a:t>Commentary: Family Limited Partnerships: Discounts, Options, and Disappearing Value</a:t>
            </a:r>
            <a:r>
              <a:rPr lang="en-US" b="0" dirty="0">
                <a:effectLst/>
                <a:ea typeface="Calibri" panose="020F0502020204030204" pitchFamily="34" charset="0"/>
              </a:rPr>
              <a:t>, 6 Fla. Tax Rev. 649, 665-666 (2004).</a:t>
            </a:r>
            <a:endParaRPr lang="en-US" b="0" dirty="0"/>
          </a:p>
          <a:p>
            <a:pPr lvl="1"/>
            <a:r>
              <a:rPr lang="en-US" b="1" dirty="0"/>
              <a:t>Because the interest in assets are transferred outside the partnership, and section 704(c) will apply by reference to the value and basis of assets deemed contributed by each partner, it does not appear that Megan can avoid recognition of gain with respect to appreciation in the assets she is deemed to transfer in satisfaction of the service obligation. </a:t>
            </a:r>
            <a:r>
              <a:rPr lang="en-US" b="1" i="1" dirty="0">
                <a:effectLst/>
                <a:ea typeface="Calibri" panose="020F0502020204030204" pitchFamily="34" charset="0"/>
              </a:rPr>
              <a:t>McDougal v Commissioner</a:t>
            </a:r>
            <a:r>
              <a:rPr lang="en-US" b="1" dirty="0">
                <a:ea typeface="Calibri" panose="020F0502020204030204" pitchFamily="34" charset="0"/>
              </a:rPr>
              <a:t>, </a:t>
            </a:r>
            <a:r>
              <a:rPr lang="en-US" b="1" dirty="0">
                <a:effectLst/>
                <a:ea typeface="Calibri" panose="020F0502020204030204" pitchFamily="34" charset="0"/>
              </a:rPr>
              <a:t>62 T.C. 720 (1974).</a:t>
            </a:r>
          </a:p>
          <a:p>
            <a:pPr lvl="1"/>
            <a:r>
              <a:rPr lang="en-US" b="1" dirty="0"/>
              <a:t>By treating the transaction as a direct contribution of assets by each partner, capital accounts and section 704(c) both are easily accounted for by PS. </a:t>
            </a:r>
          </a:p>
          <a:p>
            <a:pPr lvl="1"/>
            <a:r>
              <a:rPr lang="en-US" b="1" dirty="0"/>
              <a:t>Could Katherine and Megan achieve a different result by having Katherine receive her interest directly from PS?</a:t>
            </a:r>
          </a:p>
        </p:txBody>
      </p:sp>
    </p:spTree>
    <p:extLst>
      <p:ext uri="{BB962C8B-B14F-4D97-AF65-F5344CB8AC3E}">
        <p14:creationId xmlns:p14="http://schemas.microsoft.com/office/powerpoint/2010/main" val="68165793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defRPr/>
            </a:pPr>
            <a:r>
              <a:rPr lang="en-US" sz="5400" dirty="0"/>
              <a:t>Service Partner Forfeits Capital Interest</a:t>
            </a:r>
          </a:p>
        </p:txBody>
      </p:sp>
      <p:sp>
        <p:nvSpPr>
          <p:cNvPr id="8206" name="Text Box 13"/>
          <p:cNvSpPr>
            <a:spLocks noGrp="1" noChangeArrowheads="1"/>
          </p:cNvSpPr>
          <p:nvPr>
            <p:ph type="body" sz="quarter" idx="10"/>
          </p:nvPr>
        </p:nvSpPr>
        <p:spPr>
          <a:xfrm>
            <a:off x="611014" y="3944503"/>
            <a:ext cx="8034390" cy="1630363"/>
          </a:xfrm>
        </p:spPr>
        <p:txBody>
          <a:bodyPr/>
          <a:lstStyle/>
          <a:p>
            <a:pPr eaLnBrk="1" hangingPunct="1">
              <a:spcBef>
                <a:spcPts val="600"/>
              </a:spcBef>
              <a:buFontTx/>
              <a:buNone/>
              <a:defRPr/>
            </a:pPr>
            <a:r>
              <a:rPr lang="en-US" sz="1600" dirty="0"/>
              <a:t>•  Jack goes to work for another firm and forfeits his PS capital interest.</a:t>
            </a:r>
          </a:p>
          <a:p>
            <a:pPr eaLnBrk="1" hangingPunct="1">
              <a:spcBef>
                <a:spcPts val="600"/>
              </a:spcBef>
              <a:buFontTx/>
              <a:buNone/>
              <a:defRPr/>
            </a:pPr>
            <a:r>
              <a:rPr lang="en-US" sz="1600" dirty="0"/>
              <a:t>•  Should the Partners be in receipt of income as a result of their proportionate increase in percentage interests following the forfeiture?</a:t>
            </a:r>
          </a:p>
          <a:p>
            <a:pPr eaLnBrk="1" hangingPunct="1">
              <a:spcBef>
                <a:spcPts val="600"/>
              </a:spcBef>
              <a:buFontTx/>
              <a:buNone/>
              <a:defRPr/>
            </a:pPr>
            <a:r>
              <a:rPr lang="en-US" sz="1600" dirty="0"/>
              <a:t>•  Should it matter if the leader of PS directs the forfeited interest to specific partners in order to compensate such partners?</a:t>
            </a:r>
          </a:p>
          <a:p>
            <a:pPr eaLnBrk="1" hangingPunct="1">
              <a:spcBef>
                <a:spcPts val="600"/>
              </a:spcBef>
              <a:buFontTx/>
              <a:buNone/>
              <a:defRPr/>
            </a:pPr>
            <a:r>
              <a:rPr lang="en-US" sz="1600" dirty="0"/>
              <a:t>•  Should there be any allocations/adjustments for Jack if he has been allocated income but received no distributions?</a:t>
            </a:r>
            <a:endParaRPr lang="en-US" sz="2000" dirty="0"/>
          </a:p>
        </p:txBody>
      </p:sp>
      <p:sp>
        <p:nvSpPr>
          <p:cNvPr id="9220" name="AutoShape 3"/>
          <p:cNvSpPr>
            <a:spLocks noChangeArrowheads="1"/>
          </p:cNvSpPr>
          <p:nvPr/>
        </p:nvSpPr>
        <p:spPr bwMode="auto">
          <a:xfrm>
            <a:off x="3832411" y="2764119"/>
            <a:ext cx="1371600" cy="1066800"/>
          </a:xfrm>
          <a:prstGeom prst="triangle">
            <a:avLst>
              <a:gd name="adj" fmla="val 50000"/>
            </a:avLst>
          </a:prstGeom>
          <a:gradFill rotWithShape="0">
            <a:gsLst>
              <a:gs pos="0">
                <a:srgbClr val="C29B00"/>
              </a:gs>
              <a:gs pos="50000">
                <a:srgbClr val="FFCC00"/>
              </a:gs>
              <a:gs pos="100000">
                <a:srgbClr val="C29B00"/>
              </a:gs>
            </a:gsLst>
            <a:lin ang="0" scaled="1"/>
          </a:gradFill>
          <a:ln w="19050">
            <a:solidFill>
              <a:schemeClr val="tx1"/>
            </a:solidFill>
            <a:miter lim="800000"/>
            <a:headEnd/>
            <a:tailEnd/>
          </a:ln>
        </p:spPr>
        <p:txBody>
          <a:bodyPr wrap="none" anchor="ctr"/>
          <a:lstStyle/>
          <a:p>
            <a:pPr algn="ctr"/>
            <a:r>
              <a:rPr lang="en-US" sz="3600">
                <a:solidFill>
                  <a:schemeClr val="bg2"/>
                </a:solidFill>
                <a:latin typeface="Times New Roman" pitchFamily="18" charset="0"/>
              </a:rPr>
              <a:t>PS</a:t>
            </a:r>
          </a:p>
        </p:txBody>
      </p:sp>
      <p:sp>
        <p:nvSpPr>
          <p:cNvPr id="9221" name="Line 4"/>
          <p:cNvSpPr>
            <a:spLocks noChangeShapeType="1"/>
          </p:cNvSpPr>
          <p:nvPr/>
        </p:nvSpPr>
        <p:spPr bwMode="auto">
          <a:xfrm flipV="1">
            <a:off x="4518211" y="1925919"/>
            <a:ext cx="0" cy="838200"/>
          </a:xfrm>
          <a:prstGeom prst="line">
            <a:avLst/>
          </a:prstGeom>
          <a:noFill/>
          <a:ln w="19050">
            <a:solidFill>
              <a:schemeClr val="tx1"/>
            </a:solidFill>
            <a:round/>
            <a:headEnd/>
            <a:tailEnd/>
          </a:ln>
        </p:spPr>
        <p:txBody>
          <a:bodyPr/>
          <a:lstStyle/>
          <a:p>
            <a:endParaRPr lang="en-US"/>
          </a:p>
        </p:txBody>
      </p:sp>
      <p:sp>
        <p:nvSpPr>
          <p:cNvPr id="9222" name="Line 5"/>
          <p:cNvSpPr>
            <a:spLocks noChangeShapeType="1"/>
          </p:cNvSpPr>
          <p:nvPr/>
        </p:nvSpPr>
        <p:spPr bwMode="auto">
          <a:xfrm flipH="1" flipV="1">
            <a:off x="2537011" y="2002119"/>
            <a:ext cx="1981200" cy="762000"/>
          </a:xfrm>
          <a:prstGeom prst="line">
            <a:avLst/>
          </a:prstGeom>
          <a:noFill/>
          <a:ln w="19050">
            <a:solidFill>
              <a:schemeClr val="tx1"/>
            </a:solidFill>
            <a:round/>
            <a:headEnd/>
            <a:tailEnd/>
          </a:ln>
        </p:spPr>
        <p:txBody>
          <a:bodyPr/>
          <a:lstStyle/>
          <a:p>
            <a:endParaRPr lang="en-US"/>
          </a:p>
        </p:txBody>
      </p:sp>
      <p:sp>
        <p:nvSpPr>
          <p:cNvPr id="9224" name="Text Box 7"/>
          <p:cNvSpPr txBox="1">
            <a:spLocks noChangeArrowheads="1"/>
          </p:cNvSpPr>
          <p:nvPr/>
        </p:nvSpPr>
        <p:spPr bwMode="auto">
          <a:xfrm>
            <a:off x="1853634" y="1468719"/>
            <a:ext cx="1064378" cy="400110"/>
          </a:xfrm>
          <a:prstGeom prst="rect">
            <a:avLst/>
          </a:prstGeom>
          <a:noFill/>
          <a:ln w="9525">
            <a:noFill/>
            <a:miter lim="800000"/>
            <a:headEnd/>
            <a:tailEnd/>
          </a:ln>
        </p:spPr>
        <p:txBody>
          <a:bodyPr wrap="square">
            <a:spAutoFit/>
          </a:bodyPr>
          <a:lstStyle/>
          <a:p>
            <a:pPr>
              <a:spcBef>
                <a:spcPct val="50000"/>
              </a:spcBef>
            </a:pPr>
            <a:r>
              <a:rPr lang="en-US" sz="2000" dirty="0">
                <a:latin typeface="Times New Roman" pitchFamily="18" charset="0"/>
              </a:rPr>
              <a:t>Partners</a:t>
            </a:r>
          </a:p>
        </p:txBody>
      </p:sp>
      <p:sp>
        <p:nvSpPr>
          <p:cNvPr id="9231" name="Line 14"/>
          <p:cNvSpPr>
            <a:spLocks noChangeShapeType="1"/>
          </p:cNvSpPr>
          <p:nvPr/>
        </p:nvSpPr>
        <p:spPr bwMode="auto">
          <a:xfrm flipH="1" flipV="1">
            <a:off x="2459719" y="2090728"/>
            <a:ext cx="1981135" cy="770227"/>
          </a:xfrm>
          <a:prstGeom prst="line">
            <a:avLst/>
          </a:prstGeom>
          <a:noFill/>
          <a:ln w="19050">
            <a:solidFill>
              <a:schemeClr val="tx1"/>
            </a:solidFill>
            <a:round/>
            <a:headEnd/>
            <a:tailEnd type="triangle" w="lg" len="med"/>
          </a:ln>
        </p:spPr>
        <p:txBody>
          <a:bodyPr/>
          <a:lstStyle/>
          <a:p>
            <a:endParaRPr lang="en-US"/>
          </a:p>
        </p:txBody>
      </p:sp>
      <p:sp>
        <p:nvSpPr>
          <p:cNvPr id="9233" name="Text Box 16"/>
          <p:cNvSpPr txBox="1">
            <a:spLocks noChangeArrowheads="1"/>
          </p:cNvSpPr>
          <p:nvPr/>
        </p:nvSpPr>
        <p:spPr bwMode="auto">
          <a:xfrm>
            <a:off x="2467131" y="2493030"/>
            <a:ext cx="1177925" cy="461665"/>
          </a:xfrm>
          <a:prstGeom prst="rect">
            <a:avLst/>
          </a:prstGeom>
          <a:noFill/>
          <a:ln w="9525">
            <a:noFill/>
            <a:miter lim="800000"/>
            <a:headEnd/>
            <a:tailEnd type="none" w="lg" len="med"/>
          </a:ln>
        </p:spPr>
        <p:txBody>
          <a:bodyPr>
            <a:spAutoFit/>
          </a:bodyPr>
          <a:lstStyle/>
          <a:p>
            <a:r>
              <a:rPr lang="en-US" sz="1200" dirty="0">
                <a:latin typeface="Times New Roman" pitchFamily="18" charset="0"/>
              </a:rPr>
              <a:t>Percentage Int</a:t>
            </a:r>
          </a:p>
          <a:p>
            <a:r>
              <a:rPr lang="en-US" sz="1200" dirty="0">
                <a:latin typeface="Times New Roman" pitchFamily="18" charset="0"/>
              </a:rPr>
              <a:t>    Increases</a:t>
            </a:r>
          </a:p>
        </p:txBody>
      </p:sp>
      <p:sp>
        <p:nvSpPr>
          <p:cNvPr id="21" name="Text Box 7">
            <a:extLst>
              <a:ext uri="{FF2B5EF4-FFF2-40B4-BE49-F238E27FC236}">
                <a16:creationId xmlns:a16="http://schemas.microsoft.com/office/drawing/2014/main" id="{82CF8E86-11A1-42FF-9468-70E948F8516F}"/>
              </a:ext>
            </a:extLst>
          </p:cNvPr>
          <p:cNvSpPr txBox="1">
            <a:spLocks noChangeArrowheads="1"/>
          </p:cNvSpPr>
          <p:nvPr/>
        </p:nvSpPr>
        <p:spPr bwMode="auto">
          <a:xfrm>
            <a:off x="4109754" y="1505996"/>
            <a:ext cx="1255456" cy="400110"/>
          </a:xfrm>
          <a:prstGeom prst="rect">
            <a:avLst/>
          </a:prstGeom>
          <a:noFill/>
          <a:ln w="9525">
            <a:noFill/>
            <a:miter lim="800000"/>
            <a:headEnd/>
            <a:tailEnd/>
          </a:ln>
        </p:spPr>
        <p:txBody>
          <a:bodyPr wrap="square">
            <a:spAutoFit/>
          </a:bodyPr>
          <a:lstStyle/>
          <a:p>
            <a:pPr>
              <a:spcBef>
                <a:spcPct val="50000"/>
              </a:spcBef>
            </a:pPr>
            <a:r>
              <a:rPr lang="en-US" sz="2000" dirty="0">
                <a:latin typeface="Times New Roman" pitchFamily="18" charset="0"/>
              </a:rPr>
              <a:t> Jack</a:t>
            </a:r>
          </a:p>
        </p:txBody>
      </p:sp>
      <p:sp>
        <p:nvSpPr>
          <p:cNvPr id="22" name="Text Box 16">
            <a:extLst>
              <a:ext uri="{FF2B5EF4-FFF2-40B4-BE49-F238E27FC236}">
                <a16:creationId xmlns:a16="http://schemas.microsoft.com/office/drawing/2014/main" id="{621AC957-0150-401F-8B3D-324266C11416}"/>
              </a:ext>
            </a:extLst>
          </p:cNvPr>
          <p:cNvSpPr txBox="1">
            <a:spLocks noChangeArrowheads="1"/>
          </p:cNvSpPr>
          <p:nvPr/>
        </p:nvSpPr>
        <p:spPr bwMode="auto">
          <a:xfrm>
            <a:off x="4518190" y="2058113"/>
            <a:ext cx="1177925" cy="276999"/>
          </a:xfrm>
          <a:prstGeom prst="rect">
            <a:avLst/>
          </a:prstGeom>
          <a:noFill/>
          <a:ln w="9525">
            <a:noFill/>
            <a:miter lim="800000"/>
            <a:headEnd/>
            <a:tailEnd type="none" w="lg" len="med"/>
          </a:ln>
        </p:spPr>
        <p:txBody>
          <a:bodyPr>
            <a:spAutoFit/>
          </a:bodyPr>
          <a:lstStyle/>
          <a:p>
            <a:pPr>
              <a:spcBef>
                <a:spcPct val="50000"/>
              </a:spcBef>
            </a:pPr>
            <a:r>
              <a:rPr lang="en-US" sz="1200" dirty="0">
                <a:latin typeface="Times New Roman" pitchFamily="18" charset="0"/>
              </a:rPr>
              <a:t>   PRS Int</a:t>
            </a:r>
          </a:p>
        </p:txBody>
      </p:sp>
      <p:sp>
        <p:nvSpPr>
          <p:cNvPr id="13" name="Line 14">
            <a:extLst>
              <a:ext uri="{FF2B5EF4-FFF2-40B4-BE49-F238E27FC236}">
                <a16:creationId xmlns:a16="http://schemas.microsoft.com/office/drawing/2014/main" id="{5A4621A8-3A98-42E4-9E57-CAC3AAE8A60C}"/>
              </a:ext>
            </a:extLst>
          </p:cNvPr>
          <p:cNvSpPr>
            <a:spLocks noChangeShapeType="1"/>
          </p:cNvSpPr>
          <p:nvPr/>
        </p:nvSpPr>
        <p:spPr bwMode="auto">
          <a:xfrm flipH="1">
            <a:off x="4628209" y="1888598"/>
            <a:ext cx="3" cy="923020"/>
          </a:xfrm>
          <a:prstGeom prst="line">
            <a:avLst/>
          </a:prstGeom>
          <a:noFill/>
          <a:ln w="19050">
            <a:solidFill>
              <a:schemeClr val="tx1"/>
            </a:solidFill>
            <a:round/>
            <a:headEnd/>
            <a:tailEnd type="triangle" w="lg" len="med"/>
          </a:ln>
        </p:spPr>
        <p:txBody>
          <a:bodyPr/>
          <a:lstStyle/>
          <a:p>
            <a:endParaRPr lang="en-US"/>
          </a:p>
        </p:txBody>
      </p:sp>
    </p:spTree>
    <p:extLst>
      <p:ext uri="{BB962C8B-B14F-4D97-AF65-F5344CB8AC3E}">
        <p14:creationId xmlns:p14="http://schemas.microsoft.com/office/powerpoint/2010/main" val="121371590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Service Partner Forfeits Capital Interest</a:t>
            </a:r>
          </a:p>
        </p:txBody>
      </p:sp>
      <p:sp>
        <p:nvSpPr>
          <p:cNvPr id="7172" name="Rectangle 3"/>
          <p:cNvSpPr>
            <a:spLocks noGrp="1" noChangeArrowheads="1"/>
          </p:cNvSpPr>
          <p:nvPr>
            <p:ph type="body" sz="quarter" idx="10"/>
          </p:nvPr>
        </p:nvSpPr>
        <p:spPr>
          <a:xfrm>
            <a:off x="752400" y="1209600"/>
            <a:ext cx="7836796" cy="4594225"/>
          </a:xfrm>
        </p:spPr>
        <p:txBody>
          <a:bodyPr/>
          <a:lstStyle/>
          <a:p>
            <a:r>
              <a:rPr lang="en-US" dirty="0"/>
              <a:t>The Partners clearly have an accession to wealth, as required by </a:t>
            </a:r>
            <a:r>
              <a:rPr lang="en-US" i="1" dirty="0"/>
              <a:t>Glenshaw Glass</a:t>
            </a:r>
            <a:r>
              <a:rPr lang="en-US" dirty="0"/>
              <a:t>, 348 U.S. 436 (1955), and it is arguable that a change in their percentage share of the partnership represents a change in rights that is sufficient to give rise to a realization event under </a:t>
            </a:r>
            <a:r>
              <a:rPr lang="en-US" i="1" dirty="0"/>
              <a:t>Cottage Savings</a:t>
            </a:r>
            <a:r>
              <a:rPr lang="en-US" dirty="0"/>
              <a:t>, 499 U.S. 554 (1991).  </a:t>
            </a:r>
          </a:p>
          <a:p>
            <a:pPr lvl="1"/>
            <a:r>
              <a:rPr lang="en-US" b="0" dirty="0"/>
              <a:t>If treasure trove (i.e., found property) represents gross income (Reg.</a:t>
            </a:r>
            <a:r>
              <a:rPr lang="en-US" dirty="0"/>
              <a:t> </a:t>
            </a:r>
            <a:r>
              <a:rPr lang="en-US" dirty="0">
                <a:effectLst/>
                <a:ea typeface="Calibri" panose="020F0502020204030204" pitchFamily="34" charset="0"/>
              </a:rPr>
              <a:t>§1.61-14(a)), it clearly is not necessary for a taxpayer to take purposive action in order to earn income.</a:t>
            </a:r>
            <a:r>
              <a:rPr lang="en-US" dirty="0"/>
              <a:t> </a:t>
            </a:r>
          </a:p>
          <a:p>
            <a:pPr lvl="1"/>
            <a:r>
              <a:rPr lang="en-US" dirty="0"/>
              <a:t>But the transfer of interests to the Partners is not made as compensation for services or in satisfaction of an obligation and hence does not meet the requirements for a taxable capital shift under Reg. </a:t>
            </a:r>
            <a:r>
              <a:rPr lang="en-US" dirty="0">
                <a:effectLst/>
                <a:ea typeface="Calibri" panose="020F0502020204030204" pitchFamily="34" charset="0"/>
              </a:rPr>
              <a:t>§1.721-1(b)(1).</a:t>
            </a:r>
            <a:r>
              <a:rPr lang="en-US" dirty="0"/>
              <a:t>  </a:t>
            </a:r>
          </a:p>
          <a:p>
            <a:pPr lvl="1"/>
            <a:r>
              <a:rPr lang="en-US" b="0" dirty="0"/>
              <a:t>In addition, it does not appear that the transfer would be treated as made “in connection with the performance of services” under section 83.  </a:t>
            </a:r>
            <a:r>
              <a:rPr lang="en-US" b="0" i="1" dirty="0"/>
              <a:t>See Alves v. Commissioner</a:t>
            </a:r>
            <a:r>
              <a:rPr lang="en-US" b="0" dirty="0"/>
              <a:t>, 734 F.2d 478 (9</a:t>
            </a:r>
            <a:r>
              <a:rPr lang="en-US" b="0" baseline="30000" dirty="0"/>
              <a:t>th</a:t>
            </a:r>
            <a:r>
              <a:rPr lang="en-US" b="0" dirty="0"/>
              <a:t> Cir. 1984); </a:t>
            </a:r>
            <a:r>
              <a:rPr lang="en-US" b="0" i="1" dirty="0"/>
              <a:t>QinetiQ U.S. Holdings, Inc. v. Commissioner</a:t>
            </a:r>
            <a:r>
              <a:rPr lang="en-US" b="0" dirty="0"/>
              <a:t>, 110 T.C.M. (CCH) 17 (2015).</a:t>
            </a:r>
          </a:p>
          <a:p>
            <a:pPr lvl="1"/>
            <a:r>
              <a:rPr lang="en-US" b="1" dirty="0"/>
              <a:t>Avoidance of income under section 83 and Reg. </a:t>
            </a:r>
            <a:r>
              <a:rPr lang="en-US" b="1" dirty="0">
                <a:effectLst/>
                <a:ea typeface="Calibri" panose="020F0502020204030204" pitchFamily="34" charset="0"/>
              </a:rPr>
              <a:t>§1.721-1(b) is more difficult to support if the forfeited interests are directed to specific partners in order to compensate such partners.</a:t>
            </a:r>
            <a:r>
              <a:rPr lang="en-US" b="1" dirty="0"/>
              <a:t> </a:t>
            </a:r>
          </a:p>
          <a:p>
            <a:pPr lvl="1"/>
            <a:r>
              <a:rPr lang="en-US" b="1" dirty="0"/>
              <a:t>If Jack has been allocated PS income prior to forfeiture without matching distributions, there could be a shift in capital accounts as a result of the forfeiture.</a:t>
            </a:r>
          </a:p>
          <a:p>
            <a:pPr lvl="1"/>
            <a:r>
              <a:rPr lang="en-US" dirty="0"/>
              <a:t>Proposed regulations addressing compensatory partnership interests sanction “forfeiture allocations” in order to reconcile the capital accounts of the partners.  Prop. Reg. </a:t>
            </a:r>
            <a:r>
              <a:rPr lang="en-US" dirty="0">
                <a:effectLst/>
                <a:ea typeface="Calibri" panose="020F0502020204030204" pitchFamily="34" charset="0"/>
              </a:rPr>
              <a:t>§1.704-1(f)(5</a:t>
            </a:r>
            <a:r>
              <a:rPr lang="en-US" i="1" dirty="0">
                <a:effectLst/>
                <a:ea typeface="Calibri" panose="020F0502020204030204" pitchFamily="34" charset="0"/>
              </a:rPr>
              <a:t>)(c).</a:t>
            </a:r>
            <a:r>
              <a:rPr lang="en-US" b="1" dirty="0"/>
              <a:t>  </a:t>
            </a:r>
          </a:p>
        </p:txBody>
      </p:sp>
    </p:spTree>
    <p:extLst>
      <p:ext uri="{BB962C8B-B14F-4D97-AF65-F5344CB8AC3E}">
        <p14:creationId xmlns:p14="http://schemas.microsoft.com/office/powerpoint/2010/main" val="294647899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defRPr/>
            </a:pPr>
            <a:r>
              <a:rPr lang="en-US" sz="5400" dirty="0"/>
              <a:t>Bargain Purchase of a Partnership Interest</a:t>
            </a:r>
          </a:p>
        </p:txBody>
      </p:sp>
      <p:sp>
        <p:nvSpPr>
          <p:cNvPr id="8206" name="Text Box 13"/>
          <p:cNvSpPr>
            <a:spLocks noGrp="1" noChangeArrowheads="1"/>
          </p:cNvSpPr>
          <p:nvPr>
            <p:ph type="body" sz="quarter" idx="10"/>
          </p:nvPr>
        </p:nvSpPr>
        <p:spPr>
          <a:xfrm>
            <a:off x="611014" y="3944503"/>
            <a:ext cx="8173390" cy="1630363"/>
          </a:xfrm>
        </p:spPr>
        <p:txBody>
          <a:bodyPr/>
          <a:lstStyle/>
          <a:p>
            <a:pPr eaLnBrk="1" hangingPunct="1">
              <a:spcBef>
                <a:spcPts val="600"/>
              </a:spcBef>
              <a:buFontTx/>
              <a:buNone/>
              <a:defRPr/>
            </a:pPr>
            <a:r>
              <a:rPr lang="en-US" sz="1600" dirty="0"/>
              <a:t>•  Lisa contributes $550 and Debbie contributes $450; each receives a 50% interest in PS.  (Debbie has been the sponsor’s lead investor for many years and hence receives favorable terms when investing.)</a:t>
            </a:r>
          </a:p>
          <a:p>
            <a:pPr eaLnBrk="1" hangingPunct="1">
              <a:spcBef>
                <a:spcPts val="600"/>
              </a:spcBef>
              <a:buFontTx/>
              <a:buNone/>
              <a:defRPr/>
            </a:pPr>
            <a:r>
              <a:rPr lang="en-US" sz="1600" dirty="0"/>
              <a:t>•  Should Debbie be in receipt of taxable income as a result of receiving a disproportionate share of partnership capital in exchange for her contribution? </a:t>
            </a:r>
          </a:p>
          <a:p>
            <a:pPr eaLnBrk="1" hangingPunct="1">
              <a:spcBef>
                <a:spcPts val="600"/>
              </a:spcBef>
              <a:buFontTx/>
              <a:buNone/>
              <a:defRPr/>
            </a:pPr>
            <a:r>
              <a:rPr lang="en-US" sz="1600" dirty="0"/>
              <a:t>•  If there is no taxable capital shift, how should PS, which makes allocations by reference to capital accounts, address the disproportionate contributions?</a:t>
            </a:r>
            <a:endParaRPr lang="en-US" sz="2000" dirty="0"/>
          </a:p>
        </p:txBody>
      </p:sp>
      <p:sp>
        <p:nvSpPr>
          <p:cNvPr id="9220" name="AutoShape 3"/>
          <p:cNvSpPr>
            <a:spLocks noChangeArrowheads="1"/>
          </p:cNvSpPr>
          <p:nvPr/>
        </p:nvSpPr>
        <p:spPr bwMode="auto">
          <a:xfrm>
            <a:off x="3832411" y="2764119"/>
            <a:ext cx="1371600" cy="1066800"/>
          </a:xfrm>
          <a:prstGeom prst="triangle">
            <a:avLst>
              <a:gd name="adj" fmla="val 50000"/>
            </a:avLst>
          </a:prstGeom>
          <a:gradFill rotWithShape="0">
            <a:gsLst>
              <a:gs pos="0">
                <a:srgbClr val="C29B00"/>
              </a:gs>
              <a:gs pos="50000">
                <a:srgbClr val="FFCC00"/>
              </a:gs>
              <a:gs pos="100000">
                <a:srgbClr val="C29B00"/>
              </a:gs>
            </a:gsLst>
            <a:lin ang="0" scaled="1"/>
          </a:gradFill>
          <a:ln w="19050">
            <a:solidFill>
              <a:schemeClr val="tx1"/>
            </a:solidFill>
            <a:miter lim="800000"/>
            <a:headEnd/>
            <a:tailEnd/>
          </a:ln>
        </p:spPr>
        <p:txBody>
          <a:bodyPr wrap="none" anchor="ctr"/>
          <a:lstStyle/>
          <a:p>
            <a:pPr algn="ctr"/>
            <a:r>
              <a:rPr lang="en-US" sz="3600">
                <a:solidFill>
                  <a:schemeClr val="bg2"/>
                </a:solidFill>
                <a:latin typeface="Times New Roman" pitchFamily="18" charset="0"/>
              </a:rPr>
              <a:t>PS</a:t>
            </a:r>
          </a:p>
        </p:txBody>
      </p:sp>
      <p:sp>
        <p:nvSpPr>
          <p:cNvPr id="9221" name="Line 4"/>
          <p:cNvSpPr>
            <a:spLocks noChangeShapeType="1"/>
          </p:cNvSpPr>
          <p:nvPr/>
        </p:nvSpPr>
        <p:spPr bwMode="auto">
          <a:xfrm flipV="1">
            <a:off x="4518210" y="1892710"/>
            <a:ext cx="737001" cy="871409"/>
          </a:xfrm>
          <a:prstGeom prst="line">
            <a:avLst/>
          </a:prstGeom>
          <a:noFill/>
          <a:ln w="19050">
            <a:solidFill>
              <a:schemeClr val="tx1"/>
            </a:solidFill>
            <a:round/>
            <a:headEnd/>
            <a:tailEnd/>
          </a:ln>
        </p:spPr>
        <p:txBody>
          <a:bodyPr/>
          <a:lstStyle/>
          <a:p>
            <a:endParaRPr lang="en-US"/>
          </a:p>
        </p:txBody>
      </p:sp>
      <p:sp>
        <p:nvSpPr>
          <p:cNvPr id="9222" name="Line 5"/>
          <p:cNvSpPr>
            <a:spLocks noChangeShapeType="1"/>
          </p:cNvSpPr>
          <p:nvPr/>
        </p:nvSpPr>
        <p:spPr bwMode="auto">
          <a:xfrm flipH="1" flipV="1">
            <a:off x="3410165" y="1940208"/>
            <a:ext cx="1108044" cy="823910"/>
          </a:xfrm>
          <a:prstGeom prst="line">
            <a:avLst/>
          </a:prstGeom>
          <a:noFill/>
          <a:ln w="19050">
            <a:solidFill>
              <a:schemeClr val="tx1"/>
            </a:solidFill>
            <a:round/>
            <a:headEnd/>
            <a:tailEnd/>
          </a:ln>
        </p:spPr>
        <p:txBody>
          <a:bodyPr/>
          <a:lstStyle/>
          <a:p>
            <a:endParaRPr lang="en-US"/>
          </a:p>
        </p:txBody>
      </p:sp>
      <p:sp>
        <p:nvSpPr>
          <p:cNvPr id="9224" name="Text Box 7"/>
          <p:cNvSpPr txBox="1">
            <a:spLocks noChangeArrowheads="1"/>
          </p:cNvSpPr>
          <p:nvPr/>
        </p:nvSpPr>
        <p:spPr bwMode="auto">
          <a:xfrm>
            <a:off x="2882965" y="1551146"/>
            <a:ext cx="1064378" cy="400110"/>
          </a:xfrm>
          <a:prstGeom prst="rect">
            <a:avLst/>
          </a:prstGeom>
          <a:noFill/>
          <a:ln w="9525">
            <a:noFill/>
            <a:miter lim="800000"/>
            <a:headEnd/>
            <a:tailEnd/>
          </a:ln>
        </p:spPr>
        <p:txBody>
          <a:bodyPr wrap="square">
            <a:spAutoFit/>
          </a:bodyPr>
          <a:lstStyle/>
          <a:p>
            <a:pPr>
              <a:spcBef>
                <a:spcPct val="50000"/>
              </a:spcBef>
            </a:pPr>
            <a:r>
              <a:rPr lang="en-US" sz="2000" dirty="0">
                <a:latin typeface="Times New Roman" pitchFamily="18" charset="0"/>
              </a:rPr>
              <a:t>   Lisa</a:t>
            </a:r>
          </a:p>
        </p:txBody>
      </p:sp>
      <p:sp>
        <p:nvSpPr>
          <p:cNvPr id="9231" name="Line 14"/>
          <p:cNvSpPr>
            <a:spLocks noChangeShapeType="1"/>
          </p:cNvSpPr>
          <p:nvPr/>
        </p:nvSpPr>
        <p:spPr bwMode="auto">
          <a:xfrm>
            <a:off x="3332808" y="1992285"/>
            <a:ext cx="1108044" cy="830379"/>
          </a:xfrm>
          <a:prstGeom prst="line">
            <a:avLst/>
          </a:prstGeom>
          <a:noFill/>
          <a:ln w="19050">
            <a:solidFill>
              <a:schemeClr val="tx1"/>
            </a:solidFill>
            <a:round/>
            <a:headEnd/>
            <a:tailEnd type="triangle" w="lg" len="med"/>
          </a:ln>
        </p:spPr>
        <p:txBody>
          <a:bodyPr/>
          <a:lstStyle/>
          <a:p>
            <a:endParaRPr lang="en-US"/>
          </a:p>
        </p:txBody>
      </p:sp>
      <p:sp>
        <p:nvSpPr>
          <p:cNvPr id="9233" name="Text Box 16"/>
          <p:cNvSpPr txBox="1">
            <a:spLocks noChangeArrowheads="1"/>
          </p:cNvSpPr>
          <p:nvPr/>
        </p:nvSpPr>
        <p:spPr bwMode="auto">
          <a:xfrm>
            <a:off x="3079238" y="2214169"/>
            <a:ext cx="1177925" cy="461665"/>
          </a:xfrm>
          <a:prstGeom prst="rect">
            <a:avLst/>
          </a:prstGeom>
          <a:noFill/>
          <a:ln w="9525">
            <a:noFill/>
            <a:miter lim="800000"/>
            <a:headEnd/>
            <a:tailEnd type="none" w="lg" len="med"/>
          </a:ln>
        </p:spPr>
        <p:txBody>
          <a:bodyPr>
            <a:spAutoFit/>
          </a:bodyPr>
          <a:lstStyle/>
          <a:p>
            <a:r>
              <a:rPr lang="en-US" sz="1200" dirty="0">
                <a:latin typeface="Times New Roman" pitchFamily="18" charset="0"/>
              </a:rPr>
              <a:t> $550</a:t>
            </a:r>
          </a:p>
          <a:p>
            <a:r>
              <a:rPr lang="en-US" sz="1200" dirty="0">
                <a:latin typeface="Times New Roman" pitchFamily="18" charset="0"/>
              </a:rPr>
              <a:t>50% Int</a:t>
            </a:r>
          </a:p>
        </p:txBody>
      </p:sp>
      <p:sp>
        <p:nvSpPr>
          <p:cNvPr id="21" name="Text Box 7">
            <a:extLst>
              <a:ext uri="{FF2B5EF4-FFF2-40B4-BE49-F238E27FC236}">
                <a16:creationId xmlns:a16="http://schemas.microsoft.com/office/drawing/2014/main" id="{82CF8E86-11A1-42FF-9468-70E948F8516F}"/>
              </a:ext>
            </a:extLst>
          </p:cNvPr>
          <p:cNvSpPr txBox="1">
            <a:spLocks noChangeArrowheads="1"/>
          </p:cNvSpPr>
          <p:nvPr/>
        </p:nvSpPr>
        <p:spPr bwMode="auto">
          <a:xfrm>
            <a:off x="4886710" y="1529620"/>
            <a:ext cx="1255456" cy="400110"/>
          </a:xfrm>
          <a:prstGeom prst="rect">
            <a:avLst/>
          </a:prstGeom>
          <a:noFill/>
          <a:ln w="9525">
            <a:noFill/>
            <a:miter lim="800000"/>
            <a:headEnd/>
            <a:tailEnd/>
          </a:ln>
        </p:spPr>
        <p:txBody>
          <a:bodyPr wrap="square">
            <a:spAutoFit/>
          </a:bodyPr>
          <a:lstStyle/>
          <a:p>
            <a:pPr>
              <a:spcBef>
                <a:spcPct val="50000"/>
              </a:spcBef>
            </a:pPr>
            <a:r>
              <a:rPr lang="en-US" sz="2000" dirty="0">
                <a:latin typeface="Times New Roman" pitchFamily="18" charset="0"/>
              </a:rPr>
              <a:t>Debbie</a:t>
            </a:r>
          </a:p>
        </p:txBody>
      </p:sp>
      <p:sp>
        <p:nvSpPr>
          <p:cNvPr id="13" name="Line 14">
            <a:extLst>
              <a:ext uri="{FF2B5EF4-FFF2-40B4-BE49-F238E27FC236}">
                <a16:creationId xmlns:a16="http://schemas.microsoft.com/office/drawing/2014/main" id="{5A4621A8-3A98-42E4-9E57-CAC3AAE8A60C}"/>
              </a:ext>
            </a:extLst>
          </p:cNvPr>
          <p:cNvSpPr>
            <a:spLocks noChangeShapeType="1"/>
          </p:cNvSpPr>
          <p:nvPr/>
        </p:nvSpPr>
        <p:spPr bwMode="auto">
          <a:xfrm flipH="1">
            <a:off x="4628208" y="1940208"/>
            <a:ext cx="737001" cy="871410"/>
          </a:xfrm>
          <a:prstGeom prst="line">
            <a:avLst/>
          </a:prstGeom>
          <a:noFill/>
          <a:ln w="19050">
            <a:solidFill>
              <a:schemeClr val="tx1"/>
            </a:solidFill>
            <a:round/>
            <a:headEnd/>
            <a:tailEnd type="triangle" w="lg" len="med"/>
          </a:ln>
        </p:spPr>
        <p:txBody>
          <a:bodyPr/>
          <a:lstStyle/>
          <a:p>
            <a:endParaRPr lang="en-US"/>
          </a:p>
        </p:txBody>
      </p:sp>
      <p:sp>
        <p:nvSpPr>
          <p:cNvPr id="14" name="Text Box 16">
            <a:extLst>
              <a:ext uri="{FF2B5EF4-FFF2-40B4-BE49-F238E27FC236}">
                <a16:creationId xmlns:a16="http://schemas.microsoft.com/office/drawing/2014/main" id="{1177A44C-7FFD-419C-9D99-A7F292C2D5FA}"/>
              </a:ext>
            </a:extLst>
          </p:cNvPr>
          <p:cNvSpPr txBox="1">
            <a:spLocks noChangeArrowheads="1"/>
          </p:cNvSpPr>
          <p:nvPr/>
        </p:nvSpPr>
        <p:spPr bwMode="auto">
          <a:xfrm>
            <a:off x="5045409" y="2158939"/>
            <a:ext cx="1177925" cy="461665"/>
          </a:xfrm>
          <a:prstGeom prst="rect">
            <a:avLst/>
          </a:prstGeom>
          <a:noFill/>
          <a:ln w="9525">
            <a:noFill/>
            <a:miter lim="800000"/>
            <a:headEnd/>
            <a:tailEnd type="none" w="lg" len="med"/>
          </a:ln>
        </p:spPr>
        <p:txBody>
          <a:bodyPr>
            <a:spAutoFit/>
          </a:bodyPr>
          <a:lstStyle/>
          <a:p>
            <a:r>
              <a:rPr lang="en-US" sz="1200" dirty="0">
                <a:latin typeface="Times New Roman" pitchFamily="18" charset="0"/>
              </a:rPr>
              <a:t> $450</a:t>
            </a:r>
          </a:p>
          <a:p>
            <a:r>
              <a:rPr lang="en-US" sz="1200" dirty="0">
                <a:latin typeface="Times New Roman" pitchFamily="18" charset="0"/>
              </a:rPr>
              <a:t>50% Int</a:t>
            </a:r>
          </a:p>
        </p:txBody>
      </p:sp>
    </p:spTree>
    <p:extLst>
      <p:ext uri="{BB962C8B-B14F-4D97-AF65-F5344CB8AC3E}">
        <p14:creationId xmlns:p14="http://schemas.microsoft.com/office/powerpoint/2010/main" val="301894086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Bargain Purchase of a Partnership Interest</a:t>
            </a:r>
          </a:p>
        </p:txBody>
      </p:sp>
      <p:sp>
        <p:nvSpPr>
          <p:cNvPr id="7172" name="Rectangle 3"/>
          <p:cNvSpPr>
            <a:spLocks noGrp="1" noChangeArrowheads="1"/>
          </p:cNvSpPr>
          <p:nvPr>
            <p:ph type="body" sz="quarter" idx="10"/>
          </p:nvPr>
        </p:nvSpPr>
        <p:spPr/>
        <p:txBody>
          <a:bodyPr/>
          <a:lstStyle/>
          <a:p>
            <a:r>
              <a:rPr lang="en-US" dirty="0"/>
              <a:t>In analyzing a bargain purchase of assets by a shareholder from a corporation, the Supreme Court concluded that a bargain purchase pursuant to arm’s length negotiations did not give rise to taxable income.  </a:t>
            </a:r>
            <a:r>
              <a:rPr lang="en-US" i="1" dirty="0"/>
              <a:t>Palmer v. Commissioner</a:t>
            </a:r>
            <a:r>
              <a:rPr lang="en-US" dirty="0"/>
              <a:t>, 302 U.S. 63 (1937).</a:t>
            </a:r>
          </a:p>
          <a:p>
            <a:pPr lvl="1"/>
            <a:r>
              <a:rPr lang="en-US" b="0" dirty="0"/>
              <a:t>Should the rules under subchapter K relating to capital accounts provide for a different result than would apply in any other context?  </a:t>
            </a:r>
            <a:r>
              <a:rPr lang="en-US" b="0" i="1" dirty="0"/>
              <a:t>Cf</a:t>
            </a:r>
            <a:r>
              <a:rPr lang="en-US" b="0" dirty="0"/>
              <a:t>. </a:t>
            </a:r>
            <a:r>
              <a:rPr lang="en-US" dirty="0">
                <a:effectLst/>
                <a:ea typeface="Calibri" panose="020F0502020204030204" pitchFamily="34" charset="0"/>
              </a:rPr>
              <a:t>S. </a:t>
            </a:r>
            <a:r>
              <a:rPr lang="en-US" dirty="0" err="1">
                <a:effectLst/>
                <a:ea typeface="Calibri" panose="020F0502020204030204" pitchFamily="34" charset="0"/>
              </a:rPr>
              <a:t>Kamin</a:t>
            </a:r>
            <a:r>
              <a:rPr lang="en-US" dirty="0">
                <a:effectLst/>
                <a:ea typeface="Calibri" panose="020F0502020204030204" pitchFamily="34" charset="0"/>
              </a:rPr>
              <a:t>, </a:t>
            </a:r>
            <a:r>
              <a:rPr lang="en-US" i="1" dirty="0">
                <a:effectLst/>
                <a:ea typeface="Calibri" panose="020F0502020204030204" pitchFamily="34" charset="0"/>
              </a:rPr>
              <a:t>Partnership Options – A Modified Aggregate Theory</a:t>
            </a:r>
            <a:r>
              <a:rPr lang="en-US" dirty="0">
                <a:effectLst/>
                <a:ea typeface="Calibri" panose="020F0502020204030204" pitchFamily="34" charset="0"/>
              </a:rPr>
              <a:t>, 91 Tax Notes 975, 976 (May 7, 2001).</a:t>
            </a:r>
            <a:endParaRPr lang="en-US" b="0" dirty="0"/>
          </a:p>
          <a:p>
            <a:pPr lvl="1"/>
            <a:r>
              <a:rPr lang="en-US" b="0" dirty="0"/>
              <a:t>The capital shift would not appear to be taxable under Reg. </a:t>
            </a:r>
            <a:r>
              <a:rPr lang="en-US" dirty="0">
                <a:effectLst/>
                <a:ea typeface="Calibri" panose="020F0502020204030204" pitchFamily="34" charset="0"/>
              </a:rPr>
              <a:t>§1.721-1(b)(1), as the transfer of capital is not made as compensation for services or in satisfaction of an obligation.</a:t>
            </a:r>
          </a:p>
          <a:p>
            <a:pPr lvl="1"/>
            <a:r>
              <a:rPr lang="en-US" b="1" dirty="0">
                <a:ea typeface="Calibri" panose="020F0502020204030204" pitchFamily="34" charset="0"/>
              </a:rPr>
              <a:t>If the capital shift in connection with the contributions to PS is not taxable, how should PS address the determination of partner capital accounts and allocations by reference to such capital accounts?</a:t>
            </a:r>
          </a:p>
          <a:p>
            <a:pPr lvl="1"/>
            <a:r>
              <a:rPr lang="en-US" dirty="0">
                <a:ea typeface="Calibri" panose="020F0502020204030204" pitchFamily="34" charset="0"/>
              </a:rPr>
              <a:t>If capital accounts are determined by reference to contributions, a target allocation agreement would allocate profit </a:t>
            </a:r>
            <a:r>
              <a:rPr lang="en-US">
                <a:ea typeface="Calibri" panose="020F0502020204030204" pitchFamily="34" charset="0"/>
              </a:rPr>
              <a:t>or loss in </a:t>
            </a:r>
            <a:r>
              <a:rPr lang="en-US" dirty="0">
                <a:ea typeface="Calibri" panose="020F0502020204030204" pitchFamily="34" charset="0"/>
              </a:rPr>
              <a:t>the fi</a:t>
            </a:r>
            <a:r>
              <a:rPr lang="en-US" dirty="0">
                <a:effectLst/>
                <a:ea typeface="Calibri" panose="020F0502020204030204" pitchFamily="34" charset="0"/>
              </a:rPr>
              <a:t>rst year to reconcile capital accounts with economic entitlements of the partners.</a:t>
            </a:r>
          </a:p>
          <a:p>
            <a:pPr lvl="1"/>
            <a:r>
              <a:rPr lang="en-US" b="0" dirty="0"/>
              <a:t>How can PS adjust allocations to ultimately reconcile capital accounts with economic entitlements but without creating a near-term taxable event for Debbie?</a:t>
            </a:r>
          </a:p>
          <a:p>
            <a:pPr lvl="1"/>
            <a:r>
              <a:rPr lang="en-US" dirty="0"/>
              <a:t>Can PS merely shift capital accounts to reconcile with economic entitlements without creating a taxable event for Debbie?</a:t>
            </a:r>
            <a:endParaRPr lang="en-US" b="0" dirty="0"/>
          </a:p>
        </p:txBody>
      </p:sp>
    </p:spTree>
    <p:extLst>
      <p:ext uri="{BB962C8B-B14F-4D97-AF65-F5344CB8AC3E}">
        <p14:creationId xmlns:p14="http://schemas.microsoft.com/office/powerpoint/2010/main" val="361268030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defRPr/>
            </a:pPr>
            <a:r>
              <a:rPr lang="en-US" sz="5400" dirty="0"/>
              <a:t>Preferred Return</a:t>
            </a:r>
          </a:p>
        </p:txBody>
      </p:sp>
      <p:sp>
        <p:nvSpPr>
          <p:cNvPr id="8206" name="Text Box 13"/>
          <p:cNvSpPr>
            <a:spLocks noGrp="1" noChangeArrowheads="1"/>
          </p:cNvSpPr>
          <p:nvPr>
            <p:ph type="body" sz="quarter" idx="10"/>
          </p:nvPr>
        </p:nvSpPr>
        <p:spPr>
          <a:xfrm>
            <a:off x="251417" y="3959700"/>
            <a:ext cx="8753582" cy="1630363"/>
          </a:xfrm>
        </p:spPr>
        <p:txBody>
          <a:bodyPr/>
          <a:lstStyle/>
          <a:p>
            <a:pPr eaLnBrk="1" hangingPunct="1">
              <a:spcBef>
                <a:spcPts val="400"/>
              </a:spcBef>
              <a:spcAft>
                <a:spcPts val="400"/>
              </a:spcAft>
              <a:buFontTx/>
              <a:buNone/>
              <a:defRPr/>
            </a:pPr>
            <a:r>
              <a:rPr lang="en-US" sz="1600" dirty="0"/>
              <a:t>•  Richard and Kelly each contribute $500 to PS; Richard receives a preferred interest whereby he is entitled to distributions equal to his $500 capital contribution and an 8% preferred return, with Kelly receiving all distributions thereafter.</a:t>
            </a:r>
          </a:p>
          <a:p>
            <a:pPr eaLnBrk="1" hangingPunct="1">
              <a:spcBef>
                <a:spcPts val="400"/>
              </a:spcBef>
              <a:spcAft>
                <a:spcPts val="400"/>
              </a:spcAft>
              <a:buFontTx/>
              <a:buNone/>
              <a:defRPr/>
            </a:pPr>
            <a:r>
              <a:rPr lang="en-US" sz="1600" dirty="0"/>
              <a:t>•  PS is developing an office building and hence will not have income in early years; PS expects to have sufficient income to satisfy the preferred return over the life of PS. </a:t>
            </a:r>
          </a:p>
          <a:p>
            <a:pPr eaLnBrk="1" hangingPunct="1">
              <a:spcBef>
                <a:spcPts val="400"/>
              </a:spcBef>
              <a:spcAft>
                <a:spcPts val="400"/>
              </a:spcAft>
              <a:buFontTx/>
              <a:buNone/>
              <a:defRPr/>
            </a:pPr>
            <a:r>
              <a:rPr lang="en-US" sz="1600" dirty="0"/>
              <a:t>•  Kelly’s $500 capital is available to satisfy Richard’s preferred return if PS has no income. </a:t>
            </a:r>
          </a:p>
          <a:p>
            <a:pPr eaLnBrk="1" hangingPunct="1">
              <a:spcBef>
                <a:spcPts val="400"/>
              </a:spcBef>
              <a:spcAft>
                <a:spcPts val="400"/>
              </a:spcAft>
              <a:buFontTx/>
              <a:buNone/>
              <a:defRPr/>
            </a:pPr>
            <a:r>
              <a:rPr lang="en-US" sz="1600" dirty="0"/>
              <a:t>•  At the end of a year when there is no income, does Richard have a taxable capital shift or section 707(c) guaranteed payment?</a:t>
            </a:r>
            <a:endParaRPr lang="en-US" sz="2000" dirty="0"/>
          </a:p>
        </p:txBody>
      </p:sp>
      <p:sp>
        <p:nvSpPr>
          <p:cNvPr id="9220" name="AutoShape 3"/>
          <p:cNvSpPr>
            <a:spLocks noChangeArrowheads="1"/>
          </p:cNvSpPr>
          <p:nvPr/>
        </p:nvSpPr>
        <p:spPr bwMode="auto">
          <a:xfrm>
            <a:off x="3832411" y="2764119"/>
            <a:ext cx="1371600" cy="1066800"/>
          </a:xfrm>
          <a:prstGeom prst="triangle">
            <a:avLst>
              <a:gd name="adj" fmla="val 50000"/>
            </a:avLst>
          </a:prstGeom>
          <a:gradFill rotWithShape="0">
            <a:gsLst>
              <a:gs pos="0">
                <a:srgbClr val="C29B00"/>
              </a:gs>
              <a:gs pos="50000">
                <a:srgbClr val="FFCC00"/>
              </a:gs>
              <a:gs pos="100000">
                <a:srgbClr val="C29B00"/>
              </a:gs>
            </a:gsLst>
            <a:lin ang="0" scaled="1"/>
          </a:gradFill>
          <a:ln w="19050">
            <a:solidFill>
              <a:schemeClr val="tx1"/>
            </a:solidFill>
            <a:miter lim="800000"/>
            <a:headEnd/>
            <a:tailEnd/>
          </a:ln>
        </p:spPr>
        <p:txBody>
          <a:bodyPr wrap="none" anchor="ctr"/>
          <a:lstStyle/>
          <a:p>
            <a:pPr algn="ctr"/>
            <a:r>
              <a:rPr lang="en-US" sz="3600">
                <a:solidFill>
                  <a:schemeClr val="bg2"/>
                </a:solidFill>
                <a:latin typeface="Times New Roman" pitchFamily="18" charset="0"/>
              </a:rPr>
              <a:t>PS</a:t>
            </a:r>
          </a:p>
        </p:txBody>
      </p:sp>
      <p:sp>
        <p:nvSpPr>
          <p:cNvPr id="9221" name="Line 4"/>
          <p:cNvSpPr>
            <a:spLocks noChangeShapeType="1"/>
          </p:cNvSpPr>
          <p:nvPr/>
        </p:nvSpPr>
        <p:spPr bwMode="auto">
          <a:xfrm flipV="1">
            <a:off x="4518210" y="1892710"/>
            <a:ext cx="737001" cy="871409"/>
          </a:xfrm>
          <a:prstGeom prst="line">
            <a:avLst/>
          </a:prstGeom>
          <a:noFill/>
          <a:ln w="19050">
            <a:solidFill>
              <a:schemeClr val="tx1"/>
            </a:solidFill>
            <a:round/>
            <a:headEnd/>
            <a:tailEnd/>
          </a:ln>
        </p:spPr>
        <p:txBody>
          <a:bodyPr/>
          <a:lstStyle/>
          <a:p>
            <a:endParaRPr lang="en-US"/>
          </a:p>
        </p:txBody>
      </p:sp>
      <p:sp>
        <p:nvSpPr>
          <p:cNvPr id="9222" name="Line 5"/>
          <p:cNvSpPr>
            <a:spLocks noChangeShapeType="1"/>
          </p:cNvSpPr>
          <p:nvPr/>
        </p:nvSpPr>
        <p:spPr bwMode="auto">
          <a:xfrm flipH="1" flipV="1">
            <a:off x="3410165" y="1940208"/>
            <a:ext cx="1108044" cy="823910"/>
          </a:xfrm>
          <a:prstGeom prst="line">
            <a:avLst/>
          </a:prstGeom>
          <a:noFill/>
          <a:ln w="19050">
            <a:solidFill>
              <a:schemeClr val="tx1"/>
            </a:solidFill>
            <a:round/>
            <a:headEnd/>
            <a:tailEnd/>
          </a:ln>
        </p:spPr>
        <p:txBody>
          <a:bodyPr/>
          <a:lstStyle/>
          <a:p>
            <a:endParaRPr lang="en-US"/>
          </a:p>
        </p:txBody>
      </p:sp>
      <p:sp>
        <p:nvSpPr>
          <p:cNvPr id="9224" name="Text Box 7"/>
          <p:cNvSpPr txBox="1">
            <a:spLocks noChangeArrowheads="1"/>
          </p:cNvSpPr>
          <p:nvPr/>
        </p:nvSpPr>
        <p:spPr bwMode="auto">
          <a:xfrm>
            <a:off x="2691887" y="1551146"/>
            <a:ext cx="1255456" cy="400110"/>
          </a:xfrm>
          <a:prstGeom prst="rect">
            <a:avLst/>
          </a:prstGeom>
          <a:noFill/>
          <a:ln w="9525">
            <a:noFill/>
            <a:miter lim="800000"/>
            <a:headEnd/>
            <a:tailEnd/>
          </a:ln>
        </p:spPr>
        <p:txBody>
          <a:bodyPr wrap="square">
            <a:spAutoFit/>
          </a:bodyPr>
          <a:lstStyle/>
          <a:p>
            <a:pPr>
              <a:spcBef>
                <a:spcPct val="50000"/>
              </a:spcBef>
            </a:pPr>
            <a:r>
              <a:rPr lang="en-US" sz="2000" dirty="0">
                <a:latin typeface="Times New Roman" pitchFamily="18" charset="0"/>
              </a:rPr>
              <a:t>   Richard</a:t>
            </a:r>
          </a:p>
        </p:txBody>
      </p:sp>
      <p:sp>
        <p:nvSpPr>
          <p:cNvPr id="9231" name="Line 14"/>
          <p:cNvSpPr>
            <a:spLocks noChangeShapeType="1"/>
          </p:cNvSpPr>
          <p:nvPr/>
        </p:nvSpPr>
        <p:spPr bwMode="auto">
          <a:xfrm>
            <a:off x="3332808" y="1992285"/>
            <a:ext cx="1108044" cy="830379"/>
          </a:xfrm>
          <a:prstGeom prst="line">
            <a:avLst/>
          </a:prstGeom>
          <a:noFill/>
          <a:ln w="19050">
            <a:solidFill>
              <a:schemeClr val="tx1"/>
            </a:solidFill>
            <a:round/>
            <a:headEnd/>
            <a:tailEnd type="triangle" w="lg" len="med"/>
          </a:ln>
        </p:spPr>
        <p:txBody>
          <a:bodyPr/>
          <a:lstStyle/>
          <a:p>
            <a:endParaRPr lang="en-US"/>
          </a:p>
        </p:txBody>
      </p:sp>
      <p:sp>
        <p:nvSpPr>
          <p:cNvPr id="9233" name="Text Box 16"/>
          <p:cNvSpPr txBox="1">
            <a:spLocks noChangeArrowheads="1"/>
          </p:cNvSpPr>
          <p:nvPr/>
        </p:nvSpPr>
        <p:spPr bwMode="auto">
          <a:xfrm>
            <a:off x="3079238" y="2214169"/>
            <a:ext cx="1177925" cy="461665"/>
          </a:xfrm>
          <a:prstGeom prst="rect">
            <a:avLst/>
          </a:prstGeom>
          <a:noFill/>
          <a:ln w="9525">
            <a:noFill/>
            <a:miter lim="800000"/>
            <a:headEnd/>
            <a:tailEnd type="none" w="lg" len="med"/>
          </a:ln>
        </p:spPr>
        <p:txBody>
          <a:bodyPr>
            <a:spAutoFit/>
          </a:bodyPr>
          <a:lstStyle/>
          <a:p>
            <a:r>
              <a:rPr lang="en-US" sz="1200" dirty="0">
                <a:latin typeface="Times New Roman" pitchFamily="18" charset="0"/>
              </a:rPr>
              <a:t> $500</a:t>
            </a:r>
          </a:p>
          <a:p>
            <a:r>
              <a:rPr lang="en-US" sz="1200" dirty="0">
                <a:latin typeface="Times New Roman" pitchFamily="18" charset="0"/>
              </a:rPr>
              <a:t>Pref Int</a:t>
            </a:r>
          </a:p>
        </p:txBody>
      </p:sp>
      <p:sp>
        <p:nvSpPr>
          <p:cNvPr id="21" name="Text Box 7">
            <a:extLst>
              <a:ext uri="{FF2B5EF4-FFF2-40B4-BE49-F238E27FC236}">
                <a16:creationId xmlns:a16="http://schemas.microsoft.com/office/drawing/2014/main" id="{82CF8E86-11A1-42FF-9468-70E948F8516F}"/>
              </a:ext>
            </a:extLst>
          </p:cNvPr>
          <p:cNvSpPr txBox="1">
            <a:spLocks noChangeArrowheads="1"/>
          </p:cNvSpPr>
          <p:nvPr/>
        </p:nvSpPr>
        <p:spPr bwMode="auto">
          <a:xfrm>
            <a:off x="4886710" y="1529620"/>
            <a:ext cx="1255456" cy="400110"/>
          </a:xfrm>
          <a:prstGeom prst="rect">
            <a:avLst/>
          </a:prstGeom>
          <a:noFill/>
          <a:ln w="9525">
            <a:noFill/>
            <a:miter lim="800000"/>
            <a:headEnd/>
            <a:tailEnd/>
          </a:ln>
        </p:spPr>
        <p:txBody>
          <a:bodyPr wrap="square">
            <a:spAutoFit/>
          </a:bodyPr>
          <a:lstStyle/>
          <a:p>
            <a:pPr>
              <a:spcBef>
                <a:spcPct val="50000"/>
              </a:spcBef>
            </a:pPr>
            <a:r>
              <a:rPr lang="en-US" sz="2000" dirty="0">
                <a:latin typeface="Times New Roman" pitchFamily="18" charset="0"/>
              </a:rPr>
              <a:t>Kelly</a:t>
            </a:r>
          </a:p>
        </p:txBody>
      </p:sp>
      <p:sp>
        <p:nvSpPr>
          <p:cNvPr id="13" name="Line 14">
            <a:extLst>
              <a:ext uri="{FF2B5EF4-FFF2-40B4-BE49-F238E27FC236}">
                <a16:creationId xmlns:a16="http://schemas.microsoft.com/office/drawing/2014/main" id="{5A4621A8-3A98-42E4-9E57-CAC3AAE8A60C}"/>
              </a:ext>
            </a:extLst>
          </p:cNvPr>
          <p:cNvSpPr>
            <a:spLocks noChangeShapeType="1"/>
          </p:cNvSpPr>
          <p:nvPr/>
        </p:nvSpPr>
        <p:spPr bwMode="auto">
          <a:xfrm flipH="1">
            <a:off x="4628208" y="1940208"/>
            <a:ext cx="737001" cy="871410"/>
          </a:xfrm>
          <a:prstGeom prst="line">
            <a:avLst/>
          </a:prstGeom>
          <a:noFill/>
          <a:ln w="19050">
            <a:solidFill>
              <a:schemeClr val="tx1"/>
            </a:solidFill>
            <a:round/>
            <a:headEnd/>
            <a:tailEnd type="triangle" w="lg" len="med"/>
          </a:ln>
        </p:spPr>
        <p:txBody>
          <a:bodyPr/>
          <a:lstStyle/>
          <a:p>
            <a:endParaRPr lang="en-US"/>
          </a:p>
        </p:txBody>
      </p:sp>
      <p:sp>
        <p:nvSpPr>
          <p:cNvPr id="14" name="Text Box 16">
            <a:extLst>
              <a:ext uri="{FF2B5EF4-FFF2-40B4-BE49-F238E27FC236}">
                <a16:creationId xmlns:a16="http://schemas.microsoft.com/office/drawing/2014/main" id="{1177A44C-7FFD-419C-9D99-A7F292C2D5FA}"/>
              </a:ext>
            </a:extLst>
          </p:cNvPr>
          <p:cNvSpPr txBox="1">
            <a:spLocks noChangeArrowheads="1"/>
          </p:cNvSpPr>
          <p:nvPr/>
        </p:nvSpPr>
        <p:spPr bwMode="auto">
          <a:xfrm>
            <a:off x="5045409" y="2158939"/>
            <a:ext cx="1177925" cy="461665"/>
          </a:xfrm>
          <a:prstGeom prst="rect">
            <a:avLst/>
          </a:prstGeom>
          <a:noFill/>
          <a:ln w="9525">
            <a:noFill/>
            <a:miter lim="800000"/>
            <a:headEnd/>
            <a:tailEnd type="none" w="lg" len="med"/>
          </a:ln>
        </p:spPr>
        <p:txBody>
          <a:bodyPr>
            <a:spAutoFit/>
          </a:bodyPr>
          <a:lstStyle/>
          <a:p>
            <a:r>
              <a:rPr lang="en-US" sz="1200" dirty="0">
                <a:latin typeface="Times New Roman" pitchFamily="18" charset="0"/>
              </a:rPr>
              <a:t> $500</a:t>
            </a:r>
          </a:p>
          <a:p>
            <a:r>
              <a:rPr lang="en-US" sz="1200" dirty="0">
                <a:latin typeface="Times New Roman" pitchFamily="18" charset="0"/>
              </a:rPr>
              <a:t>Common Int</a:t>
            </a:r>
          </a:p>
        </p:txBody>
      </p:sp>
    </p:spTree>
    <p:extLst>
      <p:ext uri="{BB962C8B-B14F-4D97-AF65-F5344CB8AC3E}">
        <p14:creationId xmlns:p14="http://schemas.microsoft.com/office/powerpoint/2010/main" val="60565354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Preferred Return</a:t>
            </a:r>
          </a:p>
        </p:txBody>
      </p:sp>
      <p:sp>
        <p:nvSpPr>
          <p:cNvPr id="7172" name="Rectangle 3"/>
          <p:cNvSpPr>
            <a:spLocks noGrp="1" noChangeArrowheads="1"/>
          </p:cNvSpPr>
          <p:nvPr>
            <p:ph type="body" sz="quarter" idx="10"/>
          </p:nvPr>
        </p:nvSpPr>
        <p:spPr>
          <a:xfrm>
            <a:off x="752400" y="1131887"/>
            <a:ext cx="7639200" cy="4594225"/>
          </a:xfrm>
        </p:spPr>
        <p:txBody>
          <a:bodyPr/>
          <a:lstStyle/>
          <a:p>
            <a:r>
              <a:rPr lang="en-US" dirty="0"/>
              <a:t>How does one balance the capital shift analysis under Reg. </a:t>
            </a:r>
            <a:r>
              <a:rPr lang="en-US" dirty="0">
                <a:effectLst/>
                <a:ea typeface="Calibri" panose="020F0502020204030204" pitchFamily="34" charset="0"/>
              </a:rPr>
              <a:t>§1.721-1(b)(1) with the flexibility permitted for allocations under the partners’ interests in the p</a:t>
            </a:r>
            <a:r>
              <a:rPr lang="en-US" dirty="0"/>
              <a:t>artnership?</a:t>
            </a:r>
          </a:p>
          <a:p>
            <a:pPr lvl="1"/>
            <a:r>
              <a:rPr lang="en-US" b="0" dirty="0"/>
              <a:t>If one concludes that partners’ interests in the partnership does not require reconciliation of capital accounts with economic entitlements on an annual basis, and projections show that PS ultimately will earn sufficient income to satisfy the preferred return, it seems that flexibility for allocations should prevail over finding an immediate capital shift.</a:t>
            </a:r>
          </a:p>
          <a:p>
            <a:pPr lvl="1"/>
            <a:r>
              <a:rPr lang="en-US" b="1" dirty="0"/>
              <a:t>Do the rules relating to guaranteed payments for the use of capital under section 707(c) create the effect of a capital shift because distributions are determined without regard to the income of PS?</a:t>
            </a:r>
          </a:p>
          <a:p>
            <a:pPr lvl="1"/>
            <a:r>
              <a:rPr lang="en-US" dirty="0"/>
              <a:t>Although section 707(c) references a “payment”, it is not necessary that the recipient receives cash or property in satisfaction of the guaranteed payment obligation in order to accrue income.</a:t>
            </a:r>
          </a:p>
          <a:p>
            <a:pPr lvl="2"/>
            <a:r>
              <a:rPr lang="en-US" dirty="0"/>
              <a:t>The partner must accrue income at the time that the partnership is entitled to a deduction.  Reg. </a:t>
            </a:r>
            <a:r>
              <a:rPr lang="en-US" dirty="0">
                <a:effectLst/>
                <a:ea typeface="Calibri" panose="020F0502020204030204" pitchFamily="34" charset="0"/>
              </a:rPr>
              <a:t>§1.707-1(c).</a:t>
            </a:r>
            <a:r>
              <a:rPr lang="en-US" dirty="0"/>
              <a:t>  </a:t>
            </a:r>
          </a:p>
          <a:p>
            <a:pPr lvl="1"/>
            <a:r>
              <a:rPr lang="en-US" dirty="0">
                <a:effectLst/>
                <a:ea typeface="Calibri" panose="020F0502020204030204" pitchFamily="34" charset="0"/>
              </a:rPr>
              <a:t>Some rely on Example 2 of Reg. §1.707-1(c) in concluding that, where profit is allocated to the extent available to match the preferred return, a guaranteed payment will accrue only to the extent of the shortfall between allocated income and the distribution entitlement.</a:t>
            </a:r>
          </a:p>
          <a:p>
            <a:pPr lvl="1"/>
            <a:r>
              <a:rPr lang="en-US" b="0" dirty="0"/>
              <a:t>In arguing for further deferral, some argue that, until a payment is actually made, (1) there has been no realization of income, and/or (2) the purpose of section 707(c) relates to the characterization of the payment and not the timing of income accrual.  </a:t>
            </a:r>
          </a:p>
        </p:txBody>
      </p:sp>
    </p:spTree>
    <p:extLst>
      <p:ext uri="{BB962C8B-B14F-4D97-AF65-F5344CB8AC3E}">
        <p14:creationId xmlns:p14="http://schemas.microsoft.com/office/powerpoint/2010/main" val="178390773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 Info</a:t>
            </a:r>
          </a:p>
        </p:txBody>
      </p:sp>
      <p:graphicFrame>
        <p:nvGraphicFramePr>
          <p:cNvPr id="4" name="Table 3"/>
          <p:cNvGraphicFramePr>
            <a:graphicFrameLocks noGrp="1"/>
          </p:cNvGraphicFramePr>
          <p:nvPr>
            <p:extLst>
              <p:ext uri="{D42A27DB-BD31-4B8C-83A1-F6EECF244321}">
                <p14:modId xmlns:p14="http://schemas.microsoft.com/office/powerpoint/2010/main" val="2363748779"/>
              </p:ext>
            </p:extLst>
          </p:nvPr>
        </p:nvGraphicFramePr>
        <p:xfrm>
          <a:off x="1849348" y="2474548"/>
          <a:ext cx="6291452" cy="2169160"/>
        </p:xfrm>
        <a:graphic>
          <a:graphicData uri="http://schemas.openxmlformats.org/drawingml/2006/table">
            <a:tbl>
              <a:tblPr firstRow="1" bandRow="1">
                <a:tableStyleId>{5C22544A-7EE6-4342-B048-85BDC9FD1C3A}</a:tableStyleId>
              </a:tblPr>
              <a:tblGrid>
                <a:gridCol w="3145726">
                  <a:extLst>
                    <a:ext uri="{9D8B030D-6E8A-4147-A177-3AD203B41FA5}">
                      <a16:colId xmlns:a16="http://schemas.microsoft.com/office/drawing/2014/main" val="20000"/>
                    </a:ext>
                  </a:extLst>
                </a:gridCol>
                <a:gridCol w="3145726">
                  <a:extLst>
                    <a:ext uri="{9D8B030D-6E8A-4147-A177-3AD203B41FA5}">
                      <a16:colId xmlns:a16="http://schemas.microsoft.com/office/drawing/2014/main" val="20001"/>
                    </a:ext>
                  </a:extLst>
                </a:gridCol>
              </a:tblGrid>
              <a:tr h="370840">
                <a:tc>
                  <a:txBody>
                    <a:bodyPr/>
                    <a:lstStyle/>
                    <a:p>
                      <a:endParaRPr lang="en-US" sz="1200" b="0" dirty="0">
                        <a:ln>
                          <a:noFill/>
                        </a:ln>
                        <a:solidFill>
                          <a:schemeClr val="bg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400" b="0" dirty="0">
                        <a:ln>
                          <a:noFill/>
                        </a:ln>
                        <a:solidFill>
                          <a:schemeClr val="bg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600" b="0" dirty="0">
                          <a:ln>
                            <a:noFill/>
                          </a:ln>
                          <a:solidFill>
                            <a:schemeClr val="bg1"/>
                          </a:solidFill>
                          <a:latin typeface="+mn-lt"/>
                        </a:rPr>
                        <a:t>James B. Sowell</a:t>
                      </a:r>
                    </a:p>
                    <a:p>
                      <a:r>
                        <a:rPr lang="en-US" sz="1600" b="0" dirty="0">
                          <a:ln>
                            <a:noFill/>
                          </a:ln>
                          <a:solidFill>
                            <a:schemeClr val="bg1"/>
                          </a:solidFill>
                          <a:latin typeface="+mn-lt"/>
                        </a:rPr>
                        <a:t>KPMG LLP</a:t>
                      </a:r>
                    </a:p>
                    <a:p>
                      <a:r>
                        <a:rPr lang="en-US" sz="1600" b="0" dirty="0">
                          <a:ln>
                            <a:noFill/>
                          </a:ln>
                          <a:solidFill>
                            <a:schemeClr val="bg1"/>
                          </a:solidFill>
                          <a:latin typeface="+mn-lt"/>
                        </a:rPr>
                        <a:t>jsowell@kpmg.com</a:t>
                      </a:r>
                    </a:p>
                    <a:p>
                      <a:r>
                        <a:rPr lang="en-US" sz="1600" b="0" dirty="0">
                          <a:ln>
                            <a:noFill/>
                          </a:ln>
                          <a:solidFill>
                            <a:schemeClr val="bg1"/>
                          </a:solidFill>
                          <a:latin typeface="+mn-lt"/>
                        </a:rPr>
                        <a:t>202-533-5710</a:t>
                      </a:r>
                    </a:p>
                    <a:p>
                      <a:endParaRPr lang="en-US" sz="1200" b="0" dirty="0">
                        <a:ln>
                          <a:noFill/>
                        </a:ln>
                        <a:solidFill>
                          <a:schemeClr val="bg1"/>
                        </a:solidFill>
                        <a:latin typeface="+mn-lt"/>
                      </a:endParaRPr>
                    </a:p>
                    <a:p>
                      <a:endParaRPr lang="en-US" sz="1200" b="0" dirty="0">
                        <a:ln>
                          <a:noFill/>
                        </a:ln>
                        <a:solidFill>
                          <a:schemeClr val="bg1"/>
                        </a:solidFill>
                        <a:latin typeface="+mn-lt"/>
                      </a:endParaRPr>
                    </a:p>
                    <a:p>
                      <a:endParaRPr lang="en-US" sz="1200" b="0" dirty="0">
                        <a:ln>
                          <a:noFill/>
                        </a:ln>
                        <a:solidFill>
                          <a:schemeClr val="bg1"/>
                        </a:solidFill>
                        <a:latin typeface="+mn-lt"/>
                      </a:endParaRPr>
                    </a:p>
                    <a:p>
                      <a:endParaRPr lang="en-US" sz="1200" b="0" dirty="0">
                        <a:ln>
                          <a:noFill/>
                        </a:ln>
                        <a:solidFill>
                          <a:schemeClr val="bg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bg1"/>
                          </a:solidFill>
                          <a:latin typeface="+mn-lt"/>
                        </a:rPr>
                        <a:t>Phillip J. Gall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bg1"/>
                          </a:solidFill>
                          <a:latin typeface="+mn-lt"/>
                        </a:rPr>
                        <a:t>Ernst &amp; Young LLP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bg1"/>
                          </a:solidFill>
                          <a:latin typeface="+mn-lt"/>
                        </a:rPr>
                        <a:t>phillip.gall@ey.com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bg1"/>
                          </a:solidFill>
                          <a:latin typeface="+mn-lt"/>
                        </a:rPr>
                        <a:t>212-773-5399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 name="TextBox 4"/>
          <p:cNvSpPr txBox="1"/>
          <p:nvPr/>
        </p:nvSpPr>
        <p:spPr>
          <a:xfrm>
            <a:off x="2151529" y="3267635"/>
            <a:ext cx="914400" cy="914400"/>
          </a:xfrm>
          <a:prstGeom prst="rect">
            <a:avLst/>
          </a:prstGeom>
          <a:noFill/>
        </p:spPr>
        <p:txBody>
          <a:bodyPr wrap="none" lIns="54610" tIns="54610" rIns="54610" bIns="54610" rtlCol="0">
            <a:noAutofit/>
          </a:bodyPr>
          <a:lstStyle/>
          <a:p>
            <a:pPr>
              <a:spcAft>
                <a:spcPts val="600"/>
              </a:spcAft>
            </a:pPr>
            <a:endParaRPr lang="en-US" sz="1500" dirty="0" err="1">
              <a:solidFill>
                <a:schemeClr val="tx2"/>
              </a:solidFill>
            </a:endParaRPr>
          </a:p>
        </p:txBody>
      </p:sp>
      <p:graphicFrame>
        <p:nvGraphicFramePr>
          <p:cNvPr id="6" name="Table 5">
            <a:extLst>
              <a:ext uri="{FF2B5EF4-FFF2-40B4-BE49-F238E27FC236}">
                <a16:creationId xmlns:a16="http://schemas.microsoft.com/office/drawing/2014/main" id="{A1AE89F9-4051-4546-A0C2-79FA780F4160}"/>
              </a:ext>
            </a:extLst>
          </p:cNvPr>
          <p:cNvGraphicFramePr>
            <a:graphicFrameLocks noGrp="1"/>
          </p:cNvGraphicFramePr>
          <p:nvPr>
            <p:extLst>
              <p:ext uri="{D42A27DB-BD31-4B8C-83A1-F6EECF244321}">
                <p14:modId xmlns:p14="http://schemas.microsoft.com/office/powerpoint/2010/main" val="2294546457"/>
              </p:ext>
            </p:extLst>
          </p:nvPr>
        </p:nvGraphicFramePr>
        <p:xfrm>
          <a:off x="1849348" y="3850621"/>
          <a:ext cx="6291452" cy="2047240"/>
        </p:xfrm>
        <a:graphic>
          <a:graphicData uri="http://schemas.openxmlformats.org/drawingml/2006/table">
            <a:tbl>
              <a:tblPr firstRow="1" bandRow="1">
                <a:tableStyleId>{5C22544A-7EE6-4342-B048-85BDC9FD1C3A}</a:tableStyleId>
              </a:tblPr>
              <a:tblGrid>
                <a:gridCol w="3145726">
                  <a:extLst>
                    <a:ext uri="{9D8B030D-6E8A-4147-A177-3AD203B41FA5}">
                      <a16:colId xmlns:a16="http://schemas.microsoft.com/office/drawing/2014/main" val="20000"/>
                    </a:ext>
                  </a:extLst>
                </a:gridCol>
                <a:gridCol w="3145726">
                  <a:extLst>
                    <a:ext uri="{9D8B030D-6E8A-4147-A177-3AD203B41FA5}">
                      <a16:colId xmlns:a16="http://schemas.microsoft.com/office/drawing/2014/main" val="20001"/>
                    </a:ext>
                  </a:extLst>
                </a:gridCol>
              </a:tblGrid>
              <a:tr h="370840">
                <a:tc>
                  <a:txBody>
                    <a:bodyPr/>
                    <a:lstStyle/>
                    <a:p>
                      <a:endParaRPr lang="en-US" sz="1200" b="0" dirty="0">
                        <a:ln>
                          <a:noFill/>
                        </a:ln>
                        <a:solidFill>
                          <a:schemeClr val="bg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400" b="0" dirty="0">
                        <a:ln>
                          <a:noFill/>
                        </a:ln>
                        <a:solidFill>
                          <a:schemeClr val="bg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600" b="0" dirty="0">
                          <a:ln>
                            <a:noFill/>
                          </a:ln>
                          <a:solidFill>
                            <a:schemeClr val="bg1"/>
                          </a:solidFill>
                          <a:latin typeface="+mn-lt"/>
                        </a:rPr>
                        <a:t>Andrea A. </a:t>
                      </a:r>
                      <a:r>
                        <a:rPr lang="en-US" sz="1600" b="0" dirty="0" err="1">
                          <a:ln>
                            <a:noFill/>
                          </a:ln>
                          <a:solidFill>
                            <a:schemeClr val="bg1"/>
                          </a:solidFill>
                          <a:latin typeface="+mn-lt"/>
                        </a:rPr>
                        <a:t>Ramezan</a:t>
                      </a:r>
                      <a:endParaRPr lang="en-US" sz="1600" b="0" dirty="0">
                        <a:ln>
                          <a:noFill/>
                        </a:ln>
                        <a:solidFill>
                          <a:schemeClr val="bg1"/>
                        </a:solidFill>
                        <a:latin typeface="+mn-lt"/>
                      </a:endParaRPr>
                    </a:p>
                    <a:p>
                      <a:r>
                        <a:rPr lang="en-US" sz="1600" b="0" dirty="0">
                          <a:ln>
                            <a:noFill/>
                          </a:ln>
                          <a:solidFill>
                            <a:schemeClr val="bg1"/>
                          </a:solidFill>
                          <a:latin typeface="+mn-lt"/>
                        </a:rPr>
                        <a:t>Latham &amp; Watkins, LLP</a:t>
                      </a:r>
                    </a:p>
                    <a:p>
                      <a:r>
                        <a:rPr lang="en-US" sz="1600" b="0" dirty="0">
                          <a:ln>
                            <a:noFill/>
                          </a:ln>
                          <a:solidFill>
                            <a:schemeClr val="bg1"/>
                          </a:solidFill>
                          <a:latin typeface="+mn-lt"/>
                        </a:rPr>
                        <a:t>andrea.ramezan@lw.com</a:t>
                      </a:r>
                    </a:p>
                    <a:p>
                      <a:r>
                        <a:rPr lang="en-US" sz="1600" b="0" dirty="0">
                          <a:ln>
                            <a:noFill/>
                          </a:ln>
                          <a:solidFill>
                            <a:schemeClr val="bg1"/>
                          </a:solidFill>
                          <a:latin typeface="+mn-lt"/>
                        </a:rPr>
                        <a:t>202-637-2106</a:t>
                      </a:r>
                    </a:p>
                    <a:p>
                      <a:endParaRPr lang="en-US" sz="1600" b="0" dirty="0">
                        <a:ln>
                          <a:noFill/>
                        </a:ln>
                        <a:solidFill>
                          <a:schemeClr val="bg1"/>
                        </a:solidFill>
                        <a:latin typeface="+mn-lt"/>
                      </a:endParaRPr>
                    </a:p>
                    <a:p>
                      <a:endParaRPr lang="en-US" sz="1200" b="0" dirty="0">
                        <a:ln>
                          <a:noFill/>
                        </a:ln>
                        <a:solidFill>
                          <a:schemeClr val="bg1"/>
                        </a:solidFill>
                        <a:latin typeface="+mn-lt"/>
                      </a:endParaRPr>
                    </a:p>
                    <a:p>
                      <a:endParaRPr lang="en-US" sz="1200" b="0" dirty="0">
                        <a:ln>
                          <a:noFill/>
                        </a:ln>
                        <a:solidFill>
                          <a:schemeClr val="bg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bg1"/>
                          </a:solidFill>
                          <a:latin typeface="+mn-lt"/>
                        </a:rPr>
                        <a:t>Eric B. Sloan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bg1"/>
                          </a:solidFill>
                          <a:latin typeface="+mn-lt"/>
                        </a:rPr>
                        <a:t>Gibson, Dunn &amp; Crutcher, LLP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bg1"/>
                          </a:solidFill>
                          <a:latin typeface="+mn-lt"/>
                        </a:rPr>
                        <a:t>esloan@gibsondunn.com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bg1"/>
                          </a:solidFill>
                          <a:latin typeface="+mn-lt"/>
                        </a:rPr>
                        <a:t>212-351-2340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4673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8201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Background</a:t>
            </a:r>
          </a:p>
        </p:txBody>
      </p:sp>
      <p:sp>
        <p:nvSpPr>
          <p:cNvPr id="7172" name="Rectangle 3"/>
          <p:cNvSpPr>
            <a:spLocks noGrp="1" noChangeArrowheads="1"/>
          </p:cNvSpPr>
          <p:nvPr>
            <p:ph type="body" sz="quarter" idx="10"/>
          </p:nvPr>
        </p:nvSpPr>
        <p:spPr/>
        <p:txBody>
          <a:bodyPr/>
          <a:lstStyle/>
          <a:p>
            <a:r>
              <a:rPr lang="en-US" dirty="0"/>
              <a:t>“Partnerships are strange animals.”</a:t>
            </a:r>
          </a:p>
          <a:p>
            <a:pPr lvl="1"/>
            <a:r>
              <a:rPr lang="en-US" b="0" dirty="0"/>
              <a:t>Partnerships are a mix of entity and aggregate (i.e., as if the partners owned their share of assets directly), and this creates complex issues in evaluating value shifts among partners.</a:t>
            </a:r>
            <a:r>
              <a:rPr lang="en-US" sz="1300" dirty="0"/>
              <a:t> </a:t>
            </a:r>
          </a:p>
          <a:p>
            <a:pPr lvl="2"/>
            <a:r>
              <a:rPr lang="en-US" sz="1300" dirty="0"/>
              <a:t>In many instances, partnership allocations are accounted for through “capital accounts” maintained by the partnership.  </a:t>
            </a:r>
          </a:p>
          <a:p>
            <a:pPr lvl="3"/>
            <a:r>
              <a:rPr lang="en-US" sz="1300" dirty="0"/>
              <a:t>Capital accounts essentially track a partner’s entitlement to partnership assets as if the partnership were to liquidate, selling all assets for their “book value” and distributing the proceeds to the partners.</a:t>
            </a:r>
          </a:p>
          <a:p>
            <a:pPr lvl="3"/>
            <a:r>
              <a:rPr lang="en-US" sz="1300" dirty="0"/>
              <a:t>How do value shifts among partners impact the integrity of the allocation regime?  </a:t>
            </a:r>
          </a:p>
          <a:p>
            <a:pPr lvl="2"/>
            <a:r>
              <a:rPr lang="en-US" sz="1300" dirty="0"/>
              <a:t>Value shifts can occur directly among partners by transferring interests or by the partnership shifting the share of partnership assets among partners by amending the sharing arrangement of the partners.</a:t>
            </a:r>
          </a:p>
          <a:p>
            <a:pPr lvl="3"/>
            <a:r>
              <a:rPr lang="en-US" sz="1300" dirty="0"/>
              <a:t>Does one determine the value of the shift by reference to the equity interest held by the partner or the value of the assets shifted on the books of the partnership?</a:t>
            </a:r>
          </a:p>
          <a:p>
            <a:pPr lvl="2"/>
            <a:r>
              <a:rPr lang="en-US" sz="1300" dirty="0"/>
              <a:t>When one conveys property in satisfaction of an obligation, gain or loss generally is recognized with respect to the property transferred.</a:t>
            </a:r>
          </a:p>
          <a:p>
            <a:pPr lvl="3"/>
            <a:r>
              <a:rPr lang="en-US" sz="1300" dirty="0"/>
              <a:t>When the value of partnership assets is shifted among partners on the books of a partnership, you have not lost the last clear chance to tax the gain, since the partners all remain tied to the assets through the partnership.  Can this impact the decision as to whether to immediately tax the gain?   </a:t>
            </a:r>
            <a:endParaRPr lang="en-US" b="0" dirty="0"/>
          </a:p>
          <a:p>
            <a:endParaRPr lang="en-US" b="0" dirty="0"/>
          </a:p>
          <a:p>
            <a:endParaRPr lang="en-US" b="0" dirty="0"/>
          </a:p>
          <a:p>
            <a:endParaRPr lang="en-US" b="0" dirty="0"/>
          </a:p>
        </p:txBody>
      </p:sp>
    </p:spTree>
    <p:extLst>
      <p:ext uri="{BB962C8B-B14F-4D97-AF65-F5344CB8AC3E}">
        <p14:creationId xmlns:p14="http://schemas.microsoft.com/office/powerpoint/2010/main" val="42562152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a:xfrm>
            <a:off x="1584000" y="4788830"/>
            <a:ext cx="6815463" cy="846000"/>
          </a:xfrm>
        </p:spPr>
        <p:txBody>
          <a:bodyPr/>
          <a:lstStyle/>
          <a:p>
            <a:r>
              <a:rPr lang="en-US" dirty="0"/>
              <a:t>© 2022 KPMG LLP, a Delaware limited liability partnership and a member firm of the KPMG global organization of independent member firms affiliated with KPMG International Limited, a private English company limited by guarantee. All rights reserved.</a:t>
            </a:r>
          </a:p>
          <a:p>
            <a:endParaRPr lang="en-US" sz="1000" dirty="0"/>
          </a:p>
        </p:txBody>
      </p:sp>
      <p:sp>
        <p:nvSpPr>
          <p:cNvPr id="3" name="Text Placeholder 2"/>
          <p:cNvSpPr>
            <a:spLocks noGrp="1"/>
          </p:cNvSpPr>
          <p:nvPr>
            <p:ph type="body" sz="quarter" idx="12"/>
          </p:nvPr>
        </p:nvSpPr>
        <p:spPr/>
        <p:txBody>
          <a:bodyPr/>
          <a:lstStyle/>
          <a:p>
            <a:r>
              <a:rPr lang="en-US" sz="1000" dirty="0"/>
              <a:t>The KPMG name and logo are registered trademarks or trademarks of KPMG International.</a:t>
            </a:r>
          </a:p>
        </p:txBody>
      </p:sp>
      <p:sp>
        <p:nvSpPr>
          <p:cNvPr id="4" name="Text Placeholder 3"/>
          <p:cNvSpPr>
            <a:spLocks noGrp="1"/>
          </p:cNvSpPr>
          <p:nvPr>
            <p:ph type="body" sz="quarter" idx="13"/>
          </p:nvPr>
        </p:nvSpPr>
        <p:spPr>
          <a:xfrm>
            <a:off x="1584000" y="3741244"/>
            <a:ext cx="6815463" cy="846000"/>
          </a:xfrm>
        </p:spPr>
        <p:txBody>
          <a:bodyPr/>
          <a:lstStyle/>
          <a:p>
            <a:r>
              <a:rPr lang="en-US" sz="1000" dirty="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p:txBody>
      </p:sp>
      <p:sp>
        <p:nvSpPr>
          <p:cNvPr id="5" name="Text Placeholder 4"/>
          <p:cNvSpPr>
            <a:spLocks noGrp="1"/>
          </p:cNvSpPr>
          <p:nvPr>
            <p:ph type="body" sz="quarter" idx="14"/>
          </p:nvPr>
        </p:nvSpPr>
        <p:spPr/>
        <p:txBody>
          <a:bodyPr/>
          <a:lstStyle/>
          <a:p>
            <a:r>
              <a:rPr lang="en-US" dirty="0"/>
              <a:t>kpmg.com/</a:t>
            </a:r>
            <a:r>
              <a:rPr lang="en-US" dirty="0" err="1"/>
              <a:t>socialmedia</a:t>
            </a:r>
            <a:endParaRPr lang="en-US" dirty="0"/>
          </a:p>
        </p:txBody>
      </p:sp>
    </p:spTree>
    <p:extLst>
      <p:ext uri="{BB962C8B-B14F-4D97-AF65-F5344CB8AC3E}">
        <p14:creationId xmlns:p14="http://schemas.microsoft.com/office/powerpoint/2010/main" val="394525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Gross Income - Generally</a:t>
            </a:r>
          </a:p>
        </p:txBody>
      </p:sp>
      <p:sp>
        <p:nvSpPr>
          <p:cNvPr id="7172" name="Rectangle 3"/>
          <p:cNvSpPr>
            <a:spLocks noGrp="1" noChangeArrowheads="1"/>
          </p:cNvSpPr>
          <p:nvPr>
            <p:ph type="body" sz="quarter" idx="10"/>
          </p:nvPr>
        </p:nvSpPr>
        <p:spPr/>
        <p:txBody>
          <a:bodyPr/>
          <a:lstStyle/>
          <a:p>
            <a:r>
              <a:rPr lang="en-US" sz="1800" i="1" dirty="0">
                <a:effectLst/>
                <a:ea typeface="Calibri" panose="020F0502020204030204" pitchFamily="34" charset="0"/>
              </a:rPr>
              <a:t>Commissioner v. Glenshaw Glass Co.</a:t>
            </a:r>
            <a:r>
              <a:rPr lang="en-US" sz="1800" dirty="0">
                <a:effectLst/>
                <a:ea typeface="Calibri" panose="020F0502020204030204" pitchFamily="34" charset="0"/>
              </a:rPr>
              <a:t>, </a:t>
            </a:r>
            <a:r>
              <a:rPr lang="en-US" sz="1800" dirty="0">
                <a:effectLst/>
                <a:ea typeface="Calibri" panose="020F0502020204030204" pitchFamily="34" charset="0"/>
                <a:cs typeface="Times New Roman" panose="02020603050405020304" pitchFamily="18" charset="0"/>
              </a:rPr>
              <a:t>348 U.S. 426 (1955) </a:t>
            </a:r>
            <a:r>
              <a:rPr lang="en-US" sz="1800" dirty="0">
                <a:effectLst/>
                <a:ea typeface="Calibri" panose="020F0502020204030204" pitchFamily="34" charset="0"/>
              </a:rPr>
              <a:t>- gross income involves “undeniable accessions to wealth, clearly realized, and over which the taxpayers have complete dominion.”</a:t>
            </a:r>
          </a:p>
          <a:p>
            <a:r>
              <a:rPr lang="en-US" b="0" dirty="0">
                <a:effectLst/>
                <a:ea typeface="Calibri" panose="020F0502020204030204" pitchFamily="34" charset="0"/>
              </a:rPr>
              <a:t>Treasure trove or found property is included in gross income when such property is reduced to possession</a:t>
            </a:r>
            <a:r>
              <a:rPr lang="en-US" b="0" dirty="0">
                <a:ea typeface="Calibri" panose="020F0502020204030204" pitchFamily="34" charset="0"/>
              </a:rPr>
              <a:t>. </a:t>
            </a:r>
            <a:r>
              <a:rPr lang="en-US" b="0" dirty="0">
                <a:effectLst/>
                <a:ea typeface="Calibri" panose="020F0502020204030204" pitchFamily="34" charset="0"/>
              </a:rPr>
              <a:t>Reg. §1.61-14(a). </a:t>
            </a:r>
          </a:p>
          <a:p>
            <a:r>
              <a:rPr lang="en-US" sz="1800" i="1" dirty="0">
                <a:effectLst/>
                <a:ea typeface="Calibri" panose="020F0502020204030204" pitchFamily="34" charset="0"/>
              </a:rPr>
              <a:t>Cottage Savings Association v. Commissioner</a:t>
            </a:r>
            <a:r>
              <a:rPr lang="en-US" sz="1800" b="0" dirty="0">
                <a:ea typeface="Calibri" panose="020F0502020204030204" pitchFamily="34" charset="0"/>
              </a:rPr>
              <a:t>, </a:t>
            </a:r>
            <a:r>
              <a:rPr lang="en-US" sz="1800" dirty="0">
                <a:effectLst/>
                <a:ea typeface="Calibri" panose="020F0502020204030204" pitchFamily="34" charset="0"/>
              </a:rPr>
              <a:t>499 U.S. 554 (1991) - “an exchange of property gives rise to a realization event so long as the exchanged properties are ‘materially different’ - - that is, so long as they embody legally distinct entitlements.”</a:t>
            </a:r>
            <a:endParaRPr lang="en-US" sz="1800" b="0" dirty="0">
              <a:effectLst/>
              <a:ea typeface="Calibri" panose="020F0502020204030204" pitchFamily="34" charset="0"/>
              <a:cs typeface="Times New Roman" panose="02020603050405020304" pitchFamily="18" charset="0"/>
            </a:endParaRPr>
          </a:p>
          <a:p>
            <a:pPr lvl="1"/>
            <a:r>
              <a:rPr lang="en-US" dirty="0"/>
              <a:t>The Court acknowledged that the realization requirement is </a:t>
            </a:r>
            <a:r>
              <a:rPr lang="en-US" dirty="0">
                <a:effectLst/>
                <a:ea typeface="Calibri" panose="020F0502020204030204" pitchFamily="34" charset="0"/>
              </a:rPr>
              <a:t>“founded on administrative convenience.”  </a:t>
            </a:r>
          </a:p>
          <a:p>
            <a:pPr lvl="1"/>
            <a:r>
              <a:rPr lang="en-US" dirty="0">
                <a:effectLst/>
                <a:ea typeface="Calibri" panose="020F0502020204030204" pitchFamily="34" charset="0"/>
              </a:rPr>
              <a:t>According to the Court, the realization requirement avoids problems of regularly valuing assets in an appreciation-based tax system.</a:t>
            </a:r>
          </a:p>
          <a:p>
            <a:pPr lvl="1"/>
            <a:r>
              <a:rPr lang="en-US" dirty="0">
                <a:effectLst/>
                <a:ea typeface="Calibri" panose="020F0502020204030204" pitchFamily="34" charset="0"/>
              </a:rPr>
              <a:t>In P.L.R. 200045028 (dealing with realignment of trust interests and assets), the IRS stated: “[I]n order for a transaction to result in a section 1001 taxable event, the transaction must be (1) a sale, exchange, or other disposition, and (2) if an exchange, the exchange must result in the receipt of property that is ‘materially different’ (as defined in </a:t>
            </a:r>
            <a:r>
              <a:rPr lang="en-US" i="1" dirty="0">
                <a:effectLst/>
                <a:ea typeface="Calibri" panose="020F0502020204030204" pitchFamily="34" charset="0"/>
              </a:rPr>
              <a:t>Cottage Savings</a:t>
            </a:r>
            <a:r>
              <a:rPr lang="en-US" dirty="0">
                <a:effectLst/>
                <a:ea typeface="Calibri" panose="020F0502020204030204" pitchFamily="34" charset="0"/>
              </a:rPr>
              <a:t>) from the property that was given up.” </a:t>
            </a:r>
            <a:endParaRPr lang="en-US" dirty="0">
              <a:effectLst/>
              <a:ea typeface="Calibri" panose="020F0502020204030204" pitchFamily="34" charset="0"/>
              <a:cs typeface="Times New Roman" panose="02020603050405020304" pitchFamily="18" charset="0"/>
            </a:endParaRPr>
          </a:p>
          <a:p>
            <a:endParaRPr lang="en-US" b="0" dirty="0"/>
          </a:p>
        </p:txBody>
      </p:sp>
    </p:spTree>
    <p:extLst>
      <p:ext uri="{BB962C8B-B14F-4D97-AF65-F5344CB8AC3E}">
        <p14:creationId xmlns:p14="http://schemas.microsoft.com/office/powerpoint/2010/main" val="6815254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Gross Income - Generally</a:t>
            </a:r>
          </a:p>
        </p:txBody>
      </p:sp>
      <p:sp>
        <p:nvSpPr>
          <p:cNvPr id="7172" name="Rectangle 3"/>
          <p:cNvSpPr>
            <a:spLocks noGrp="1" noChangeArrowheads="1"/>
          </p:cNvSpPr>
          <p:nvPr>
            <p:ph type="body" sz="quarter" idx="10"/>
          </p:nvPr>
        </p:nvSpPr>
        <p:spPr/>
        <p:txBody>
          <a:bodyPr/>
          <a:lstStyle/>
          <a:p>
            <a:r>
              <a:rPr lang="en-US" sz="1800" dirty="0">
                <a:effectLst/>
                <a:ea typeface="Calibri" panose="020F0502020204030204" pitchFamily="34" charset="0"/>
              </a:rPr>
              <a:t>In recognition of the difficulty in applying </a:t>
            </a:r>
            <a:r>
              <a:rPr lang="en-US" sz="1800" i="1" dirty="0">
                <a:effectLst/>
                <a:ea typeface="Calibri" panose="020F0502020204030204" pitchFamily="34" charset="0"/>
              </a:rPr>
              <a:t>Cottage Savings </a:t>
            </a:r>
            <a:r>
              <a:rPr lang="en-US" sz="1800" dirty="0">
                <a:effectLst/>
                <a:ea typeface="Calibri" panose="020F0502020204030204" pitchFamily="34" charset="0"/>
              </a:rPr>
              <a:t>principles in the context of partnership arrangements, a respected commentator has stated:</a:t>
            </a:r>
          </a:p>
          <a:p>
            <a:r>
              <a:rPr lang="en-US" sz="1800" b="0" dirty="0">
                <a:effectLst/>
                <a:ea typeface="Calibri" panose="020F0502020204030204" pitchFamily="34" charset="0"/>
              </a:rPr>
              <a:t>“How do we reconcile such nonrealization with the hair trigger approach taken by the Supreme Court in </a:t>
            </a:r>
            <a:r>
              <a:rPr lang="en-US" sz="1800" b="0" i="1" dirty="0">
                <a:effectLst/>
                <a:ea typeface="Calibri" panose="020F0502020204030204" pitchFamily="34" charset="0"/>
              </a:rPr>
              <a:t>Cottage Savings</a:t>
            </a:r>
            <a:r>
              <a:rPr lang="en-US" sz="1800" b="0" dirty="0">
                <a:effectLst/>
                <a:ea typeface="Calibri" panose="020F0502020204030204" pitchFamily="34" charset="0"/>
              </a:rPr>
              <a:t>?  Subchapter K principles indicate realization and potential recognition are appropriate when there is a capital shift . . . The real tension is between subchapter K and </a:t>
            </a:r>
            <a:r>
              <a:rPr lang="en-US" sz="1800" b="0" i="1" dirty="0">
                <a:effectLst/>
                <a:ea typeface="Calibri" panose="020F0502020204030204" pitchFamily="34" charset="0"/>
              </a:rPr>
              <a:t>Cottage Savings</a:t>
            </a:r>
            <a:r>
              <a:rPr lang="en-US" sz="1800" b="0" dirty="0">
                <a:effectLst/>
                <a:ea typeface="Calibri" panose="020F0502020204030204" pitchFamily="34" charset="0"/>
              </a:rPr>
              <a:t> hair trigger.  It is submitted that it is more in line with the overall structure of partnership taxation to analyze the tax treatment of partnership realignments in terms of concepts such as capital shifts (or the lack thereof) and shifts of unrealized appreciation and depreciation, rather than under traditional concepts of realization as to whether anything is ‘materially different’ after the reallocation of profits and losses (i.</a:t>
            </a:r>
            <a:r>
              <a:rPr lang="en-US" sz="1800" b="0" i="1" dirty="0">
                <a:effectLst/>
                <a:ea typeface="Calibri" panose="020F0502020204030204" pitchFamily="34" charset="0"/>
              </a:rPr>
              <a:t>e.</a:t>
            </a:r>
            <a:r>
              <a:rPr lang="en-US" sz="1800" b="0" dirty="0">
                <a:effectLst/>
                <a:ea typeface="Calibri" panose="020F0502020204030204" pitchFamily="34" charset="0"/>
              </a:rPr>
              <a:t>, the test employed in </a:t>
            </a:r>
            <a:r>
              <a:rPr lang="en-US" sz="1800" b="0" i="1" dirty="0">
                <a:effectLst/>
                <a:ea typeface="Calibri" panose="020F0502020204030204" pitchFamily="34" charset="0"/>
              </a:rPr>
              <a:t>Cottage Savings).” </a:t>
            </a:r>
            <a:r>
              <a:rPr lang="en-US" sz="1800" b="0" dirty="0">
                <a:effectLst/>
                <a:ea typeface="Calibri" panose="020F0502020204030204" pitchFamily="34" charset="0"/>
              </a:rPr>
              <a:t>S. </a:t>
            </a:r>
            <a:r>
              <a:rPr lang="en-US" sz="1800" b="0" dirty="0" err="1">
                <a:effectLst/>
                <a:ea typeface="Calibri" panose="020F0502020204030204" pitchFamily="34" charset="0"/>
              </a:rPr>
              <a:t>Banoff</a:t>
            </a:r>
            <a:r>
              <a:rPr lang="en-US" sz="1800" b="0" dirty="0">
                <a:effectLst/>
                <a:ea typeface="Calibri" panose="020F0502020204030204" pitchFamily="34" charset="0"/>
              </a:rPr>
              <a:t>, </a:t>
            </a:r>
            <a:r>
              <a:rPr lang="en-US" sz="1800" b="0" i="1" dirty="0">
                <a:effectLst/>
                <a:ea typeface="Calibri" panose="020F0502020204030204" pitchFamily="34" charset="0"/>
              </a:rPr>
              <a:t>Partnership Ownership Realignments via Partnership Reallocations, Legal Status Changes, Recapitalizations, and Conversions: What are the Consequences?</a:t>
            </a:r>
            <a:r>
              <a:rPr lang="en-US" sz="1800" b="0" dirty="0">
                <a:effectLst/>
                <a:ea typeface="Calibri" panose="020F0502020204030204" pitchFamily="34" charset="0"/>
              </a:rPr>
              <a:t>, 83 Taxes 105 (2005). </a:t>
            </a:r>
            <a:endParaRPr lang="en-US" b="0" dirty="0"/>
          </a:p>
        </p:txBody>
      </p:sp>
    </p:spTree>
    <p:extLst>
      <p:ext uri="{BB962C8B-B14F-4D97-AF65-F5344CB8AC3E}">
        <p14:creationId xmlns:p14="http://schemas.microsoft.com/office/powerpoint/2010/main" val="41961303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Capital Accounts</a:t>
            </a:r>
          </a:p>
        </p:txBody>
      </p:sp>
      <p:sp>
        <p:nvSpPr>
          <p:cNvPr id="7172" name="Rectangle 3"/>
          <p:cNvSpPr>
            <a:spLocks noGrp="1" noChangeArrowheads="1"/>
          </p:cNvSpPr>
          <p:nvPr>
            <p:ph type="body" sz="quarter" idx="10"/>
          </p:nvPr>
        </p:nvSpPr>
        <p:spPr/>
        <p:txBody>
          <a:bodyPr/>
          <a:lstStyle/>
          <a:p>
            <a:r>
              <a:rPr lang="en-US" sz="1600" dirty="0"/>
              <a:t>As a flow-through entity that may involve complex economic arrangements, partnerships must allocate income, gain, loss, and deductions among partners in a manner that is reflective of the economic entitlements of the partners.</a:t>
            </a:r>
          </a:p>
          <a:p>
            <a:pPr lvl="1"/>
            <a:r>
              <a:rPr lang="en-US" sz="1600" b="0" dirty="0"/>
              <a:t>Capital accounts at any point in time are intended reflect partner entitlements as if the partnership was to sell all of its assets for “book” value, pay liabilities, and liquidate at such point in time.</a:t>
            </a:r>
          </a:p>
          <a:p>
            <a:pPr lvl="2"/>
            <a:r>
              <a:rPr lang="en-US" dirty="0"/>
              <a:t>For example, A and B each contribute $100 to PRS.  A has a 10% preferred interest and is allocated all $10 of PRS income for the year.  PRS makes no distributions.  At the end of the year, A’s capital account is $110 ($100 + $10 income), and B’s capital account is $100. </a:t>
            </a:r>
          </a:p>
        </p:txBody>
      </p:sp>
    </p:spTree>
    <p:extLst>
      <p:ext uri="{BB962C8B-B14F-4D97-AF65-F5344CB8AC3E}">
        <p14:creationId xmlns:p14="http://schemas.microsoft.com/office/powerpoint/2010/main" val="21477031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Capital Accounts</a:t>
            </a:r>
          </a:p>
        </p:txBody>
      </p:sp>
      <p:sp>
        <p:nvSpPr>
          <p:cNvPr id="7172" name="Rectangle 3"/>
          <p:cNvSpPr>
            <a:spLocks noGrp="1" noChangeArrowheads="1"/>
          </p:cNvSpPr>
          <p:nvPr>
            <p:ph type="body" sz="quarter" idx="10"/>
          </p:nvPr>
        </p:nvSpPr>
        <p:spPr/>
        <p:txBody>
          <a:bodyPr/>
          <a:lstStyle/>
          <a:p>
            <a:pPr lvl="1"/>
            <a:r>
              <a:rPr lang="en-US" sz="1600" b="1" dirty="0"/>
              <a:t>Capital accounts have been used for financial accounting purposes for many years, but it was not until the section 704(b) regulations addressing “substantial economic effect” were issued in 1986 that capital accounts became a driver for allocations under the tax rules. </a:t>
            </a:r>
          </a:p>
          <a:p>
            <a:pPr lvl="1"/>
            <a:r>
              <a:rPr lang="en-US" sz="1600" b="0" dirty="0"/>
              <a:t>Substantial economic effect rules, which essentially require liquidation based on capital accounts, are a safe harbor.</a:t>
            </a:r>
          </a:p>
          <a:p>
            <a:pPr lvl="1"/>
            <a:r>
              <a:rPr lang="en-US" sz="1600" dirty="0"/>
              <a:t>Allocations that do not satisfy requirements for substantial economic effect are allocated under “partners’ interests in the partnership” standard, which analyzes economic entitlements based on facts and circumstances.</a:t>
            </a:r>
            <a:r>
              <a:rPr lang="en-US" sz="1600" b="0" dirty="0"/>
              <a:t> </a:t>
            </a:r>
          </a:p>
        </p:txBody>
      </p:sp>
    </p:spTree>
    <p:extLst>
      <p:ext uri="{BB962C8B-B14F-4D97-AF65-F5344CB8AC3E}">
        <p14:creationId xmlns:p14="http://schemas.microsoft.com/office/powerpoint/2010/main" val="37418709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5400" dirty="0"/>
              <a:t>Capital Accounts</a:t>
            </a:r>
          </a:p>
        </p:txBody>
      </p:sp>
      <p:sp>
        <p:nvSpPr>
          <p:cNvPr id="7172" name="Rectangle 3"/>
          <p:cNvSpPr>
            <a:spLocks noGrp="1" noChangeArrowheads="1"/>
          </p:cNvSpPr>
          <p:nvPr>
            <p:ph type="body" sz="quarter" idx="10"/>
          </p:nvPr>
        </p:nvSpPr>
        <p:spPr/>
        <p:txBody>
          <a:bodyPr/>
          <a:lstStyle/>
          <a:p>
            <a:r>
              <a:rPr lang="en-US" sz="1600" dirty="0"/>
              <a:t>Following the issuance of the regulations in 1986, many agreements relied on the substantial economic effect safe harbor and liquidated based upon capital accounts. </a:t>
            </a:r>
          </a:p>
          <a:p>
            <a:r>
              <a:rPr lang="en-US" sz="1600" b="0" dirty="0"/>
              <a:t>More recently, there has been a trend moving away from safe harbor agreements, and instead agreements tend to rely on a “target allocation” approach in allocating income, gain, loss, and deduction among partners. </a:t>
            </a:r>
          </a:p>
          <a:p>
            <a:pPr lvl="2"/>
            <a:r>
              <a:rPr lang="en-US" sz="1600" dirty="0">
                <a:effectLst/>
                <a:ea typeface="Calibri" panose="020F0502020204030204" pitchFamily="34" charset="0"/>
              </a:rPr>
              <a:t>Under this approach, the allocation section cross references the distribution waterfall, and allocations are made in a manner such that capital accounts (increased by minimum gain) will equal an amount that is as close as possible to the economic entitlements of the partners, determined as if the partnership sold all of its assets for book value and then distributed the proceeds in accordance with the waterfall.  </a:t>
            </a:r>
          </a:p>
          <a:p>
            <a:pPr lvl="2"/>
            <a:r>
              <a:rPr lang="en-US" sz="1600" dirty="0">
                <a:effectLst/>
                <a:ea typeface="Calibri" panose="020F0502020204030204" pitchFamily="34" charset="0"/>
              </a:rPr>
              <a:t>For these partnerships, capital accounts do not determine the partnership economics (i.e., if capital accounts ultimately do not match the distribution waterfall, the distribution waterfall will govern liquidating distribution), but capital accounts are intended to conform to such economics.</a:t>
            </a:r>
            <a:endParaRPr lang="en-US" sz="1600" b="0" dirty="0"/>
          </a:p>
        </p:txBody>
      </p:sp>
    </p:spTree>
    <p:extLst>
      <p:ext uri="{BB962C8B-B14F-4D97-AF65-F5344CB8AC3E}">
        <p14:creationId xmlns:p14="http://schemas.microsoft.com/office/powerpoint/2010/main" val="308682015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Screen"/>
  <p:tag name="KEYWORD" val="SCREEN"/>
  <p:tag name="TEMPLATEVERSION" val="12/02/2016 04:09:56"/>
</p:tagLst>
</file>

<file path=ppt/tags/tag2.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1" id="{81A74BA1-76F7-4C13-8D4A-78AC48536C86}" vid="{AEB638C6-87DD-4A05-9F1A-A413F7D543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3F0C58B07F024980380EEF4AA2D918" ma:contentTypeVersion="2" ma:contentTypeDescription="Create a new document." ma:contentTypeScope="" ma:versionID="8252c6abadd8f112c17d6b259c8b73b3">
  <xsd:schema xmlns:xsd="http://www.w3.org/2001/XMLSchema" xmlns:p="http://schemas.microsoft.com/office/2006/metadata/properties" targetNamespace="http://schemas.microsoft.com/office/2006/metadata/properties" ma:root="true" ma:fieldsID="b6f4201e043724f7f61fcf644d912f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81E72E4-E0C3-425A-AC89-F5D628AC3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2DFA449-0B66-4AE8-9F6B-62B8123D4281}">
  <ds:schemaRefs>
    <ds:schemaRef ds:uri="http://schemas.microsoft.com/sharepoint/v3/contenttype/forms"/>
  </ds:schemaRefs>
</ds:datastoreItem>
</file>

<file path=customXml/itemProps3.xml><?xml version="1.0" encoding="utf-8"?>
<ds:datastoreItem xmlns:ds="http://schemas.openxmlformats.org/officeDocument/2006/customXml" ds:itemID="{61C918DE-02D5-4987-9596-B909AAA50FEA}">
  <ds:schemaRefs>
    <ds:schemaRef ds:uri="http://schemas.microsoft.com/office/2006/metadata/properties"/>
    <ds:schemaRef ds:uri="http://purl.org/dc/terms/"/>
    <ds:schemaRef ds:uri="http://purl.org/dc/dcmitype/"/>
    <ds:schemaRef ds:uri="http://www.w3.org/XML/1998/namespace"/>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6781</Words>
  <Application>Microsoft Macintosh PowerPoint</Application>
  <PresentationFormat>On-screen Show (4:3)</PresentationFormat>
  <Paragraphs>265</Paragraphs>
  <Slides>40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KPMG Light</vt:lpstr>
      <vt:lpstr>KPMG Thin</vt:lpstr>
      <vt:lpstr>Times New Roman</vt:lpstr>
      <vt:lpstr>Calibri</vt:lpstr>
      <vt:lpstr>KPMG Extralight</vt:lpstr>
      <vt:lpstr>Arial</vt:lpstr>
      <vt:lpstr>KPMG_Standard_4x3_0922_2015</vt:lpstr>
      <vt:lpstr>Concepts and Context in Partnership Capital Shifts  75th Annual University of Chicago Tax Conference</vt:lpstr>
      <vt:lpstr>Notice</vt:lpstr>
      <vt:lpstr>Concepts</vt:lpstr>
      <vt:lpstr>Background</vt:lpstr>
      <vt:lpstr>Gross Income - Generally</vt:lpstr>
      <vt:lpstr>Gross Income - Generally</vt:lpstr>
      <vt:lpstr>Capital Accounts</vt:lpstr>
      <vt:lpstr>Capital Accounts</vt:lpstr>
      <vt:lpstr>Capital Accounts</vt:lpstr>
      <vt:lpstr>Capital Accounts</vt:lpstr>
      <vt:lpstr>Capital Accounts</vt:lpstr>
      <vt:lpstr>Measuring Shifts Between Partners</vt:lpstr>
      <vt:lpstr>Measuring Shifts Between Partners </vt:lpstr>
      <vt:lpstr>Measuring Shifts Between Partners</vt:lpstr>
      <vt:lpstr>Measuring Shifts Between Partners</vt:lpstr>
      <vt:lpstr>Measuring Shifts Between Partners</vt:lpstr>
      <vt:lpstr>Capital Shifts- The Regulation </vt:lpstr>
      <vt:lpstr>Capital Shifts – The Regulation</vt:lpstr>
      <vt:lpstr>Capital Shifts – The Cases</vt:lpstr>
      <vt:lpstr>Capital Shifts – The Ancillary Regulations</vt:lpstr>
      <vt:lpstr>Capital Shifts – The Ancillary Regulations</vt:lpstr>
      <vt:lpstr>Capital Shifts – The Ancillary Regulations</vt:lpstr>
      <vt:lpstr>Context</vt:lpstr>
      <vt:lpstr>Partner-to-Partner Shift</vt:lpstr>
      <vt:lpstr>Partner-to-Partner Shift</vt:lpstr>
      <vt:lpstr>Capital Interest for Services – New Partner</vt:lpstr>
      <vt:lpstr>Capital Interest for Services – New Partner</vt:lpstr>
      <vt:lpstr>Capital Interest for Services – Existing Partner</vt:lpstr>
      <vt:lpstr>Capital Interest for Services – Existing Partner</vt:lpstr>
      <vt:lpstr>Capital Interest for Services Upon Formation</vt:lpstr>
      <vt:lpstr>Capital Interest for Services Upon Formation</vt:lpstr>
      <vt:lpstr>Service Partner Forfeits Capital Interest</vt:lpstr>
      <vt:lpstr>Service Partner Forfeits Capital Interest</vt:lpstr>
      <vt:lpstr>Bargain Purchase of a Partnership Interest</vt:lpstr>
      <vt:lpstr>Bargain Purchase of a Partnership Interest</vt:lpstr>
      <vt:lpstr>Preferred Return</vt:lpstr>
      <vt:lpstr>Preferred Return</vt:lpstr>
      <vt:lpstr>Contact Info</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and Context in Partnership Capital Shifts  75th Annual University of Chicago Tax Conference</dc:title>
  <cp:lastModifiedBy>Katie Graves</cp:lastModifiedBy>
  <cp:revision>1</cp:revision>
  <cp:lastPrinted>1900-01-01T06:00:00Z</cp:lastPrinted>
  <dcterms:created xsi:type="dcterms:W3CDTF">1900-01-01T06:00:00Z</dcterms:created>
  <dcterms:modified xsi:type="dcterms:W3CDTF">2022-10-25T14:27:59Z</dcterms:modified>
</cp:coreProperties>
</file>