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5"/>
  </p:notesMasterIdLst>
  <p:sldIdLst>
    <p:sldId id="294" r:id="rId3"/>
    <p:sldId id="280" r:id="rId4"/>
    <p:sldId id="300" r:id="rId5"/>
    <p:sldId id="319" r:id="rId6"/>
    <p:sldId id="321" r:id="rId7"/>
    <p:sldId id="301" r:id="rId8"/>
    <p:sldId id="271" r:id="rId9"/>
    <p:sldId id="291" r:id="rId10"/>
    <p:sldId id="299" r:id="rId11"/>
    <p:sldId id="281" r:id="rId12"/>
    <p:sldId id="320" r:id="rId13"/>
    <p:sldId id="284" r:id="rId14"/>
    <p:sldId id="302" r:id="rId15"/>
    <p:sldId id="303" r:id="rId16"/>
    <p:sldId id="292" r:id="rId17"/>
    <p:sldId id="318" r:id="rId18"/>
    <p:sldId id="278" r:id="rId19"/>
    <p:sldId id="323" r:id="rId20"/>
    <p:sldId id="322" r:id="rId21"/>
    <p:sldId id="324" r:id="rId22"/>
    <p:sldId id="295" r:id="rId23"/>
    <p:sldId id="304" r:id="rId24"/>
    <p:sldId id="273" r:id="rId25"/>
    <p:sldId id="306" r:id="rId26"/>
    <p:sldId id="310" r:id="rId27"/>
    <p:sldId id="309" r:id="rId28"/>
    <p:sldId id="311" r:id="rId29"/>
    <p:sldId id="312" r:id="rId30"/>
    <p:sldId id="313" r:id="rId31"/>
    <p:sldId id="314" r:id="rId32"/>
    <p:sldId id="315" r:id="rId33"/>
    <p:sldId id="317"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G Sowell" initials="KGS" lastIdx="13" clrIdx="0">
    <p:extLst>
      <p:ext uri="{19B8F6BF-5375-455C-9EA6-DF929625EA0E}">
        <p15:presenceInfo xmlns:p15="http://schemas.microsoft.com/office/powerpoint/2012/main" userId="S::Karen.Sowell@ey.com::e2407401-fc2f-4820-84ff-c3b5083ab4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CE1DC8-C7D7-4B59-A505-CF6EE7E61952}" v="3" dt="2022-10-21T21:40:34.8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001" autoAdjust="0"/>
    <p:restoredTop sz="94660"/>
  </p:normalViewPr>
  <p:slideViewPr>
    <p:cSldViewPr snapToGrid="0">
      <p:cViewPr varScale="1">
        <p:scale>
          <a:sx n="128" d="100"/>
          <a:sy n="128" d="100"/>
        </p:scale>
        <p:origin x="1472" y="17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A80969-BFC0-4BBC-81F3-FBCDFAF2D784}" type="datetimeFigureOut">
              <a:rPr lang="en-US" smtClean="0"/>
              <a:t>10/25/22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2FFE16-B415-4E0C-8262-7919C04B33FD}" type="slidenum">
              <a:rPr lang="en-US" smtClean="0"/>
              <a:t>‹#›</a:t>
            </a:fld>
            <a:endParaRPr lang="en-US"/>
          </a:p>
        </p:txBody>
      </p:sp>
    </p:spTree>
    <p:extLst>
      <p:ext uri="{BB962C8B-B14F-4D97-AF65-F5344CB8AC3E}">
        <p14:creationId xmlns:p14="http://schemas.microsoft.com/office/powerpoint/2010/main" val="2228652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E0A9D-5CCD-417D-B16E-7CB72FB4BB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8D27560-9F11-4D4A-82EE-577DCDE200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9AC969-997D-4741-B968-367D03CD0DC3}"/>
              </a:ext>
            </a:extLst>
          </p:cNvPr>
          <p:cNvSpPr>
            <a:spLocks noGrp="1"/>
          </p:cNvSpPr>
          <p:nvPr>
            <p:ph type="dt" sz="half" idx="10"/>
          </p:nvPr>
        </p:nvSpPr>
        <p:spPr/>
        <p:txBody>
          <a:bodyPr/>
          <a:lstStyle/>
          <a:p>
            <a:fld id="{C9D3C8A4-7A81-483E-AF15-3310AEFFF7A9}" type="datetime1">
              <a:rPr lang="en-US" smtClean="0"/>
              <a:t>10/25/22</a:t>
            </a:fld>
            <a:endParaRPr lang="en-US"/>
          </a:p>
        </p:txBody>
      </p:sp>
      <p:sp>
        <p:nvSpPr>
          <p:cNvPr id="5" name="Footer Placeholder 4">
            <a:extLst>
              <a:ext uri="{FF2B5EF4-FFF2-40B4-BE49-F238E27FC236}">
                <a16:creationId xmlns:a16="http://schemas.microsoft.com/office/drawing/2014/main" id="{8A2983B4-408B-42C4-80E1-3132422729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5638D7-3C05-45DE-B07F-5E9C3E14BD14}"/>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935013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B3B0D-018E-4055-AD44-A2A5EB819C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6E00DE-2DFD-4E71-9907-7B615D136F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04D5A4-4BDB-40D1-AC2E-FF37175F84DE}"/>
              </a:ext>
            </a:extLst>
          </p:cNvPr>
          <p:cNvSpPr>
            <a:spLocks noGrp="1"/>
          </p:cNvSpPr>
          <p:nvPr>
            <p:ph type="dt" sz="half" idx="10"/>
          </p:nvPr>
        </p:nvSpPr>
        <p:spPr/>
        <p:txBody>
          <a:bodyPr/>
          <a:lstStyle/>
          <a:p>
            <a:fld id="{79A76727-27AC-4D13-9CBA-AB65FE886CA7}" type="datetime1">
              <a:rPr lang="en-US" smtClean="0"/>
              <a:t>10/25/22</a:t>
            </a:fld>
            <a:endParaRPr lang="en-US"/>
          </a:p>
        </p:txBody>
      </p:sp>
      <p:sp>
        <p:nvSpPr>
          <p:cNvPr id="5" name="Footer Placeholder 4">
            <a:extLst>
              <a:ext uri="{FF2B5EF4-FFF2-40B4-BE49-F238E27FC236}">
                <a16:creationId xmlns:a16="http://schemas.microsoft.com/office/drawing/2014/main" id="{BA2FCA9F-0114-4ADD-9EAB-A0B401CF4B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CE337D-A78A-455C-A2A3-7DB10F2C626A}"/>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4164385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3EDF1A-AF26-453E-9EA5-FDCE7893EE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4DD3B72-8C4A-4764-8387-8918747E3C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3F47A9-1AD1-43DA-B0A8-3CA4E59E934E}"/>
              </a:ext>
            </a:extLst>
          </p:cNvPr>
          <p:cNvSpPr>
            <a:spLocks noGrp="1"/>
          </p:cNvSpPr>
          <p:nvPr>
            <p:ph type="dt" sz="half" idx="10"/>
          </p:nvPr>
        </p:nvSpPr>
        <p:spPr/>
        <p:txBody>
          <a:bodyPr/>
          <a:lstStyle/>
          <a:p>
            <a:fld id="{59BAA231-64CF-4914-B7ED-49AAB336BF55}" type="datetime1">
              <a:rPr lang="en-US" smtClean="0"/>
              <a:t>10/25/22</a:t>
            </a:fld>
            <a:endParaRPr lang="en-US"/>
          </a:p>
        </p:txBody>
      </p:sp>
      <p:sp>
        <p:nvSpPr>
          <p:cNvPr id="5" name="Footer Placeholder 4">
            <a:extLst>
              <a:ext uri="{FF2B5EF4-FFF2-40B4-BE49-F238E27FC236}">
                <a16:creationId xmlns:a16="http://schemas.microsoft.com/office/drawing/2014/main" id="{C6CA9937-38C9-41A7-9713-EC2DEF0214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D72E36-5B9A-4A68-A19D-14692FDF4002}"/>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2997143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E0A9D-5CCD-417D-B16E-7CB72FB4BB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8D27560-9F11-4D4A-82EE-577DCDE200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9AC969-997D-4741-B968-367D03CD0DC3}"/>
              </a:ext>
            </a:extLst>
          </p:cNvPr>
          <p:cNvSpPr>
            <a:spLocks noGrp="1"/>
          </p:cNvSpPr>
          <p:nvPr>
            <p:ph type="dt" sz="half" idx="10"/>
          </p:nvPr>
        </p:nvSpPr>
        <p:spPr/>
        <p:txBody>
          <a:bodyPr/>
          <a:lstStyle/>
          <a:p>
            <a:fld id="{3963FC15-9DF0-49C5-8A1B-09757D99B46B}" type="datetimeFigureOut">
              <a:rPr lang="en-US" smtClean="0"/>
              <a:t>10/25/22</a:t>
            </a:fld>
            <a:endParaRPr lang="en-US"/>
          </a:p>
        </p:txBody>
      </p:sp>
      <p:sp>
        <p:nvSpPr>
          <p:cNvPr id="5" name="Footer Placeholder 4">
            <a:extLst>
              <a:ext uri="{FF2B5EF4-FFF2-40B4-BE49-F238E27FC236}">
                <a16:creationId xmlns:a16="http://schemas.microsoft.com/office/drawing/2014/main" id="{8A2983B4-408B-42C4-80E1-3132422729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5638D7-3C05-45DE-B07F-5E9C3E14BD14}"/>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2593940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41D6D-FC7E-45D6-8A2F-1F813AEA80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9736D8-2ABA-45A4-AC3D-95BB1E345D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7EDE40-2D1B-426F-9CCD-CF4F4D86971B}"/>
              </a:ext>
            </a:extLst>
          </p:cNvPr>
          <p:cNvSpPr>
            <a:spLocks noGrp="1"/>
          </p:cNvSpPr>
          <p:nvPr>
            <p:ph type="dt" sz="half" idx="10"/>
          </p:nvPr>
        </p:nvSpPr>
        <p:spPr/>
        <p:txBody>
          <a:bodyPr/>
          <a:lstStyle/>
          <a:p>
            <a:fld id="{3963FC15-9DF0-49C5-8A1B-09757D99B46B}" type="datetimeFigureOut">
              <a:rPr lang="en-US" smtClean="0"/>
              <a:t>10/25/22</a:t>
            </a:fld>
            <a:endParaRPr lang="en-US"/>
          </a:p>
        </p:txBody>
      </p:sp>
      <p:sp>
        <p:nvSpPr>
          <p:cNvPr id="5" name="Footer Placeholder 4">
            <a:extLst>
              <a:ext uri="{FF2B5EF4-FFF2-40B4-BE49-F238E27FC236}">
                <a16:creationId xmlns:a16="http://schemas.microsoft.com/office/drawing/2014/main" id="{7E350780-5064-4FCE-8465-6A1CF06C6A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271B65-DA28-4EBC-A93A-0FB704205AEB}"/>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20392962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035F2-0BD0-494F-82D6-F551B77D91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4B56A5-DF80-432A-B4C1-B027DF08EB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1F0439-C6AA-4878-A56C-F405B6411D66}"/>
              </a:ext>
            </a:extLst>
          </p:cNvPr>
          <p:cNvSpPr>
            <a:spLocks noGrp="1"/>
          </p:cNvSpPr>
          <p:nvPr>
            <p:ph type="dt" sz="half" idx="10"/>
          </p:nvPr>
        </p:nvSpPr>
        <p:spPr/>
        <p:txBody>
          <a:bodyPr/>
          <a:lstStyle/>
          <a:p>
            <a:fld id="{3963FC15-9DF0-49C5-8A1B-09757D99B46B}" type="datetimeFigureOut">
              <a:rPr lang="en-US" smtClean="0"/>
              <a:t>10/25/22</a:t>
            </a:fld>
            <a:endParaRPr lang="en-US"/>
          </a:p>
        </p:txBody>
      </p:sp>
      <p:sp>
        <p:nvSpPr>
          <p:cNvPr id="5" name="Footer Placeholder 4">
            <a:extLst>
              <a:ext uri="{FF2B5EF4-FFF2-40B4-BE49-F238E27FC236}">
                <a16:creationId xmlns:a16="http://schemas.microsoft.com/office/drawing/2014/main" id="{038386E5-91D2-4314-9E1E-4BE0B369DA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323638-3A08-46E6-BCB9-4B3BBAA89C2B}"/>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20748960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C7DB1-F1F9-4DCB-83A9-AAEC907DD3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7EE5BE-6A17-4743-B479-B1B33DD29A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1A2A82-E1E2-415C-82D7-6C07982F11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C262CEA-B989-448F-9852-5DB8DBA65FEB}"/>
              </a:ext>
            </a:extLst>
          </p:cNvPr>
          <p:cNvSpPr>
            <a:spLocks noGrp="1"/>
          </p:cNvSpPr>
          <p:nvPr>
            <p:ph type="dt" sz="half" idx="10"/>
          </p:nvPr>
        </p:nvSpPr>
        <p:spPr/>
        <p:txBody>
          <a:bodyPr/>
          <a:lstStyle/>
          <a:p>
            <a:fld id="{3963FC15-9DF0-49C5-8A1B-09757D99B46B}" type="datetimeFigureOut">
              <a:rPr lang="en-US" smtClean="0"/>
              <a:t>10/25/22</a:t>
            </a:fld>
            <a:endParaRPr lang="en-US"/>
          </a:p>
        </p:txBody>
      </p:sp>
      <p:sp>
        <p:nvSpPr>
          <p:cNvPr id="6" name="Footer Placeholder 5">
            <a:extLst>
              <a:ext uri="{FF2B5EF4-FFF2-40B4-BE49-F238E27FC236}">
                <a16:creationId xmlns:a16="http://schemas.microsoft.com/office/drawing/2014/main" id="{7232EA4B-353C-4D17-8BD0-A08F1838EE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4F5E27-A362-475C-9669-6B910ED8F0B9}"/>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1799268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BAAAE-6F02-42C3-B2EF-BF7DC96134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720ADC7-1FF5-414F-88BE-E75DF762C3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B6D7B5-B033-4114-B51A-FA7BAF2ED5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4FDE1B-C763-4756-9F10-93CC042C91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7A0270-CA17-4917-9DC4-142D486C955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39B06FF-0CC3-4B51-8EA0-D9038BCFB608}"/>
              </a:ext>
            </a:extLst>
          </p:cNvPr>
          <p:cNvSpPr>
            <a:spLocks noGrp="1"/>
          </p:cNvSpPr>
          <p:nvPr>
            <p:ph type="dt" sz="half" idx="10"/>
          </p:nvPr>
        </p:nvSpPr>
        <p:spPr/>
        <p:txBody>
          <a:bodyPr/>
          <a:lstStyle/>
          <a:p>
            <a:fld id="{3963FC15-9DF0-49C5-8A1B-09757D99B46B}" type="datetimeFigureOut">
              <a:rPr lang="en-US" smtClean="0"/>
              <a:t>10/25/22</a:t>
            </a:fld>
            <a:endParaRPr lang="en-US"/>
          </a:p>
        </p:txBody>
      </p:sp>
      <p:sp>
        <p:nvSpPr>
          <p:cNvPr id="8" name="Footer Placeholder 7">
            <a:extLst>
              <a:ext uri="{FF2B5EF4-FFF2-40B4-BE49-F238E27FC236}">
                <a16:creationId xmlns:a16="http://schemas.microsoft.com/office/drawing/2014/main" id="{3B2787C1-6F08-4257-B767-0D4576554E3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99DD52-88B7-445B-A06A-059E91D4117B}"/>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37897557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3954F-AFDD-4867-B25E-09179107E6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9805CA-FADA-4991-B6BA-6CA7576D5BC6}"/>
              </a:ext>
            </a:extLst>
          </p:cNvPr>
          <p:cNvSpPr>
            <a:spLocks noGrp="1"/>
          </p:cNvSpPr>
          <p:nvPr>
            <p:ph type="dt" sz="half" idx="10"/>
          </p:nvPr>
        </p:nvSpPr>
        <p:spPr/>
        <p:txBody>
          <a:bodyPr/>
          <a:lstStyle/>
          <a:p>
            <a:fld id="{3963FC15-9DF0-49C5-8A1B-09757D99B46B}" type="datetimeFigureOut">
              <a:rPr lang="en-US" smtClean="0"/>
              <a:t>10/25/22</a:t>
            </a:fld>
            <a:endParaRPr lang="en-US"/>
          </a:p>
        </p:txBody>
      </p:sp>
      <p:sp>
        <p:nvSpPr>
          <p:cNvPr id="4" name="Footer Placeholder 3">
            <a:extLst>
              <a:ext uri="{FF2B5EF4-FFF2-40B4-BE49-F238E27FC236}">
                <a16:creationId xmlns:a16="http://schemas.microsoft.com/office/drawing/2014/main" id="{8560639C-8729-4E1C-8AB7-922585915E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5EB417-6271-4154-95B4-A9657FBA632E}"/>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14563333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5CC0AA-9C37-455D-81AB-07AB1145C0A4}"/>
              </a:ext>
            </a:extLst>
          </p:cNvPr>
          <p:cNvSpPr>
            <a:spLocks noGrp="1"/>
          </p:cNvSpPr>
          <p:nvPr>
            <p:ph type="dt" sz="half" idx="10"/>
          </p:nvPr>
        </p:nvSpPr>
        <p:spPr/>
        <p:txBody>
          <a:bodyPr/>
          <a:lstStyle/>
          <a:p>
            <a:fld id="{3963FC15-9DF0-49C5-8A1B-09757D99B46B}" type="datetimeFigureOut">
              <a:rPr lang="en-US" smtClean="0"/>
              <a:t>10/25/22</a:t>
            </a:fld>
            <a:endParaRPr lang="en-US"/>
          </a:p>
        </p:txBody>
      </p:sp>
      <p:sp>
        <p:nvSpPr>
          <p:cNvPr id="3" name="Footer Placeholder 2">
            <a:extLst>
              <a:ext uri="{FF2B5EF4-FFF2-40B4-BE49-F238E27FC236}">
                <a16:creationId xmlns:a16="http://schemas.microsoft.com/office/drawing/2014/main" id="{BF302B4B-C186-4F90-8620-6907D5577D3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C0237A-47BA-43C4-B047-27803D353647}"/>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7499090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5B777-B0F8-4E05-80C0-4A4039663E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4C6CBD-B60E-4CCC-A523-7EDE0688C5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323F78-D831-4FCE-81E7-3E1F522A54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174C21-B4BA-4D86-9097-0B0E2EAF9AF2}"/>
              </a:ext>
            </a:extLst>
          </p:cNvPr>
          <p:cNvSpPr>
            <a:spLocks noGrp="1"/>
          </p:cNvSpPr>
          <p:nvPr>
            <p:ph type="dt" sz="half" idx="10"/>
          </p:nvPr>
        </p:nvSpPr>
        <p:spPr/>
        <p:txBody>
          <a:bodyPr/>
          <a:lstStyle/>
          <a:p>
            <a:fld id="{3963FC15-9DF0-49C5-8A1B-09757D99B46B}" type="datetimeFigureOut">
              <a:rPr lang="en-US" smtClean="0"/>
              <a:t>10/25/22</a:t>
            </a:fld>
            <a:endParaRPr lang="en-US"/>
          </a:p>
        </p:txBody>
      </p:sp>
      <p:sp>
        <p:nvSpPr>
          <p:cNvPr id="6" name="Footer Placeholder 5">
            <a:extLst>
              <a:ext uri="{FF2B5EF4-FFF2-40B4-BE49-F238E27FC236}">
                <a16:creationId xmlns:a16="http://schemas.microsoft.com/office/drawing/2014/main" id="{6956BCF1-CBBF-4C91-B44D-ACAFE8D527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755321-DA70-4554-85A9-25B87D59906D}"/>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3232918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41D6D-FC7E-45D6-8A2F-1F813AEA80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9736D8-2ABA-45A4-AC3D-95BB1E345D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7EDE40-2D1B-426F-9CCD-CF4F4D86971B}"/>
              </a:ext>
            </a:extLst>
          </p:cNvPr>
          <p:cNvSpPr>
            <a:spLocks noGrp="1"/>
          </p:cNvSpPr>
          <p:nvPr>
            <p:ph type="dt" sz="half" idx="10"/>
          </p:nvPr>
        </p:nvSpPr>
        <p:spPr/>
        <p:txBody>
          <a:bodyPr/>
          <a:lstStyle/>
          <a:p>
            <a:fld id="{B03629FB-0EC5-4772-8C46-EF7E74229BED}" type="datetime1">
              <a:rPr lang="en-US" smtClean="0"/>
              <a:t>10/25/22</a:t>
            </a:fld>
            <a:endParaRPr lang="en-US"/>
          </a:p>
        </p:txBody>
      </p:sp>
      <p:sp>
        <p:nvSpPr>
          <p:cNvPr id="5" name="Footer Placeholder 4">
            <a:extLst>
              <a:ext uri="{FF2B5EF4-FFF2-40B4-BE49-F238E27FC236}">
                <a16:creationId xmlns:a16="http://schemas.microsoft.com/office/drawing/2014/main" id="{7E350780-5064-4FCE-8465-6A1CF06C6A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271B65-DA28-4EBC-A93A-0FB704205AEB}"/>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1152670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4CC0-E0E4-4604-A1B8-F48DEE7EC1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81D1B6-6560-4BF3-8BDC-3E4262C27E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D99A946-A846-4CA6-A82C-CC7A844933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CACC56-3803-4FF6-9F1A-98FE422DF100}"/>
              </a:ext>
            </a:extLst>
          </p:cNvPr>
          <p:cNvSpPr>
            <a:spLocks noGrp="1"/>
          </p:cNvSpPr>
          <p:nvPr>
            <p:ph type="dt" sz="half" idx="10"/>
          </p:nvPr>
        </p:nvSpPr>
        <p:spPr/>
        <p:txBody>
          <a:bodyPr/>
          <a:lstStyle/>
          <a:p>
            <a:fld id="{3963FC15-9DF0-49C5-8A1B-09757D99B46B}" type="datetimeFigureOut">
              <a:rPr lang="en-US" smtClean="0"/>
              <a:t>10/25/22</a:t>
            </a:fld>
            <a:endParaRPr lang="en-US"/>
          </a:p>
        </p:txBody>
      </p:sp>
      <p:sp>
        <p:nvSpPr>
          <p:cNvPr id="6" name="Footer Placeholder 5">
            <a:extLst>
              <a:ext uri="{FF2B5EF4-FFF2-40B4-BE49-F238E27FC236}">
                <a16:creationId xmlns:a16="http://schemas.microsoft.com/office/drawing/2014/main" id="{F9253C19-EBA5-4D7F-83BD-44E3D58C63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A45AFB-06D3-43A2-90CF-BF3648FA83E4}"/>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7339630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B3B0D-018E-4055-AD44-A2A5EB819C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6E00DE-2DFD-4E71-9907-7B615D136F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04D5A4-4BDB-40D1-AC2E-FF37175F84DE}"/>
              </a:ext>
            </a:extLst>
          </p:cNvPr>
          <p:cNvSpPr>
            <a:spLocks noGrp="1"/>
          </p:cNvSpPr>
          <p:nvPr>
            <p:ph type="dt" sz="half" idx="10"/>
          </p:nvPr>
        </p:nvSpPr>
        <p:spPr/>
        <p:txBody>
          <a:bodyPr/>
          <a:lstStyle/>
          <a:p>
            <a:fld id="{3963FC15-9DF0-49C5-8A1B-09757D99B46B}" type="datetimeFigureOut">
              <a:rPr lang="en-US" smtClean="0"/>
              <a:t>10/25/22</a:t>
            </a:fld>
            <a:endParaRPr lang="en-US"/>
          </a:p>
        </p:txBody>
      </p:sp>
      <p:sp>
        <p:nvSpPr>
          <p:cNvPr id="5" name="Footer Placeholder 4">
            <a:extLst>
              <a:ext uri="{FF2B5EF4-FFF2-40B4-BE49-F238E27FC236}">
                <a16:creationId xmlns:a16="http://schemas.microsoft.com/office/drawing/2014/main" id="{BA2FCA9F-0114-4ADD-9EAB-A0B401CF4B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CE337D-A78A-455C-A2A3-7DB10F2C626A}"/>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22080039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3EDF1A-AF26-453E-9EA5-FDCE7893EE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4DD3B72-8C4A-4764-8387-8918747E3C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3F47A9-1AD1-43DA-B0A8-3CA4E59E934E}"/>
              </a:ext>
            </a:extLst>
          </p:cNvPr>
          <p:cNvSpPr>
            <a:spLocks noGrp="1"/>
          </p:cNvSpPr>
          <p:nvPr>
            <p:ph type="dt" sz="half" idx="10"/>
          </p:nvPr>
        </p:nvSpPr>
        <p:spPr/>
        <p:txBody>
          <a:bodyPr/>
          <a:lstStyle/>
          <a:p>
            <a:fld id="{3963FC15-9DF0-49C5-8A1B-09757D99B46B}" type="datetimeFigureOut">
              <a:rPr lang="en-US" smtClean="0"/>
              <a:t>10/25/22</a:t>
            </a:fld>
            <a:endParaRPr lang="en-US"/>
          </a:p>
        </p:txBody>
      </p:sp>
      <p:sp>
        <p:nvSpPr>
          <p:cNvPr id="5" name="Footer Placeholder 4">
            <a:extLst>
              <a:ext uri="{FF2B5EF4-FFF2-40B4-BE49-F238E27FC236}">
                <a16:creationId xmlns:a16="http://schemas.microsoft.com/office/drawing/2014/main" id="{C6CA9937-38C9-41A7-9713-EC2DEF0214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D72E36-5B9A-4A68-A19D-14692FDF4002}"/>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945270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035F2-0BD0-494F-82D6-F551B77D91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4B56A5-DF80-432A-B4C1-B027DF08EB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1F0439-C6AA-4878-A56C-F405B6411D66}"/>
              </a:ext>
            </a:extLst>
          </p:cNvPr>
          <p:cNvSpPr>
            <a:spLocks noGrp="1"/>
          </p:cNvSpPr>
          <p:nvPr>
            <p:ph type="dt" sz="half" idx="10"/>
          </p:nvPr>
        </p:nvSpPr>
        <p:spPr/>
        <p:txBody>
          <a:bodyPr/>
          <a:lstStyle/>
          <a:p>
            <a:fld id="{772D42AE-D80F-4291-9577-1314C1D63D9C}" type="datetime1">
              <a:rPr lang="en-US" smtClean="0"/>
              <a:t>10/25/22</a:t>
            </a:fld>
            <a:endParaRPr lang="en-US"/>
          </a:p>
        </p:txBody>
      </p:sp>
      <p:sp>
        <p:nvSpPr>
          <p:cNvPr id="5" name="Footer Placeholder 4">
            <a:extLst>
              <a:ext uri="{FF2B5EF4-FFF2-40B4-BE49-F238E27FC236}">
                <a16:creationId xmlns:a16="http://schemas.microsoft.com/office/drawing/2014/main" id="{038386E5-91D2-4314-9E1E-4BE0B369DA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323638-3A08-46E6-BCB9-4B3BBAA89C2B}"/>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3239113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C7DB1-F1F9-4DCB-83A9-AAEC907DD3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7EE5BE-6A17-4743-B479-B1B33DD29A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1A2A82-E1E2-415C-82D7-6C07982F11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C262CEA-B989-448F-9852-5DB8DBA65FEB}"/>
              </a:ext>
            </a:extLst>
          </p:cNvPr>
          <p:cNvSpPr>
            <a:spLocks noGrp="1"/>
          </p:cNvSpPr>
          <p:nvPr>
            <p:ph type="dt" sz="half" idx="10"/>
          </p:nvPr>
        </p:nvSpPr>
        <p:spPr/>
        <p:txBody>
          <a:bodyPr/>
          <a:lstStyle/>
          <a:p>
            <a:fld id="{51054123-D8A4-4905-9206-135C32D516C9}" type="datetime1">
              <a:rPr lang="en-US" smtClean="0"/>
              <a:t>10/25/22</a:t>
            </a:fld>
            <a:endParaRPr lang="en-US"/>
          </a:p>
        </p:txBody>
      </p:sp>
      <p:sp>
        <p:nvSpPr>
          <p:cNvPr id="6" name="Footer Placeholder 5">
            <a:extLst>
              <a:ext uri="{FF2B5EF4-FFF2-40B4-BE49-F238E27FC236}">
                <a16:creationId xmlns:a16="http://schemas.microsoft.com/office/drawing/2014/main" id="{7232EA4B-353C-4D17-8BD0-A08F1838EE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4F5E27-A362-475C-9669-6B910ED8F0B9}"/>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3429993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BAAAE-6F02-42C3-B2EF-BF7DC96134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720ADC7-1FF5-414F-88BE-E75DF762C3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B6D7B5-B033-4114-B51A-FA7BAF2ED5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4FDE1B-C763-4756-9F10-93CC042C91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7A0270-CA17-4917-9DC4-142D486C955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39B06FF-0CC3-4B51-8EA0-D9038BCFB608}"/>
              </a:ext>
            </a:extLst>
          </p:cNvPr>
          <p:cNvSpPr>
            <a:spLocks noGrp="1"/>
          </p:cNvSpPr>
          <p:nvPr>
            <p:ph type="dt" sz="half" idx="10"/>
          </p:nvPr>
        </p:nvSpPr>
        <p:spPr/>
        <p:txBody>
          <a:bodyPr/>
          <a:lstStyle/>
          <a:p>
            <a:fld id="{7F499FD2-E637-4432-BF26-B4FFF0D48936}" type="datetime1">
              <a:rPr lang="en-US" smtClean="0"/>
              <a:t>10/25/22</a:t>
            </a:fld>
            <a:endParaRPr lang="en-US"/>
          </a:p>
        </p:txBody>
      </p:sp>
      <p:sp>
        <p:nvSpPr>
          <p:cNvPr id="8" name="Footer Placeholder 7">
            <a:extLst>
              <a:ext uri="{FF2B5EF4-FFF2-40B4-BE49-F238E27FC236}">
                <a16:creationId xmlns:a16="http://schemas.microsoft.com/office/drawing/2014/main" id="{3B2787C1-6F08-4257-B767-0D4576554E3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99DD52-88B7-445B-A06A-059E91D4117B}"/>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2976084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3954F-AFDD-4867-B25E-09179107E6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9805CA-FADA-4991-B6BA-6CA7576D5BC6}"/>
              </a:ext>
            </a:extLst>
          </p:cNvPr>
          <p:cNvSpPr>
            <a:spLocks noGrp="1"/>
          </p:cNvSpPr>
          <p:nvPr>
            <p:ph type="dt" sz="half" idx="10"/>
          </p:nvPr>
        </p:nvSpPr>
        <p:spPr/>
        <p:txBody>
          <a:bodyPr/>
          <a:lstStyle/>
          <a:p>
            <a:fld id="{99877C4C-4526-43E8-93AF-9EBB122E47E9}" type="datetime1">
              <a:rPr lang="en-US" smtClean="0"/>
              <a:t>10/25/22</a:t>
            </a:fld>
            <a:endParaRPr lang="en-US"/>
          </a:p>
        </p:txBody>
      </p:sp>
      <p:sp>
        <p:nvSpPr>
          <p:cNvPr id="4" name="Footer Placeholder 3">
            <a:extLst>
              <a:ext uri="{FF2B5EF4-FFF2-40B4-BE49-F238E27FC236}">
                <a16:creationId xmlns:a16="http://schemas.microsoft.com/office/drawing/2014/main" id="{8560639C-8729-4E1C-8AB7-922585915E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5EB417-6271-4154-95B4-A9657FBA632E}"/>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3278211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5CC0AA-9C37-455D-81AB-07AB1145C0A4}"/>
              </a:ext>
            </a:extLst>
          </p:cNvPr>
          <p:cNvSpPr>
            <a:spLocks noGrp="1"/>
          </p:cNvSpPr>
          <p:nvPr>
            <p:ph type="dt" sz="half" idx="10"/>
          </p:nvPr>
        </p:nvSpPr>
        <p:spPr/>
        <p:txBody>
          <a:bodyPr/>
          <a:lstStyle/>
          <a:p>
            <a:fld id="{0A7E4929-4628-4230-9EB1-AE55CF078470}" type="datetime1">
              <a:rPr lang="en-US" smtClean="0"/>
              <a:t>10/25/22</a:t>
            </a:fld>
            <a:endParaRPr lang="en-US"/>
          </a:p>
        </p:txBody>
      </p:sp>
      <p:sp>
        <p:nvSpPr>
          <p:cNvPr id="3" name="Footer Placeholder 2">
            <a:extLst>
              <a:ext uri="{FF2B5EF4-FFF2-40B4-BE49-F238E27FC236}">
                <a16:creationId xmlns:a16="http://schemas.microsoft.com/office/drawing/2014/main" id="{BF302B4B-C186-4F90-8620-6907D5577D3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C0237A-47BA-43C4-B047-27803D353647}"/>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2039694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5B777-B0F8-4E05-80C0-4A4039663E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4C6CBD-B60E-4CCC-A523-7EDE0688C5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323F78-D831-4FCE-81E7-3E1F522A54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174C21-B4BA-4D86-9097-0B0E2EAF9AF2}"/>
              </a:ext>
            </a:extLst>
          </p:cNvPr>
          <p:cNvSpPr>
            <a:spLocks noGrp="1"/>
          </p:cNvSpPr>
          <p:nvPr>
            <p:ph type="dt" sz="half" idx="10"/>
          </p:nvPr>
        </p:nvSpPr>
        <p:spPr/>
        <p:txBody>
          <a:bodyPr/>
          <a:lstStyle/>
          <a:p>
            <a:fld id="{1E4946CD-9806-49FF-9E9F-87B1FE02F485}" type="datetime1">
              <a:rPr lang="en-US" smtClean="0"/>
              <a:t>10/25/22</a:t>
            </a:fld>
            <a:endParaRPr lang="en-US"/>
          </a:p>
        </p:txBody>
      </p:sp>
      <p:sp>
        <p:nvSpPr>
          <p:cNvPr id="6" name="Footer Placeholder 5">
            <a:extLst>
              <a:ext uri="{FF2B5EF4-FFF2-40B4-BE49-F238E27FC236}">
                <a16:creationId xmlns:a16="http://schemas.microsoft.com/office/drawing/2014/main" id="{6956BCF1-CBBF-4C91-B44D-ACAFE8D527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755321-DA70-4554-85A9-25B87D59906D}"/>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447392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4CC0-E0E4-4604-A1B8-F48DEE7EC1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81D1B6-6560-4BF3-8BDC-3E4262C27E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D99A946-A846-4CA6-A82C-CC7A844933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CACC56-3803-4FF6-9F1A-98FE422DF100}"/>
              </a:ext>
            </a:extLst>
          </p:cNvPr>
          <p:cNvSpPr>
            <a:spLocks noGrp="1"/>
          </p:cNvSpPr>
          <p:nvPr>
            <p:ph type="dt" sz="half" idx="10"/>
          </p:nvPr>
        </p:nvSpPr>
        <p:spPr/>
        <p:txBody>
          <a:bodyPr/>
          <a:lstStyle/>
          <a:p>
            <a:fld id="{F99C5FBF-9E95-45F0-B4EE-93C8C50ADFA6}" type="datetime1">
              <a:rPr lang="en-US" smtClean="0"/>
              <a:t>10/25/22</a:t>
            </a:fld>
            <a:endParaRPr lang="en-US"/>
          </a:p>
        </p:txBody>
      </p:sp>
      <p:sp>
        <p:nvSpPr>
          <p:cNvPr id="6" name="Footer Placeholder 5">
            <a:extLst>
              <a:ext uri="{FF2B5EF4-FFF2-40B4-BE49-F238E27FC236}">
                <a16:creationId xmlns:a16="http://schemas.microsoft.com/office/drawing/2014/main" id="{F9253C19-EBA5-4D7F-83BD-44E3D58C63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A45AFB-06D3-43A2-90CF-BF3648FA83E4}"/>
              </a:ext>
            </a:extLst>
          </p:cNvPr>
          <p:cNvSpPr>
            <a:spLocks noGrp="1"/>
          </p:cNvSpPr>
          <p:nvPr>
            <p:ph type="sldNum" sz="quarter" idx="12"/>
          </p:nvPr>
        </p:nvSpPr>
        <p:spPr/>
        <p:txBody>
          <a:bodyPr/>
          <a:lstStyle/>
          <a:p>
            <a:fld id="{B394B32C-C292-4A22-8BD0-2D9BDBC322CB}" type="slidenum">
              <a:rPr lang="en-US" smtClean="0"/>
              <a:t>‹#›</a:t>
            </a:fld>
            <a:endParaRPr lang="en-US"/>
          </a:p>
        </p:txBody>
      </p:sp>
    </p:spTree>
    <p:extLst>
      <p:ext uri="{BB962C8B-B14F-4D97-AF65-F5344CB8AC3E}">
        <p14:creationId xmlns:p14="http://schemas.microsoft.com/office/powerpoint/2010/main" val="3875051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2C1650-1D63-4AD1-9BAD-9E6667141B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735664-E372-47FC-9C57-1326D14ED8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DAEF50-353C-4EF7-9BC2-BE286DCF5C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3D2049-E2E2-4165-A4DA-5FA0835D802F}" type="datetime1">
              <a:rPr lang="en-US" smtClean="0"/>
              <a:t>10/25/22</a:t>
            </a:fld>
            <a:endParaRPr lang="en-US"/>
          </a:p>
        </p:txBody>
      </p:sp>
      <p:sp>
        <p:nvSpPr>
          <p:cNvPr id="5" name="Footer Placeholder 4">
            <a:extLst>
              <a:ext uri="{FF2B5EF4-FFF2-40B4-BE49-F238E27FC236}">
                <a16:creationId xmlns:a16="http://schemas.microsoft.com/office/drawing/2014/main" id="{F246D537-CCD4-4723-BC9D-64B8A1CCBC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1D6EB2-7A5E-4AC7-95E8-A114C774E8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4B32C-C292-4A22-8BD0-2D9BDBC322CB}" type="slidenum">
              <a:rPr lang="en-US" smtClean="0"/>
              <a:t>‹#›</a:t>
            </a:fld>
            <a:endParaRPr lang="en-US"/>
          </a:p>
        </p:txBody>
      </p:sp>
    </p:spTree>
    <p:extLst>
      <p:ext uri="{BB962C8B-B14F-4D97-AF65-F5344CB8AC3E}">
        <p14:creationId xmlns:p14="http://schemas.microsoft.com/office/powerpoint/2010/main" val="1665494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2C1650-1D63-4AD1-9BAD-9E6667141B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735664-E372-47FC-9C57-1326D14ED8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DAEF50-353C-4EF7-9BC2-BE286DCF5C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63FC15-9DF0-49C5-8A1B-09757D99B46B}" type="datetimeFigureOut">
              <a:rPr lang="en-US" smtClean="0"/>
              <a:t>10/25/22</a:t>
            </a:fld>
            <a:endParaRPr lang="en-US"/>
          </a:p>
        </p:txBody>
      </p:sp>
      <p:sp>
        <p:nvSpPr>
          <p:cNvPr id="5" name="Footer Placeholder 4">
            <a:extLst>
              <a:ext uri="{FF2B5EF4-FFF2-40B4-BE49-F238E27FC236}">
                <a16:creationId xmlns:a16="http://schemas.microsoft.com/office/drawing/2014/main" id="{F246D537-CCD4-4723-BC9D-64B8A1CCBC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1D6EB2-7A5E-4AC7-95E8-A114C774E8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4B32C-C292-4A22-8BD0-2D9BDBC322CB}" type="slidenum">
              <a:rPr lang="en-US" smtClean="0"/>
              <a:t>‹#›</a:t>
            </a:fld>
            <a:endParaRPr lang="en-US"/>
          </a:p>
        </p:txBody>
      </p:sp>
    </p:spTree>
    <p:extLst>
      <p:ext uri="{BB962C8B-B14F-4D97-AF65-F5344CB8AC3E}">
        <p14:creationId xmlns:p14="http://schemas.microsoft.com/office/powerpoint/2010/main" val="1135121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4C6FE-6B50-4BC4-A70B-9F168682869F}"/>
              </a:ext>
            </a:extLst>
          </p:cNvPr>
          <p:cNvSpPr>
            <a:spLocks noGrp="1"/>
          </p:cNvSpPr>
          <p:nvPr>
            <p:ph type="ctrTitle"/>
          </p:nvPr>
        </p:nvSpPr>
        <p:spPr>
          <a:xfrm>
            <a:off x="922789" y="1122363"/>
            <a:ext cx="9745211" cy="1134276"/>
          </a:xfrm>
        </p:spPr>
        <p:txBody>
          <a:bodyPr/>
          <a:lstStyle/>
          <a:p>
            <a:r>
              <a:rPr lang="en-US" b="1" dirty="0">
                <a:latin typeface="Calibri" panose="020F0502020204030204" pitchFamily="34" charset="0"/>
                <a:cs typeface="Calibri" panose="020F0502020204030204" pitchFamily="34" charset="0"/>
              </a:rPr>
              <a:t>Only Buybacks in the Building</a:t>
            </a:r>
          </a:p>
        </p:txBody>
      </p:sp>
      <p:sp>
        <p:nvSpPr>
          <p:cNvPr id="3" name="Subtitle 2">
            <a:extLst>
              <a:ext uri="{FF2B5EF4-FFF2-40B4-BE49-F238E27FC236}">
                <a16:creationId xmlns:a16="http://schemas.microsoft.com/office/drawing/2014/main" id="{D97AF666-14B6-48BC-882D-46CCC5FA97CE}"/>
              </a:ext>
            </a:extLst>
          </p:cNvPr>
          <p:cNvSpPr>
            <a:spLocks noGrp="1"/>
          </p:cNvSpPr>
          <p:nvPr>
            <p:ph type="subTitle" idx="1"/>
          </p:nvPr>
        </p:nvSpPr>
        <p:spPr>
          <a:xfrm>
            <a:off x="1524000" y="2642161"/>
            <a:ext cx="9144000" cy="3249087"/>
          </a:xfrm>
        </p:spPr>
        <p:txBody>
          <a:bodyPr>
            <a:normAutofit lnSpcReduction="10000"/>
          </a:bodyPr>
          <a:lstStyle/>
          <a:p>
            <a:r>
              <a:rPr lang="en-US" b="1" dirty="0"/>
              <a:t>University of Chicago, Federal Tax Conference</a:t>
            </a:r>
          </a:p>
          <a:p>
            <a:r>
              <a:rPr lang="en-US" dirty="0"/>
              <a:t>November 4, 2022</a:t>
            </a:r>
            <a:br>
              <a:rPr lang="en-US" dirty="0"/>
            </a:br>
            <a:br>
              <a:rPr lang="en-US" dirty="0"/>
            </a:br>
            <a:endParaRPr lang="en-US" dirty="0"/>
          </a:p>
          <a:p>
            <a:pPr algn="l"/>
            <a:r>
              <a:rPr lang="en-US" dirty="0"/>
              <a:t>Moderator: 		Karen Gilbreath Sowell, EY</a:t>
            </a:r>
          </a:p>
          <a:p>
            <a:pPr algn="l"/>
            <a:r>
              <a:rPr lang="en-US" dirty="0"/>
              <a:t>Lead presenter:  	Marc A. Countryman, EY</a:t>
            </a:r>
          </a:p>
          <a:p>
            <a:pPr algn="l"/>
            <a:r>
              <a:rPr lang="en-US" dirty="0"/>
              <a:t>Panel: 			Colin D. Campbell, Department of the Treasury</a:t>
            </a:r>
          </a:p>
          <a:p>
            <a:pPr algn="l"/>
            <a:r>
              <a:rPr lang="en-US" dirty="0"/>
              <a:t>			Jodi J. Schwartz, Wachtell, Lipton, Rosen &amp; Katz</a:t>
            </a:r>
          </a:p>
        </p:txBody>
      </p:sp>
    </p:spTree>
    <p:extLst>
      <p:ext uri="{BB962C8B-B14F-4D97-AF65-F5344CB8AC3E}">
        <p14:creationId xmlns:p14="http://schemas.microsoft.com/office/powerpoint/2010/main" val="965652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EEB428F-F3DB-4E27-8EBC-9CD8BA59F1AE}"/>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Apparent focus of legislation</a:t>
            </a:r>
          </a:p>
        </p:txBody>
      </p:sp>
      <p:sp>
        <p:nvSpPr>
          <p:cNvPr id="9" name="Content Placeholder 2">
            <a:extLst>
              <a:ext uri="{FF2B5EF4-FFF2-40B4-BE49-F238E27FC236}">
                <a16:creationId xmlns:a16="http://schemas.microsoft.com/office/drawing/2014/main" id="{A3428190-F0D8-42B5-ACE2-2D2FE1CCAC80}"/>
              </a:ext>
            </a:extLst>
          </p:cNvPr>
          <p:cNvSpPr txBox="1">
            <a:spLocks/>
          </p:cNvSpPr>
          <p:nvPr/>
        </p:nvSpPr>
        <p:spPr>
          <a:xfrm>
            <a:off x="384048" y="1501292"/>
            <a:ext cx="11484395" cy="49638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None/>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Public company stock buybacks have increased in the past 40 years, from less than $10B in 1980 to over $800B in 2018 and 2021.</a:t>
            </a:r>
            <a:endParaRPr lang="en-US" dirty="0">
              <a:latin typeface="Calibri" panose="020F0502020204030204" pitchFamily="34" charset="0"/>
              <a:cs typeface="Calibri" panose="020F0502020204030204" pitchFamily="34" charset="0"/>
            </a:endParaRPr>
          </a:p>
          <a:p>
            <a:pPr marL="0" indent="0">
              <a:spcAft>
                <a:spcPts val="1200"/>
              </a:spcAft>
              <a:buNone/>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Based on commentary from Congress, t</a:t>
            </a: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raditional public company stock buybacks appear to</a:t>
            </a:r>
            <a:r>
              <a:rPr lang="en-US" dirty="0">
                <a:latin typeface="Calibri" panose="020F0502020204030204" pitchFamily="34" charset="0"/>
                <a:cs typeface="Calibri" panose="020F0502020204030204" pitchFamily="34" charset="0"/>
              </a:rPr>
              <a:t>:</a:t>
            </a:r>
          </a:p>
          <a:p>
            <a:pPr marL="457200">
              <a:spcAft>
                <a:spcPts val="1200"/>
              </a:spcAft>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Transfer cash to the public corporation’s shareholders in a selective and tax efficient manner;</a:t>
            </a:r>
            <a:endParaRPr lang="en-US" sz="2400" dirty="0">
              <a:latin typeface="Calibri" panose="020F0502020204030204" pitchFamily="34" charset="0"/>
              <a:cs typeface="Calibri" panose="020F0502020204030204" pitchFamily="34" charset="0"/>
            </a:endParaRPr>
          </a:p>
          <a:p>
            <a:pPr marL="457200">
              <a:spcAft>
                <a:spcPts val="1200"/>
              </a:spcAft>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Enhance stock price/EPS and therefore benefit continuing shareholders and executives; and</a:t>
            </a:r>
            <a:endParaRPr lang="en-US" sz="2400" dirty="0">
              <a:latin typeface="Calibri" panose="020F0502020204030204" pitchFamily="34" charset="0"/>
              <a:cs typeface="Calibri" panose="020F0502020204030204" pitchFamily="34" charset="0"/>
            </a:endParaRPr>
          </a:p>
          <a:p>
            <a:pPr marL="457200">
              <a:spcAft>
                <a:spcPts val="1200"/>
              </a:spcAft>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Not directly benefit the underlying business through growth (organic or via transactions), innovation, compensation for workers, etc.</a:t>
            </a:r>
            <a:endParaRPr lang="en-US" sz="2400" dirty="0">
              <a:latin typeface="Calibri" panose="020F0502020204030204" pitchFamily="34" charset="0"/>
              <a:cs typeface="Calibri" panose="020F0502020204030204" pitchFamily="34" charset="0"/>
            </a:endParaRPr>
          </a:p>
        </p:txBody>
      </p:sp>
      <p:sp>
        <p:nvSpPr>
          <p:cNvPr id="2" name="Slide Number Placeholder 1">
            <a:extLst>
              <a:ext uri="{FF2B5EF4-FFF2-40B4-BE49-F238E27FC236}">
                <a16:creationId xmlns:a16="http://schemas.microsoft.com/office/drawing/2014/main" id="{8C0F1AD7-4445-40BA-B699-BFB882A91442}"/>
              </a:ext>
            </a:extLst>
          </p:cNvPr>
          <p:cNvSpPr>
            <a:spLocks noGrp="1"/>
          </p:cNvSpPr>
          <p:nvPr>
            <p:ph type="sldNum" sz="quarter" idx="12"/>
          </p:nvPr>
        </p:nvSpPr>
        <p:spPr/>
        <p:txBody>
          <a:bodyPr/>
          <a:lstStyle/>
          <a:p>
            <a:fld id="{B394B32C-C292-4A22-8BD0-2D9BDBC322CB}" type="slidenum">
              <a:rPr lang="en-US" smtClean="0"/>
              <a:t>10</a:t>
            </a:fld>
            <a:endParaRPr lang="en-US"/>
          </a:p>
        </p:txBody>
      </p:sp>
    </p:spTree>
    <p:extLst>
      <p:ext uri="{BB962C8B-B14F-4D97-AF65-F5344CB8AC3E}">
        <p14:creationId xmlns:p14="http://schemas.microsoft.com/office/powerpoint/2010/main" val="815594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EEB428F-F3DB-4E27-8EBC-9CD8BA59F1AE}"/>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Buyback-related proposal timeline</a:t>
            </a:r>
          </a:p>
        </p:txBody>
      </p:sp>
      <p:sp>
        <p:nvSpPr>
          <p:cNvPr id="9" name="Content Placeholder 2">
            <a:extLst>
              <a:ext uri="{FF2B5EF4-FFF2-40B4-BE49-F238E27FC236}">
                <a16:creationId xmlns:a16="http://schemas.microsoft.com/office/drawing/2014/main" id="{A3428190-F0D8-42B5-ACE2-2D2FE1CCAC80}"/>
              </a:ext>
            </a:extLst>
          </p:cNvPr>
          <p:cNvSpPr txBox="1">
            <a:spLocks/>
          </p:cNvSpPr>
          <p:nvPr/>
        </p:nvSpPr>
        <p:spPr>
          <a:xfrm>
            <a:off x="384048" y="1501292"/>
            <a:ext cx="11484395" cy="49638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spcAft>
                <a:spcPts val="1200"/>
              </a:spcAft>
              <a:buNone/>
            </a:pPr>
            <a:endParaRPr lang="en-US" sz="2000" dirty="0">
              <a:latin typeface="Calibri" panose="020F0502020204030204" pitchFamily="34" charset="0"/>
              <a:cs typeface="Calibri" panose="020F0502020204030204" pitchFamily="34" charset="0"/>
            </a:endParaRPr>
          </a:p>
        </p:txBody>
      </p:sp>
      <p:sp>
        <p:nvSpPr>
          <p:cNvPr id="2" name="Slide Number Placeholder 1">
            <a:extLst>
              <a:ext uri="{FF2B5EF4-FFF2-40B4-BE49-F238E27FC236}">
                <a16:creationId xmlns:a16="http://schemas.microsoft.com/office/drawing/2014/main" id="{8C0F1AD7-4445-40BA-B699-BFB882A91442}"/>
              </a:ext>
            </a:extLst>
          </p:cNvPr>
          <p:cNvSpPr>
            <a:spLocks noGrp="1"/>
          </p:cNvSpPr>
          <p:nvPr>
            <p:ph type="sldNum" sz="quarter" idx="12"/>
          </p:nvPr>
        </p:nvSpPr>
        <p:spPr/>
        <p:txBody>
          <a:bodyPr/>
          <a:lstStyle/>
          <a:p>
            <a:fld id="{B394B32C-C292-4A22-8BD0-2D9BDBC322CB}" type="slidenum">
              <a:rPr lang="en-US" smtClean="0"/>
              <a:t>11</a:t>
            </a:fld>
            <a:endParaRPr lang="en-US" dirty="0"/>
          </a:p>
        </p:txBody>
      </p:sp>
      <p:cxnSp>
        <p:nvCxnSpPr>
          <p:cNvPr id="5" name="Straight Arrow Connector 4">
            <a:extLst>
              <a:ext uri="{FF2B5EF4-FFF2-40B4-BE49-F238E27FC236}">
                <a16:creationId xmlns:a16="http://schemas.microsoft.com/office/drawing/2014/main" id="{27DD6010-D557-4C34-83FD-8E9F5A85F847}"/>
              </a:ext>
            </a:extLst>
          </p:cNvPr>
          <p:cNvCxnSpPr>
            <a:cxnSpLocks/>
          </p:cNvCxnSpPr>
          <p:nvPr/>
        </p:nvCxnSpPr>
        <p:spPr>
          <a:xfrm>
            <a:off x="882952" y="3675217"/>
            <a:ext cx="10426096" cy="0"/>
          </a:xfrm>
          <a:prstGeom prst="straightConnector1">
            <a:avLst/>
          </a:prstGeom>
          <a:ln>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199477C8-F913-463B-8496-2F603FADDC01}"/>
              </a:ext>
            </a:extLst>
          </p:cNvPr>
          <p:cNvCxnSpPr>
            <a:cxnSpLocks/>
          </p:cNvCxnSpPr>
          <p:nvPr/>
        </p:nvCxnSpPr>
        <p:spPr>
          <a:xfrm>
            <a:off x="1400961" y="2655363"/>
            <a:ext cx="0" cy="1014820"/>
          </a:xfrm>
          <a:prstGeom prst="line">
            <a:avLst/>
          </a:prstGeom>
          <a:ln>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26BC74E1-F958-4284-B96D-C9028E56C1B8}"/>
              </a:ext>
            </a:extLst>
          </p:cNvPr>
          <p:cNvSpPr/>
          <p:nvPr/>
        </p:nvSpPr>
        <p:spPr>
          <a:xfrm>
            <a:off x="384055" y="1602983"/>
            <a:ext cx="2770655" cy="10523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200" b="1" dirty="0">
                <a:solidFill>
                  <a:schemeClr val="tx1"/>
                </a:solidFill>
              </a:rPr>
              <a:t>Reward Work Act (S. 2605) </a:t>
            </a:r>
          </a:p>
          <a:p>
            <a:pPr marL="171450" indent="-171450" algn="just">
              <a:buFont typeface="Arial" panose="020B0604020202020204" pitchFamily="34" charset="0"/>
              <a:buChar char="•"/>
            </a:pPr>
            <a:r>
              <a:rPr lang="en-US" sz="1050" dirty="0">
                <a:solidFill>
                  <a:schemeClr val="tx1"/>
                </a:solidFill>
              </a:rPr>
              <a:t>Section 2, Prohibition on Stock Buybacks on the Open Market, would provide: “no issuer may purchase an equity security of the issuer on a national securities exchange.”</a:t>
            </a:r>
          </a:p>
        </p:txBody>
      </p:sp>
      <p:sp>
        <p:nvSpPr>
          <p:cNvPr id="20" name="TextBox 19">
            <a:extLst>
              <a:ext uri="{FF2B5EF4-FFF2-40B4-BE49-F238E27FC236}">
                <a16:creationId xmlns:a16="http://schemas.microsoft.com/office/drawing/2014/main" id="{6651BD32-4644-43F8-8998-8C28077399DB}"/>
              </a:ext>
            </a:extLst>
          </p:cNvPr>
          <p:cNvSpPr txBox="1"/>
          <p:nvPr/>
        </p:nvSpPr>
        <p:spPr>
          <a:xfrm>
            <a:off x="967989" y="3793300"/>
            <a:ext cx="865943" cy="276999"/>
          </a:xfrm>
          <a:prstGeom prst="rect">
            <a:avLst/>
          </a:prstGeom>
          <a:noFill/>
          <a:ln>
            <a:solidFill>
              <a:schemeClr val="tx1"/>
            </a:solidFill>
          </a:ln>
        </p:spPr>
        <p:txBody>
          <a:bodyPr wrap="none" rtlCol="0">
            <a:spAutoFit/>
          </a:bodyPr>
          <a:lstStyle/>
          <a:p>
            <a:r>
              <a:rPr lang="en-US" sz="1200" b="1" dirty="0"/>
              <a:t>3/22/2018</a:t>
            </a:r>
          </a:p>
        </p:txBody>
      </p:sp>
      <p:sp>
        <p:nvSpPr>
          <p:cNvPr id="21" name="Rectangle 20">
            <a:extLst>
              <a:ext uri="{FF2B5EF4-FFF2-40B4-BE49-F238E27FC236}">
                <a16:creationId xmlns:a16="http://schemas.microsoft.com/office/drawing/2014/main" id="{CDCD17D0-A5E9-46E8-B50D-72759D5F4230}"/>
              </a:ext>
            </a:extLst>
          </p:cNvPr>
          <p:cNvSpPr/>
          <p:nvPr/>
        </p:nvSpPr>
        <p:spPr>
          <a:xfrm>
            <a:off x="1912326" y="4822260"/>
            <a:ext cx="2562137" cy="7897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200" b="1" dirty="0">
                <a:solidFill>
                  <a:schemeClr val="tx1"/>
                </a:solidFill>
              </a:rPr>
              <a:t>Sen. Rubio’s Plan </a:t>
            </a:r>
          </a:p>
          <a:p>
            <a:pPr marL="171450" indent="-171450" algn="just">
              <a:buFont typeface="Arial" panose="020B0604020202020204" pitchFamily="34" charset="0"/>
              <a:buChar char="•"/>
            </a:pPr>
            <a:r>
              <a:rPr lang="en-US" sz="1050" dirty="0">
                <a:solidFill>
                  <a:schemeClr val="tx1"/>
                </a:solidFill>
              </a:rPr>
              <a:t>Would have ended preferential tax treatment of buybacks by taxing them like dividends</a:t>
            </a:r>
          </a:p>
        </p:txBody>
      </p:sp>
      <p:cxnSp>
        <p:nvCxnSpPr>
          <p:cNvPr id="22" name="Straight Connector 21">
            <a:extLst>
              <a:ext uri="{FF2B5EF4-FFF2-40B4-BE49-F238E27FC236}">
                <a16:creationId xmlns:a16="http://schemas.microsoft.com/office/drawing/2014/main" id="{B4FECA2B-F3AF-4467-90E4-D0D4C4B182AF}"/>
              </a:ext>
            </a:extLst>
          </p:cNvPr>
          <p:cNvCxnSpPr>
            <a:cxnSpLocks/>
            <a:stCxn id="21" idx="0"/>
          </p:cNvCxnSpPr>
          <p:nvPr/>
        </p:nvCxnSpPr>
        <p:spPr>
          <a:xfrm flipV="1">
            <a:off x="3193395" y="3677440"/>
            <a:ext cx="0" cy="1144820"/>
          </a:xfrm>
          <a:prstGeom prst="line">
            <a:avLst/>
          </a:prstGeom>
          <a:ln>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42DFE9D4-7234-4D59-9A78-11EDD17A4F50}"/>
              </a:ext>
            </a:extLst>
          </p:cNvPr>
          <p:cNvSpPr txBox="1"/>
          <p:nvPr/>
        </p:nvSpPr>
        <p:spPr>
          <a:xfrm>
            <a:off x="2760437" y="3312731"/>
            <a:ext cx="865943" cy="276999"/>
          </a:xfrm>
          <a:prstGeom prst="rect">
            <a:avLst/>
          </a:prstGeom>
          <a:noFill/>
          <a:ln>
            <a:solidFill>
              <a:schemeClr val="tx1"/>
            </a:solidFill>
          </a:ln>
        </p:spPr>
        <p:txBody>
          <a:bodyPr wrap="none" rtlCol="0">
            <a:spAutoFit/>
          </a:bodyPr>
          <a:lstStyle/>
          <a:p>
            <a:r>
              <a:rPr lang="en-US" sz="1200" b="1" dirty="0"/>
              <a:t>2/12/2019</a:t>
            </a:r>
          </a:p>
        </p:txBody>
      </p:sp>
      <p:cxnSp>
        <p:nvCxnSpPr>
          <p:cNvPr id="30" name="Straight Connector 29">
            <a:extLst>
              <a:ext uri="{FF2B5EF4-FFF2-40B4-BE49-F238E27FC236}">
                <a16:creationId xmlns:a16="http://schemas.microsoft.com/office/drawing/2014/main" id="{65DEB853-6B05-4C1B-8E7F-FC2FE627858D}"/>
              </a:ext>
            </a:extLst>
          </p:cNvPr>
          <p:cNvCxnSpPr>
            <a:cxnSpLocks/>
            <a:stCxn id="31" idx="2"/>
          </p:cNvCxnSpPr>
          <p:nvPr/>
        </p:nvCxnSpPr>
        <p:spPr>
          <a:xfrm>
            <a:off x="5095451" y="3156428"/>
            <a:ext cx="1" cy="521012"/>
          </a:xfrm>
          <a:prstGeom prst="line">
            <a:avLst/>
          </a:prstGeom>
          <a:ln>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C914AB8D-C3D8-4141-B5DD-1AC97BC7E9EB}"/>
              </a:ext>
            </a:extLst>
          </p:cNvPr>
          <p:cNvSpPr/>
          <p:nvPr/>
        </p:nvSpPr>
        <p:spPr>
          <a:xfrm>
            <a:off x="3753427" y="1308180"/>
            <a:ext cx="2684047" cy="18482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200" b="1" dirty="0">
                <a:solidFill>
                  <a:schemeClr val="tx1"/>
                </a:solidFill>
              </a:rPr>
              <a:t>Temporary Ban on Stock Buybacks During COVID (H.R. 6339)</a:t>
            </a:r>
          </a:p>
          <a:p>
            <a:pPr marL="171450" indent="-171450" algn="just">
              <a:buFont typeface="Arial" panose="020B0604020202020204" pitchFamily="34" charset="0"/>
              <a:buChar char="•"/>
            </a:pPr>
            <a:r>
              <a:rPr lang="en-US" sz="1050" dirty="0">
                <a:solidFill>
                  <a:schemeClr val="tx1"/>
                </a:solidFill>
              </a:rPr>
              <a:t>Section 1 would provide: “It shall be unlawful for any issuer, the securities of which are traded on a national securities exchange, to purchase securities of the issuer during the period beginning on the date of enactment of this Act and ending 120 days after the end of the COVID–19 emergency period.”</a:t>
            </a:r>
          </a:p>
        </p:txBody>
      </p:sp>
      <p:sp>
        <p:nvSpPr>
          <p:cNvPr id="35" name="TextBox 34">
            <a:extLst>
              <a:ext uri="{FF2B5EF4-FFF2-40B4-BE49-F238E27FC236}">
                <a16:creationId xmlns:a16="http://schemas.microsoft.com/office/drawing/2014/main" id="{08800FF6-8521-40F7-B2EE-AE517475B7F2}"/>
              </a:ext>
            </a:extLst>
          </p:cNvPr>
          <p:cNvSpPr txBox="1"/>
          <p:nvPr/>
        </p:nvSpPr>
        <p:spPr>
          <a:xfrm>
            <a:off x="4659477" y="3793301"/>
            <a:ext cx="865943" cy="276999"/>
          </a:xfrm>
          <a:prstGeom prst="rect">
            <a:avLst/>
          </a:prstGeom>
          <a:noFill/>
          <a:ln>
            <a:solidFill>
              <a:schemeClr val="tx1"/>
            </a:solidFill>
          </a:ln>
        </p:spPr>
        <p:txBody>
          <a:bodyPr wrap="square" rtlCol="0">
            <a:spAutoFit/>
          </a:bodyPr>
          <a:lstStyle/>
          <a:p>
            <a:r>
              <a:rPr lang="en-US" sz="1200" b="1" dirty="0"/>
              <a:t>3/23/2020</a:t>
            </a:r>
          </a:p>
        </p:txBody>
      </p:sp>
      <p:sp>
        <p:nvSpPr>
          <p:cNvPr id="38" name="Rectangle 37">
            <a:extLst>
              <a:ext uri="{FF2B5EF4-FFF2-40B4-BE49-F238E27FC236}">
                <a16:creationId xmlns:a16="http://schemas.microsoft.com/office/drawing/2014/main" id="{27E12C30-E795-4A5A-A555-9BFED76AB660}"/>
              </a:ext>
            </a:extLst>
          </p:cNvPr>
          <p:cNvSpPr/>
          <p:nvPr/>
        </p:nvSpPr>
        <p:spPr>
          <a:xfrm>
            <a:off x="6380877" y="4822259"/>
            <a:ext cx="2562137" cy="15290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200" b="1" dirty="0">
                <a:solidFill>
                  <a:schemeClr val="tx1"/>
                </a:solidFill>
              </a:rPr>
              <a:t>Original Brown/Wyden Bill </a:t>
            </a:r>
          </a:p>
          <a:p>
            <a:pPr marL="171450" indent="-171450" algn="just">
              <a:buFont typeface="Arial" panose="020B0604020202020204" pitchFamily="34" charset="0"/>
              <a:buChar char="•"/>
            </a:pPr>
            <a:r>
              <a:rPr lang="en-US" sz="1050" dirty="0">
                <a:solidFill>
                  <a:schemeClr val="tx1"/>
                </a:solidFill>
              </a:rPr>
              <a:t>Would impose 2% tax on repurchases, defined as section 317(b) redemptions (and any similar transaction with regard to foreign corporation stock)</a:t>
            </a:r>
          </a:p>
          <a:p>
            <a:pPr marL="171450" indent="-171450" algn="just">
              <a:buFont typeface="Arial" panose="020B0604020202020204" pitchFamily="34" charset="0"/>
              <a:buChar char="•"/>
            </a:pPr>
            <a:r>
              <a:rPr lang="en-US" sz="1050" dirty="0">
                <a:solidFill>
                  <a:schemeClr val="tx1"/>
                </a:solidFill>
              </a:rPr>
              <a:t>Applies to domestic publicly held corporations under section 162(m)(2)</a:t>
            </a:r>
          </a:p>
          <a:p>
            <a:pPr marL="171450" indent="-171450" algn="just">
              <a:buFont typeface="Arial" panose="020B0604020202020204" pitchFamily="34" charset="0"/>
              <a:buChar char="•"/>
            </a:pPr>
            <a:r>
              <a:rPr lang="en-US" sz="1050" dirty="0">
                <a:solidFill>
                  <a:schemeClr val="tx1"/>
                </a:solidFill>
              </a:rPr>
              <a:t>No exceptions for dividends or RIC/REIT buybacks</a:t>
            </a:r>
          </a:p>
        </p:txBody>
      </p:sp>
      <p:cxnSp>
        <p:nvCxnSpPr>
          <p:cNvPr id="39" name="Straight Connector 38">
            <a:extLst>
              <a:ext uri="{FF2B5EF4-FFF2-40B4-BE49-F238E27FC236}">
                <a16:creationId xmlns:a16="http://schemas.microsoft.com/office/drawing/2014/main" id="{BA2D7BE3-6FF6-4D45-BBCE-0810FF7BF5EC}"/>
              </a:ext>
            </a:extLst>
          </p:cNvPr>
          <p:cNvCxnSpPr>
            <a:cxnSpLocks/>
            <a:stCxn id="38" idx="0"/>
          </p:cNvCxnSpPr>
          <p:nvPr/>
        </p:nvCxnSpPr>
        <p:spPr>
          <a:xfrm flipV="1">
            <a:off x="7661946" y="3677441"/>
            <a:ext cx="0" cy="1144818"/>
          </a:xfrm>
          <a:prstGeom prst="line">
            <a:avLst/>
          </a:prstGeom>
          <a:ln>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891F8078-FE95-47DA-9986-18ABA3F5E7B9}"/>
              </a:ext>
            </a:extLst>
          </p:cNvPr>
          <p:cNvSpPr txBox="1"/>
          <p:nvPr/>
        </p:nvSpPr>
        <p:spPr>
          <a:xfrm>
            <a:off x="7228973" y="3312731"/>
            <a:ext cx="865943" cy="276999"/>
          </a:xfrm>
          <a:prstGeom prst="rect">
            <a:avLst/>
          </a:prstGeom>
          <a:noFill/>
          <a:ln>
            <a:solidFill>
              <a:schemeClr val="tx1"/>
            </a:solidFill>
          </a:ln>
        </p:spPr>
        <p:txBody>
          <a:bodyPr wrap="none" rtlCol="0">
            <a:spAutoFit/>
          </a:bodyPr>
          <a:lstStyle/>
          <a:p>
            <a:r>
              <a:rPr lang="en-US" sz="1200" b="1" dirty="0"/>
              <a:t>9/10/2021</a:t>
            </a:r>
          </a:p>
        </p:txBody>
      </p:sp>
      <p:cxnSp>
        <p:nvCxnSpPr>
          <p:cNvPr id="42" name="Straight Connector 41">
            <a:extLst>
              <a:ext uri="{FF2B5EF4-FFF2-40B4-BE49-F238E27FC236}">
                <a16:creationId xmlns:a16="http://schemas.microsoft.com/office/drawing/2014/main" id="{AE143C78-FBAF-4C78-A2D5-E459628BB6E8}"/>
              </a:ext>
            </a:extLst>
          </p:cNvPr>
          <p:cNvCxnSpPr>
            <a:cxnSpLocks/>
            <a:stCxn id="43" idx="2"/>
          </p:cNvCxnSpPr>
          <p:nvPr/>
        </p:nvCxnSpPr>
        <p:spPr>
          <a:xfrm>
            <a:off x="8243906" y="2443282"/>
            <a:ext cx="0" cy="1226901"/>
          </a:xfrm>
          <a:prstGeom prst="line">
            <a:avLst/>
          </a:prstGeom>
          <a:ln>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684508C6-F120-49D9-95C0-9C424D855A8B}"/>
              </a:ext>
            </a:extLst>
          </p:cNvPr>
          <p:cNvSpPr/>
          <p:nvPr/>
        </p:nvSpPr>
        <p:spPr>
          <a:xfrm>
            <a:off x="6673313" y="1098960"/>
            <a:ext cx="3141185" cy="13443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200" b="1" dirty="0">
                <a:solidFill>
                  <a:schemeClr val="tx1"/>
                </a:solidFill>
              </a:rPr>
              <a:t>Stock Buyback Accountability Act (S.2758)</a:t>
            </a:r>
          </a:p>
          <a:p>
            <a:pPr marL="171450" indent="-171450" algn="just">
              <a:buFont typeface="Arial" panose="020B0604020202020204" pitchFamily="34" charset="0"/>
              <a:buChar char="•"/>
            </a:pPr>
            <a:r>
              <a:rPr lang="en-US" sz="1050" dirty="0">
                <a:solidFill>
                  <a:schemeClr val="tx1"/>
                </a:solidFill>
              </a:rPr>
              <a:t>Changed to apply to domestic corporations the stock of which is traded on an established securities market (section 7704(b)(1))</a:t>
            </a:r>
          </a:p>
          <a:p>
            <a:pPr marL="171450" indent="-171450" algn="just">
              <a:buFont typeface="Arial" panose="020B0604020202020204" pitchFamily="34" charset="0"/>
              <a:buChar char="•"/>
            </a:pPr>
            <a:r>
              <a:rPr lang="en-US" sz="1050" dirty="0">
                <a:solidFill>
                  <a:schemeClr val="tx1"/>
                </a:solidFill>
              </a:rPr>
              <a:t>“the acquisition by a corporation of the right to acquire its stock” treated as redemption</a:t>
            </a:r>
          </a:p>
          <a:p>
            <a:pPr marL="171450" indent="-171450" algn="just">
              <a:buFont typeface="Arial" panose="020B0604020202020204" pitchFamily="34" charset="0"/>
              <a:buChar char="•"/>
            </a:pPr>
            <a:r>
              <a:rPr lang="en-US" sz="1050" dirty="0">
                <a:solidFill>
                  <a:schemeClr val="tx1"/>
                </a:solidFill>
              </a:rPr>
              <a:t>Revised reorganization exception </a:t>
            </a:r>
          </a:p>
          <a:p>
            <a:pPr marL="171450" indent="-171450" algn="just">
              <a:buFont typeface="Arial" panose="020B0604020202020204" pitchFamily="34" charset="0"/>
              <a:buChar char="•"/>
            </a:pPr>
            <a:r>
              <a:rPr lang="en-US" sz="1050" dirty="0">
                <a:solidFill>
                  <a:schemeClr val="tx1"/>
                </a:solidFill>
              </a:rPr>
              <a:t>Added exception for dividends </a:t>
            </a:r>
          </a:p>
        </p:txBody>
      </p:sp>
      <p:sp>
        <p:nvSpPr>
          <p:cNvPr id="48" name="TextBox 47">
            <a:extLst>
              <a:ext uri="{FF2B5EF4-FFF2-40B4-BE49-F238E27FC236}">
                <a16:creationId xmlns:a16="http://schemas.microsoft.com/office/drawing/2014/main" id="{D82D1422-D6F4-4107-8203-0F13159E0A22}"/>
              </a:ext>
            </a:extLst>
          </p:cNvPr>
          <p:cNvSpPr txBox="1"/>
          <p:nvPr/>
        </p:nvSpPr>
        <p:spPr>
          <a:xfrm>
            <a:off x="7810933" y="3793300"/>
            <a:ext cx="865943" cy="276999"/>
          </a:xfrm>
          <a:prstGeom prst="rect">
            <a:avLst/>
          </a:prstGeom>
          <a:noFill/>
          <a:ln>
            <a:solidFill>
              <a:schemeClr val="tx1"/>
            </a:solidFill>
          </a:ln>
        </p:spPr>
        <p:txBody>
          <a:bodyPr wrap="none" rtlCol="0">
            <a:spAutoFit/>
          </a:bodyPr>
          <a:lstStyle/>
          <a:p>
            <a:r>
              <a:rPr lang="en-US" sz="1200" b="1" dirty="0"/>
              <a:t>9/20/2021</a:t>
            </a:r>
          </a:p>
        </p:txBody>
      </p:sp>
      <p:sp>
        <p:nvSpPr>
          <p:cNvPr id="54" name="Rectangle 53">
            <a:extLst>
              <a:ext uri="{FF2B5EF4-FFF2-40B4-BE49-F238E27FC236}">
                <a16:creationId xmlns:a16="http://schemas.microsoft.com/office/drawing/2014/main" id="{E58C0767-F162-41FD-8568-1398BDE27514}"/>
              </a:ext>
            </a:extLst>
          </p:cNvPr>
          <p:cNvSpPr/>
          <p:nvPr/>
        </p:nvSpPr>
        <p:spPr>
          <a:xfrm>
            <a:off x="9091999" y="4832662"/>
            <a:ext cx="1757419" cy="7793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200" b="1" dirty="0">
                <a:solidFill>
                  <a:schemeClr val="tx1"/>
                </a:solidFill>
              </a:rPr>
              <a:t>Rules Committee Print</a:t>
            </a:r>
          </a:p>
          <a:p>
            <a:pPr marL="171450" indent="-171450" algn="just">
              <a:buFont typeface="Arial" panose="020B0604020202020204" pitchFamily="34" charset="0"/>
              <a:buChar char="•"/>
            </a:pPr>
            <a:r>
              <a:rPr lang="en-US" sz="1050" dirty="0">
                <a:solidFill>
                  <a:schemeClr val="tx1"/>
                </a:solidFill>
              </a:rPr>
              <a:t>Substantially the same as section 4501</a:t>
            </a:r>
          </a:p>
        </p:txBody>
      </p:sp>
      <p:cxnSp>
        <p:nvCxnSpPr>
          <p:cNvPr id="55" name="Straight Connector 54">
            <a:extLst>
              <a:ext uri="{FF2B5EF4-FFF2-40B4-BE49-F238E27FC236}">
                <a16:creationId xmlns:a16="http://schemas.microsoft.com/office/drawing/2014/main" id="{B5638800-5884-47A9-97A5-2A31156CB577}"/>
              </a:ext>
            </a:extLst>
          </p:cNvPr>
          <p:cNvCxnSpPr>
            <a:cxnSpLocks/>
            <a:stCxn id="54" idx="0"/>
          </p:cNvCxnSpPr>
          <p:nvPr/>
        </p:nvCxnSpPr>
        <p:spPr>
          <a:xfrm flipV="1">
            <a:off x="9970709" y="3677440"/>
            <a:ext cx="0" cy="1155222"/>
          </a:xfrm>
          <a:prstGeom prst="line">
            <a:avLst/>
          </a:prstGeom>
          <a:ln>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ECD5FF23-ADE6-447A-9D5E-62B6A14C564F}"/>
              </a:ext>
            </a:extLst>
          </p:cNvPr>
          <p:cNvSpPr txBox="1"/>
          <p:nvPr/>
        </p:nvSpPr>
        <p:spPr>
          <a:xfrm>
            <a:off x="9509955" y="3312730"/>
            <a:ext cx="944489" cy="276999"/>
          </a:xfrm>
          <a:prstGeom prst="rect">
            <a:avLst/>
          </a:prstGeom>
          <a:noFill/>
          <a:ln>
            <a:solidFill>
              <a:schemeClr val="tx1"/>
            </a:solidFill>
          </a:ln>
        </p:spPr>
        <p:txBody>
          <a:bodyPr wrap="none" rtlCol="0">
            <a:spAutoFit/>
          </a:bodyPr>
          <a:lstStyle/>
          <a:p>
            <a:r>
              <a:rPr lang="en-US" sz="1200" b="1" dirty="0"/>
              <a:t>10/28/2021</a:t>
            </a:r>
          </a:p>
        </p:txBody>
      </p:sp>
      <p:cxnSp>
        <p:nvCxnSpPr>
          <p:cNvPr id="60" name="Straight Connector 59">
            <a:extLst>
              <a:ext uri="{FF2B5EF4-FFF2-40B4-BE49-F238E27FC236}">
                <a16:creationId xmlns:a16="http://schemas.microsoft.com/office/drawing/2014/main" id="{CF3CCF87-AE1B-4196-8C80-5BAB5F0F5EF9}"/>
              </a:ext>
            </a:extLst>
          </p:cNvPr>
          <p:cNvCxnSpPr>
            <a:cxnSpLocks/>
            <a:stCxn id="61" idx="2"/>
          </p:cNvCxnSpPr>
          <p:nvPr/>
        </p:nvCxnSpPr>
        <p:spPr>
          <a:xfrm>
            <a:off x="10672838" y="3048013"/>
            <a:ext cx="0" cy="622170"/>
          </a:xfrm>
          <a:prstGeom prst="line">
            <a:avLst/>
          </a:prstGeom>
          <a:ln>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23889E7D-D194-46FC-AAD5-FEADE2EEC781}"/>
              </a:ext>
            </a:extLst>
          </p:cNvPr>
          <p:cNvSpPr/>
          <p:nvPr/>
        </p:nvSpPr>
        <p:spPr>
          <a:xfrm>
            <a:off x="9537735" y="2473342"/>
            <a:ext cx="2270205" cy="5746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200" b="1" dirty="0">
                <a:solidFill>
                  <a:schemeClr val="tx1"/>
                </a:solidFill>
              </a:rPr>
              <a:t>Build Back Better Act (H.R.5376) </a:t>
            </a:r>
          </a:p>
          <a:p>
            <a:pPr marL="171450" indent="-171450" algn="just">
              <a:buFont typeface="Arial" panose="020B0604020202020204" pitchFamily="34" charset="0"/>
              <a:buChar char="•"/>
            </a:pPr>
            <a:r>
              <a:rPr lang="en-US" sz="1050" dirty="0">
                <a:solidFill>
                  <a:schemeClr val="tx1"/>
                </a:solidFill>
              </a:rPr>
              <a:t>Substantially the same as section 4501</a:t>
            </a:r>
          </a:p>
        </p:txBody>
      </p:sp>
      <p:sp>
        <p:nvSpPr>
          <p:cNvPr id="68" name="TextBox 67">
            <a:extLst>
              <a:ext uri="{FF2B5EF4-FFF2-40B4-BE49-F238E27FC236}">
                <a16:creationId xmlns:a16="http://schemas.microsoft.com/office/drawing/2014/main" id="{32EBB4D4-34FB-43FF-AA22-84179C55DDF6}"/>
              </a:ext>
            </a:extLst>
          </p:cNvPr>
          <p:cNvSpPr txBox="1"/>
          <p:nvPr/>
        </p:nvSpPr>
        <p:spPr>
          <a:xfrm>
            <a:off x="10200592" y="3793300"/>
            <a:ext cx="944489" cy="276999"/>
          </a:xfrm>
          <a:prstGeom prst="rect">
            <a:avLst/>
          </a:prstGeom>
          <a:noFill/>
          <a:ln>
            <a:solidFill>
              <a:schemeClr val="tx1"/>
            </a:solidFill>
          </a:ln>
        </p:spPr>
        <p:txBody>
          <a:bodyPr wrap="none" rtlCol="0">
            <a:spAutoFit/>
          </a:bodyPr>
          <a:lstStyle/>
          <a:p>
            <a:r>
              <a:rPr lang="en-US" sz="1200" b="1" dirty="0"/>
              <a:t>11/19/2021</a:t>
            </a:r>
          </a:p>
        </p:txBody>
      </p:sp>
    </p:spTree>
    <p:extLst>
      <p:ext uri="{BB962C8B-B14F-4D97-AF65-F5344CB8AC3E}">
        <p14:creationId xmlns:p14="http://schemas.microsoft.com/office/powerpoint/2010/main" val="887460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DEF1DC7C-0F7C-4816-BB86-52B9AF628A25}"/>
              </a:ext>
            </a:extLst>
          </p:cNvPr>
          <p:cNvSpPr txBox="1">
            <a:spLocks/>
          </p:cNvSpPr>
          <p:nvPr/>
        </p:nvSpPr>
        <p:spPr>
          <a:xfrm>
            <a:off x="369948" y="1560945"/>
            <a:ext cx="10983852" cy="461601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800"/>
              </a:spcBef>
              <a:buNone/>
            </a:pPr>
            <a:r>
              <a:rPr lang="en-US" sz="2400" dirty="0">
                <a:latin typeface="Calibri" panose="020F0502020204030204" pitchFamily="34" charset="0"/>
                <a:ea typeface="Calibri" panose="020F0502020204030204" pitchFamily="34" charset="0"/>
                <a:cs typeface="Calibri" panose="020F0502020204030204" pitchFamily="34" charset="0"/>
              </a:rPr>
              <a:t>The revenue estimate and historical stock buyback data suggest that the excise tax is only expected to apply to Traditional Public Company Stock Buybacks.</a:t>
            </a:r>
          </a:p>
          <a:p>
            <a:pPr lvl="1">
              <a:spcBef>
                <a:spcPts val="1800"/>
              </a:spcBef>
            </a:pPr>
            <a:r>
              <a:rPr lang="en-US" sz="1800" dirty="0">
                <a:latin typeface="Calibri" panose="020F0502020204030204" pitchFamily="34" charset="0"/>
                <a:ea typeface="Calibri" panose="020F0502020204030204" pitchFamily="34" charset="0"/>
                <a:cs typeface="Calibri" panose="020F0502020204030204" pitchFamily="34" charset="0"/>
              </a:rPr>
              <a:t>JCT estimated revenue from section 4501 for “repurchases of stock after 12/31/2022” to be $5.7 billion in 2023, and to average about $8.5 billion per year from 2024-2031, totaling about $73.7 billion over 10 years. (JCX-18-22, August 9, 2022)  </a:t>
            </a:r>
          </a:p>
          <a:p>
            <a:pPr lvl="1">
              <a:spcBef>
                <a:spcPts val="1800"/>
              </a:spcBef>
            </a:pPr>
            <a:r>
              <a:rPr lang="en-US" sz="1800" dirty="0">
                <a:latin typeface="Calibri" panose="020F0502020204030204" pitchFamily="34" charset="0"/>
                <a:ea typeface="Calibri" panose="020F0502020204030204" pitchFamily="34" charset="0"/>
                <a:cs typeface="Calibri" panose="020F0502020204030204" pitchFamily="34" charset="0"/>
              </a:rPr>
              <a:t>PR Newswire “S&amp;P 500 Buybacks Set Quarterly and 12-Month Records - Again” June 16, 2022: 2018 buybacks of $806.41B; 2019 buybacks of $728.74B; 2020 buybacks of $519.76B; and 2021 buybacks of $881.72B.  The 3-year average (ignoring 2020) is about $805.6B.</a:t>
            </a:r>
          </a:p>
          <a:p>
            <a:pPr lvl="1">
              <a:spcBef>
                <a:spcPts val="1800"/>
              </a:spcBef>
            </a:pPr>
            <a:r>
              <a:rPr lang="en-US" sz="1800" dirty="0">
                <a:latin typeface="Calibri" panose="020F0502020204030204" pitchFamily="34" charset="0"/>
                <a:ea typeface="Calibri" panose="020F0502020204030204" pitchFamily="34" charset="0"/>
                <a:cs typeface="Calibri" panose="020F0502020204030204" pitchFamily="34" charset="0"/>
              </a:rPr>
              <a:t>New Tax on Stock Buybacks Would Have Raised Over $8 Billion in 2021, Study Says (WSJ.com September 9, 2022) “The 1% tax on stock buybacks signed into law last month would have raised about $8.4 billion from the biggest publicly traded U.S. companies if it had been in eﬀect last year, absorbing the equivalent of nearly a half-percentage-point of net income overall, a new analysis ﬁnds.” </a:t>
            </a:r>
          </a:p>
          <a:p>
            <a:pPr lvl="1">
              <a:spcBef>
                <a:spcPts val="1800"/>
              </a:spcBef>
            </a:pPr>
            <a:r>
              <a:rPr lang="en-US" sz="1800" dirty="0">
                <a:latin typeface="Calibri" panose="020F0502020204030204" pitchFamily="34" charset="0"/>
                <a:ea typeface="Calibri" panose="020F0502020204030204" pitchFamily="34" charset="0"/>
                <a:cs typeface="Calibri" panose="020F0502020204030204" pitchFamily="34" charset="0"/>
              </a:rPr>
              <a:t>The approximate $8.5 billion per year average revenue estimate from section 4501 for 2024-2031 is roughly in line with average share buybacks by S&amp;P 500 companies in recent years.</a:t>
            </a:r>
          </a:p>
          <a:p>
            <a:endParaRPr lang="en-US" dirty="0"/>
          </a:p>
        </p:txBody>
      </p:sp>
      <p:sp>
        <p:nvSpPr>
          <p:cNvPr id="5" name="Title 1">
            <a:extLst>
              <a:ext uri="{FF2B5EF4-FFF2-40B4-BE49-F238E27FC236}">
                <a16:creationId xmlns:a16="http://schemas.microsoft.com/office/drawing/2014/main" id="{F77DA99F-95F6-4C3F-B4FD-181792490632}"/>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The revenue estimate</a:t>
            </a:r>
          </a:p>
        </p:txBody>
      </p:sp>
      <p:sp>
        <p:nvSpPr>
          <p:cNvPr id="2" name="Slide Number Placeholder 1">
            <a:extLst>
              <a:ext uri="{FF2B5EF4-FFF2-40B4-BE49-F238E27FC236}">
                <a16:creationId xmlns:a16="http://schemas.microsoft.com/office/drawing/2014/main" id="{CD2E901F-08E4-4B89-B562-C6C572AFF6B8}"/>
              </a:ext>
            </a:extLst>
          </p:cNvPr>
          <p:cNvSpPr>
            <a:spLocks noGrp="1"/>
          </p:cNvSpPr>
          <p:nvPr>
            <p:ph type="sldNum" sz="quarter" idx="12"/>
          </p:nvPr>
        </p:nvSpPr>
        <p:spPr/>
        <p:txBody>
          <a:bodyPr/>
          <a:lstStyle/>
          <a:p>
            <a:fld id="{B394B32C-C292-4A22-8BD0-2D9BDBC322CB}" type="slidenum">
              <a:rPr lang="en-US" smtClean="0"/>
              <a:t>12</a:t>
            </a:fld>
            <a:endParaRPr lang="en-US"/>
          </a:p>
        </p:txBody>
      </p:sp>
    </p:spTree>
    <p:extLst>
      <p:ext uri="{BB962C8B-B14F-4D97-AF65-F5344CB8AC3E}">
        <p14:creationId xmlns:p14="http://schemas.microsoft.com/office/powerpoint/2010/main" val="1673379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B9F19-B8C7-4397-BA7D-B3C63058D732}"/>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The Proposal</a:t>
            </a:r>
          </a:p>
        </p:txBody>
      </p:sp>
      <p:sp>
        <p:nvSpPr>
          <p:cNvPr id="3" name="Content Placeholder 2">
            <a:extLst>
              <a:ext uri="{FF2B5EF4-FFF2-40B4-BE49-F238E27FC236}">
                <a16:creationId xmlns:a16="http://schemas.microsoft.com/office/drawing/2014/main" id="{71B4C1CB-3A02-4742-9E8F-3768EEAE0426}"/>
              </a:ext>
            </a:extLst>
          </p:cNvPr>
          <p:cNvSpPr txBox="1">
            <a:spLocks/>
          </p:cNvSpPr>
          <p:nvPr/>
        </p:nvSpPr>
        <p:spPr>
          <a:xfrm>
            <a:off x="384048" y="1501292"/>
            <a:ext cx="11484395" cy="49638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None/>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Start with the statute – guidance would provide that the excise tax only applies to share repurchases that constitute:</a:t>
            </a:r>
            <a:endParaRPr lang="en-US" dirty="0">
              <a:latin typeface="Calibri" panose="020F0502020204030204" pitchFamily="34" charset="0"/>
              <a:cs typeface="Calibri" panose="020F0502020204030204" pitchFamily="34" charset="0"/>
            </a:endParaRPr>
          </a:p>
          <a:p>
            <a:pPr marL="457200">
              <a:spcAft>
                <a:spcPts val="1200"/>
              </a:spcAft>
            </a:pP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 redemption within the meaning of section 317(b)”, or</a:t>
            </a:r>
            <a:endParaRPr lang="en-US" sz="2800" dirty="0">
              <a:latin typeface="Calibri" panose="020F0502020204030204" pitchFamily="34" charset="0"/>
              <a:cs typeface="Calibri" panose="020F0502020204030204" pitchFamily="34" charset="0"/>
            </a:endParaRPr>
          </a:p>
          <a:p>
            <a:pPr marL="457200">
              <a:spcAft>
                <a:spcPts val="1200"/>
              </a:spcAft>
            </a:pPr>
            <a:r>
              <a:rPr lang="en-US" dirty="0">
                <a:latin typeface="Calibri" panose="020F0502020204030204" pitchFamily="34" charset="0"/>
                <a:cs typeface="Calibri" panose="020F0502020204030204" pitchFamily="34" charset="0"/>
              </a:rPr>
              <a:t>an acquisition explicitly described in guidance issued prior to the date of the applicable transaction.</a:t>
            </a:r>
          </a:p>
          <a:p>
            <a:pPr marL="0" indent="0">
              <a:spcAft>
                <a:spcPts val="1200"/>
              </a:spcAft>
              <a:buNone/>
            </a:pPr>
            <a:r>
              <a:rPr lang="en-US" dirty="0">
                <a:solidFill>
                  <a:srgbClr val="000000"/>
                </a:solidFill>
                <a:latin typeface="Calibri" panose="020F0502020204030204" pitchFamily="34" charset="0"/>
                <a:cs typeface="Calibri" panose="020F0502020204030204" pitchFamily="34" charset="0"/>
              </a:rPr>
              <a:t>Exercise section 4501(f) authority and utilize the Factor-Based Approach to provide adjustments and modifications to </a:t>
            </a:r>
            <a:r>
              <a:rPr lang="en-US" dirty="0">
                <a:latin typeface="Calibri" panose="020F0502020204030204" pitchFamily="34" charset="0"/>
                <a:cs typeface="Calibri" panose="020F0502020204030204" pitchFamily="34" charset="0"/>
              </a:rPr>
              <a:t>properly limit “share repurchases” for purposes of section 4501 to only stock repurchases that resemble a Traditional Public Company Stock Buyback</a:t>
            </a:r>
          </a:p>
        </p:txBody>
      </p:sp>
      <p:sp>
        <p:nvSpPr>
          <p:cNvPr id="4" name="Slide Number Placeholder 3">
            <a:extLst>
              <a:ext uri="{FF2B5EF4-FFF2-40B4-BE49-F238E27FC236}">
                <a16:creationId xmlns:a16="http://schemas.microsoft.com/office/drawing/2014/main" id="{6B27E41A-FE42-439F-B58C-BDBE2FE64C7B}"/>
              </a:ext>
            </a:extLst>
          </p:cNvPr>
          <p:cNvSpPr>
            <a:spLocks noGrp="1"/>
          </p:cNvSpPr>
          <p:nvPr>
            <p:ph type="sldNum" sz="quarter" idx="12"/>
          </p:nvPr>
        </p:nvSpPr>
        <p:spPr/>
        <p:txBody>
          <a:bodyPr/>
          <a:lstStyle/>
          <a:p>
            <a:fld id="{B394B32C-C292-4A22-8BD0-2D9BDBC322CB}" type="slidenum">
              <a:rPr lang="en-US" smtClean="0"/>
              <a:t>13</a:t>
            </a:fld>
            <a:endParaRPr lang="en-US"/>
          </a:p>
        </p:txBody>
      </p:sp>
    </p:spTree>
    <p:extLst>
      <p:ext uri="{BB962C8B-B14F-4D97-AF65-F5344CB8AC3E}">
        <p14:creationId xmlns:p14="http://schemas.microsoft.com/office/powerpoint/2010/main" val="3004809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B9F19-B8C7-4397-BA7D-B3C63058D732}"/>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The Factor-Based Approach</a:t>
            </a:r>
          </a:p>
        </p:txBody>
      </p:sp>
      <p:sp>
        <p:nvSpPr>
          <p:cNvPr id="4" name="Content Placeholder 2">
            <a:extLst>
              <a:ext uri="{FF2B5EF4-FFF2-40B4-BE49-F238E27FC236}">
                <a16:creationId xmlns:a16="http://schemas.microsoft.com/office/drawing/2014/main" id="{A99E40FE-D936-4B18-9028-72EEF6312D50}"/>
              </a:ext>
            </a:extLst>
          </p:cNvPr>
          <p:cNvSpPr txBox="1">
            <a:spLocks/>
          </p:cNvSpPr>
          <p:nvPr/>
        </p:nvSpPr>
        <p:spPr>
          <a:xfrm>
            <a:off x="620785" y="1333849"/>
            <a:ext cx="10972800" cy="5289259"/>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800"/>
              </a:spcBef>
              <a:spcAft>
                <a:spcPts val="1200"/>
              </a:spcAft>
              <a:buFont typeface="Arial" panose="020B0604020202020204" pitchFamily="34" charset="0"/>
              <a:buNone/>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Evaluate a share repurchase (or deemed share repurchase) using an application rule, and two operative rules – </a:t>
            </a:r>
          </a:p>
          <a:p>
            <a:pPr marL="0" indent="0">
              <a:spcBef>
                <a:spcPts val="1800"/>
              </a:spcBef>
              <a:buNone/>
            </a:pPr>
            <a:r>
              <a:rPr lang="en-US" sz="2400" b="1" dirty="0">
                <a:solidFill>
                  <a:srgbClr val="000000"/>
                </a:solidFill>
                <a:latin typeface="Calibri" panose="020F0502020204030204" pitchFamily="34" charset="0"/>
                <a:ea typeface="Calibri" panose="020F0502020204030204" pitchFamily="34" charset="0"/>
                <a:cs typeface="Calibri" panose="020F0502020204030204" pitchFamily="34" charset="0"/>
              </a:rPr>
              <a:t>Application rule</a:t>
            </a: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marL="2625725" lvl="1" indent="-2163763">
              <a:lnSpc>
                <a:spcPct val="110000"/>
              </a:lnSpc>
              <a:spcBef>
                <a:spcPts val="1800"/>
              </a:spcBef>
              <a:buNone/>
            </a:pPr>
            <a:r>
              <a:rPr lang="en-US" sz="2000" u="sng" dirty="0">
                <a:solidFill>
                  <a:srgbClr val="000000"/>
                </a:solidFill>
                <a:latin typeface="Calibri" panose="020F0502020204030204" pitchFamily="34" charset="0"/>
                <a:ea typeface="Calibri" panose="020F0502020204030204" pitchFamily="34" charset="0"/>
                <a:cs typeface="Calibri" panose="020F0502020204030204" pitchFamily="34" charset="0"/>
              </a:rPr>
              <a:t>Aggregate Repurchasing Corporation Rule</a:t>
            </a: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  	</a:t>
            </a:r>
          </a:p>
          <a:p>
            <a:pPr marL="2625725" lvl="1" indent="-2163763">
              <a:spcBef>
                <a:spcPts val="1800"/>
              </a:spcBef>
              <a:buNone/>
            </a:pP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	Only applies to certain reorganizations or section 351 exchanges that appear to be more of a single-corporation transaction, where the operative rules are more appropriately applied to the target and acquiring corporations on a single-entity basis.</a:t>
            </a:r>
          </a:p>
          <a:p>
            <a:pPr marL="0" indent="0">
              <a:spcBef>
                <a:spcPts val="1800"/>
              </a:spcBef>
              <a:buNone/>
            </a:pPr>
            <a:r>
              <a:rPr lang="en-US" sz="2400" b="1" dirty="0">
                <a:solidFill>
                  <a:srgbClr val="000000"/>
                </a:solidFill>
                <a:latin typeface="Calibri" panose="020F0502020204030204" pitchFamily="34" charset="0"/>
                <a:ea typeface="Calibri" panose="020F0502020204030204" pitchFamily="34" charset="0"/>
                <a:cs typeface="Calibri" panose="020F0502020204030204" pitchFamily="34" charset="0"/>
              </a:rPr>
              <a:t>Operative rules</a:t>
            </a: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marL="2625725" lvl="1" indent="-2163763">
              <a:spcBef>
                <a:spcPts val="1800"/>
              </a:spcBef>
              <a:spcAft>
                <a:spcPts val="1200"/>
              </a:spcAft>
              <a:buNone/>
            </a:pPr>
            <a:r>
              <a:rPr lang="en-US" sz="2000" u="sng" dirty="0">
                <a:solidFill>
                  <a:srgbClr val="000000"/>
                </a:solidFill>
                <a:latin typeface="Calibri" panose="020F0502020204030204" pitchFamily="34" charset="0"/>
                <a:ea typeface="Calibri" panose="020F0502020204030204" pitchFamily="34" charset="0"/>
                <a:cs typeface="Calibri" panose="020F0502020204030204" pitchFamily="34" charset="0"/>
              </a:rPr>
              <a:t>Factors Test</a:t>
            </a: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  	Share repurchase must possess all five attributes of a Traditional Public Company Stock Buyback to be treated as a “share repurchase” subject to the excise tax.</a:t>
            </a:r>
          </a:p>
          <a:p>
            <a:pPr marL="2625725" lvl="1" indent="-2163763">
              <a:spcBef>
                <a:spcPts val="1800"/>
              </a:spcBef>
              <a:spcAft>
                <a:spcPts val="1200"/>
              </a:spcAft>
              <a:buNone/>
            </a:pPr>
            <a:r>
              <a:rPr lang="en-US" sz="2000" u="sng" dirty="0">
                <a:solidFill>
                  <a:srgbClr val="000000"/>
                </a:solidFill>
                <a:latin typeface="Calibri" panose="020F0502020204030204" pitchFamily="34" charset="0"/>
                <a:ea typeface="Calibri" panose="020F0502020204030204" pitchFamily="34" charset="0"/>
                <a:cs typeface="Calibri" panose="020F0502020204030204" pitchFamily="34" charset="0"/>
              </a:rPr>
              <a:t>Purpose Exception</a:t>
            </a: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  	Even if all five attributes are present, it will not be a “share repurchase” subject to the excise tax if the nature or context of the transaction shows that the share repurchase does not resemble a Traditional Public Company Stock Buyback. </a:t>
            </a:r>
          </a:p>
          <a:p>
            <a:pPr marL="0" lvl="1" indent="0">
              <a:spcBef>
                <a:spcPts val="1800"/>
              </a:spcBef>
              <a:buNone/>
            </a:pPr>
            <a:endPar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DE888550-EE14-4007-9D41-53C16EB8A058}"/>
              </a:ext>
            </a:extLst>
          </p:cNvPr>
          <p:cNvSpPr>
            <a:spLocks noGrp="1"/>
          </p:cNvSpPr>
          <p:nvPr>
            <p:ph type="sldNum" sz="quarter" idx="12"/>
          </p:nvPr>
        </p:nvSpPr>
        <p:spPr/>
        <p:txBody>
          <a:bodyPr/>
          <a:lstStyle/>
          <a:p>
            <a:fld id="{B394B32C-C292-4A22-8BD0-2D9BDBC322CB}" type="slidenum">
              <a:rPr lang="en-US" smtClean="0"/>
              <a:t>14</a:t>
            </a:fld>
            <a:endParaRPr lang="en-US"/>
          </a:p>
        </p:txBody>
      </p:sp>
    </p:spTree>
    <p:extLst>
      <p:ext uri="{BB962C8B-B14F-4D97-AF65-F5344CB8AC3E}">
        <p14:creationId xmlns:p14="http://schemas.microsoft.com/office/powerpoint/2010/main" val="3580557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AE4BB8-BD95-4650-8FAA-1F4B0AC985A9}"/>
              </a:ext>
            </a:extLst>
          </p:cNvPr>
          <p:cNvSpPr>
            <a:spLocks noGrp="1"/>
          </p:cNvSpPr>
          <p:nvPr>
            <p:ph idx="1"/>
          </p:nvPr>
        </p:nvSpPr>
        <p:spPr>
          <a:xfrm>
            <a:off x="745922" y="1283517"/>
            <a:ext cx="10515600" cy="5142450"/>
          </a:xfrm>
        </p:spPr>
        <p:txBody>
          <a:bodyPr>
            <a:normAutofit fontScale="77500" lnSpcReduction="20000"/>
          </a:bodyPr>
          <a:lstStyle/>
          <a:p>
            <a:pPr marL="0" marR="0" indent="0">
              <a:lnSpc>
                <a:spcPct val="107000"/>
              </a:lnSpc>
              <a:spcBef>
                <a:spcPts val="0"/>
              </a:spcBef>
              <a:spcAft>
                <a:spcPts val="1800"/>
              </a:spcAft>
              <a:buNone/>
            </a:pPr>
            <a:r>
              <a:rPr lang="en-US" sz="3100" dirty="0">
                <a:effectLst/>
                <a:latin typeface="Calibri" panose="020F0502020204030204" pitchFamily="34" charset="0"/>
                <a:ea typeface="Calibri" panose="020F0502020204030204" pitchFamily="34" charset="0"/>
                <a:cs typeface="Calibri" panose="020F0502020204030204" pitchFamily="34" charset="0"/>
              </a:rPr>
              <a:t>The Aggregate Repurchasing Corporation Rule applies if:</a:t>
            </a:r>
          </a:p>
          <a:p>
            <a:pPr marL="914400" marR="0" indent="-457200">
              <a:lnSpc>
                <a:spcPct val="107000"/>
              </a:lnSpc>
              <a:spcBef>
                <a:spcPts val="0"/>
              </a:spcBef>
              <a:spcAft>
                <a:spcPts val="600"/>
              </a:spcAft>
              <a:buFont typeface="+mj-lt"/>
              <a:buAutoNum type="arabicPeriod"/>
            </a:pPr>
            <a:r>
              <a:rPr lang="en-US" sz="2400" dirty="0">
                <a:latin typeface="Calibri" panose="020F0502020204030204" pitchFamily="34" charset="0"/>
                <a:ea typeface="Calibri" panose="020F0502020204030204" pitchFamily="34" charset="0"/>
                <a:cs typeface="Calibri" panose="020F0502020204030204" pitchFamily="34" charset="0"/>
              </a:rPr>
              <a:t>The acquiring corporation (or its sub) acquires</a:t>
            </a:r>
          </a:p>
          <a:p>
            <a:pPr marL="1371600" lvl="1" indent="-457200">
              <a:lnSpc>
                <a:spcPct val="107000"/>
              </a:lnSpc>
              <a:spcBef>
                <a:spcPts val="0"/>
              </a:spcBef>
              <a:spcAft>
                <a:spcPts val="600"/>
              </a:spcAft>
              <a:buFont typeface="+mj-lt"/>
              <a:buAutoNum type="alphaLcPeriod"/>
            </a:pPr>
            <a:r>
              <a:rPr lang="en-US" sz="2300" dirty="0">
                <a:latin typeface="Calibri" panose="020F0502020204030204" pitchFamily="34" charset="0"/>
                <a:ea typeface="Calibri" panose="020F0502020204030204" pitchFamily="34" charset="0"/>
                <a:cs typeface="Calibri" panose="020F0502020204030204" pitchFamily="34" charset="0"/>
              </a:rPr>
              <a:t>assets of a publicly traded corporation in a transaction in which the acquiring corporation (or its sub) succeeds to attributes of the public target under section 381(a), OR</a:t>
            </a:r>
          </a:p>
          <a:p>
            <a:pPr marL="1371600" lvl="1" indent="-457200">
              <a:lnSpc>
                <a:spcPct val="107000"/>
              </a:lnSpc>
              <a:spcBef>
                <a:spcPts val="0"/>
              </a:spcBef>
              <a:spcAft>
                <a:spcPts val="600"/>
              </a:spcAft>
              <a:buFont typeface="+mj-lt"/>
              <a:buAutoNum type="alphaLcPeriod"/>
            </a:pPr>
            <a:r>
              <a:rPr lang="en-US" sz="2300" dirty="0">
                <a:latin typeface="Calibri" panose="020F0502020204030204" pitchFamily="34" charset="0"/>
                <a:ea typeface="Calibri" panose="020F0502020204030204" pitchFamily="34" charset="0"/>
                <a:cs typeface="Calibri" panose="020F0502020204030204" pitchFamily="34" charset="0"/>
              </a:rPr>
              <a:t>stock of the public target in an exchange to which any of sections 351, 354, or 356 apply, and the acquiring corporation (or its sub) is not a specified affiliate of the public target immediately before such stock acquisition; </a:t>
            </a:r>
          </a:p>
          <a:p>
            <a:pPr marL="914400" marR="0" indent="-457200">
              <a:lnSpc>
                <a:spcPct val="107000"/>
              </a:lnSpc>
              <a:spcBef>
                <a:spcPts val="0"/>
              </a:spcBef>
              <a:spcAft>
                <a:spcPts val="600"/>
              </a:spcAft>
              <a:buFont typeface="+mj-lt"/>
              <a:buAutoNum type="arabicPeriod"/>
            </a:pPr>
            <a:r>
              <a:rPr lang="en-US" sz="2400" dirty="0">
                <a:latin typeface="Calibri" panose="020F0502020204030204" pitchFamily="34" charset="0"/>
                <a:ea typeface="Calibri" panose="020F0502020204030204" pitchFamily="34" charset="0"/>
                <a:cs typeface="Calibri" panose="020F0502020204030204" pitchFamily="34" charset="0"/>
              </a:rPr>
              <a:t>The acquiring corporation is publicly traded or becomes publicly traded in connection with the acquisition; AND</a:t>
            </a:r>
          </a:p>
          <a:p>
            <a:pPr marL="914400" marR="0" indent="-457200">
              <a:lnSpc>
                <a:spcPct val="107000"/>
              </a:lnSpc>
              <a:spcBef>
                <a:spcPts val="0"/>
              </a:spcBef>
              <a:spcAft>
                <a:spcPts val="600"/>
              </a:spcAft>
              <a:buFont typeface="+mj-lt"/>
              <a:buAutoNum type="arabicPeriod"/>
            </a:pPr>
            <a:r>
              <a:rPr lang="en-US" sz="2400" dirty="0">
                <a:latin typeface="Calibri" panose="020F0502020204030204" pitchFamily="34" charset="0"/>
                <a:ea typeface="Calibri" panose="020F0502020204030204" pitchFamily="34" charset="0"/>
                <a:cs typeface="Calibri" panose="020F0502020204030204" pitchFamily="34" charset="0"/>
              </a:rPr>
              <a:t>At least 80% of the value of the stock of the acquiring corporation is received by former shareholders of the public target in exchange for stock of the public target.</a:t>
            </a:r>
          </a:p>
          <a:p>
            <a:pPr marL="0" marR="0" indent="0">
              <a:lnSpc>
                <a:spcPct val="107000"/>
              </a:lnSpc>
              <a:spcBef>
                <a:spcPts val="0"/>
              </a:spcBef>
              <a:spcAft>
                <a:spcPts val="600"/>
              </a:spcAft>
              <a:buNone/>
            </a:pP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0" marR="0" indent="0">
              <a:lnSpc>
                <a:spcPct val="107000"/>
              </a:lnSpc>
              <a:spcBef>
                <a:spcPts val="0"/>
              </a:spcBef>
              <a:spcAft>
                <a:spcPts val="600"/>
              </a:spcAft>
              <a:buNone/>
            </a:pPr>
            <a:r>
              <a:rPr lang="en-US" sz="2400" dirty="0">
                <a:effectLst/>
                <a:latin typeface="Calibri" panose="020F0502020204030204" pitchFamily="34" charset="0"/>
                <a:ea typeface="Calibri" panose="020F0502020204030204" pitchFamily="34" charset="0"/>
                <a:cs typeface="Calibri" panose="020F0502020204030204" pitchFamily="34" charset="0"/>
              </a:rPr>
              <a:t>If so, the acquiring corporation (including its sub, if applicable) is essentially a mere continuation of the public target corporation for this purpose, and the corporations would be properly treated as a single corporation for purposes of applying the Factors Test and the Purpose </a:t>
            </a:r>
            <a:r>
              <a:rPr lang="en-US" sz="2400" dirty="0">
                <a:latin typeface="Calibri" panose="020F0502020204030204" pitchFamily="34" charset="0"/>
                <a:ea typeface="Calibri" panose="020F0502020204030204" pitchFamily="34" charset="0"/>
                <a:cs typeface="Calibri" panose="020F0502020204030204" pitchFamily="34" charset="0"/>
              </a:rPr>
              <a:t>E</a:t>
            </a:r>
            <a:r>
              <a:rPr lang="en-US" sz="2400" dirty="0">
                <a:effectLst/>
                <a:latin typeface="Calibri" panose="020F0502020204030204" pitchFamily="34" charset="0"/>
                <a:ea typeface="Calibri" panose="020F0502020204030204" pitchFamily="34" charset="0"/>
                <a:cs typeface="Calibri" panose="020F0502020204030204" pitchFamily="34" charset="0"/>
              </a:rPr>
              <a:t>xception.</a:t>
            </a:r>
          </a:p>
          <a:p>
            <a:pPr marL="457200" lvl="1" indent="0">
              <a:spcBef>
                <a:spcPts val="1800"/>
              </a:spcBef>
              <a:buNone/>
            </a:pPr>
            <a:endParaRPr lang="en-US" sz="1400" dirty="0">
              <a:solidFill>
                <a:srgbClr val="000000"/>
              </a:solidFill>
              <a:effectLst/>
              <a:latin typeface="EYInterstate Light" panose="02000506000000020004" pitchFamily="2" charset="0"/>
              <a:ea typeface="Calibri" panose="020F0502020204030204" pitchFamily="34" charset="0"/>
              <a:cs typeface="Calibri" panose="020F0502020204030204" pitchFamily="34" charset="0"/>
            </a:endParaRPr>
          </a:p>
        </p:txBody>
      </p:sp>
      <p:sp>
        <p:nvSpPr>
          <p:cNvPr id="6" name="Title 1">
            <a:extLst>
              <a:ext uri="{FF2B5EF4-FFF2-40B4-BE49-F238E27FC236}">
                <a16:creationId xmlns:a16="http://schemas.microsoft.com/office/drawing/2014/main" id="{F76E0D19-FF0B-4DD4-BAFA-C05E6D1011E4}"/>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Aggregate Repurchasing Corporation Rule</a:t>
            </a:r>
          </a:p>
        </p:txBody>
      </p:sp>
      <p:sp>
        <p:nvSpPr>
          <p:cNvPr id="2" name="Slide Number Placeholder 1">
            <a:extLst>
              <a:ext uri="{FF2B5EF4-FFF2-40B4-BE49-F238E27FC236}">
                <a16:creationId xmlns:a16="http://schemas.microsoft.com/office/drawing/2014/main" id="{7CC1DA7B-4117-4D14-9758-0D8A4FB4B0C2}"/>
              </a:ext>
            </a:extLst>
          </p:cNvPr>
          <p:cNvSpPr>
            <a:spLocks noGrp="1"/>
          </p:cNvSpPr>
          <p:nvPr>
            <p:ph type="sldNum" sz="quarter" idx="12"/>
          </p:nvPr>
        </p:nvSpPr>
        <p:spPr/>
        <p:txBody>
          <a:bodyPr/>
          <a:lstStyle/>
          <a:p>
            <a:fld id="{B394B32C-C292-4A22-8BD0-2D9BDBC322CB}" type="slidenum">
              <a:rPr lang="en-US" smtClean="0"/>
              <a:t>15</a:t>
            </a:fld>
            <a:endParaRPr lang="en-US"/>
          </a:p>
        </p:txBody>
      </p:sp>
    </p:spTree>
    <p:extLst>
      <p:ext uri="{BB962C8B-B14F-4D97-AF65-F5344CB8AC3E}">
        <p14:creationId xmlns:p14="http://schemas.microsoft.com/office/powerpoint/2010/main" val="1802704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3FEB456-3346-42D5-A0B5-D7B1ADF991A3}"/>
              </a:ext>
            </a:extLst>
          </p:cNvPr>
          <p:cNvSpPr/>
          <p:nvPr/>
        </p:nvSpPr>
        <p:spPr>
          <a:xfrm>
            <a:off x="739914" y="3141717"/>
            <a:ext cx="1322363" cy="84406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Public Acquiror</a:t>
            </a:r>
          </a:p>
        </p:txBody>
      </p:sp>
      <p:sp>
        <p:nvSpPr>
          <p:cNvPr id="8" name="Oval 7">
            <a:extLst>
              <a:ext uri="{FF2B5EF4-FFF2-40B4-BE49-F238E27FC236}">
                <a16:creationId xmlns:a16="http://schemas.microsoft.com/office/drawing/2014/main" id="{AD8340CF-C7F6-4B2E-BE1F-172B11A0A971}"/>
              </a:ext>
            </a:extLst>
          </p:cNvPr>
          <p:cNvSpPr/>
          <p:nvPr/>
        </p:nvSpPr>
        <p:spPr>
          <a:xfrm>
            <a:off x="3906253" y="1922231"/>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Public Target SHs</a:t>
            </a:r>
          </a:p>
        </p:txBody>
      </p:sp>
      <p:sp>
        <p:nvSpPr>
          <p:cNvPr id="15" name="Rectangle 14">
            <a:extLst>
              <a:ext uri="{FF2B5EF4-FFF2-40B4-BE49-F238E27FC236}">
                <a16:creationId xmlns:a16="http://schemas.microsoft.com/office/drawing/2014/main" id="{B2C26EE6-38AE-4D23-A824-465A83ED38D7}"/>
              </a:ext>
            </a:extLst>
          </p:cNvPr>
          <p:cNvSpPr/>
          <p:nvPr/>
        </p:nvSpPr>
        <p:spPr>
          <a:xfrm>
            <a:off x="3906253" y="3141717"/>
            <a:ext cx="1322363" cy="844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Public Target</a:t>
            </a:r>
          </a:p>
        </p:txBody>
      </p:sp>
      <p:cxnSp>
        <p:nvCxnSpPr>
          <p:cNvPr id="16" name="Straight Connector 15">
            <a:extLst>
              <a:ext uri="{FF2B5EF4-FFF2-40B4-BE49-F238E27FC236}">
                <a16:creationId xmlns:a16="http://schemas.microsoft.com/office/drawing/2014/main" id="{EE8B7D2C-A6B2-47E3-9225-8D60619A69CE}"/>
              </a:ext>
            </a:extLst>
          </p:cNvPr>
          <p:cNvCxnSpPr>
            <a:cxnSpLocks/>
            <a:stCxn id="8" idx="4"/>
            <a:endCxn id="15" idx="0"/>
          </p:cNvCxnSpPr>
          <p:nvPr/>
        </p:nvCxnSpPr>
        <p:spPr>
          <a:xfrm>
            <a:off x="4567435" y="2618582"/>
            <a:ext cx="0" cy="52313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282768E-AED1-4143-825D-AC5E7B2565EC}"/>
              </a:ext>
            </a:extLst>
          </p:cNvPr>
          <p:cNvSpPr/>
          <p:nvPr/>
        </p:nvSpPr>
        <p:spPr>
          <a:xfrm>
            <a:off x="739915" y="1922232"/>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Public Acquiror SHs</a:t>
            </a:r>
          </a:p>
        </p:txBody>
      </p:sp>
      <p:sp>
        <p:nvSpPr>
          <p:cNvPr id="27" name="TextBox 26">
            <a:extLst>
              <a:ext uri="{FF2B5EF4-FFF2-40B4-BE49-F238E27FC236}">
                <a16:creationId xmlns:a16="http://schemas.microsoft.com/office/drawing/2014/main" id="{DAC2C0FF-6B08-4239-A785-D8BBE2450938}"/>
              </a:ext>
            </a:extLst>
          </p:cNvPr>
          <p:cNvSpPr txBox="1"/>
          <p:nvPr/>
        </p:nvSpPr>
        <p:spPr>
          <a:xfrm>
            <a:off x="2212834" y="2145439"/>
            <a:ext cx="1232873" cy="400110"/>
          </a:xfrm>
          <a:prstGeom prst="rect">
            <a:avLst/>
          </a:prstGeom>
          <a:noFill/>
        </p:spPr>
        <p:txBody>
          <a:bodyPr wrap="square" rtlCol="0">
            <a:spAutoFit/>
          </a:bodyPr>
          <a:lstStyle/>
          <a:p>
            <a:pPr algn="r"/>
            <a:r>
              <a:rPr lang="en-US" sz="1000" dirty="0"/>
              <a:t>85% of Public Acquiror stock + $</a:t>
            </a:r>
          </a:p>
        </p:txBody>
      </p:sp>
      <p:sp>
        <p:nvSpPr>
          <p:cNvPr id="3" name="Slide Number Placeholder 2">
            <a:extLst>
              <a:ext uri="{FF2B5EF4-FFF2-40B4-BE49-F238E27FC236}">
                <a16:creationId xmlns:a16="http://schemas.microsoft.com/office/drawing/2014/main" id="{52FB7AA3-BD00-4706-B0CA-385B945C9317}"/>
              </a:ext>
            </a:extLst>
          </p:cNvPr>
          <p:cNvSpPr>
            <a:spLocks noGrp="1"/>
          </p:cNvSpPr>
          <p:nvPr>
            <p:ph type="sldNum" sz="quarter" idx="12"/>
          </p:nvPr>
        </p:nvSpPr>
        <p:spPr/>
        <p:txBody>
          <a:bodyPr/>
          <a:lstStyle/>
          <a:p>
            <a:fld id="{B394B32C-C292-4A22-8BD0-2D9BDBC322CB}" type="slidenum">
              <a:rPr lang="en-US" smtClean="0"/>
              <a:t>16</a:t>
            </a:fld>
            <a:endParaRPr lang="en-US"/>
          </a:p>
        </p:txBody>
      </p:sp>
      <p:cxnSp>
        <p:nvCxnSpPr>
          <p:cNvPr id="17" name="Straight Connector 16">
            <a:extLst>
              <a:ext uri="{FF2B5EF4-FFF2-40B4-BE49-F238E27FC236}">
                <a16:creationId xmlns:a16="http://schemas.microsoft.com/office/drawing/2014/main" id="{869FCE86-3E35-4D7E-BCEC-9A8F790811FD}"/>
              </a:ext>
            </a:extLst>
          </p:cNvPr>
          <p:cNvCxnSpPr>
            <a:cxnSpLocks/>
            <a:stCxn id="20" idx="4"/>
            <a:endCxn id="7" idx="0"/>
          </p:cNvCxnSpPr>
          <p:nvPr/>
        </p:nvCxnSpPr>
        <p:spPr>
          <a:xfrm flipH="1">
            <a:off x="1401096" y="2618583"/>
            <a:ext cx="1" cy="52313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F4B449DB-B786-46E2-84EA-DC1406B44AC0}"/>
              </a:ext>
            </a:extLst>
          </p:cNvPr>
          <p:cNvSpPr/>
          <p:nvPr/>
        </p:nvSpPr>
        <p:spPr>
          <a:xfrm>
            <a:off x="739914" y="4445281"/>
            <a:ext cx="1322363" cy="844062"/>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Public Target</a:t>
            </a:r>
          </a:p>
        </p:txBody>
      </p:sp>
      <p:cxnSp>
        <p:nvCxnSpPr>
          <p:cNvPr id="28" name="Straight Connector 27">
            <a:extLst>
              <a:ext uri="{FF2B5EF4-FFF2-40B4-BE49-F238E27FC236}">
                <a16:creationId xmlns:a16="http://schemas.microsoft.com/office/drawing/2014/main" id="{9E8266A2-6BD3-4FD9-B4E7-744E9986DFDD}"/>
              </a:ext>
            </a:extLst>
          </p:cNvPr>
          <p:cNvCxnSpPr>
            <a:cxnSpLocks/>
            <a:stCxn id="7" idx="2"/>
            <a:endCxn id="23" idx="0"/>
          </p:cNvCxnSpPr>
          <p:nvPr/>
        </p:nvCxnSpPr>
        <p:spPr>
          <a:xfrm>
            <a:off x="1401096" y="3985779"/>
            <a:ext cx="0" cy="459502"/>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A159E2-EAE4-47C9-8208-376CC5C143D6}"/>
              </a:ext>
            </a:extLst>
          </p:cNvPr>
          <p:cNvCxnSpPr>
            <a:cxnSpLocks/>
            <a:stCxn id="8" idx="2"/>
          </p:cNvCxnSpPr>
          <p:nvPr/>
        </p:nvCxnSpPr>
        <p:spPr>
          <a:xfrm flipH="1">
            <a:off x="2062277" y="2270407"/>
            <a:ext cx="1843976" cy="861536"/>
          </a:xfrm>
          <a:prstGeom prst="line">
            <a:avLst/>
          </a:prstGeom>
          <a:ln w="12700">
            <a:solidFill>
              <a:schemeClr val="tx1"/>
            </a:solidFill>
            <a:headEnd type="triangle"/>
            <a:tailEnd type="none" w="lg" len="med"/>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D1A71FE-8D53-4B15-BE49-FFDF199546EC}"/>
              </a:ext>
            </a:extLst>
          </p:cNvPr>
          <p:cNvCxnSpPr>
            <a:cxnSpLocks/>
            <a:endCxn id="8" idx="3"/>
          </p:cNvCxnSpPr>
          <p:nvPr/>
        </p:nvCxnSpPr>
        <p:spPr>
          <a:xfrm flipV="1">
            <a:off x="2062276" y="2516604"/>
            <a:ext cx="2037633" cy="1008440"/>
          </a:xfrm>
          <a:prstGeom prst="line">
            <a:avLst/>
          </a:prstGeom>
          <a:ln w="12700">
            <a:solidFill>
              <a:schemeClr val="tx1"/>
            </a:solidFill>
            <a:headEnd type="triangle"/>
            <a:tailEnd type="none" w="lg" len="med"/>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741272F1-7476-4670-BD98-EF8406C8153D}"/>
              </a:ext>
            </a:extLst>
          </p:cNvPr>
          <p:cNvSpPr txBox="1"/>
          <p:nvPr/>
        </p:nvSpPr>
        <p:spPr>
          <a:xfrm>
            <a:off x="2673379" y="3178085"/>
            <a:ext cx="1232873" cy="400110"/>
          </a:xfrm>
          <a:prstGeom prst="rect">
            <a:avLst/>
          </a:prstGeom>
          <a:noFill/>
        </p:spPr>
        <p:txBody>
          <a:bodyPr wrap="square" rtlCol="0">
            <a:spAutoFit/>
          </a:bodyPr>
          <a:lstStyle/>
          <a:p>
            <a:r>
              <a:rPr lang="en-US" sz="1000" dirty="0"/>
              <a:t>Public Target </a:t>
            </a:r>
          </a:p>
          <a:p>
            <a:r>
              <a:rPr lang="en-US" sz="1000" dirty="0"/>
              <a:t>stock</a:t>
            </a:r>
          </a:p>
        </p:txBody>
      </p:sp>
      <p:cxnSp>
        <p:nvCxnSpPr>
          <p:cNvPr id="10" name="Straight Connector 9">
            <a:extLst>
              <a:ext uri="{FF2B5EF4-FFF2-40B4-BE49-F238E27FC236}">
                <a16:creationId xmlns:a16="http://schemas.microsoft.com/office/drawing/2014/main" id="{F6F429DD-5E29-4CE0-81E6-8F99F27AC635}"/>
              </a:ext>
            </a:extLst>
          </p:cNvPr>
          <p:cNvCxnSpPr/>
          <p:nvPr/>
        </p:nvCxnSpPr>
        <p:spPr>
          <a:xfrm>
            <a:off x="5772586" y="1207566"/>
            <a:ext cx="0" cy="51487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8DDE35C5-4EE9-4BD9-A9D1-FC43D5F5C8B4}"/>
              </a:ext>
            </a:extLst>
          </p:cNvPr>
          <p:cNvSpPr/>
          <p:nvPr/>
        </p:nvSpPr>
        <p:spPr>
          <a:xfrm>
            <a:off x="7949418" y="3135385"/>
            <a:ext cx="1322363" cy="84406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Public Acquiror</a:t>
            </a:r>
          </a:p>
        </p:txBody>
      </p:sp>
      <p:sp>
        <p:nvSpPr>
          <p:cNvPr id="22" name="Oval 21">
            <a:extLst>
              <a:ext uri="{FF2B5EF4-FFF2-40B4-BE49-F238E27FC236}">
                <a16:creationId xmlns:a16="http://schemas.microsoft.com/office/drawing/2014/main" id="{792BDA33-AAB5-47B4-9C81-98CBE8D3A33E}"/>
              </a:ext>
            </a:extLst>
          </p:cNvPr>
          <p:cNvSpPr/>
          <p:nvPr/>
        </p:nvSpPr>
        <p:spPr>
          <a:xfrm>
            <a:off x="9317984" y="1922231"/>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Public Target SHs</a:t>
            </a:r>
          </a:p>
        </p:txBody>
      </p:sp>
      <p:sp>
        <p:nvSpPr>
          <p:cNvPr id="26" name="Oval 25">
            <a:extLst>
              <a:ext uri="{FF2B5EF4-FFF2-40B4-BE49-F238E27FC236}">
                <a16:creationId xmlns:a16="http://schemas.microsoft.com/office/drawing/2014/main" id="{62E030E6-C44C-4C8F-80E5-C511946C9244}"/>
              </a:ext>
            </a:extLst>
          </p:cNvPr>
          <p:cNvSpPr/>
          <p:nvPr/>
        </p:nvSpPr>
        <p:spPr>
          <a:xfrm>
            <a:off x="6469149" y="1922232"/>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Public Acquiror SHs</a:t>
            </a:r>
          </a:p>
        </p:txBody>
      </p:sp>
      <p:sp>
        <p:nvSpPr>
          <p:cNvPr id="32" name="Rectangle 31">
            <a:extLst>
              <a:ext uri="{FF2B5EF4-FFF2-40B4-BE49-F238E27FC236}">
                <a16:creationId xmlns:a16="http://schemas.microsoft.com/office/drawing/2014/main" id="{9615C67E-984A-4CFB-A54A-B157F268DD79}"/>
              </a:ext>
            </a:extLst>
          </p:cNvPr>
          <p:cNvSpPr/>
          <p:nvPr/>
        </p:nvSpPr>
        <p:spPr>
          <a:xfrm>
            <a:off x="7949418" y="4438949"/>
            <a:ext cx="1322363" cy="84406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Public Target</a:t>
            </a:r>
          </a:p>
        </p:txBody>
      </p:sp>
      <p:cxnSp>
        <p:nvCxnSpPr>
          <p:cNvPr id="33" name="Straight Connector 32">
            <a:extLst>
              <a:ext uri="{FF2B5EF4-FFF2-40B4-BE49-F238E27FC236}">
                <a16:creationId xmlns:a16="http://schemas.microsoft.com/office/drawing/2014/main" id="{0EFC0F2F-5E63-46B9-99EE-FB7AE0CD3E85}"/>
              </a:ext>
            </a:extLst>
          </p:cNvPr>
          <p:cNvCxnSpPr>
            <a:cxnSpLocks/>
            <a:stCxn id="21" idx="2"/>
            <a:endCxn id="32" idx="0"/>
          </p:cNvCxnSpPr>
          <p:nvPr/>
        </p:nvCxnSpPr>
        <p:spPr>
          <a:xfrm>
            <a:off x="8610600" y="3979447"/>
            <a:ext cx="0" cy="459502"/>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7" name="Connector: Elbow 36">
            <a:extLst>
              <a:ext uri="{FF2B5EF4-FFF2-40B4-BE49-F238E27FC236}">
                <a16:creationId xmlns:a16="http://schemas.microsoft.com/office/drawing/2014/main" id="{69E18102-8439-487B-AEC7-4F9A26726B5D}"/>
              </a:ext>
            </a:extLst>
          </p:cNvPr>
          <p:cNvCxnSpPr>
            <a:cxnSpLocks/>
            <a:stCxn id="26" idx="4"/>
            <a:endCxn id="21" idx="0"/>
          </p:cNvCxnSpPr>
          <p:nvPr/>
        </p:nvCxnSpPr>
        <p:spPr>
          <a:xfrm rot="16200000" flipH="1">
            <a:off x="7612064" y="2136849"/>
            <a:ext cx="516802" cy="1480269"/>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Connector: Elbow 37">
            <a:extLst>
              <a:ext uri="{FF2B5EF4-FFF2-40B4-BE49-F238E27FC236}">
                <a16:creationId xmlns:a16="http://schemas.microsoft.com/office/drawing/2014/main" id="{E190CB4D-64F3-4E9B-B8BE-172B2B387C47}"/>
              </a:ext>
            </a:extLst>
          </p:cNvPr>
          <p:cNvCxnSpPr>
            <a:cxnSpLocks/>
            <a:stCxn id="22" idx="4"/>
            <a:endCxn id="21" idx="0"/>
          </p:cNvCxnSpPr>
          <p:nvPr/>
        </p:nvCxnSpPr>
        <p:spPr>
          <a:xfrm rot="5400000">
            <a:off x="9036482" y="2192700"/>
            <a:ext cx="516803" cy="1368566"/>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D4B17F3B-5869-405B-BED6-21F220CD7B81}"/>
              </a:ext>
            </a:extLst>
          </p:cNvPr>
          <p:cNvSpPr txBox="1"/>
          <p:nvPr/>
        </p:nvSpPr>
        <p:spPr>
          <a:xfrm>
            <a:off x="8813251" y="2658344"/>
            <a:ext cx="1232873" cy="246221"/>
          </a:xfrm>
          <a:prstGeom prst="rect">
            <a:avLst/>
          </a:prstGeom>
          <a:noFill/>
        </p:spPr>
        <p:txBody>
          <a:bodyPr wrap="square" rtlCol="0">
            <a:spAutoFit/>
          </a:bodyPr>
          <a:lstStyle/>
          <a:p>
            <a:pPr algn="r"/>
            <a:r>
              <a:rPr lang="en-US" sz="1000" dirty="0"/>
              <a:t>85%</a:t>
            </a:r>
          </a:p>
        </p:txBody>
      </p:sp>
      <p:sp>
        <p:nvSpPr>
          <p:cNvPr id="42" name="TextBox 41">
            <a:extLst>
              <a:ext uri="{FF2B5EF4-FFF2-40B4-BE49-F238E27FC236}">
                <a16:creationId xmlns:a16="http://schemas.microsoft.com/office/drawing/2014/main" id="{A78B32B1-B6C8-4407-B96B-6CC5E3491E7F}"/>
              </a:ext>
            </a:extLst>
          </p:cNvPr>
          <p:cNvSpPr txBox="1"/>
          <p:nvPr/>
        </p:nvSpPr>
        <p:spPr>
          <a:xfrm>
            <a:off x="6244566" y="2658181"/>
            <a:ext cx="1232873" cy="246221"/>
          </a:xfrm>
          <a:prstGeom prst="rect">
            <a:avLst/>
          </a:prstGeom>
          <a:noFill/>
        </p:spPr>
        <p:txBody>
          <a:bodyPr wrap="square" rtlCol="0">
            <a:spAutoFit/>
          </a:bodyPr>
          <a:lstStyle/>
          <a:p>
            <a:pPr algn="r"/>
            <a:r>
              <a:rPr lang="en-US" sz="1000" dirty="0"/>
              <a:t>15%</a:t>
            </a:r>
          </a:p>
        </p:txBody>
      </p:sp>
      <p:sp>
        <p:nvSpPr>
          <p:cNvPr id="45" name="Title 1">
            <a:extLst>
              <a:ext uri="{FF2B5EF4-FFF2-40B4-BE49-F238E27FC236}">
                <a16:creationId xmlns:a16="http://schemas.microsoft.com/office/drawing/2014/main" id="{5E0AC625-9266-4FC2-B736-587DF8DBB040}"/>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Aggregate Repurchasing Corporation Rule</a:t>
            </a:r>
          </a:p>
        </p:txBody>
      </p:sp>
    </p:spTree>
    <p:extLst>
      <p:ext uri="{BB962C8B-B14F-4D97-AF65-F5344CB8AC3E}">
        <p14:creationId xmlns:p14="http://schemas.microsoft.com/office/powerpoint/2010/main" val="625781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AE4BB8-BD95-4650-8FAA-1F4B0AC985A9}"/>
              </a:ext>
            </a:extLst>
          </p:cNvPr>
          <p:cNvSpPr>
            <a:spLocks noGrp="1"/>
          </p:cNvSpPr>
          <p:nvPr>
            <p:ph idx="1"/>
          </p:nvPr>
        </p:nvSpPr>
        <p:spPr>
          <a:xfrm>
            <a:off x="713841" y="1304917"/>
            <a:ext cx="10990832" cy="5217748"/>
          </a:xfrm>
        </p:spPr>
        <p:txBody>
          <a:bodyPr>
            <a:normAutofit/>
          </a:bodyPr>
          <a:lstStyle/>
          <a:p>
            <a:pPr>
              <a:lnSpc>
                <a:spcPct val="107000"/>
              </a:lnSpc>
              <a:spcBef>
                <a:spcPts val="0"/>
              </a:spcBef>
              <a:spcAft>
                <a:spcPts val="600"/>
              </a:spcAft>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A repurchase is only a “repurchase” for purposes of section 4501 if all five factors are present with respect to the repurchase (see following slides).</a:t>
            </a:r>
          </a:p>
          <a:p>
            <a:pPr>
              <a:spcBef>
                <a:spcPts val="0"/>
              </a:spcBef>
              <a:spcAft>
                <a:spcPts val="600"/>
              </a:spcAft>
            </a:pPr>
            <a:endParaRPr lang="en-US" sz="3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ts val="0"/>
              </a:spcBef>
              <a:spcAft>
                <a:spcPts val="600"/>
              </a:spcAft>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If, taking into account the Aggregate Repurchasing Corporation Rule, one (or more) of the factors is not present, the repurchase is not a “repurchase” for purposes of section 4501. </a:t>
            </a:r>
          </a:p>
          <a:p>
            <a:pPr>
              <a:lnSpc>
                <a:spcPct val="107000"/>
              </a:lnSpc>
              <a:spcBef>
                <a:spcPts val="0"/>
              </a:spcBef>
              <a:spcAft>
                <a:spcPts val="600"/>
              </a:spcAft>
            </a:pPr>
            <a:endParaRPr lang="en-US" sz="3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ts val="0"/>
              </a:spcBef>
              <a:spcAft>
                <a:spcPts val="600"/>
              </a:spcAft>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If all of the factors are present, the repurchase is a “repurchase” for purposes of section 4501 unless the Purpose Exception applies to exempt the repurchase.</a:t>
            </a:r>
          </a:p>
          <a:p>
            <a:pPr>
              <a:lnSpc>
                <a:spcPct val="107000"/>
              </a:lnSpc>
              <a:spcBef>
                <a:spcPts val="0"/>
              </a:spcBef>
              <a:spcAft>
                <a:spcPts val="600"/>
              </a:spcAft>
            </a:pPr>
            <a:endParaRPr lang="en-US" sz="300" b="1"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ts val="0"/>
              </a:spcBef>
              <a:spcAft>
                <a:spcPts val="600"/>
              </a:spcAft>
            </a:pPr>
            <a:r>
              <a:rPr lang="en-US" sz="2400" dirty="0">
                <a:latin typeface="Calibri" panose="020F0502020204030204" pitchFamily="34" charset="0"/>
                <a:ea typeface="Calibri" panose="020F0502020204030204" pitchFamily="34" charset="0"/>
                <a:cs typeface="Calibri" panose="020F0502020204030204" pitchFamily="34" charset="0"/>
              </a:rPr>
              <a:t>For purposes of applying the Factors Test (and the Purpose Exception), an exchange of shares of a repurchasing corporation for newly issued regular preferred shares of the corporation would be treated as an exchange of shares for property.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itle 1">
            <a:extLst>
              <a:ext uri="{FF2B5EF4-FFF2-40B4-BE49-F238E27FC236}">
                <a16:creationId xmlns:a16="http://schemas.microsoft.com/office/drawing/2014/main" id="{0EBBB2B8-B579-42F6-9981-DAC3C9C23EFD}"/>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Factors Test</a:t>
            </a:r>
          </a:p>
        </p:txBody>
      </p:sp>
      <p:sp>
        <p:nvSpPr>
          <p:cNvPr id="2" name="Slide Number Placeholder 1">
            <a:extLst>
              <a:ext uri="{FF2B5EF4-FFF2-40B4-BE49-F238E27FC236}">
                <a16:creationId xmlns:a16="http://schemas.microsoft.com/office/drawing/2014/main" id="{685650AE-B223-4660-A5EE-A1234FE15404}"/>
              </a:ext>
            </a:extLst>
          </p:cNvPr>
          <p:cNvSpPr>
            <a:spLocks noGrp="1"/>
          </p:cNvSpPr>
          <p:nvPr>
            <p:ph type="sldNum" sz="quarter" idx="12"/>
          </p:nvPr>
        </p:nvSpPr>
        <p:spPr/>
        <p:txBody>
          <a:bodyPr/>
          <a:lstStyle/>
          <a:p>
            <a:fld id="{B394B32C-C292-4A22-8BD0-2D9BDBC322CB}" type="slidenum">
              <a:rPr lang="en-US" smtClean="0"/>
              <a:t>17</a:t>
            </a:fld>
            <a:endParaRPr lang="en-US"/>
          </a:p>
        </p:txBody>
      </p:sp>
    </p:spTree>
    <p:extLst>
      <p:ext uri="{BB962C8B-B14F-4D97-AF65-F5344CB8AC3E}">
        <p14:creationId xmlns:p14="http://schemas.microsoft.com/office/powerpoint/2010/main" val="3762987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AE4BB8-BD95-4650-8FAA-1F4B0AC985A9}"/>
              </a:ext>
            </a:extLst>
          </p:cNvPr>
          <p:cNvSpPr>
            <a:spLocks noGrp="1"/>
          </p:cNvSpPr>
          <p:nvPr>
            <p:ph idx="1"/>
          </p:nvPr>
        </p:nvSpPr>
        <p:spPr>
          <a:xfrm>
            <a:off x="838200" y="1288243"/>
            <a:ext cx="10515600" cy="5232769"/>
          </a:xfrm>
        </p:spPr>
        <p:txBody>
          <a:bodyPr>
            <a:normAutofit fontScale="92500" lnSpcReduction="20000"/>
          </a:bodyPr>
          <a:lstStyle/>
          <a:p>
            <a:pPr marL="0" indent="0">
              <a:spcBef>
                <a:spcPts val="0"/>
              </a:spcBef>
              <a:spcAft>
                <a:spcPts val="1200"/>
              </a:spcAft>
              <a:buNone/>
            </a:pPr>
            <a:r>
              <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rPr>
              <a:t>The repurchase:</a:t>
            </a:r>
          </a:p>
          <a:p>
            <a:pPr marL="1028700" marR="0" lvl="0" indent="-457200">
              <a:lnSpc>
                <a:spcPct val="107000"/>
              </a:lnSpc>
              <a:spcBef>
                <a:spcPts val="0"/>
              </a:spcBef>
              <a:spcAft>
                <a:spcPts val="600"/>
              </a:spcAft>
              <a:buFont typeface="+mj-lt"/>
              <a:buAutoNum type="arabicPeriod"/>
            </a:pPr>
            <a:r>
              <a:rPr lang="en-US" sz="2600" dirty="0">
                <a:effectLst/>
                <a:ea typeface="Calibri" panose="020F0502020204030204" pitchFamily="34" charset="0"/>
                <a:cs typeface="Times New Roman" panose="02020603050405020304" pitchFamily="18" charset="0"/>
              </a:rPr>
              <a:t>Is made by a corporation that is publicly traded before and after the repurchase</a:t>
            </a:r>
          </a:p>
          <a:p>
            <a:pPr marL="1485900" lvl="1" indent="-457200">
              <a:lnSpc>
                <a:spcPct val="107000"/>
              </a:lnSpc>
              <a:spcBef>
                <a:spcPts val="0"/>
              </a:spcBef>
              <a:spcAft>
                <a:spcPts val="600"/>
              </a:spcAft>
            </a:pPr>
            <a:r>
              <a:rPr lang="en-US" sz="1900" dirty="0">
                <a:ea typeface="Calibri" panose="020F0502020204030204" pitchFamily="34" charset="0"/>
                <a:cs typeface="Times New Roman" panose="02020603050405020304" pitchFamily="18" charset="0"/>
              </a:rPr>
              <a:t>Not a snapshot; takes into account ceasing to be publicly traded in connection with the repurchase</a:t>
            </a:r>
            <a:br>
              <a:rPr lang="en-US" sz="2200" dirty="0">
                <a:effectLst/>
                <a:ea typeface="Calibri" panose="020F0502020204030204" pitchFamily="34" charset="0"/>
                <a:cs typeface="Times New Roman" panose="02020603050405020304" pitchFamily="18" charset="0"/>
              </a:rPr>
            </a:br>
            <a:endParaRPr lang="en-US" sz="2200" dirty="0">
              <a:effectLst/>
              <a:ea typeface="Calibri" panose="020F0502020204030204" pitchFamily="34" charset="0"/>
              <a:cs typeface="Times New Roman" panose="02020603050405020304" pitchFamily="18" charset="0"/>
            </a:endParaRPr>
          </a:p>
          <a:p>
            <a:pPr marL="1028700" marR="0" lvl="0" indent="-457200">
              <a:lnSpc>
                <a:spcPct val="107000"/>
              </a:lnSpc>
              <a:spcBef>
                <a:spcPts val="0"/>
              </a:spcBef>
              <a:spcAft>
                <a:spcPts val="600"/>
              </a:spcAft>
              <a:buAutoNum type="arabicPeriod" startAt="2"/>
            </a:pPr>
            <a:r>
              <a:rPr lang="en-US" sz="2600" dirty="0">
                <a:effectLst/>
                <a:ea typeface="Calibri" panose="020F0502020204030204" pitchFamily="34" charset="0"/>
                <a:cs typeface="Times New Roman" panose="02020603050405020304" pitchFamily="18" charset="0"/>
              </a:rPr>
              <a:t>Is in the context of a single-corporation transaction (i.e., not in an acquisitive or divisive transaction)</a:t>
            </a:r>
          </a:p>
          <a:p>
            <a:pPr marL="1485900" lvl="1" indent="-457200">
              <a:lnSpc>
                <a:spcPct val="107000"/>
              </a:lnSpc>
              <a:spcBef>
                <a:spcPts val="0"/>
              </a:spcBef>
              <a:spcAft>
                <a:spcPts val="600"/>
              </a:spcAft>
            </a:pPr>
            <a:r>
              <a:rPr lang="en-US" sz="1900" dirty="0">
                <a:effectLst/>
                <a:ea typeface="Calibri" panose="020F0502020204030204" pitchFamily="34" charset="0"/>
                <a:cs typeface="Times New Roman" panose="02020603050405020304" pitchFamily="18" charset="0"/>
              </a:rPr>
              <a:t>A transaction would generally be considered acquisitive if either: </a:t>
            </a:r>
          </a:p>
          <a:p>
            <a:pPr marL="1943100" lvl="2" indent="-457200">
              <a:lnSpc>
                <a:spcPct val="107000"/>
              </a:lnSpc>
              <a:spcBef>
                <a:spcPts val="0"/>
              </a:spcBef>
              <a:spcAft>
                <a:spcPts val="600"/>
              </a:spcAft>
            </a:pPr>
            <a:r>
              <a:rPr lang="en-US" sz="1500" dirty="0">
                <a:effectLst/>
                <a:ea typeface="Calibri" panose="020F0502020204030204" pitchFamily="34" charset="0"/>
                <a:cs typeface="Times New Roman" panose="02020603050405020304" pitchFamily="18" charset="0"/>
              </a:rPr>
              <a:t>(</a:t>
            </a:r>
            <a:r>
              <a:rPr lang="en-US" sz="1500" dirty="0" err="1">
                <a:effectLst/>
                <a:ea typeface="Calibri" panose="020F0502020204030204" pitchFamily="34" charset="0"/>
                <a:cs typeface="Times New Roman" panose="02020603050405020304" pitchFamily="18" charset="0"/>
              </a:rPr>
              <a:t>i</a:t>
            </a:r>
            <a:r>
              <a:rPr lang="en-US" sz="1500" dirty="0">
                <a:effectLst/>
                <a:ea typeface="Calibri" panose="020F0502020204030204" pitchFamily="34" charset="0"/>
                <a:cs typeface="Times New Roman" panose="02020603050405020304" pitchFamily="18" charset="0"/>
              </a:rPr>
              <a:t>) a person acquires all or part of the assets of the repurchasing </a:t>
            </a:r>
            <a:r>
              <a:rPr lang="en-US" sz="1500" dirty="0">
                <a:ea typeface="Calibri" panose="020F0502020204030204" pitchFamily="34" charset="0"/>
                <a:cs typeface="Times New Roman" panose="02020603050405020304" pitchFamily="18" charset="0"/>
              </a:rPr>
              <a:t>c</a:t>
            </a:r>
            <a:r>
              <a:rPr lang="en-US" sz="1500" dirty="0">
                <a:effectLst/>
                <a:ea typeface="Calibri" panose="020F0502020204030204" pitchFamily="34" charset="0"/>
                <a:cs typeface="Times New Roman" panose="02020603050405020304" pitchFamily="18" charset="0"/>
              </a:rPr>
              <a:t>orporation and the repurchasing </a:t>
            </a:r>
            <a:r>
              <a:rPr lang="en-US" sz="1500" dirty="0">
                <a:ea typeface="Calibri" panose="020F0502020204030204" pitchFamily="34" charset="0"/>
                <a:cs typeface="Times New Roman" panose="02020603050405020304" pitchFamily="18" charset="0"/>
              </a:rPr>
              <a:t>c</a:t>
            </a:r>
            <a:r>
              <a:rPr lang="en-US" sz="1500" dirty="0">
                <a:effectLst/>
                <a:ea typeface="Calibri" panose="020F0502020204030204" pitchFamily="34" charset="0"/>
                <a:cs typeface="Times New Roman" panose="02020603050405020304" pitchFamily="18" charset="0"/>
              </a:rPr>
              <a:t>orporation ceases to exist in connection with the asset acquisition; or </a:t>
            </a:r>
          </a:p>
          <a:p>
            <a:pPr marL="1943100" lvl="2" indent="-457200">
              <a:lnSpc>
                <a:spcPct val="107000"/>
              </a:lnSpc>
              <a:spcBef>
                <a:spcPts val="0"/>
              </a:spcBef>
              <a:spcAft>
                <a:spcPts val="600"/>
              </a:spcAft>
            </a:pPr>
            <a:r>
              <a:rPr lang="en-US" sz="1500" dirty="0">
                <a:effectLst/>
                <a:ea typeface="Calibri" panose="020F0502020204030204" pitchFamily="34" charset="0"/>
                <a:cs typeface="Times New Roman" panose="02020603050405020304" pitchFamily="18" charset="0"/>
              </a:rPr>
              <a:t>(ii) the repurchasing </a:t>
            </a:r>
            <a:r>
              <a:rPr lang="en-US" sz="1500" dirty="0">
                <a:ea typeface="Calibri" panose="020F0502020204030204" pitchFamily="34" charset="0"/>
                <a:cs typeface="Times New Roman" panose="02020603050405020304" pitchFamily="18" charset="0"/>
              </a:rPr>
              <a:t>c</a:t>
            </a:r>
            <a:r>
              <a:rPr lang="en-US" sz="1500" dirty="0">
                <a:effectLst/>
                <a:ea typeface="Calibri" panose="020F0502020204030204" pitchFamily="34" charset="0"/>
                <a:cs typeface="Times New Roman" panose="02020603050405020304" pitchFamily="18" charset="0"/>
              </a:rPr>
              <a:t>orporation remains in existence and at least 50% of the total value of the stock of the repurchasing </a:t>
            </a:r>
            <a:r>
              <a:rPr lang="en-US" sz="1500" dirty="0">
                <a:ea typeface="Calibri" panose="020F0502020204030204" pitchFamily="34" charset="0"/>
                <a:cs typeface="Times New Roman" panose="02020603050405020304" pitchFamily="18" charset="0"/>
              </a:rPr>
              <a:t>c</a:t>
            </a:r>
            <a:r>
              <a:rPr lang="en-US" sz="1500" dirty="0">
                <a:effectLst/>
                <a:ea typeface="Calibri" panose="020F0502020204030204" pitchFamily="34" charset="0"/>
                <a:cs typeface="Times New Roman" panose="02020603050405020304" pitchFamily="18" charset="0"/>
              </a:rPr>
              <a:t>orporation is acquired in a transaction that is not subject to section 4501(c)(2) or (d).</a:t>
            </a:r>
          </a:p>
          <a:p>
            <a:pPr marL="1485900" lvl="1" indent="-457200">
              <a:lnSpc>
                <a:spcPct val="107000"/>
              </a:lnSpc>
              <a:spcBef>
                <a:spcPts val="0"/>
              </a:spcBef>
              <a:spcAft>
                <a:spcPts val="600"/>
              </a:spcAft>
            </a:pPr>
            <a:r>
              <a:rPr lang="en-US" sz="1900" dirty="0">
                <a:effectLst/>
                <a:ea typeface="Calibri" panose="020F0502020204030204" pitchFamily="34" charset="0"/>
                <a:cs typeface="Times New Roman" panose="02020603050405020304" pitchFamily="18" charset="0"/>
              </a:rPr>
              <a:t>A transaction is divisive to the extent the repurchase occurs in a distribution by the repurchasing corporation to which section 355 applies (regardless of whether it is </a:t>
            </a:r>
            <a:r>
              <a:rPr lang="en-US" sz="1900" dirty="0">
                <a:ea typeface="Calibri" panose="020F0502020204030204" pitchFamily="34" charset="0"/>
                <a:cs typeface="Times New Roman" panose="02020603050405020304" pitchFamily="18" charset="0"/>
              </a:rPr>
              <a:t>part of </a:t>
            </a:r>
            <a:r>
              <a:rPr lang="en-US" sz="1900" dirty="0">
                <a:effectLst/>
                <a:ea typeface="Calibri" panose="020F0502020204030204" pitchFamily="34" charset="0"/>
                <a:cs typeface="Times New Roman" panose="02020603050405020304" pitchFamily="18" charset="0"/>
              </a:rPr>
              <a:t>section 368(a)(1)(D)), or that constitutes a partial liquidation as defined in section 302(e) and without regard to whether section 302(b)(4) applied to any distribute.</a:t>
            </a:r>
          </a:p>
          <a:p>
            <a:pPr marL="0" indent="0">
              <a:lnSpc>
                <a:spcPct val="107000"/>
              </a:lnSpc>
              <a:spcBef>
                <a:spcPts val="0"/>
              </a:spcBef>
              <a:spcAft>
                <a:spcPts val="600"/>
              </a:spcAft>
              <a:buNone/>
            </a:pPr>
            <a:endParaRPr lang="en-US" sz="2400" b="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itle 1">
            <a:extLst>
              <a:ext uri="{FF2B5EF4-FFF2-40B4-BE49-F238E27FC236}">
                <a16:creationId xmlns:a16="http://schemas.microsoft.com/office/drawing/2014/main" id="{0EBBB2B8-B579-42F6-9981-DAC3C9C23EFD}"/>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Factors 1 &amp; 2</a:t>
            </a:r>
          </a:p>
        </p:txBody>
      </p:sp>
      <p:sp>
        <p:nvSpPr>
          <p:cNvPr id="2" name="Slide Number Placeholder 1">
            <a:extLst>
              <a:ext uri="{FF2B5EF4-FFF2-40B4-BE49-F238E27FC236}">
                <a16:creationId xmlns:a16="http://schemas.microsoft.com/office/drawing/2014/main" id="{685650AE-B223-4660-A5EE-A1234FE15404}"/>
              </a:ext>
            </a:extLst>
          </p:cNvPr>
          <p:cNvSpPr>
            <a:spLocks noGrp="1"/>
          </p:cNvSpPr>
          <p:nvPr>
            <p:ph type="sldNum" sz="quarter" idx="12"/>
          </p:nvPr>
        </p:nvSpPr>
        <p:spPr/>
        <p:txBody>
          <a:bodyPr/>
          <a:lstStyle/>
          <a:p>
            <a:fld id="{B394B32C-C292-4A22-8BD0-2D9BDBC322CB}" type="slidenum">
              <a:rPr lang="en-US" smtClean="0"/>
              <a:t>18</a:t>
            </a:fld>
            <a:endParaRPr lang="en-US"/>
          </a:p>
        </p:txBody>
      </p:sp>
    </p:spTree>
    <p:extLst>
      <p:ext uri="{BB962C8B-B14F-4D97-AF65-F5344CB8AC3E}">
        <p14:creationId xmlns:p14="http://schemas.microsoft.com/office/powerpoint/2010/main" val="880239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AE4BB8-BD95-4650-8FAA-1F4B0AC985A9}"/>
              </a:ext>
            </a:extLst>
          </p:cNvPr>
          <p:cNvSpPr>
            <a:spLocks noGrp="1"/>
          </p:cNvSpPr>
          <p:nvPr>
            <p:ph idx="1"/>
          </p:nvPr>
        </p:nvSpPr>
        <p:spPr>
          <a:xfrm>
            <a:off x="838200" y="1275128"/>
            <a:ext cx="10515600" cy="5217748"/>
          </a:xfrm>
        </p:spPr>
        <p:txBody>
          <a:bodyPr>
            <a:normAutofit/>
          </a:bodyPr>
          <a:lstStyle/>
          <a:p>
            <a:pPr marL="0" indent="0">
              <a:spcBef>
                <a:spcPts val="0"/>
              </a:spcBef>
              <a:spcAft>
                <a:spcPts val="1200"/>
              </a:spcAft>
              <a:buNone/>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The repurchase:</a:t>
            </a:r>
          </a:p>
          <a:p>
            <a:pPr marL="1028700" marR="0" lvl="0" indent="-457200">
              <a:lnSpc>
                <a:spcPct val="107000"/>
              </a:lnSpc>
              <a:spcBef>
                <a:spcPts val="0"/>
              </a:spcBef>
              <a:spcAft>
                <a:spcPts val="600"/>
              </a:spcAft>
              <a:buFont typeface="+mj-lt"/>
              <a:buAutoNum type="arabicPeriod" startAt="3"/>
            </a:pPr>
            <a:r>
              <a:rPr lang="en-US" sz="2400" dirty="0">
                <a:effectLst/>
                <a:ea typeface="Calibri" panose="020F0502020204030204" pitchFamily="34" charset="0"/>
                <a:cs typeface="Times New Roman" panose="02020603050405020304" pitchFamily="18" charset="0"/>
              </a:rPr>
              <a:t>Consists of shares other than regular preferred stock</a:t>
            </a:r>
            <a:br>
              <a:rPr lang="en-US" sz="2400" dirty="0">
                <a:effectLst/>
                <a:ea typeface="Calibri" panose="020F0502020204030204" pitchFamily="34" charset="0"/>
                <a:cs typeface="Times New Roman" panose="02020603050405020304" pitchFamily="18" charset="0"/>
              </a:rPr>
            </a:br>
            <a:endParaRPr lang="en-US" sz="2400" dirty="0">
              <a:effectLst/>
              <a:ea typeface="Calibri" panose="020F0502020204030204" pitchFamily="34" charset="0"/>
              <a:cs typeface="Times New Roman" panose="02020603050405020304" pitchFamily="18" charset="0"/>
            </a:endParaRPr>
          </a:p>
          <a:p>
            <a:pPr marL="1028700" marR="0" lvl="0" indent="-457200">
              <a:lnSpc>
                <a:spcPct val="107000"/>
              </a:lnSpc>
              <a:spcBef>
                <a:spcPts val="0"/>
              </a:spcBef>
              <a:spcAft>
                <a:spcPts val="600"/>
              </a:spcAft>
              <a:buAutoNum type="arabicPeriod" startAt="4"/>
            </a:pPr>
            <a:r>
              <a:rPr lang="en-US" sz="2400" dirty="0">
                <a:ea typeface="Calibri" panose="020F0502020204030204" pitchFamily="34" charset="0"/>
                <a:cs typeface="Times New Roman" panose="02020603050405020304" pitchFamily="18" charset="0"/>
              </a:rPr>
              <a:t>Is not pro rata</a:t>
            </a:r>
          </a:p>
          <a:p>
            <a:pPr marL="1485900" lvl="1" indent="-457200">
              <a:lnSpc>
                <a:spcPct val="107000"/>
              </a:lnSpc>
              <a:spcBef>
                <a:spcPts val="0"/>
              </a:spcBef>
              <a:spcAft>
                <a:spcPts val="600"/>
              </a:spcAft>
            </a:pPr>
            <a:r>
              <a:rPr lang="en-US" sz="1800" dirty="0">
                <a:ea typeface="Calibri" panose="020F0502020204030204" pitchFamily="34" charset="0"/>
                <a:cs typeface="Times New Roman" panose="02020603050405020304" pitchFamily="18" charset="0"/>
              </a:rPr>
              <a:t>Pro rata repurchase is different from traditional public company stock buyback, as each shareholder experiences a proportionate tax event and reduction in ownership</a:t>
            </a:r>
          </a:p>
          <a:p>
            <a:pPr marL="1485900" lvl="1" indent="-457200">
              <a:lnSpc>
                <a:spcPct val="107000"/>
              </a:lnSpc>
              <a:spcBef>
                <a:spcPts val="0"/>
              </a:spcBef>
              <a:spcAft>
                <a:spcPts val="600"/>
              </a:spcAft>
            </a:pPr>
            <a:r>
              <a:rPr lang="en-US" sz="1800" dirty="0">
                <a:effectLst/>
                <a:ea typeface="Calibri" panose="020F0502020204030204" pitchFamily="34" charset="0"/>
                <a:cs typeface="Times New Roman" panose="02020603050405020304" pitchFamily="18" charset="0"/>
              </a:rPr>
              <a:t>Non-pro rata portion of re</a:t>
            </a:r>
            <a:r>
              <a:rPr lang="en-US" sz="1800" dirty="0">
                <a:ea typeface="Calibri" panose="020F0502020204030204" pitchFamily="34" charset="0"/>
                <a:cs typeface="Times New Roman" panose="02020603050405020304" pitchFamily="18" charset="0"/>
              </a:rPr>
              <a:t>purchase measured based on shareholder’s proportionate ownership by value and that shareholder’s participation in the repurchase</a:t>
            </a:r>
          </a:p>
          <a:p>
            <a:pPr marL="1943100" lvl="2" indent="-457200">
              <a:lnSpc>
                <a:spcPct val="87000"/>
              </a:lnSpc>
              <a:spcBef>
                <a:spcPts val="0"/>
              </a:spcBef>
              <a:spcAft>
                <a:spcPts val="600"/>
              </a:spcAft>
            </a:pPr>
            <a:r>
              <a:rPr lang="en-US" sz="1400" dirty="0">
                <a:cs typeface="Times New Roman" panose="02020603050405020304" pitchFamily="18" charset="0"/>
              </a:rPr>
              <a:t>Regular preferred shares are ignored in determining the extent to which repurchase is not pro rata.</a:t>
            </a:r>
          </a:p>
          <a:p>
            <a:pPr marL="1485900" lvl="1" indent="-457200">
              <a:lnSpc>
                <a:spcPct val="107000"/>
              </a:lnSpc>
              <a:spcBef>
                <a:spcPts val="0"/>
              </a:spcBef>
              <a:spcAft>
                <a:spcPts val="600"/>
              </a:spcAft>
            </a:pPr>
            <a:r>
              <a:rPr lang="en-US" sz="1800" dirty="0">
                <a:ea typeface="Calibri" panose="020F0502020204030204" pitchFamily="34" charset="0"/>
                <a:cs typeface="Times New Roman" panose="02020603050405020304" pitchFamily="18" charset="0"/>
              </a:rPr>
              <a:t>Simplifying rule:</a:t>
            </a:r>
          </a:p>
          <a:p>
            <a:pPr marL="1943100" lvl="2" indent="-457200">
              <a:lnSpc>
                <a:spcPct val="87000"/>
              </a:lnSpc>
              <a:spcBef>
                <a:spcPts val="0"/>
              </a:spcBef>
              <a:spcAft>
                <a:spcPts val="600"/>
              </a:spcAft>
            </a:pPr>
            <a:r>
              <a:rPr lang="en-US" sz="1400" dirty="0">
                <a:effectLst/>
                <a:ea typeface="Calibri" panose="020F0502020204030204" pitchFamily="34" charset="0"/>
                <a:cs typeface="Times New Roman" panose="02020603050405020304" pitchFamily="18" charset="0"/>
              </a:rPr>
              <a:t>Non-reporting shareholders and non-insiders are aggregated and treated as single shareholder (i.e., effectively excluded in determining whether repurchase is pro rata).</a:t>
            </a:r>
          </a:p>
          <a:p>
            <a:pPr marL="1943100" lvl="2" indent="-457200">
              <a:lnSpc>
                <a:spcPct val="87000"/>
              </a:lnSpc>
              <a:spcBef>
                <a:spcPts val="0"/>
              </a:spcBef>
              <a:spcAft>
                <a:spcPts val="600"/>
              </a:spcAft>
            </a:pPr>
            <a:r>
              <a:rPr lang="en-US" sz="1400" dirty="0">
                <a:effectLst/>
                <a:ea typeface="Calibri" panose="020F0502020204030204" pitchFamily="34" charset="0"/>
                <a:cs typeface="Times New Roman" panose="02020603050405020304" pitchFamily="18" charset="0"/>
              </a:rPr>
              <a:t>Thus, non-pro rata portion of a repurchase will be based on the extent to which reporting shareholders and insiders participate in the repurchase.</a:t>
            </a:r>
            <a:br>
              <a:rPr lang="en-US" sz="1200" dirty="0">
                <a:effectLst/>
                <a:ea typeface="Calibri" panose="020F0502020204030204" pitchFamily="34" charset="0"/>
                <a:cs typeface="Times New Roman" panose="02020603050405020304" pitchFamily="18" charset="0"/>
              </a:rPr>
            </a:br>
            <a:endParaRPr lang="en-US" sz="1200" dirty="0">
              <a:effectLst/>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itle 1">
            <a:extLst>
              <a:ext uri="{FF2B5EF4-FFF2-40B4-BE49-F238E27FC236}">
                <a16:creationId xmlns:a16="http://schemas.microsoft.com/office/drawing/2014/main" id="{0EBBB2B8-B579-42F6-9981-DAC3C9C23EFD}"/>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Factors 3 &amp; 4</a:t>
            </a:r>
          </a:p>
        </p:txBody>
      </p:sp>
      <p:sp>
        <p:nvSpPr>
          <p:cNvPr id="2" name="Slide Number Placeholder 1">
            <a:extLst>
              <a:ext uri="{FF2B5EF4-FFF2-40B4-BE49-F238E27FC236}">
                <a16:creationId xmlns:a16="http://schemas.microsoft.com/office/drawing/2014/main" id="{685650AE-B223-4660-A5EE-A1234FE15404}"/>
              </a:ext>
            </a:extLst>
          </p:cNvPr>
          <p:cNvSpPr>
            <a:spLocks noGrp="1"/>
          </p:cNvSpPr>
          <p:nvPr>
            <p:ph type="sldNum" sz="quarter" idx="12"/>
          </p:nvPr>
        </p:nvSpPr>
        <p:spPr/>
        <p:txBody>
          <a:bodyPr/>
          <a:lstStyle/>
          <a:p>
            <a:fld id="{B394B32C-C292-4A22-8BD0-2D9BDBC322CB}" type="slidenum">
              <a:rPr lang="en-US" smtClean="0"/>
              <a:t>19</a:t>
            </a:fld>
            <a:endParaRPr lang="en-US"/>
          </a:p>
        </p:txBody>
      </p:sp>
    </p:spTree>
    <p:extLst>
      <p:ext uri="{BB962C8B-B14F-4D97-AF65-F5344CB8AC3E}">
        <p14:creationId xmlns:p14="http://schemas.microsoft.com/office/powerpoint/2010/main" val="3260745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B35EA11-23EE-423D-B528-6F4A8D8099B7}"/>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Excise taxes</a:t>
            </a:r>
          </a:p>
        </p:txBody>
      </p:sp>
      <p:sp>
        <p:nvSpPr>
          <p:cNvPr id="5" name="Content Placeholder 2">
            <a:extLst>
              <a:ext uri="{FF2B5EF4-FFF2-40B4-BE49-F238E27FC236}">
                <a16:creationId xmlns:a16="http://schemas.microsoft.com/office/drawing/2014/main" id="{3E39BEE1-653F-42EF-B736-66A2D2CADA8E}"/>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800"/>
              </a:spcBef>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Generally, simple and clear in application</a:t>
            </a:r>
          </a:p>
          <a:p>
            <a:pPr>
              <a:spcBef>
                <a:spcPts val="1800"/>
              </a:spcBef>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Revenue raisers or behavior deterrents</a:t>
            </a:r>
          </a:p>
          <a:p>
            <a:pPr>
              <a:spcBef>
                <a:spcPts val="1800"/>
              </a:spcBef>
            </a:pPr>
            <a:endParaRPr lang="en-US" dirty="0">
              <a:latin typeface="Calibri" panose="020F0502020204030204" pitchFamily="34" charset="0"/>
              <a:cs typeface="Calibri" panose="020F0502020204030204" pitchFamily="34" charset="0"/>
            </a:endParaRPr>
          </a:p>
        </p:txBody>
      </p:sp>
      <p:pic>
        <p:nvPicPr>
          <p:cNvPr id="8" name="Picture 7">
            <a:extLst>
              <a:ext uri="{FF2B5EF4-FFF2-40B4-BE49-F238E27FC236}">
                <a16:creationId xmlns:a16="http://schemas.microsoft.com/office/drawing/2014/main" id="{E31E81DF-3749-436B-B666-FC7FD9FD54B7}"/>
              </a:ext>
            </a:extLst>
          </p:cNvPr>
          <p:cNvPicPr>
            <a:picLocks noChangeAspect="1"/>
          </p:cNvPicPr>
          <p:nvPr/>
        </p:nvPicPr>
        <p:blipFill>
          <a:blip r:embed="rId2"/>
          <a:stretch>
            <a:fillRect/>
          </a:stretch>
        </p:blipFill>
        <p:spPr>
          <a:xfrm>
            <a:off x="398136" y="3429000"/>
            <a:ext cx="2573322" cy="2573322"/>
          </a:xfrm>
          <a:prstGeom prst="rect">
            <a:avLst/>
          </a:prstGeom>
        </p:spPr>
      </p:pic>
      <p:pic>
        <p:nvPicPr>
          <p:cNvPr id="10" name="Picture 9">
            <a:extLst>
              <a:ext uri="{FF2B5EF4-FFF2-40B4-BE49-F238E27FC236}">
                <a16:creationId xmlns:a16="http://schemas.microsoft.com/office/drawing/2014/main" id="{B0EC3C6C-9353-48AD-B71A-83D830A7517E}"/>
              </a:ext>
            </a:extLst>
          </p:cNvPr>
          <p:cNvPicPr>
            <a:picLocks noChangeAspect="1"/>
          </p:cNvPicPr>
          <p:nvPr/>
        </p:nvPicPr>
        <p:blipFill>
          <a:blip r:embed="rId3"/>
          <a:stretch>
            <a:fillRect/>
          </a:stretch>
        </p:blipFill>
        <p:spPr>
          <a:xfrm>
            <a:off x="8133605" y="3232158"/>
            <a:ext cx="3809437" cy="2770163"/>
          </a:xfrm>
          <a:prstGeom prst="rect">
            <a:avLst/>
          </a:prstGeom>
        </p:spPr>
      </p:pic>
      <p:pic>
        <p:nvPicPr>
          <p:cNvPr id="2" name="Picture 1">
            <a:extLst>
              <a:ext uri="{FF2B5EF4-FFF2-40B4-BE49-F238E27FC236}">
                <a16:creationId xmlns:a16="http://schemas.microsoft.com/office/drawing/2014/main" id="{EAB12CD2-530B-4950-BD39-9664CBE97C1E}"/>
              </a:ext>
            </a:extLst>
          </p:cNvPr>
          <p:cNvPicPr>
            <a:picLocks noChangeAspect="1"/>
          </p:cNvPicPr>
          <p:nvPr/>
        </p:nvPicPr>
        <p:blipFill>
          <a:blip r:embed="rId4"/>
          <a:stretch>
            <a:fillRect/>
          </a:stretch>
        </p:blipFill>
        <p:spPr>
          <a:xfrm>
            <a:off x="3285882" y="3643029"/>
            <a:ext cx="4561985" cy="2359292"/>
          </a:xfrm>
          <a:prstGeom prst="rect">
            <a:avLst/>
          </a:prstGeom>
        </p:spPr>
      </p:pic>
      <p:sp>
        <p:nvSpPr>
          <p:cNvPr id="9" name="Slide Number Placeholder 3">
            <a:extLst>
              <a:ext uri="{FF2B5EF4-FFF2-40B4-BE49-F238E27FC236}">
                <a16:creationId xmlns:a16="http://schemas.microsoft.com/office/drawing/2014/main" id="{ED71BBD4-90E1-480A-AA14-8F82873C96B0}"/>
              </a:ext>
            </a:extLst>
          </p:cNvPr>
          <p:cNvSpPr>
            <a:spLocks noGrp="1"/>
          </p:cNvSpPr>
          <p:nvPr>
            <p:ph type="sldNum" sz="quarter" idx="12"/>
          </p:nvPr>
        </p:nvSpPr>
        <p:spPr>
          <a:xfrm>
            <a:off x="8610600" y="6356350"/>
            <a:ext cx="2743200" cy="365125"/>
          </a:xfrm>
        </p:spPr>
        <p:txBody>
          <a:bodyPr/>
          <a:lstStyle/>
          <a:p>
            <a:fld id="{B394B32C-C292-4A22-8BD0-2D9BDBC322CB}" type="slidenum">
              <a:rPr lang="en-US" smtClean="0"/>
              <a:t>2</a:t>
            </a:fld>
            <a:endParaRPr lang="en-US" dirty="0"/>
          </a:p>
        </p:txBody>
      </p:sp>
    </p:spTree>
    <p:extLst>
      <p:ext uri="{BB962C8B-B14F-4D97-AF65-F5344CB8AC3E}">
        <p14:creationId xmlns:p14="http://schemas.microsoft.com/office/powerpoint/2010/main" val="2006451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AE4BB8-BD95-4650-8FAA-1F4B0AC985A9}"/>
              </a:ext>
            </a:extLst>
          </p:cNvPr>
          <p:cNvSpPr>
            <a:spLocks noGrp="1"/>
          </p:cNvSpPr>
          <p:nvPr>
            <p:ph idx="1"/>
          </p:nvPr>
        </p:nvSpPr>
        <p:spPr>
          <a:xfrm>
            <a:off x="838200" y="1239958"/>
            <a:ext cx="10515600" cy="5217748"/>
          </a:xfrm>
        </p:spPr>
        <p:txBody>
          <a:bodyPr>
            <a:normAutofit/>
          </a:bodyPr>
          <a:lstStyle/>
          <a:p>
            <a:pPr marL="0" indent="0">
              <a:spcBef>
                <a:spcPts val="0"/>
              </a:spcBef>
              <a:spcAft>
                <a:spcPts val="1200"/>
              </a:spcAft>
              <a:buNone/>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The repurchase:</a:t>
            </a:r>
          </a:p>
          <a:p>
            <a:pPr marL="1028700" marR="0" lvl="0" indent="-457200">
              <a:lnSpc>
                <a:spcPct val="107000"/>
              </a:lnSpc>
              <a:spcBef>
                <a:spcPts val="0"/>
              </a:spcBef>
              <a:spcAft>
                <a:spcPts val="600"/>
              </a:spcAft>
              <a:buFont typeface="+mj-lt"/>
              <a:buAutoNum type="arabicPeriod" startAt="5"/>
            </a:pPr>
            <a:r>
              <a:rPr lang="en-US" sz="2400" dirty="0">
                <a:effectLst/>
                <a:ea typeface="Calibri" panose="020F0502020204030204" pitchFamily="34" charset="0"/>
                <a:cs typeface="Times New Roman" panose="02020603050405020304" pitchFamily="18" charset="0"/>
              </a:rPr>
              <a:t>Is made by a corporation that conducts, directly or indirectly, operations that generate material revenues and expenses at the time of the share repurchase</a:t>
            </a:r>
          </a:p>
          <a:p>
            <a:pPr marL="1485900" lvl="1" indent="-457200">
              <a:lnSpc>
                <a:spcPct val="107000"/>
              </a:lnSpc>
              <a:spcBef>
                <a:spcPts val="0"/>
              </a:spcBef>
              <a:spcAft>
                <a:spcPts val="600"/>
              </a:spcAft>
            </a:pPr>
            <a:r>
              <a:rPr lang="en-US" sz="2000" dirty="0">
                <a:effectLst/>
                <a:ea typeface="Calibri" panose="020F0502020204030204" pitchFamily="34" charset="0"/>
                <a:cs typeface="Times New Roman" panose="02020603050405020304" pitchFamily="18" charset="0"/>
              </a:rPr>
              <a:t>Apply section 355(b)(3) separate affi</a:t>
            </a:r>
            <a:r>
              <a:rPr lang="en-US" sz="2000" dirty="0">
                <a:ea typeface="Calibri" panose="020F0502020204030204" pitchFamily="34" charset="0"/>
                <a:cs typeface="Times New Roman" panose="02020603050405020304" pitchFamily="18" charset="0"/>
              </a:rPr>
              <a:t>liated group principles for purposes of determining what the corporation directly or indirectly conducts</a:t>
            </a:r>
          </a:p>
          <a:p>
            <a:pPr marL="1485900" lvl="1" indent="-457200">
              <a:lnSpc>
                <a:spcPct val="107000"/>
              </a:lnSpc>
              <a:spcBef>
                <a:spcPts val="0"/>
              </a:spcBef>
              <a:spcAft>
                <a:spcPts val="600"/>
              </a:spcAft>
            </a:pPr>
            <a:r>
              <a:rPr lang="en-US" sz="2000" dirty="0">
                <a:effectLst/>
                <a:ea typeface="Calibri" panose="020F0502020204030204" pitchFamily="34" charset="0"/>
                <a:cs typeface="Times New Roman" panose="02020603050405020304" pitchFamily="18" charset="0"/>
              </a:rPr>
              <a:t>Apply sectio</a:t>
            </a:r>
            <a:r>
              <a:rPr lang="en-US" sz="2000" dirty="0">
                <a:ea typeface="Calibri" panose="020F0502020204030204" pitchFamily="34" charset="0"/>
                <a:cs typeface="Times New Roman" panose="02020603050405020304" pitchFamily="18" charset="0"/>
              </a:rPr>
              <a:t>n 355(b) active trade or business principles for purposes of evaluating the extent to which the operations generate revenues and expenses</a:t>
            </a:r>
            <a:br>
              <a:rPr lang="en-US" sz="2000" dirty="0">
                <a:effectLst/>
                <a:ea typeface="Calibri" panose="020F0502020204030204" pitchFamily="34" charset="0"/>
                <a:cs typeface="Times New Roman" panose="02020603050405020304" pitchFamily="18" charset="0"/>
              </a:rPr>
            </a:br>
            <a:endParaRPr lang="en-US" sz="2000" b="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itle 1">
            <a:extLst>
              <a:ext uri="{FF2B5EF4-FFF2-40B4-BE49-F238E27FC236}">
                <a16:creationId xmlns:a16="http://schemas.microsoft.com/office/drawing/2014/main" id="{0EBBB2B8-B579-42F6-9981-DAC3C9C23EFD}"/>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Factor 5</a:t>
            </a:r>
          </a:p>
        </p:txBody>
      </p:sp>
      <p:sp>
        <p:nvSpPr>
          <p:cNvPr id="2" name="Slide Number Placeholder 1">
            <a:extLst>
              <a:ext uri="{FF2B5EF4-FFF2-40B4-BE49-F238E27FC236}">
                <a16:creationId xmlns:a16="http://schemas.microsoft.com/office/drawing/2014/main" id="{685650AE-B223-4660-A5EE-A1234FE15404}"/>
              </a:ext>
            </a:extLst>
          </p:cNvPr>
          <p:cNvSpPr>
            <a:spLocks noGrp="1"/>
          </p:cNvSpPr>
          <p:nvPr>
            <p:ph type="sldNum" sz="quarter" idx="12"/>
          </p:nvPr>
        </p:nvSpPr>
        <p:spPr/>
        <p:txBody>
          <a:bodyPr/>
          <a:lstStyle/>
          <a:p>
            <a:fld id="{B394B32C-C292-4A22-8BD0-2D9BDBC322CB}" type="slidenum">
              <a:rPr lang="en-US" smtClean="0"/>
              <a:t>20</a:t>
            </a:fld>
            <a:endParaRPr lang="en-US"/>
          </a:p>
        </p:txBody>
      </p:sp>
    </p:spTree>
    <p:extLst>
      <p:ext uri="{BB962C8B-B14F-4D97-AF65-F5344CB8AC3E}">
        <p14:creationId xmlns:p14="http://schemas.microsoft.com/office/powerpoint/2010/main" val="967640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AE4BB8-BD95-4650-8FAA-1F4B0AC985A9}"/>
              </a:ext>
            </a:extLst>
          </p:cNvPr>
          <p:cNvSpPr>
            <a:spLocks noGrp="1"/>
          </p:cNvSpPr>
          <p:nvPr>
            <p:ph idx="1"/>
          </p:nvPr>
        </p:nvSpPr>
        <p:spPr>
          <a:xfrm>
            <a:off x="838200" y="1325461"/>
            <a:ext cx="10515600" cy="4851502"/>
          </a:xfrm>
        </p:spPr>
        <p:txBody>
          <a:bodyPr>
            <a:normAutofit/>
          </a:bodyPr>
          <a:lstStyle/>
          <a:p>
            <a:pPr marL="0" indent="0">
              <a:lnSpc>
                <a:spcPct val="107000"/>
              </a:lnSpc>
              <a:spcBef>
                <a:spcPts val="0"/>
              </a:spcBef>
              <a:spcAft>
                <a:spcPts val="1200"/>
              </a:spcAft>
              <a:buNone/>
            </a:pPr>
            <a:r>
              <a:rPr lang="en-US" sz="2400" dirty="0">
                <a:effectLst/>
                <a:ea typeface="Calibri" panose="020F0502020204030204" pitchFamily="34" charset="0"/>
                <a:cs typeface="Times New Roman" panose="02020603050405020304" pitchFamily="18" charset="0"/>
              </a:rPr>
              <a:t>Under the Purpose </a:t>
            </a:r>
            <a:r>
              <a:rPr lang="en-US" sz="2400" dirty="0">
                <a:ea typeface="Calibri" panose="020F0502020204030204" pitchFamily="34" charset="0"/>
                <a:cs typeface="Times New Roman" panose="02020603050405020304" pitchFamily="18" charset="0"/>
              </a:rPr>
              <a:t>E</a:t>
            </a:r>
            <a:r>
              <a:rPr lang="en-US" sz="2400" dirty="0">
                <a:effectLst/>
                <a:ea typeface="Calibri" panose="020F0502020204030204" pitchFamily="34" charset="0"/>
                <a:cs typeface="Times New Roman" panose="02020603050405020304" pitchFamily="18" charset="0"/>
              </a:rPr>
              <a:t>xception, even if all five factors in the Factors Test are present, a repurchase of shares would not be treated as a “repurchase” for purposes of </a:t>
            </a:r>
            <a:r>
              <a:rPr lang="en-US" sz="2400" dirty="0">
                <a:ea typeface="Calibri" panose="020F0502020204030204" pitchFamily="34" charset="0"/>
                <a:cs typeface="Times New Roman" panose="02020603050405020304" pitchFamily="18" charset="0"/>
              </a:rPr>
              <a:t>section 4501</a:t>
            </a:r>
            <a:r>
              <a:rPr lang="en-US" sz="2400" dirty="0">
                <a:effectLst/>
                <a:ea typeface="Calibri" panose="020F0502020204030204" pitchFamily="34" charset="0"/>
                <a:cs typeface="Times New Roman" panose="02020603050405020304" pitchFamily="18" charset="0"/>
              </a:rPr>
              <a:t>:</a:t>
            </a:r>
          </a:p>
          <a:p>
            <a:pPr marL="800100" lvl="1" indent="-342900">
              <a:lnSpc>
                <a:spcPct val="107000"/>
              </a:lnSpc>
              <a:spcBef>
                <a:spcPts val="0"/>
              </a:spcBef>
              <a:spcAft>
                <a:spcPts val="600"/>
              </a:spcAft>
              <a:buFont typeface="Symbol" panose="05050102010706020507" pitchFamily="18" charset="2"/>
              <a:buChar char=""/>
            </a:pPr>
            <a:r>
              <a:rPr lang="en-US" sz="1800" dirty="0">
                <a:ea typeface="Calibri" panose="020F0502020204030204" pitchFamily="34" charset="0"/>
                <a:cs typeface="Times New Roman" panose="02020603050405020304" pitchFamily="18" charset="0"/>
              </a:rPr>
              <a:t>To the extent</a:t>
            </a:r>
            <a:r>
              <a:rPr lang="en-US" sz="1800" dirty="0">
                <a:effectLst/>
                <a:ea typeface="Calibri" panose="020F0502020204030204" pitchFamily="34" charset="0"/>
                <a:cs typeface="Times New Roman" panose="02020603050405020304" pitchFamily="18" charset="0"/>
              </a:rPr>
              <a:t> it is a payment in lieu of fractional shares (provided the payment doesn’t exceed [X%] of the value);</a:t>
            </a:r>
          </a:p>
          <a:p>
            <a:pPr marL="800100" lvl="1" indent="-342900">
              <a:lnSpc>
                <a:spcPct val="107000"/>
              </a:lnSpc>
              <a:spcBef>
                <a:spcPts val="0"/>
              </a:spcBef>
              <a:spcAft>
                <a:spcPts val="600"/>
              </a:spcAft>
              <a:buFont typeface="Symbol" panose="05050102010706020507" pitchFamily="18" charset="2"/>
              <a:buChar char=""/>
            </a:pPr>
            <a:r>
              <a:rPr lang="en-US" sz="1800" dirty="0">
                <a:ea typeface="Calibri" panose="020F0502020204030204" pitchFamily="34" charset="0"/>
                <a:cs typeface="Times New Roman" panose="02020603050405020304" pitchFamily="18" charset="0"/>
              </a:rPr>
              <a:t>To the extent the acquisition is not subject to section 4501(c)(2) or (d) and, taking the Aggregate Repurchasing Corporation Rule into account, it results in a redemption solely due to section 304(a)(1);</a:t>
            </a:r>
          </a:p>
          <a:p>
            <a:pPr marL="800100" lvl="1" indent="-342900">
              <a:lnSpc>
                <a:spcPct val="107000"/>
              </a:lnSpc>
              <a:spcBef>
                <a:spcPts val="0"/>
              </a:spcBef>
              <a:spcAft>
                <a:spcPts val="600"/>
              </a:spcAft>
              <a:buFont typeface="Symbol" panose="05050102010706020507" pitchFamily="18" charset="2"/>
              <a:buChar char=""/>
            </a:pPr>
            <a:r>
              <a:rPr lang="en-US" sz="1800" dirty="0">
                <a:ea typeface="Calibri" panose="020F0502020204030204" pitchFamily="34" charset="0"/>
                <a:cs typeface="Times New Roman" panose="02020603050405020304" pitchFamily="18" charset="0"/>
              </a:rPr>
              <a:t>To the extent the share repurchase constitutes an intercompany transaction to which Reg. §1.1502-13 applies;</a:t>
            </a:r>
          </a:p>
          <a:p>
            <a:pPr marL="800100" lvl="1" indent="-342900">
              <a:lnSpc>
                <a:spcPct val="107000"/>
              </a:lnSpc>
              <a:spcBef>
                <a:spcPts val="0"/>
              </a:spcBef>
              <a:spcAft>
                <a:spcPts val="600"/>
              </a:spcAft>
              <a:buFont typeface="Symbol" panose="05050102010706020507" pitchFamily="18" charset="2"/>
              <a:buChar char=""/>
            </a:pPr>
            <a:r>
              <a:rPr lang="en-US" sz="1800" dirty="0">
                <a:effectLst/>
                <a:ea typeface="Calibri" panose="020F0502020204030204" pitchFamily="34" charset="0"/>
                <a:cs typeface="Times New Roman" panose="02020603050405020304" pitchFamily="18" charset="0"/>
              </a:rPr>
              <a:t>If it can be shown that the principal purpose for the share repurchase is to facilitate another transaction; </a:t>
            </a:r>
            <a:r>
              <a:rPr lang="en-US" sz="1800" u="sng" dirty="0">
                <a:effectLst/>
                <a:ea typeface="Calibri" panose="020F0502020204030204" pitchFamily="34" charset="0"/>
                <a:cs typeface="Times New Roman" panose="02020603050405020304" pitchFamily="18" charset="0"/>
              </a:rPr>
              <a:t>OR</a:t>
            </a:r>
          </a:p>
          <a:p>
            <a:pPr marL="800100" lvl="1" indent="-342900">
              <a:lnSpc>
                <a:spcPct val="107000"/>
              </a:lnSpc>
              <a:spcBef>
                <a:spcPts val="0"/>
              </a:spcBef>
              <a:spcAft>
                <a:spcPts val="600"/>
              </a:spcAft>
              <a:buFont typeface="Symbol" panose="05050102010706020507" pitchFamily="18" charset="2"/>
              <a:buChar char=""/>
            </a:pPr>
            <a:r>
              <a:rPr lang="en-US" sz="1800" dirty="0">
                <a:effectLst/>
                <a:ea typeface="Calibri" panose="020F0502020204030204" pitchFamily="34" charset="0"/>
                <a:cs typeface="Times New Roman" panose="02020603050405020304" pitchFamily="18" charset="0"/>
              </a:rPr>
              <a:t>If it is of a class that is not publicly traded</a:t>
            </a:r>
            <a:r>
              <a:rPr lang="en-US" sz="1800" dirty="0">
                <a:ea typeface="Calibri" panose="020F0502020204030204" pitchFamily="34" charset="0"/>
                <a:cs typeface="Times New Roman" panose="02020603050405020304" pitchFamily="18" charset="0"/>
              </a:rPr>
              <a:t> and </a:t>
            </a:r>
            <a:r>
              <a:rPr lang="en-US" sz="1800" dirty="0">
                <a:effectLst/>
                <a:ea typeface="Calibri" panose="020F0502020204030204" pitchFamily="34" charset="0"/>
                <a:cs typeface="Times New Roman" panose="02020603050405020304" pitchFamily="18" charset="0"/>
              </a:rPr>
              <a:t>not convertible into shares that are publicly traded.</a:t>
            </a:r>
            <a:endParaRPr lang="en-US" sz="1800" i="1" dirty="0">
              <a:ea typeface="Calibri" panose="020F0502020204030204" pitchFamily="34" charset="0"/>
              <a:cs typeface="Calibri" panose="020F0502020204030204" pitchFamily="34" charset="0"/>
            </a:endParaRPr>
          </a:p>
        </p:txBody>
      </p:sp>
      <p:sp>
        <p:nvSpPr>
          <p:cNvPr id="6" name="Title 1">
            <a:extLst>
              <a:ext uri="{FF2B5EF4-FFF2-40B4-BE49-F238E27FC236}">
                <a16:creationId xmlns:a16="http://schemas.microsoft.com/office/drawing/2014/main" id="{DF779B32-C655-49CE-AE60-AFA53D98D5F8}"/>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Purpose Exception</a:t>
            </a:r>
          </a:p>
        </p:txBody>
      </p:sp>
      <p:sp>
        <p:nvSpPr>
          <p:cNvPr id="2" name="Slide Number Placeholder 1">
            <a:extLst>
              <a:ext uri="{FF2B5EF4-FFF2-40B4-BE49-F238E27FC236}">
                <a16:creationId xmlns:a16="http://schemas.microsoft.com/office/drawing/2014/main" id="{A7A18A03-5902-45B7-8DB7-568A21E22A9E}"/>
              </a:ext>
            </a:extLst>
          </p:cNvPr>
          <p:cNvSpPr>
            <a:spLocks noGrp="1"/>
          </p:cNvSpPr>
          <p:nvPr>
            <p:ph type="sldNum" sz="quarter" idx="12"/>
          </p:nvPr>
        </p:nvSpPr>
        <p:spPr/>
        <p:txBody>
          <a:bodyPr/>
          <a:lstStyle/>
          <a:p>
            <a:fld id="{B394B32C-C292-4A22-8BD0-2D9BDBC322CB}" type="slidenum">
              <a:rPr lang="en-US" smtClean="0"/>
              <a:t>21</a:t>
            </a:fld>
            <a:endParaRPr lang="en-US"/>
          </a:p>
        </p:txBody>
      </p:sp>
    </p:spTree>
    <p:extLst>
      <p:ext uri="{BB962C8B-B14F-4D97-AF65-F5344CB8AC3E}">
        <p14:creationId xmlns:p14="http://schemas.microsoft.com/office/powerpoint/2010/main" val="3357916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1E8EFFF8-1928-4E41-AE31-952523F2063E}"/>
              </a:ext>
            </a:extLst>
          </p:cNvPr>
          <p:cNvSpPr/>
          <p:nvPr/>
        </p:nvSpPr>
        <p:spPr>
          <a:xfrm>
            <a:off x="9445080" y="3301524"/>
            <a:ext cx="2257557" cy="729492"/>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libri" panose="020F0502020204030204" pitchFamily="34" charset="0"/>
                <a:cs typeface="Calibri" panose="020F0502020204030204" pitchFamily="34" charset="0"/>
              </a:rPr>
              <a:t>No share repurchase for the excise tax</a:t>
            </a:r>
          </a:p>
        </p:txBody>
      </p:sp>
      <p:sp>
        <p:nvSpPr>
          <p:cNvPr id="3" name="TextBox 2">
            <a:extLst>
              <a:ext uri="{FF2B5EF4-FFF2-40B4-BE49-F238E27FC236}">
                <a16:creationId xmlns:a16="http://schemas.microsoft.com/office/drawing/2014/main" id="{3DF276D2-82A6-4514-BEF4-38E0FDD62F6A}"/>
              </a:ext>
            </a:extLst>
          </p:cNvPr>
          <p:cNvSpPr txBox="1"/>
          <p:nvPr/>
        </p:nvSpPr>
        <p:spPr>
          <a:xfrm>
            <a:off x="7767786" y="1867697"/>
            <a:ext cx="428686" cy="307777"/>
          </a:xfrm>
          <a:prstGeom prst="rect">
            <a:avLst/>
          </a:prstGeom>
          <a:noFill/>
        </p:spPr>
        <p:txBody>
          <a:bodyPr wrap="square" rtlCol="0">
            <a:spAutoFit/>
          </a:bodyPr>
          <a:lstStyle/>
          <a:p>
            <a:pPr algn="ctr"/>
            <a:r>
              <a:rPr lang="en-US" sz="1400" b="1" dirty="0">
                <a:latin typeface="Calibri" panose="020F0502020204030204" pitchFamily="34" charset="0"/>
                <a:cs typeface="Calibri" panose="020F0502020204030204" pitchFamily="34" charset="0"/>
              </a:rPr>
              <a:t>NO</a:t>
            </a:r>
          </a:p>
        </p:txBody>
      </p:sp>
      <p:sp>
        <p:nvSpPr>
          <p:cNvPr id="4" name="Rectangle 3">
            <a:extLst>
              <a:ext uri="{FF2B5EF4-FFF2-40B4-BE49-F238E27FC236}">
                <a16:creationId xmlns:a16="http://schemas.microsoft.com/office/drawing/2014/main" id="{94B705B7-BB46-4B5E-8C46-BC78826509AF}"/>
              </a:ext>
            </a:extLst>
          </p:cNvPr>
          <p:cNvSpPr/>
          <p:nvPr/>
        </p:nvSpPr>
        <p:spPr>
          <a:xfrm>
            <a:off x="4318932" y="1735124"/>
            <a:ext cx="2630805" cy="910181"/>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Is there a 317(b) redemption (or an economically similar acquisition of shares)?</a:t>
            </a:r>
          </a:p>
        </p:txBody>
      </p:sp>
      <p:cxnSp>
        <p:nvCxnSpPr>
          <p:cNvPr id="5" name="Straight Arrow Connector 4">
            <a:extLst>
              <a:ext uri="{FF2B5EF4-FFF2-40B4-BE49-F238E27FC236}">
                <a16:creationId xmlns:a16="http://schemas.microsoft.com/office/drawing/2014/main" id="{B226A7F5-AA97-4DAA-8203-86913C8ACD43}"/>
              </a:ext>
            </a:extLst>
          </p:cNvPr>
          <p:cNvCxnSpPr>
            <a:cxnSpLocks/>
            <a:stCxn id="4" idx="2"/>
            <a:endCxn id="7" idx="0"/>
          </p:cNvCxnSpPr>
          <p:nvPr/>
        </p:nvCxnSpPr>
        <p:spPr>
          <a:xfrm>
            <a:off x="5634335" y="2645305"/>
            <a:ext cx="0" cy="565062"/>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5E9C26E-FBDE-42CB-BF55-DD9FD1DE761C}"/>
              </a:ext>
            </a:extLst>
          </p:cNvPr>
          <p:cNvSpPr txBox="1"/>
          <p:nvPr/>
        </p:nvSpPr>
        <p:spPr>
          <a:xfrm>
            <a:off x="5650522" y="2727522"/>
            <a:ext cx="452804" cy="307777"/>
          </a:xfrm>
          <a:prstGeom prst="rect">
            <a:avLst/>
          </a:prstGeom>
          <a:noFill/>
        </p:spPr>
        <p:txBody>
          <a:bodyPr wrap="square" rtlCol="0">
            <a:spAutoFit/>
          </a:bodyPr>
          <a:lstStyle/>
          <a:p>
            <a:pPr algn="ctr"/>
            <a:r>
              <a:rPr lang="en-US" sz="1400" b="1" dirty="0">
                <a:latin typeface="Calibri" panose="020F0502020204030204" pitchFamily="34" charset="0"/>
                <a:cs typeface="Calibri" panose="020F0502020204030204" pitchFamily="34" charset="0"/>
              </a:rPr>
              <a:t>YES</a:t>
            </a:r>
          </a:p>
        </p:txBody>
      </p:sp>
      <p:sp>
        <p:nvSpPr>
          <p:cNvPr id="7" name="Rectangle 6">
            <a:extLst>
              <a:ext uri="{FF2B5EF4-FFF2-40B4-BE49-F238E27FC236}">
                <a16:creationId xmlns:a16="http://schemas.microsoft.com/office/drawing/2014/main" id="{F008CC0D-CD1C-4F72-9526-D4558471668E}"/>
              </a:ext>
            </a:extLst>
          </p:cNvPr>
          <p:cNvSpPr/>
          <p:nvPr/>
        </p:nvSpPr>
        <p:spPr>
          <a:xfrm>
            <a:off x="4318932" y="3210367"/>
            <a:ext cx="2630805" cy="910181"/>
          </a:xfrm>
          <a:prstGeom prst="rect">
            <a:avLst/>
          </a:prstGeom>
          <a:solidFill>
            <a:schemeClr val="bg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THE FACTORS TEST</a:t>
            </a:r>
          </a:p>
          <a:p>
            <a:pPr algn="ctr"/>
            <a:r>
              <a:rPr lang="en-US" sz="1200" b="1" dirty="0">
                <a:solidFill>
                  <a:schemeClr val="tx1"/>
                </a:solidFill>
              </a:rPr>
              <a:t>(are all 6 factors present)</a:t>
            </a:r>
          </a:p>
        </p:txBody>
      </p:sp>
      <p:sp>
        <p:nvSpPr>
          <p:cNvPr id="8" name="TextBox 7">
            <a:extLst>
              <a:ext uri="{FF2B5EF4-FFF2-40B4-BE49-F238E27FC236}">
                <a16:creationId xmlns:a16="http://schemas.microsoft.com/office/drawing/2014/main" id="{5D9F6D2E-4615-4CCC-BE61-05AEC17385C4}"/>
              </a:ext>
            </a:extLst>
          </p:cNvPr>
          <p:cNvSpPr txBox="1"/>
          <p:nvPr/>
        </p:nvSpPr>
        <p:spPr>
          <a:xfrm>
            <a:off x="5641517" y="4223200"/>
            <a:ext cx="452804" cy="307777"/>
          </a:xfrm>
          <a:prstGeom prst="rect">
            <a:avLst/>
          </a:prstGeom>
          <a:noFill/>
        </p:spPr>
        <p:txBody>
          <a:bodyPr wrap="square" rtlCol="0">
            <a:spAutoFit/>
          </a:bodyPr>
          <a:lstStyle/>
          <a:p>
            <a:pPr algn="ctr"/>
            <a:r>
              <a:rPr lang="en-US" sz="1400" b="1" dirty="0">
                <a:latin typeface="Calibri" panose="020F0502020204030204" pitchFamily="34" charset="0"/>
                <a:cs typeface="Calibri" panose="020F0502020204030204" pitchFamily="34" charset="0"/>
              </a:rPr>
              <a:t>YES</a:t>
            </a:r>
          </a:p>
        </p:txBody>
      </p:sp>
      <p:sp>
        <p:nvSpPr>
          <p:cNvPr id="9" name="TextBox 8">
            <a:extLst>
              <a:ext uri="{FF2B5EF4-FFF2-40B4-BE49-F238E27FC236}">
                <a16:creationId xmlns:a16="http://schemas.microsoft.com/office/drawing/2014/main" id="{FECF0173-1100-4F16-ADD4-2ED11CB0E822}"/>
              </a:ext>
            </a:extLst>
          </p:cNvPr>
          <p:cNvSpPr txBox="1"/>
          <p:nvPr/>
        </p:nvSpPr>
        <p:spPr>
          <a:xfrm>
            <a:off x="5674667" y="5853530"/>
            <a:ext cx="425454" cy="307777"/>
          </a:xfrm>
          <a:prstGeom prst="rect">
            <a:avLst/>
          </a:prstGeom>
          <a:noFill/>
        </p:spPr>
        <p:txBody>
          <a:bodyPr wrap="square" rtlCol="0">
            <a:spAutoFit/>
          </a:bodyPr>
          <a:lstStyle/>
          <a:p>
            <a:pPr algn="ctr"/>
            <a:r>
              <a:rPr lang="en-US" sz="1400" b="1" dirty="0">
                <a:latin typeface="Calibri" panose="020F0502020204030204" pitchFamily="34" charset="0"/>
                <a:cs typeface="Calibri" panose="020F0502020204030204" pitchFamily="34" charset="0"/>
              </a:rPr>
              <a:t>NO</a:t>
            </a:r>
          </a:p>
        </p:txBody>
      </p:sp>
      <p:sp>
        <p:nvSpPr>
          <p:cNvPr id="10" name="TextBox 9">
            <a:extLst>
              <a:ext uri="{FF2B5EF4-FFF2-40B4-BE49-F238E27FC236}">
                <a16:creationId xmlns:a16="http://schemas.microsoft.com/office/drawing/2014/main" id="{1AA96F97-3151-4F5F-8FF0-14EEF70BE314}"/>
              </a:ext>
            </a:extLst>
          </p:cNvPr>
          <p:cNvSpPr txBox="1"/>
          <p:nvPr/>
        </p:nvSpPr>
        <p:spPr>
          <a:xfrm>
            <a:off x="7743667" y="4926789"/>
            <a:ext cx="452804" cy="307777"/>
          </a:xfrm>
          <a:prstGeom prst="rect">
            <a:avLst/>
          </a:prstGeom>
          <a:noFill/>
        </p:spPr>
        <p:txBody>
          <a:bodyPr wrap="square" rtlCol="0">
            <a:spAutoFit/>
          </a:bodyPr>
          <a:lstStyle/>
          <a:p>
            <a:pPr algn="ctr"/>
            <a:r>
              <a:rPr lang="en-US" sz="1400" b="1" dirty="0">
                <a:latin typeface="Calibri" panose="020F0502020204030204" pitchFamily="34" charset="0"/>
                <a:cs typeface="Calibri" panose="020F0502020204030204" pitchFamily="34" charset="0"/>
              </a:rPr>
              <a:t>YES</a:t>
            </a:r>
          </a:p>
        </p:txBody>
      </p:sp>
      <p:sp>
        <p:nvSpPr>
          <p:cNvPr id="11" name="Diamond 10">
            <a:extLst>
              <a:ext uri="{FF2B5EF4-FFF2-40B4-BE49-F238E27FC236}">
                <a16:creationId xmlns:a16="http://schemas.microsoft.com/office/drawing/2014/main" id="{7D6F9EAF-1581-42DF-AC79-CC18512AC46F}"/>
              </a:ext>
            </a:extLst>
          </p:cNvPr>
          <p:cNvSpPr/>
          <p:nvPr/>
        </p:nvSpPr>
        <p:spPr>
          <a:xfrm>
            <a:off x="4530826" y="4684968"/>
            <a:ext cx="2207819" cy="1150180"/>
          </a:xfrm>
          <a:prstGeom prst="diamond">
            <a:avLst/>
          </a:prstGeom>
          <a:solidFill>
            <a:schemeClr val="bg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Does the Purpose Exception Apply?</a:t>
            </a:r>
          </a:p>
        </p:txBody>
      </p:sp>
      <p:sp>
        <p:nvSpPr>
          <p:cNvPr id="12" name="Rectangle 11">
            <a:extLst>
              <a:ext uri="{FF2B5EF4-FFF2-40B4-BE49-F238E27FC236}">
                <a16:creationId xmlns:a16="http://schemas.microsoft.com/office/drawing/2014/main" id="{5B010848-761C-4B63-AE72-F4BD9DA0ABD1}"/>
              </a:ext>
            </a:extLst>
          </p:cNvPr>
          <p:cNvSpPr/>
          <p:nvPr/>
        </p:nvSpPr>
        <p:spPr>
          <a:xfrm>
            <a:off x="4311941" y="352337"/>
            <a:ext cx="2630805" cy="910181"/>
          </a:xfrm>
          <a:prstGeom prst="rect">
            <a:avLst/>
          </a:prstGeom>
          <a:solidFill>
            <a:schemeClr val="bg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Does the Aggregate Repurchasing Corporation Rule Apply?</a:t>
            </a:r>
          </a:p>
          <a:p>
            <a:pPr algn="ctr"/>
            <a:r>
              <a:rPr lang="en-US" sz="1200" b="1" dirty="0">
                <a:solidFill>
                  <a:schemeClr val="tx1"/>
                </a:solidFill>
              </a:rPr>
              <a:t>(reorg or 351 that is not really “acquisitive”)</a:t>
            </a:r>
          </a:p>
        </p:txBody>
      </p:sp>
      <p:sp>
        <p:nvSpPr>
          <p:cNvPr id="13" name="Rectangle 12">
            <a:extLst>
              <a:ext uri="{FF2B5EF4-FFF2-40B4-BE49-F238E27FC236}">
                <a16:creationId xmlns:a16="http://schemas.microsoft.com/office/drawing/2014/main" id="{BE3D0C72-977D-40B2-9EB4-BB496CA809DD}"/>
              </a:ext>
            </a:extLst>
          </p:cNvPr>
          <p:cNvSpPr/>
          <p:nvPr/>
        </p:nvSpPr>
        <p:spPr>
          <a:xfrm>
            <a:off x="510688" y="3209155"/>
            <a:ext cx="2630805" cy="910181"/>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Treat the target and acquiring corporations as a single entity.</a:t>
            </a:r>
          </a:p>
        </p:txBody>
      </p:sp>
      <p:sp>
        <p:nvSpPr>
          <p:cNvPr id="14" name="TextBox 13">
            <a:extLst>
              <a:ext uri="{FF2B5EF4-FFF2-40B4-BE49-F238E27FC236}">
                <a16:creationId xmlns:a16="http://schemas.microsoft.com/office/drawing/2014/main" id="{2CBAADA9-DCF0-470D-ACD3-0966F133D240}"/>
              </a:ext>
            </a:extLst>
          </p:cNvPr>
          <p:cNvSpPr txBox="1"/>
          <p:nvPr/>
        </p:nvSpPr>
        <p:spPr>
          <a:xfrm>
            <a:off x="2857158" y="482180"/>
            <a:ext cx="452804" cy="307777"/>
          </a:xfrm>
          <a:prstGeom prst="rect">
            <a:avLst/>
          </a:prstGeom>
          <a:noFill/>
        </p:spPr>
        <p:txBody>
          <a:bodyPr wrap="square" rtlCol="0">
            <a:spAutoFit/>
          </a:bodyPr>
          <a:lstStyle/>
          <a:p>
            <a:pPr algn="ctr"/>
            <a:r>
              <a:rPr lang="en-US" sz="1400" b="1" dirty="0">
                <a:latin typeface="Calibri" panose="020F0502020204030204" pitchFamily="34" charset="0"/>
                <a:cs typeface="Calibri" panose="020F0502020204030204" pitchFamily="34" charset="0"/>
              </a:rPr>
              <a:t>YES</a:t>
            </a:r>
          </a:p>
        </p:txBody>
      </p:sp>
      <p:cxnSp>
        <p:nvCxnSpPr>
          <p:cNvPr id="15" name="Straight Arrow Connector 14">
            <a:extLst>
              <a:ext uri="{FF2B5EF4-FFF2-40B4-BE49-F238E27FC236}">
                <a16:creationId xmlns:a16="http://schemas.microsoft.com/office/drawing/2014/main" id="{E2FD3D7D-CA75-4534-8958-9E6EF48B95C7}"/>
              </a:ext>
            </a:extLst>
          </p:cNvPr>
          <p:cNvCxnSpPr>
            <a:cxnSpLocks/>
            <a:stCxn id="12" idx="2"/>
            <a:endCxn id="4" idx="0"/>
          </p:cNvCxnSpPr>
          <p:nvPr/>
        </p:nvCxnSpPr>
        <p:spPr>
          <a:xfrm>
            <a:off x="5627344" y="1262518"/>
            <a:ext cx="6991" cy="472606"/>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2C30863-346B-4050-B52B-C6CD3CC8E80B}"/>
              </a:ext>
            </a:extLst>
          </p:cNvPr>
          <p:cNvSpPr txBox="1"/>
          <p:nvPr/>
        </p:nvSpPr>
        <p:spPr>
          <a:xfrm>
            <a:off x="5674641" y="1308111"/>
            <a:ext cx="428686" cy="307777"/>
          </a:xfrm>
          <a:prstGeom prst="rect">
            <a:avLst/>
          </a:prstGeom>
          <a:noFill/>
        </p:spPr>
        <p:txBody>
          <a:bodyPr wrap="square" rtlCol="0">
            <a:spAutoFit/>
          </a:bodyPr>
          <a:lstStyle/>
          <a:p>
            <a:pPr algn="ctr"/>
            <a:r>
              <a:rPr lang="en-US" sz="1400" b="1" dirty="0">
                <a:latin typeface="Calibri" panose="020F0502020204030204" pitchFamily="34" charset="0"/>
                <a:cs typeface="Calibri" panose="020F0502020204030204" pitchFamily="34" charset="0"/>
              </a:rPr>
              <a:t>NO</a:t>
            </a:r>
          </a:p>
        </p:txBody>
      </p:sp>
      <p:cxnSp>
        <p:nvCxnSpPr>
          <p:cNvPr id="17" name="Connector: Elbow 16">
            <a:extLst>
              <a:ext uri="{FF2B5EF4-FFF2-40B4-BE49-F238E27FC236}">
                <a16:creationId xmlns:a16="http://schemas.microsoft.com/office/drawing/2014/main" id="{AE609820-B6F1-44F0-A306-EF3DF7353BE2}"/>
              </a:ext>
            </a:extLst>
          </p:cNvPr>
          <p:cNvCxnSpPr>
            <a:stCxn id="12" idx="1"/>
            <a:endCxn id="13" idx="0"/>
          </p:cNvCxnSpPr>
          <p:nvPr/>
        </p:nvCxnSpPr>
        <p:spPr>
          <a:xfrm rot="10800000" flipV="1">
            <a:off x="1826091" y="807427"/>
            <a:ext cx="2485850" cy="2401727"/>
          </a:xfrm>
          <a:prstGeom prst="bentConnector2">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D30402C-6887-4877-9EE5-71C76C4465D8}"/>
              </a:ext>
            </a:extLst>
          </p:cNvPr>
          <p:cNvCxnSpPr>
            <a:cxnSpLocks/>
            <a:stCxn id="13" idx="3"/>
            <a:endCxn id="7" idx="1"/>
          </p:cNvCxnSpPr>
          <p:nvPr/>
        </p:nvCxnSpPr>
        <p:spPr>
          <a:xfrm>
            <a:off x="3141493" y="3664246"/>
            <a:ext cx="1177439" cy="1212"/>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D00249B-D5C3-444E-8F0F-BCBCBDE1D898}"/>
              </a:ext>
            </a:extLst>
          </p:cNvPr>
          <p:cNvCxnSpPr>
            <a:cxnSpLocks/>
            <a:stCxn id="7" idx="2"/>
            <a:endCxn id="11" idx="0"/>
          </p:cNvCxnSpPr>
          <p:nvPr/>
        </p:nvCxnSpPr>
        <p:spPr>
          <a:xfrm>
            <a:off x="5634335" y="4120548"/>
            <a:ext cx="401" cy="564420"/>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E450E1F7-4E42-4737-ACB2-97FD7A263D33}"/>
              </a:ext>
            </a:extLst>
          </p:cNvPr>
          <p:cNvSpPr txBox="1"/>
          <p:nvPr/>
        </p:nvSpPr>
        <p:spPr>
          <a:xfrm>
            <a:off x="7767787" y="3327946"/>
            <a:ext cx="428686" cy="307777"/>
          </a:xfrm>
          <a:prstGeom prst="rect">
            <a:avLst/>
          </a:prstGeom>
          <a:noFill/>
        </p:spPr>
        <p:txBody>
          <a:bodyPr wrap="square" rtlCol="0">
            <a:spAutoFit/>
          </a:bodyPr>
          <a:lstStyle/>
          <a:p>
            <a:pPr algn="ctr"/>
            <a:r>
              <a:rPr lang="en-US" sz="1400" b="1" dirty="0">
                <a:latin typeface="Calibri" panose="020F0502020204030204" pitchFamily="34" charset="0"/>
                <a:cs typeface="Calibri" panose="020F0502020204030204" pitchFamily="34" charset="0"/>
              </a:rPr>
              <a:t>NO</a:t>
            </a:r>
          </a:p>
        </p:txBody>
      </p:sp>
      <p:cxnSp>
        <p:nvCxnSpPr>
          <p:cNvPr id="21" name="Connector: Elbow 20">
            <a:extLst>
              <a:ext uri="{FF2B5EF4-FFF2-40B4-BE49-F238E27FC236}">
                <a16:creationId xmlns:a16="http://schemas.microsoft.com/office/drawing/2014/main" id="{503BA4D3-4513-43E5-985F-15CA04C4711C}"/>
              </a:ext>
            </a:extLst>
          </p:cNvPr>
          <p:cNvCxnSpPr>
            <a:cxnSpLocks/>
            <a:stCxn id="4" idx="3"/>
            <a:endCxn id="2" idx="0"/>
          </p:cNvCxnSpPr>
          <p:nvPr/>
        </p:nvCxnSpPr>
        <p:spPr>
          <a:xfrm>
            <a:off x="6949737" y="2190215"/>
            <a:ext cx="3624122" cy="1111309"/>
          </a:xfrm>
          <a:prstGeom prst="bentConnector2">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2" name="Connector: Elbow 21">
            <a:extLst>
              <a:ext uri="{FF2B5EF4-FFF2-40B4-BE49-F238E27FC236}">
                <a16:creationId xmlns:a16="http://schemas.microsoft.com/office/drawing/2014/main" id="{B38F56D8-B8F1-40AC-92A4-3ACF4C116BBE}"/>
              </a:ext>
            </a:extLst>
          </p:cNvPr>
          <p:cNvCxnSpPr>
            <a:cxnSpLocks/>
            <a:stCxn id="11" idx="3"/>
            <a:endCxn id="2" idx="4"/>
          </p:cNvCxnSpPr>
          <p:nvPr/>
        </p:nvCxnSpPr>
        <p:spPr>
          <a:xfrm flipV="1">
            <a:off x="6738645" y="4031016"/>
            <a:ext cx="3835214" cy="1229042"/>
          </a:xfrm>
          <a:prstGeom prst="bentConnector2">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3" name="Connector: Elbow 22">
            <a:extLst>
              <a:ext uri="{FF2B5EF4-FFF2-40B4-BE49-F238E27FC236}">
                <a16:creationId xmlns:a16="http://schemas.microsoft.com/office/drawing/2014/main" id="{02E4D28A-8F2D-4070-80FB-F62219A98AF5}"/>
              </a:ext>
            </a:extLst>
          </p:cNvPr>
          <p:cNvCxnSpPr>
            <a:cxnSpLocks/>
            <a:stCxn id="11" idx="2"/>
          </p:cNvCxnSpPr>
          <p:nvPr/>
        </p:nvCxnSpPr>
        <p:spPr>
          <a:xfrm rot="16200000" flipH="1">
            <a:off x="7383918" y="4085966"/>
            <a:ext cx="333518" cy="3831882"/>
          </a:xfrm>
          <a:prstGeom prst="bentConnector2">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56B00284-4789-4A52-B87A-024CF42DDF53}"/>
              </a:ext>
            </a:extLst>
          </p:cNvPr>
          <p:cNvCxnSpPr>
            <a:cxnSpLocks/>
            <a:stCxn id="7" idx="3"/>
            <a:endCxn id="2" idx="2"/>
          </p:cNvCxnSpPr>
          <p:nvPr/>
        </p:nvCxnSpPr>
        <p:spPr>
          <a:xfrm>
            <a:off x="6949737" y="3665458"/>
            <a:ext cx="2495343" cy="812"/>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34C38246-090B-4538-99B2-BED6288D3DCF}"/>
              </a:ext>
            </a:extLst>
          </p:cNvPr>
          <p:cNvSpPr/>
          <p:nvPr/>
        </p:nvSpPr>
        <p:spPr>
          <a:xfrm>
            <a:off x="9456209" y="5829189"/>
            <a:ext cx="2257557" cy="729492"/>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libri" panose="020F0502020204030204" pitchFamily="34" charset="0"/>
                <a:cs typeface="Calibri" panose="020F0502020204030204" pitchFamily="34" charset="0"/>
              </a:rPr>
              <a:t>Share repurchase for the excise tax</a:t>
            </a:r>
          </a:p>
        </p:txBody>
      </p:sp>
      <p:sp>
        <p:nvSpPr>
          <p:cNvPr id="26" name="Slide Number Placeholder 25">
            <a:extLst>
              <a:ext uri="{FF2B5EF4-FFF2-40B4-BE49-F238E27FC236}">
                <a16:creationId xmlns:a16="http://schemas.microsoft.com/office/drawing/2014/main" id="{BB8B725C-1314-4756-BD68-565510D1620B}"/>
              </a:ext>
            </a:extLst>
          </p:cNvPr>
          <p:cNvSpPr>
            <a:spLocks noGrp="1"/>
          </p:cNvSpPr>
          <p:nvPr>
            <p:ph type="sldNum" sz="quarter" idx="12"/>
          </p:nvPr>
        </p:nvSpPr>
        <p:spPr/>
        <p:txBody>
          <a:bodyPr/>
          <a:lstStyle/>
          <a:p>
            <a:fld id="{B394B32C-C292-4A22-8BD0-2D9BDBC322CB}" type="slidenum">
              <a:rPr lang="en-US" smtClean="0"/>
              <a:t>22</a:t>
            </a:fld>
            <a:endParaRPr lang="en-US"/>
          </a:p>
        </p:txBody>
      </p:sp>
    </p:spTree>
    <p:extLst>
      <p:ext uri="{BB962C8B-B14F-4D97-AF65-F5344CB8AC3E}">
        <p14:creationId xmlns:p14="http://schemas.microsoft.com/office/powerpoint/2010/main" val="1812822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E685D-AF89-4F5B-AACD-E44C5C4CD0EB}"/>
              </a:ext>
            </a:extLst>
          </p:cNvPr>
          <p:cNvSpPr>
            <a:spLocks noGrp="1"/>
          </p:cNvSpPr>
          <p:nvPr>
            <p:ph type="title"/>
          </p:nvPr>
        </p:nvSpPr>
        <p:spPr>
          <a:xfrm>
            <a:off x="838200" y="2643376"/>
            <a:ext cx="10515600" cy="1325563"/>
          </a:xfrm>
        </p:spPr>
        <p:txBody>
          <a:bodyPr/>
          <a:lstStyle/>
          <a:p>
            <a:pPr algn="ctr"/>
            <a:r>
              <a:rPr lang="en-US" b="1" dirty="0">
                <a:latin typeface="Calibri" panose="020F0502020204030204" pitchFamily="34" charset="0"/>
                <a:cs typeface="Calibri" panose="020F0502020204030204" pitchFamily="34" charset="0"/>
              </a:rPr>
              <a:t>Testing the Proposal: acquisitions, divisions, and liquidations</a:t>
            </a:r>
          </a:p>
        </p:txBody>
      </p:sp>
      <p:sp>
        <p:nvSpPr>
          <p:cNvPr id="3" name="Slide Number Placeholder 2">
            <a:extLst>
              <a:ext uri="{FF2B5EF4-FFF2-40B4-BE49-F238E27FC236}">
                <a16:creationId xmlns:a16="http://schemas.microsoft.com/office/drawing/2014/main" id="{63046833-E176-4675-8EFF-F1DDE5ACC35E}"/>
              </a:ext>
            </a:extLst>
          </p:cNvPr>
          <p:cNvSpPr>
            <a:spLocks noGrp="1"/>
          </p:cNvSpPr>
          <p:nvPr>
            <p:ph type="sldNum" sz="quarter" idx="12"/>
          </p:nvPr>
        </p:nvSpPr>
        <p:spPr/>
        <p:txBody>
          <a:bodyPr/>
          <a:lstStyle/>
          <a:p>
            <a:fld id="{B394B32C-C292-4A22-8BD0-2D9BDBC322CB}" type="slidenum">
              <a:rPr lang="en-US" smtClean="0"/>
              <a:t>23</a:t>
            </a:fld>
            <a:endParaRPr lang="en-US"/>
          </a:p>
        </p:txBody>
      </p:sp>
    </p:spTree>
    <p:extLst>
      <p:ext uri="{BB962C8B-B14F-4D97-AF65-F5344CB8AC3E}">
        <p14:creationId xmlns:p14="http://schemas.microsoft.com/office/powerpoint/2010/main" val="2719797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C40B5-E20A-4C79-9F69-8D2E79A689E2}"/>
              </a:ext>
            </a:extLst>
          </p:cNvPr>
          <p:cNvSpPr>
            <a:spLocks noGrp="1"/>
          </p:cNvSpPr>
          <p:nvPr>
            <p:ph type="title"/>
          </p:nvPr>
        </p:nvSpPr>
        <p:spPr>
          <a:xfrm>
            <a:off x="323557" y="365125"/>
            <a:ext cx="11468393" cy="711053"/>
          </a:xfrm>
        </p:spPr>
        <p:txBody>
          <a:bodyPr>
            <a:noAutofit/>
          </a:bodyPr>
          <a:lstStyle/>
          <a:p>
            <a:r>
              <a:rPr lang="en-US" sz="4000" b="1" dirty="0">
                <a:latin typeface="Calibri" panose="020F0502020204030204" pitchFamily="34" charset="0"/>
                <a:cs typeface="Calibri" panose="020F0502020204030204" pitchFamily="34" charset="0"/>
              </a:rPr>
              <a:t>Private buyer stock acquisition with target leverage</a:t>
            </a:r>
            <a:endParaRPr lang="en-US" sz="4000" b="1" dirty="0">
              <a:latin typeface="EYInterstate Light" panose="02000506000000020004" pitchFamily="2" charset="0"/>
            </a:endParaRPr>
          </a:p>
        </p:txBody>
      </p:sp>
      <p:sp>
        <p:nvSpPr>
          <p:cNvPr id="5" name="Rectangle 4">
            <a:extLst>
              <a:ext uri="{FF2B5EF4-FFF2-40B4-BE49-F238E27FC236}">
                <a16:creationId xmlns:a16="http://schemas.microsoft.com/office/drawing/2014/main" id="{8A08B6F5-D170-4A20-A069-11DD9F72927B}"/>
              </a:ext>
            </a:extLst>
          </p:cNvPr>
          <p:cNvSpPr/>
          <p:nvPr/>
        </p:nvSpPr>
        <p:spPr>
          <a:xfrm>
            <a:off x="2717490" y="3006969"/>
            <a:ext cx="1322363" cy="844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Buyer</a:t>
            </a:r>
            <a:endParaRPr lang="en-US" dirty="0">
              <a:solidFill>
                <a:schemeClr val="tx1"/>
              </a:solidFill>
            </a:endParaRPr>
          </a:p>
        </p:txBody>
      </p:sp>
      <p:sp>
        <p:nvSpPr>
          <p:cNvPr id="6" name="Rectangle 5">
            <a:extLst>
              <a:ext uri="{FF2B5EF4-FFF2-40B4-BE49-F238E27FC236}">
                <a16:creationId xmlns:a16="http://schemas.microsoft.com/office/drawing/2014/main" id="{898FA8DE-3B7D-4DB4-94E8-7485875B2036}"/>
              </a:ext>
            </a:extLst>
          </p:cNvPr>
          <p:cNvSpPr/>
          <p:nvPr/>
        </p:nvSpPr>
        <p:spPr>
          <a:xfrm>
            <a:off x="2717490" y="4248445"/>
            <a:ext cx="1322363" cy="844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Merger Sub</a:t>
            </a:r>
          </a:p>
        </p:txBody>
      </p:sp>
      <p:sp>
        <p:nvSpPr>
          <p:cNvPr id="7" name="Rectangle 6">
            <a:extLst>
              <a:ext uri="{FF2B5EF4-FFF2-40B4-BE49-F238E27FC236}">
                <a16:creationId xmlns:a16="http://schemas.microsoft.com/office/drawing/2014/main" id="{B3FEB456-3346-42D5-A0B5-D7B1ADF991A3}"/>
              </a:ext>
            </a:extLst>
          </p:cNvPr>
          <p:cNvSpPr/>
          <p:nvPr/>
        </p:nvSpPr>
        <p:spPr>
          <a:xfrm>
            <a:off x="5219195" y="4248445"/>
            <a:ext cx="1322363" cy="844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Public Target</a:t>
            </a:r>
          </a:p>
        </p:txBody>
      </p:sp>
      <p:sp>
        <p:nvSpPr>
          <p:cNvPr id="8" name="Oval 7">
            <a:extLst>
              <a:ext uri="{FF2B5EF4-FFF2-40B4-BE49-F238E27FC236}">
                <a16:creationId xmlns:a16="http://schemas.microsoft.com/office/drawing/2014/main" id="{AD8340CF-C7F6-4B2E-BE1F-172B11A0A971}"/>
              </a:ext>
            </a:extLst>
          </p:cNvPr>
          <p:cNvSpPr/>
          <p:nvPr/>
        </p:nvSpPr>
        <p:spPr>
          <a:xfrm>
            <a:off x="5219195" y="1987061"/>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Public Target SHs</a:t>
            </a:r>
          </a:p>
        </p:txBody>
      </p:sp>
      <p:cxnSp>
        <p:nvCxnSpPr>
          <p:cNvPr id="11" name="Straight Connector 10">
            <a:extLst>
              <a:ext uri="{FF2B5EF4-FFF2-40B4-BE49-F238E27FC236}">
                <a16:creationId xmlns:a16="http://schemas.microsoft.com/office/drawing/2014/main" id="{902E1DE3-1B8E-4D1A-A28E-DAE2144E7A6E}"/>
              </a:ext>
            </a:extLst>
          </p:cNvPr>
          <p:cNvCxnSpPr>
            <a:cxnSpLocks/>
            <a:stCxn id="5" idx="2"/>
            <a:endCxn id="6" idx="0"/>
          </p:cNvCxnSpPr>
          <p:nvPr/>
        </p:nvCxnSpPr>
        <p:spPr>
          <a:xfrm>
            <a:off x="3378672" y="3851031"/>
            <a:ext cx="0" cy="39741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CCBECF1-02F6-49EB-BF64-F887D63C49C3}"/>
              </a:ext>
            </a:extLst>
          </p:cNvPr>
          <p:cNvCxnSpPr>
            <a:cxnSpLocks/>
            <a:stCxn id="8" idx="4"/>
            <a:endCxn id="7" idx="0"/>
          </p:cNvCxnSpPr>
          <p:nvPr/>
        </p:nvCxnSpPr>
        <p:spPr>
          <a:xfrm>
            <a:off x="5880377" y="2683412"/>
            <a:ext cx="0" cy="156503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37475F06-486A-47E8-8676-FCADD4F83799}"/>
              </a:ext>
            </a:extLst>
          </p:cNvPr>
          <p:cNvSpPr txBox="1"/>
          <p:nvPr/>
        </p:nvSpPr>
        <p:spPr>
          <a:xfrm>
            <a:off x="655710" y="4516587"/>
            <a:ext cx="691215" cy="307777"/>
          </a:xfrm>
          <a:prstGeom prst="rect">
            <a:avLst/>
          </a:prstGeom>
          <a:noFill/>
        </p:spPr>
        <p:txBody>
          <a:bodyPr wrap="none" rtlCol="0">
            <a:spAutoFit/>
          </a:bodyPr>
          <a:lstStyle/>
          <a:p>
            <a:r>
              <a:rPr lang="en-US" sz="1400" dirty="0"/>
              <a:t>Lender</a:t>
            </a:r>
          </a:p>
        </p:txBody>
      </p:sp>
      <p:cxnSp>
        <p:nvCxnSpPr>
          <p:cNvPr id="19" name="Straight Connector 18">
            <a:extLst>
              <a:ext uri="{FF2B5EF4-FFF2-40B4-BE49-F238E27FC236}">
                <a16:creationId xmlns:a16="http://schemas.microsoft.com/office/drawing/2014/main" id="{6E42FD3E-3F73-4D58-A734-75407FC0D48A}"/>
              </a:ext>
            </a:extLst>
          </p:cNvPr>
          <p:cNvCxnSpPr>
            <a:cxnSpLocks/>
            <a:endCxn id="17" idx="3"/>
          </p:cNvCxnSpPr>
          <p:nvPr/>
        </p:nvCxnSpPr>
        <p:spPr>
          <a:xfrm flipH="1">
            <a:off x="1346925" y="4670476"/>
            <a:ext cx="1366601" cy="0"/>
          </a:xfrm>
          <a:prstGeom prst="line">
            <a:avLst/>
          </a:prstGeom>
          <a:ln w="12700">
            <a:solidFill>
              <a:schemeClr val="tx1"/>
            </a:solidFill>
            <a:headEnd type="triangle"/>
            <a:tailEnd type="none" w="lg" len="med"/>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C47A9BC-5786-4160-9A5D-499B8F1A3D0D}"/>
              </a:ext>
            </a:extLst>
          </p:cNvPr>
          <p:cNvCxnSpPr>
            <a:cxnSpLocks/>
            <a:stCxn id="7" idx="1"/>
            <a:endCxn id="6" idx="3"/>
          </p:cNvCxnSpPr>
          <p:nvPr/>
        </p:nvCxnSpPr>
        <p:spPr>
          <a:xfrm flipH="1">
            <a:off x="4039853" y="4670476"/>
            <a:ext cx="1179342" cy="0"/>
          </a:xfrm>
          <a:prstGeom prst="line">
            <a:avLst/>
          </a:prstGeom>
          <a:ln w="41275">
            <a:solidFill>
              <a:schemeClr val="tx1"/>
            </a:solidFill>
            <a:headEnd type="stealth"/>
            <a:tailEnd type="none" w="lg" len="med"/>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570E9A4E-BFE3-4DD6-A3BB-4EF3A701FF14}"/>
              </a:ext>
            </a:extLst>
          </p:cNvPr>
          <p:cNvSpPr txBox="1"/>
          <p:nvPr/>
        </p:nvSpPr>
        <p:spPr>
          <a:xfrm>
            <a:off x="1768092" y="4649023"/>
            <a:ext cx="276038" cy="307777"/>
          </a:xfrm>
          <a:prstGeom prst="rect">
            <a:avLst/>
          </a:prstGeom>
          <a:noFill/>
        </p:spPr>
        <p:txBody>
          <a:bodyPr wrap="none" rtlCol="0">
            <a:spAutoFit/>
          </a:bodyPr>
          <a:lstStyle/>
          <a:p>
            <a:r>
              <a:rPr lang="en-US" sz="1400" dirty="0"/>
              <a:t>$</a:t>
            </a:r>
          </a:p>
        </p:txBody>
      </p:sp>
      <p:sp>
        <p:nvSpPr>
          <p:cNvPr id="30" name="TextBox 29">
            <a:extLst>
              <a:ext uri="{FF2B5EF4-FFF2-40B4-BE49-F238E27FC236}">
                <a16:creationId xmlns:a16="http://schemas.microsoft.com/office/drawing/2014/main" id="{17BBCC45-025D-4BC4-B2C4-89FB2187D771}"/>
              </a:ext>
            </a:extLst>
          </p:cNvPr>
          <p:cNvSpPr txBox="1"/>
          <p:nvPr/>
        </p:nvSpPr>
        <p:spPr>
          <a:xfrm>
            <a:off x="4267437" y="4679363"/>
            <a:ext cx="724173" cy="307777"/>
          </a:xfrm>
          <a:prstGeom prst="rect">
            <a:avLst/>
          </a:prstGeom>
          <a:noFill/>
        </p:spPr>
        <p:txBody>
          <a:bodyPr wrap="none" rtlCol="0">
            <a:spAutoFit/>
          </a:bodyPr>
          <a:lstStyle/>
          <a:p>
            <a:r>
              <a:rPr lang="en-US" sz="1400" dirty="0"/>
              <a:t>Merger</a:t>
            </a:r>
          </a:p>
        </p:txBody>
      </p:sp>
      <p:sp>
        <p:nvSpPr>
          <p:cNvPr id="21" name="TextBox 20">
            <a:extLst>
              <a:ext uri="{FF2B5EF4-FFF2-40B4-BE49-F238E27FC236}">
                <a16:creationId xmlns:a16="http://schemas.microsoft.com/office/drawing/2014/main" id="{DA662000-B1A1-49E1-9E20-3BF0CE0F5C5E}"/>
              </a:ext>
            </a:extLst>
          </p:cNvPr>
          <p:cNvSpPr txBox="1"/>
          <p:nvPr/>
        </p:nvSpPr>
        <p:spPr>
          <a:xfrm>
            <a:off x="4419996" y="2581434"/>
            <a:ext cx="276038" cy="307777"/>
          </a:xfrm>
          <a:prstGeom prst="rect">
            <a:avLst/>
          </a:prstGeom>
          <a:noFill/>
        </p:spPr>
        <p:txBody>
          <a:bodyPr wrap="none" rtlCol="0">
            <a:spAutoFit/>
          </a:bodyPr>
          <a:lstStyle/>
          <a:p>
            <a:r>
              <a:rPr lang="en-US" sz="1400" dirty="0"/>
              <a:t>$</a:t>
            </a:r>
          </a:p>
        </p:txBody>
      </p:sp>
      <p:sp>
        <p:nvSpPr>
          <p:cNvPr id="20" name="Content Placeholder 2">
            <a:extLst>
              <a:ext uri="{FF2B5EF4-FFF2-40B4-BE49-F238E27FC236}">
                <a16:creationId xmlns:a16="http://schemas.microsoft.com/office/drawing/2014/main" id="{BE338B70-7AC3-441B-8527-E5EC5FB33E3D}"/>
              </a:ext>
            </a:extLst>
          </p:cNvPr>
          <p:cNvSpPr txBox="1">
            <a:spLocks/>
          </p:cNvSpPr>
          <p:nvPr/>
        </p:nvSpPr>
        <p:spPr>
          <a:xfrm>
            <a:off x="7440246" y="1076179"/>
            <a:ext cx="4428197" cy="56770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nSpc>
                <a:spcPct val="120000"/>
              </a:lnSpc>
              <a:spcBef>
                <a:spcPts val="0"/>
              </a:spcBef>
              <a:buFont typeface="+mj-lt"/>
              <a:buAutoNum type="arabicPeriod"/>
            </a:pPr>
            <a:r>
              <a:rPr lang="en-US" sz="1600" dirty="0">
                <a:solidFill>
                  <a:srgbClr val="000000"/>
                </a:solidFill>
                <a:ea typeface="Calibri" panose="020F0502020204030204" pitchFamily="34" charset="0"/>
                <a:cs typeface="Calibri" panose="020F0502020204030204" pitchFamily="34" charset="0"/>
              </a:rPr>
              <a:t>Does the </a:t>
            </a:r>
            <a:r>
              <a:rPr lang="en-US" sz="1600" dirty="0">
                <a:latin typeface="+mn-lt"/>
              </a:rPr>
              <a:t>Aggregate Repurchasing Corporation Rule apply?</a:t>
            </a:r>
          </a:p>
          <a:p>
            <a:pPr marL="514350" indent="-514350">
              <a:lnSpc>
                <a:spcPct val="120000"/>
              </a:lnSpc>
              <a:spcBef>
                <a:spcPts val="0"/>
              </a:spcBef>
              <a:buFont typeface="+mj-lt"/>
              <a:buAutoNum type="arabicPeriod"/>
            </a:pPr>
            <a:endParaRPr lang="en-US" sz="1600" dirty="0">
              <a:solidFill>
                <a:srgbClr val="000000"/>
              </a:solidFill>
              <a:ea typeface="Calibri" panose="020F0502020204030204" pitchFamily="34" charset="0"/>
              <a:cs typeface="Calibri" panose="020F0502020204030204" pitchFamily="34" charset="0"/>
            </a:endParaRPr>
          </a:p>
          <a:p>
            <a:pPr marL="514350" indent="-514350">
              <a:lnSpc>
                <a:spcPct val="120000"/>
              </a:lnSpc>
              <a:spcBef>
                <a:spcPts val="0"/>
              </a:spcBef>
              <a:buFont typeface="+mj-lt"/>
              <a:buAutoNum type="arabicPeriod"/>
            </a:pPr>
            <a:r>
              <a:rPr lang="en-US" sz="1600" dirty="0">
                <a:solidFill>
                  <a:srgbClr val="000000"/>
                </a:solidFill>
                <a:ea typeface="Calibri" panose="020F0502020204030204" pitchFamily="34" charset="0"/>
                <a:cs typeface="Calibri" panose="020F0502020204030204" pitchFamily="34" charset="0"/>
              </a:rPr>
              <a:t>Is there a Section 317(b) redemption?</a:t>
            </a:r>
            <a:br>
              <a:rPr lang="en-US" sz="1600" dirty="0">
                <a:solidFill>
                  <a:srgbClr val="000000"/>
                </a:solidFill>
                <a:ea typeface="Calibri" panose="020F0502020204030204" pitchFamily="34" charset="0"/>
                <a:cs typeface="Calibri" panose="020F0502020204030204" pitchFamily="34" charset="0"/>
              </a:rPr>
            </a:br>
            <a:endParaRPr lang="en-US" sz="1600" dirty="0">
              <a:solidFill>
                <a:srgbClr val="000000"/>
              </a:solidFill>
              <a:ea typeface="Calibri" panose="020F0502020204030204" pitchFamily="34" charset="0"/>
              <a:cs typeface="Calibri" panose="020F0502020204030204" pitchFamily="34" charset="0"/>
            </a:endParaRPr>
          </a:p>
          <a:p>
            <a:pPr marL="514350" indent="-514350">
              <a:lnSpc>
                <a:spcPct val="120000"/>
              </a:lnSpc>
              <a:spcBef>
                <a:spcPts val="0"/>
              </a:spcBef>
              <a:buFont typeface="+mj-lt"/>
              <a:buAutoNum type="arabicPeriod"/>
            </a:pPr>
            <a:r>
              <a:rPr lang="en-US" sz="1600" dirty="0">
                <a:solidFill>
                  <a:srgbClr val="000000"/>
                </a:solidFill>
                <a:ea typeface="Calibri" panose="020F0502020204030204" pitchFamily="34" charset="0"/>
                <a:cs typeface="Calibri" panose="020F0502020204030204" pitchFamily="34" charset="0"/>
              </a:rPr>
              <a:t>Are the factors present?</a:t>
            </a:r>
            <a:br>
              <a:rPr lang="en-US" sz="1600" dirty="0">
                <a:solidFill>
                  <a:srgbClr val="000000"/>
                </a:solidFill>
                <a:ea typeface="Calibri" panose="020F0502020204030204" pitchFamily="34" charset="0"/>
                <a:cs typeface="Calibri" panose="020F0502020204030204" pitchFamily="34" charset="0"/>
              </a:rPr>
            </a:br>
            <a:br>
              <a:rPr lang="en-US" sz="1600" dirty="0">
                <a:solidFill>
                  <a:srgbClr val="000000"/>
                </a:solidFill>
                <a:ea typeface="Calibri" panose="020F0502020204030204" pitchFamily="34" charset="0"/>
                <a:cs typeface="Calibri" panose="020F0502020204030204" pitchFamily="34" charset="0"/>
              </a:rPr>
            </a:br>
            <a:br>
              <a:rPr lang="en-US" sz="1600" dirty="0">
                <a:solidFill>
                  <a:srgbClr val="000000"/>
                </a:solidFill>
                <a:ea typeface="Calibri" panose="020F0502020204030204" pitchFamily="34" charset="0"/>
                <a:cs typeface="Calibri" panose="020F0502020204030204" pitchFamily="34" charset="0"/>
              </a:rPr>
            </a:br>
            <a:br>
              <a:rPr lang="en-US" sz="1600" dirty="0">
                <a:solidFill>
                  <a:srgbClr val="000000"/>
                </a:solidFill>
                <a:ea typeface="Calibri" panose="020F0502020204030204" pitchFamily="34" charset="0"/>
                <a:cs typeface="Calibri" panose="020F0502020204030204" pitchFamily="34" charset="0"/>
              </a:rPr>
            </a:br>
            <a:br>
              <a:rPr lang="en-US" sz="1600" dirty="0">
                <a:solidFill>
                  <a:srgbClr val="000000"/>
                </a:solidFill>
                <a:ea typeface="Calibri" panose="020F0502020204030204" pitchFamily="34" charset="0"/>
                <a:cs typeface="Calibri" panose="020F0502020204030204" pitchFamily="34" charset="0"/>
              </a:rPr>
            </a:br>
            <a:br>
              <a:rPr lang="en-US" sz="1600" dirty="0">
                <a:solidFill>
                  <a:srgbClr val="000000"/>
                </a:solidFill>
                <a:ea typeface="Calibri" panose="020F0502020204030204" pitchFamily="34" charset="0"/>
                <a:cs typeface="Calibri" panose="020F0502020204030204" pitchFamily="34" charset="0"/>
              </a:rPr>
            </a:br>
            <a:br>
              <a:rPr lang="en-US" sz="1600" dirty="0">
                <a:solidFill>
                  <a:srgbClr val="000000"/>
                </a:solidFill>
                <a:ea typeface="Calibri" panose="020F0502020204030204" pitchFamily="34" charset="0"/>
                <a:cs typeface="Calibri" panose="020F0502020204030204" pitchFamily="34" charset="0"/>
              </a:rPr>
            </a:br>
            <a:br>
              <a:rPr lang="en-US" sz="1600" dirty="0">
                <a:solidFill>
                  <a:srgbClr val="000000"/>
                </a:solidFill>
                <a:ea typeface="Calibri" panose="020F0502020204030204" pitchFamily="34" charset="0"/>
                <a:cs typeface="Calibri" panose="020F0502020204030204" pitchFamily="34" charset="0"/>
              </a:rPr>
            </a:br>
            <a:br>
              <a:rPr lang="en-US" sz="1600" dirty="0">
                <a:solidFill>
                  <a:srgbClr val="000000"/>
                </a:solidFill>
                <a:ea typeface="Calibri" panose="020F0502020204030204" pitchFamily="34" charset="0"/>
                <a:cs typeface="Calibri" panose="020F0502020204030204" pitchFamily="34" charset="0"/>
              </a:rPr>
            </a:br>
            <a:br>
              <a:rPr lang="en-US" sz="1600" dirty="0">
                <a:solidFill>
                  <a:srgbClr val="000000"/>
                </a:solidFill>
                <a:ea typeface="Calibri" panose="020F0502020204030204" pitchFamily="34" charset="0"/>
                <a:cs typeface="Calibri" panose="020F0502020204030204" pitchFamily="34" charset="0"/>
              </a:rPr>
            </a:br>
            <a:br>
              <a:rPr lang="en-US" sz="1600" dirty="0">
                <a:solidFill>
                  <a:srgbClr val="000000"/>
                </a:solidFill>
                <a:ea typeface="Calibri" panose="020F0502020204030204" pitchFamily="34" charset="0"/>
                <a:cs typeface="Calibri" panose="020F0502020204030204" pitchFamily="34" charset="0"/>
              </a:rPr>
            </a:br>
            <a:endParaRPr lang="en-US" sz="1000" dirty="0">
              <a:solidFill>
                <a:srgbClr val="000000"/>
              </a:solidFill>
              <a:ea typeface="Calibri" panose="020F0502020204030204" pitchFamily="34" charset="0"/>
              <a:cs typeface="Calibri" panose="020F0502020204030204" pitchFamily="34" charset="0"/>
            </a:endParaRPr>
          </a:p>
          <a:p>
            <a:pPr marL="514350" indent="-514350">
              <a:lnSpc>
                <a:spcPct val="120000"/>
              </a:lnSpc>
              <a:spcBef>
                <a:spcPts val="0"/>
              </a:spcBef>
              <a:buFont typeface="+mj-lt"/>
              <a:buAutoNum type="arabicPeriod"/>
            </a:pPr>
            <a:r>
              <a:rPr lang="en-US" sz="1600" dirty="0">
                <a:solidFill>
                  <a:srgbClr val="000000"/>
                </a:solidFill>
                <a:ea typeface="Calibri" panose="020F0502020204030204" pitchFamily="34" charset="0"/>
                <a:cs typeface="Calibri" panose="020F0502020204030204" pitchFamily="34" charset="0"/>
              </a:rPr>
              <a:t>What if Buyer is public?</a:t>
            </a:r>
          </a:p>
          <a:p>
            <a:pPr marL="914400" lvl="2" indent="0">
              <a:lnSpc>
                <a:spcPct val="120000"/>
              </a:lnSpc>
              <a:spcBef>
                <a:spcPts val="0"/>
              </a:spcBef>
              <a:buNone/>
            </a:pPr>
            <a:endParaRPr lang="en-US" sz="1200" b="1" dirty="0">
              <a:cs typeface="Times New Roman" panose="02020603050405020304" pitchFamily="18" charset="0"/>
            </a:endParaRPr>
          </a:p>
        </p:txBody>
      </p:sp>
      <p:cxnSp>
        <p:nvCxnSpPr>
          <p:cNvPr id="18" name="Straight Connector 17">
            <a:extLst>
              <a:ext uri="{FF2B5EF4-FFF2-40B4-BE49-F238E27FC236}">
                <a16:creationId xmlns:a16="http://schemas.microsoft.com/office/drawing/2014/main" id="{47FD8481-B823-40B9-A13C-12E37698C7E7}"/>
              </a:ext>
            </a:extLst>
          </p:cNvPr>
          <p:cNvCxnSpPr>
            <a:cxnSpLocks/>
            <a:stCxn id="8" idx="3"/>
          </p:cNvCxnSpPr>
          <p:nvPr/>
        </p:nvCxnSpPr>
        <p:spPr>
          <a:xfrm>
            <a:off x="5412851" y="2581434"/>
            <a:ext cx="0" cy="1662168"/>
          </a:xfrm>
          <a:prstGeom prst="line">
            <a:avLst/>
          </a:prstGeom>
          <a:ln w="12700">
            <a:solidFill>
              <a:schemeClr val="tx1"/>
            </a:solidFill>
            <a:headEnd type="triangle"/>
            <a:tailEnd type="none" w="lg" len="med"/>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CE919770-49C5-493E-B012-20070BA65A55}"/>
              </a:ext>
            </a:extLst>
          </p:cNvPr>
          <p:cNvSpPr txBox="1"/>
          <p:nvPr/>
        </p:nvSpPr>
        <p:spPr>
          <a:xfrm>
            <a:off x="5135729" y="3275111"/>
            <a:ext cx="276038" cy="307777"/>
          </a:xfrm>
          <a:prstGeom prst="rect">
            <a:avLst/>
          </a:prstGeom>
          <a:noFill/>
        </p:spPr>
        <p:txBody>
          <a:bodyPr wrap="none" rtlCol="0">
            <a:spAutoFit/>
          </a:bodyPr>
          <a:lstStyle/>
          <a:p>
            <a:r>
              <a:rPr lang="en-US" sz="1400" dirty="0"/>
              <a:t>$</a:t>
            </a:r>
          </a:p>
        </p:txBody>
      </p:sp>
      <p:cxnSp>
        <p:nvCxnSpPr>
          <p:cNvPr id="24" name="Straight Connector 23">
            <a:extLst>
              <a:ext uri="{FF2B5EF4-FFF2-40B4-BE49-F238E27FC236}">
                <a16:creationId xmlns:a16="http://schemas.microsoft.com/office/drawing/2014/main" id="{6E7967B6-8250-4A2F-AA7B-C88A81155363}"/>
              </a:ext>
            </a:extLst>
          </p:cNvPr>
          <p:cNvCxnSpPr>
            <a:cxnSpLocks/>
            <a:stCxn id="8" idx="2"/>
            <a:endCxn id="5" idx="3"/>
          </p:cNvCxnSpPr>
          <p:nvPr/>
        </p:nvCxnSpPr>
        <p:spPr>
          <a:xfrm flipH="1">
            <a:off x="4039853" y="2335237"/>
            <a:ext cx="1179342" cy="1093763"/>
          </a:xfrm>
          <a:prstGeom prst="line">
            <a:avLst/>
          </a:prstGeom>
          <a:ln w="12700">
            <a:solidFill>
              <a:schemeClr val="tx1"/>
            </a:solidFill>
            <a:headEnd type="triangle"/>
            <a:tailEnd type="none" w="lg" len="med"/>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2E27F834-0DEF-4599-9DC1-CB730BD9D7BE}"/>
              </a:ext>
            </a:extLst>
          </p:cNvPr>
          <p:cNvSpPr>
            <a:spLocks noGrp="1"/>
          </p:cNvSpPr>
          <p:nvPr>
            <p:ph type="sldNum" sz="quarter" idx="12"/>
          </p:nvPr>
        </p:nvSpPr>
        <p:spPr/>
        <p:txBody>
          <a:bodyPr/>
          <a:lstStyle/>
          <a:p>
            <a:fld id="{B394B32C-C292-4A22-8BD0-2D9BDBC322CB}" type="slidenum">
              <a:rPr lang="en-US" smtClean="0"/>
              <a:t>24</a:t>
            </a:fld>
            <a:endParaRPr lang="en-US" dirty="0"/>
          </a:p>
        </p:txBody>
      </p:sp>
      <p:graphicFrame>
        <p:nvGraphicFramePr>
          <p:cNvPr id="25" name="Table 36">
            <a:extLst>
              <a:ext uri="{FF2B5EF4-FFF2-40B4-BE49-F238E27FC236}">
                <a16:creationId xmlns:a16="http://schemas.microsoft.com/office/drawing/2014/main" id="{3610B977-ADE1-4BBF-8095-D8A3E99F5071}"/>
              </a:ext>
            </a:extLst>
          </p:cNvPr>
          <p:cNvGraphicFramePr>
            <a:graphicFrameLocks noGrp="1"/>
          </p:cNvGraphicFramePr>
          <p:nvPr>
            <p:extLst>
              <p:ext uri="{D42A27DB-BD31-4B8C-83A1-F6EECF244321}">
                <p14:modId xmlns:p14="http://schemas.microsoft.com/office/powerpoint/2010/main" val="1393502740"/>
              </p:ext>
            </p:extLst>
          </p:nvPr>
        </p:nvGraphicFramePr>
        <p:xfrm>
          <a:off x="7128179" y="3040735"/>
          <a:ext cx="4692661" cy="2503028"/>
        </p:xfrm>
        <a:graphic>
          <a:graphicData uri="http://schemas.openxmlformats.org/drawingml/2006/table">
            <a:tbl>
              <a:tblPr firstRow="1" bandRow="1">
                <a:tableStyleId>{F5AB1C69-6EDB-4FF4-983F-18BD219EF322}</a:tableStyleId>
              </a:tblPr>
              <a:tblGrid>
                <a:gridCol w="4093851">
                  <a:extLst>
                    <a:ext uri="{9D8B030D-6E8A-4147-A177-3AD203B41FA5}">
                      <a16:colId xmlns:a16="http://schemas.microsoft.com/office/drawing/2014/main" val="2574921708"/>
                    </a:ext>
                  </a:extLst>
                </a:gridCol>
                <a:gridCol w="598810">
                  <a:extLst>
                    <a:ext uri="{9D8B030D-6E8A-4147-A177-3AD203B41FA5}">
                      <a16:colId xmlns:a16="http://schemas.microsoft.com/office/drawing/2014/main" val="2252619968"/>
                    </a:ext>
                  </a:extLst>
                </a:gridCol>
              </a:tblGrid>
              <a:tr h="366888">
                <a:tc>
                  <a:txBody>
                    <a:bodyPr/>
                    <a:lstStyle/>
                    <a:p>
                      <a:r>
                        <a:rPr lang="en-US" sz="1200" dirty="0"/>
                        <a:t>Factor</a:t>
                      </a:r>
                    </a:p>
                  </a:txBody>
                  <a:tcPr/>
                </a:tc>
                <a:tc>
                  <a:txBody>
                    <a:bodyPr/>
                    <a:lstStyle/>
                    <a:p>
                      <a:pPr algn="ctr"/>
                      <a:r>
                        <a:rPr lang="en-US" sz="1200" dirty="0"/>
                        <a:t>Target</a:t>
                      </a:r>
                    </a:p>
                  </a:txBody>
                  <a:tcPr/>
                </a:tc>
                <a:extLst>
                  <a:ext uri="{0D108BD9-81ED-4DB2-BD59-A6C34878D82A}">
                    <a16:rowId xmlns:a16="http://schemas.microsoft.com/office/drawing/2014/main" val="371069015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Is made by a corporation that is publicly traded before and after the repurchase</a:t>
                      </a:r>
                    </a:p>
                  </a:txBody>
                  <a:tcPr/>
                </a:tc>
                <a:tc>
                  <a:txBody>
                    <a:bodyPr/>
                    <a:lstStyle/>
                    <a:p>
                      <a:pPr algn="ctr"/>
                      <a:r>
                        <a:rPr lang="en-US" sz="1200" b="1" kern="1200" dirty="0">
                          <a:solidFill>
                            <a:schemeClr val="dk1"/>
                          </a:solidFill>
                          <a:latin typeface="+mn-lt"/>
                          <a:ea typeface="+mn-ea"/>
                          <a:cs typeface="+mn-cs"/>
                        </a:rPr>
                        <a:t>NO</a:t>
                      </a:r>
                    </a:p>
                  </a:txBody>
                  <a:tcPr/>
                </a:tc>
                <a:extLst>
                  <a:ext uri="{0D108BD9-81ED-4DB2-BD59-A6C34878D82A}">
                    <a16:rowId xmlns:a16="http://schemas.microsoft.com/office/drawing/2014/main" val="36211082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cs typeface="Times New Roman" panose="02020603050405020304" pitchFamily="18" charset="0"/>
                        </a:rPr>
                        <a:t>Is in the context of </a:t>
                      </a:r>
                      <a:r>
                        <a:rPr lang="en-US" sz="1050" dirty="0">
                          <a:ea typeface="Calibri" panose="020F0502020204030204" pitchFamily="34" charset="0"/>
                          <a:cs typeface="Times New Roman" panose="02020603050405020304" pitchFamily="18" charset="0"/>
                        </a:rPr>
                        <a:t>a single-corporation transaction (i.e., not in an acquisitive or divisive transaction)</a:t>
                      </a:r>
                      <a:endParaRPr lang="en-US" sz="1050" dirty="0"/>
                    </a:p>
                  </a:txBody>
                  <a:tcPr/>
                </a:tc>
                <a:tc>
                  <a:txBody>
                    <a:bodyPr/>
                    <a:lstStyle/>
                    <a:p>
                      <a:pPr algn="ctr"/>
                      <a:r>
                        <a:rPr lang="en-US" sz="1200" b="1" kern="1200" dirty="0">
                          <a:solidFill>
                            <a:schemeClr val="dk1"/>
                          </a:solidFill>
                          <a:latin typeface="+mn-lt"/>
                          <a:ea typeface="+mn-ea"/>
                          <a:cs typeface="+mn-cs"/>
                        </a:rPr>
                        <a:t>NO</a:t>
                      </a:r>
                    </a:p>
                  </a:txBody>
                  <a:tcPr/>
                </a:tc>
                <a:extLst>
                  <a:ext uri="{0D108BD9-81ED-4DB2-BD59-A6C34878D82A}">
                    <a16:rowId xmlns:a16="http://schemas.microsoft.com/office/drawing/2014/main" val="30953713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Consists of shares other than regular preferred stock</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40271331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not pro rata</a:t>
                      </a:r>
                      <a:endParaRPr lang="en-US" sz="1050" dirty="0"/>
                    </a:p>
                  </a:txBody>
                  <a:tcPr/>
                </a:tc>
                <a:tc>
                  <a:txBody>
                    <a:bodyPr/>
                    <a:lstStyle/>
                    <a:p>
                      <a:pPr algn="ctr"/>
                      <a:r>
                        <a:rPr lang="en-US" sz="1200" b="1" kern="1200" dirty="0">
                          <a:solidFill>
                            <a:schemeClr val="dk1"/>
                          </a:solidFill>
                          <a:latin typeface="+mn-lt"/>
                          <a:ea typeface="+mn-ea"/>
                          <a:cs typeface="+mn-cs"/>
                        </a:rPr>
                        <a:t>?</a:t>
                      </a:r>
                    </a:p>
                  </a:txBody>
                  <a:tcPr/>
                </a:tc>
                <a:extLst>
                  <a:ext uri="{0D108BD9-81ED-4DB2-BD59-A6C34878D82A}">
                    <a16:rowId xmlns:a16="http://schemas.microsoft.com/office/drawing/2014/main" val="278480857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made by a corporation that conducts, directly or indirectly, operations that generate material revenues and expenses at the time of the share repurchase</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663740912"/>
                  </a:ext>
                </a:extLst>
              </a:tr>
            </a:tbl>
          </a:graphicData>
        </a:graphic>
      </p:graphicFrame>
    </p:spTree>
    <p:extLst>
      <p:ext uri="{BB962C8B-B14F-4D97-AF65-F5344CB8AC3E}">
        <p14:creationId xmlns:p14="http://schemas.microsoft.com/office/powerpoint/2010/main" val="3768709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C40B5-E20A-4C79-9F69-8D2E79A689E2}"/>
              </a:ext>
            </a:extLst>
          </p:cNvPr>
          <p:cNvSpPr>
            <a:spLocks noGrp="1"/>
          </p:cNvSpPr>
          <p:nvPr>
            <p:ph type="title"/>
          </p:nvPr>
        </p:nvSpPr>
        <p:spPr>
          <a:xfrm>
            <a:off x="838200" y="365125"/>
            <a:ext cx="10515600" cy="711053"/>
          </a:xfrm>
        </p:spPr>
        <p:txBody>
          <a:bodyPr>
            <a:normAutofit fontScale="90000"/>
          </a:bodyPr>
          <a:lstStyle/>
          <a:p>
            <a:r>
              <a:rPr lang="en-US" b="1" dirty="0">
                <a:latin typeface="Calibri" panose="020F0502020204030204" pitchFamily="34" charset="0"/>
                <a:cs typeface="Calibri" panose="020F0502020204030204" pitchFamily="34" charset="0"/>
              </a:rPr>
              <a:t>Public company section 304 transaction with bootstrap redemption</a:t>
            </a:r>
          </a:p>
        </p:txBody>
      </p:sp>
      <p:sp>
        <p:nvSpPr>
          <p:cNvPr id="5" name="Rectangle 4">
            <a:extLst>
              <a:ext uri="{FF2B5EF4-FFF2-40B4-BE49-F238E27FC236}">
                <a16:creationId xmlns:a16="http://schemas.microsoft.com/office/drawing/2014/main" id="{8A08B6F5-D170-4A20-A069-11DD9F72927B}"/>
              </a:ext>
            </a:extLst>
          </p:cNvPr>
          <p:cNvSpPr/>
          <p:nvPr/>
        </p:nvSpPr>
        <p:spPr>
          <a:xfrm>
            <a:off x="1272544" y="3693061"/>
            <a:ext cx="1322363" cy="844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Public Buyer</a:t>
            </a:r>
            <a:endParaRPr lang="en-US" dirty="0">
              <a:solidFill>
                <a:schemeClr val="tx1"/>
              </a:solidFill>
            </a:endParaRPr>
          </a:p>
        </p:txBody>
      </p:sp>
      <p:sp>
        <p:nvSpPr>
          <p:cNvPr id="6" name="Rectangle 5">
            <a:extLst>
              <a:ext uri="{FF2B5EF4-FFF2-40B4-BE49-F238E27FC236}">
                <a16:creationId xmlns:a16="http://schemas.microsoft.com/office/drawing/2014/main" id="{898FA8DE-3B7D-4DB4-94E8-7485875B2036}"/>
              </a:ext>
            </a:extLst>
          </p:cNvPr>
          <p:cNvSpPr/>
          <p:nvPr/>
        </p:nvSpPr>
        <p:spPr>
          <a:xfrm>
            <a:off x="1272545" y="4907518"/>
            <a:ext cx="1322363" cy="844062"/>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Public Target</a:t>
            </a:r>
          </a:p>
        </p:txBody>
      </p:sp>
      <p:sp>
        <p:nvSpPr>
          <p:cNvPr id="7" name="Rectangle 6">
            <a:extLst>
              <a:ext uri="{FF2B5EF4-FFF2-40B4-BE49-F238E27FC236}">
                <a16:creationId xmlns:a16="http://schemas.microsoft.com/office/drawing/2014/main" id="{B3FEB456-3346-42D5-A0B5-D7B1ADF991A3}"/>
              </a:ext>
            </a:extLst>
          </p:cNvPr>
          <p:cNvSpPr/>
          <p:nvPr/>
        </p:nvSpPr>
        <p:spPr>
          <a:xfrm>
            <a:off x="4469244" y="3692342"/>
            <a:ext cx="1322363" cy="844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Public Target</a:t>
            </a:r>
          </a:p>
        </p:txBody>
      </p:sp>
      <p:cxnSp>
        <p:nvCxnSpPr>
          <p:cNvPr id="11" name="Straight Connector 10">
            <a:extLst>
              <a:ext uri="{FF2B5EF4-FFF2-40B4-BE49-F238E27FC236}">
                <a16:creationId xmlns:a16="http://schemas.microsoft.com/office/drawing/2014/main" id="{902E1DE3-1B8E-4D1A-A28E-DAE2144E7A6E}"/>
              </a:ext>
            </a:extLst>
          </p:cNvPr>
          <p:cNvCxnSpPr>
            <a:cxnSpLocks/>
            <a:stCxn id="5" idx="2"/>
            <a:endCxn id="6" idx="0"/>
          </p:cNvCxnSpPr>
          <p:nvPr/>
        </p:nvCxnSpPr>
        <p:spPr>
          <a:xfrm>
            <a:off x="1933726" y="4537123"/>
            <a:ext cx="1" cy="37039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9E9D62E1-C8B8-4F59-A845-0B50802552A5}"/>
              </a:ext>
            </a:extLst>
          </p:cNvPr>
          <p:cNvSpPr txBox="1">
            <a:spLocks/>
          </p:cNvSpPr>
          <p:nvPr/>
        </p:nvSpPr>
        <p:spPr>
          <a:xfrm>
            <a:off x="6462742" y="1254264"/>
            <a:ext cx="5405702" cy="54044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20000"/>
              </a:lnSpc>
              <a:spcBef>
                <a:spcPts val="0"/>
              </a:spcBef>
              <a:buFont typeface="+mj-lt"/>
              <a:buAutoNum type="arabicPeriod"/>
            </a:pPr>
            <a:r>
              <a:rPr lang="en-US" sz="1400" dirty="0">
                <a:solidFill>
                  <a:srgbClr val="000000"/>
                </a:solidFill>
                <a:ea typeface="Calibri" panose="020F0502020204030204" pitchFamily="34" charset="0"/>
                <a:cs typeface="Calibri" panose="020F0502020204030204" pitchFamily="34" charset="0"/>
              </a:rPr>
              <a:t>Does the </a:t>
            </a:r>
            <a:r>
              <a:rPr lang="en-US" sz="1400" dirty="0">
                <a:latin typeface="+mn-lt"/>
              </a:rPr>
              <a:t>Aggregate Repurchasing Corporation Rule apply?</a:t>
            </a:r>
            <a:br>
              <a:rPr lang="en-US" sz="1400" dirty="0">
                <a:latin typeface="+mn-lt"/>
              </a:rPr>
            </a:br>
            <a:endParaRPr lang="en-US" sz="1400" dirty="0">
              <a:latin typeface="+mn-lt"/>
            </a:endParaRPr>
          </a:p>
          <a:p>
            <a:pPr marL="342900" indent="-342900">
              <a:lnSpc>
                <a:spcPct val="120000"/>
              </a:lnSpc>
              <a:spcBef>
                <a:spcPts val="0"/>
              </a:spcBef>
              <a:buFont typeface="+mj-lt"/>
              <a:buAutoNum type="arabicPeriod"/>
            </a:pPr>
            <a:r>
              <a:rPr lang="en-US" sz="1400" dirty="0">
                <a:solidFill>
                  <a:srgbClr val="000000"/>
                </a:solidFill>
                <a:ea typeface="Calibri" panose="020F0502020204030204" pitchFamily="34" charset="0"/>
                <a:cs typeface="Calibri" panose="020F0502020204030204" pitchFamily="34" charset="0"/>
              </a:rPr>
              <a:t>Is there a Section 317(b) redemption?</a:t>
            </a:r>
            <a:br>
              <a:rPr lang="en-US" sz="1100" b="1" dirty="0">
                <a:solidFill>
                  <a:srgbClr val="000000"/>
                </a:solidFill>
                <a:ea typeface="Calibri" panose="020F0502020204030204" pitchFamily="34" charset="0"/>
                <a:cs typeface="Calibri" panose="020F0502020204030204" pitchFamily="34" charset="0"/>
              </a:rPr>
            </a:br>
            <a:endParaRPr lang="en-US" sz="1100" b="1"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400" dirty="0">
                <a:solidFill>
                  <a:srgbClr val="000000"/>
                </a:solidFill>
                <a:ea typeface="Calibri" panose="020F0502020204030204" pitchFamily="34" charset="0"/>
                <a:cs typeface="Calibri" panose="020F0502020204030204" pitchFamily="34" charset="0"/>
              </a:rPr>
              <a:t>Are the factors present?</a:t>
            </a:r>
            <a:br>
              <a:rPr lang="en-US" sz="1400" dirty="0">
                <a:solidFill>
                  <a:srgbClr val="000000"/>
                </a:solidFill>
                <a:ea typeface="Calibri" panose="020F0502020204030204" pitchFamily="34" charset="0"/>
                <a:cs typeface="Calibri" panose="020F0502020204030204" pitchFamily="34" charset="0"/>
              </a:rPr>
            </a:br>
            <a:br>
              <a:rPr lang="en-US" sz="1050" dirty="0">
                <a:solidFill>
                  <a:srgbClr val="000000"/>
                </a:solidFill>
                <a:ea typeface="Calibri" panose="020F0502020204030204" pitchFamily="34" charset="0"/>
                <a:cs typeface="Calibri" panose="020F0502020204030204" pitchFamily="34" charset="0"/>
              </a:rPr>
            </a:br>
            <a:br>
              <a:rPr lang="en-US" sz="1050" dirty="0">
                <a:solidFill>
                  <a:srgbClr val="000000"/>
                </a:solidFill>
                <a:ea typeface="Calibri" panose="020F0502020204030204" pitchFamily="34" charset="0"/>
                <a:cs typeface="Calibri" panose="020F0502020204030204" pitchFamily="34" charset="0"/>
              </a:rPr>
            </a:br>
            <a:br>
              <a:rPr lang="en-US" sz="1050" dirty="0">
                <a:solidFill>
                  <a:srgbClr val="000000"/>
                </a:solidFill>
                <a:ea typeface="Calibri" panose="020F0502020204030204" pitchFamily="34" charset="0"/>
                <a:cs typeface="Calibri" panose="020F0502020204030204" pitchFamily="34" charset="0"/>
              </a:rPr>
            </a:br>
            <a:br>
              <a:rPr lang="en-US" sz="1050" dirty="0">
                <a:solidFill>
                  <a:srgbClr val="000000"/>
                </a:solidFill>
                <a:ea typeface="Calibri" panose="020F0502020204030204" pitchFamily="34" charset="0"/>
                <a:cs typeface="Calibri" panose="020F0502020204030204" pitchFamily="34" charset="0"/>
              </a:rPr>
            </a:br>
            <a:br>
              <a:rPr lang="en-US" sz="1050" dirty="0">
                <a:solidFill>
                  <a:srgbClr val="000000"/>
                </a:solidFill>
                <a:ea typeface="Calibri" panose="020F0502020204030204" pitchFamily="34" charset="0"/>
                <a:cs typeface="Calibri" panose="020F0502020204030204" pitchFamily="34" charset="0"/>
              </a:rPr>
            </a:br>
            <a:br>
              <a:rPr lang="en-US" sz="1050" dirty="0">
                <a:solidFill>
                  <a:srgbClr val="000000"/>
                </a:solidFill>
                <a:ea typeface="Calibri" panose="020F0502020204030204" pitchFamily="34" charset="0"/>
                <a:cs typeface="Calibri" panose="020F0502020204030204" pitchFamily="34" charset="0"/>
              </a:rPr>
            </a:br>
            <a:br>
              <a:rPr lang="en-US" sz="1050" dirty="0">
                <a:solidFill>
                  <a:srgbClr val="000000"/>
                </a:solidFill>
                <a:ea typeface="Calibri" panose="020F0502020204030204" pitchFamily="34" charset="0"/>
                <a:cs typeface="Calibri" panose="020F0502020204030204" pitchFamily="34" charset="0"/>
              </a:rPr>
            </a:br>
            <a:br>
              <a:rPr lang="en-US" sz="1050" dirty="0">
                <a:solidFill>
                  <a:srgbClr val="000000"/>
                </a:solidFill>
                <a:ea typeface="Calibri" panose="020F0502020204030204" pitchFamily="34" charset="0"/>
                <a:cs typeface="Calibri" panose="020F0502020204030204" pitchFamily="34" charset="0"/>
              </a:rPr>
            </a:br>
            <a:br>
              <a:rPr lang="en-US" sz="1050" dirty="0">
                <a:solidFill>
                  <a:srgbClr val="000000"/>
                </a:solidFill>
                <a:ea typeface="Calibri" panose="020F0502020204030204" pitchFamily="34" charset="0"/>
                <a:cs typeface="Calibri" panose="020F0502020204030204" pitchFamily="34" charset="0"/>
              </a:rPr>
            </a:br>
            <a:br>
              <a:rPr lang="en-US" sz="1050" dirty="0">
                <a:solidFill>
                  <a:srgbClr val="000000"/>
                </a:solidFill>
                <a:ea typeface="Calibri" panose="020F0502020204030204" pitchFamily="34" charset="0"/>
                <a:cs typeface="Calibri" panose="020F0502020204030204" pitchFamily="34" charset="0"/>
              </a:rPr>
            </a:br>
            <a:br>
              <a:rPr lang="en-US" sz="1050" dirty="0">
                <a:solidFill>
                  <a:srgbClr val="000000"/>
                </a:solidFill>
                <a:ea typeface="Calibri" panose="020F0502020204030204" pitchFamily="34" charset="0"/>
                <a:cs typeface="Calibri" panose="020F0502020204030204" pitchFamily="34" charset="0"/>
              </a:rPr>
            </a:br>
            <a:br>
              <a:rPr lang="en-US" sz="1050" dirty="0">
                <a:solidFill>
                  <a:srgbClr val="000000"/>
                </a:solidFill>
                <a:ea typeface="Calibri" panose="020F0502020204030204" pitchFamily="34" charset="0"/>
                <a:cs typeface="Calibri" panose="020F0502020204030204" pitchFamily="34" charset="0"/>
              </a:rPr>
            </a:br>
            <a:br>
              <a:rPr lang="en-US" sz="1050" dirty="0">
                <a:solidFill>
                  <a:srgbClr val="000000"/>
                </a:solidFill>
                <a:ea typeface="Calibri" panose="020F0502020204030204" pitchFamily="34" charset="0"/>
                <a:cs typeface="Calibri" panose="020F0502020204030204" pitchFamily="34" charset="0"/>
              </a:rPr>
            </a:br>
            <a:br>
              <a:rPr lang="en-US" sz="1050" dirty="0">
                <a:solidFill>
                  <a:srgbClr val="000000"/>
                </a:solidFill>
                <a:ea typeface="Calibri" panose="020F0502020204030204" pitchFamily="34" charset="0"/>
                <a:cs typeface="Calibri" panose="020F0502020204030204" pitchFamily="34" charset="0"/>
              </a:rPr>
            </a:br>
            <a:br>
              <a:rPr lang="en-US" sz="1050" dirty="0">
                <a:solidFill>
                  <a:srgbClr val="000000"/>
                </a:solidFill>
                <a:ea typeface="Calibri" panose="020F0502020204030204" pitchFamily="34" charset="0"/>
                <a:cs typeface="Calibri" panose="020F0502020204030204" pitchFamily="34" charset="0"/>
              </a:rPr>
            </a:br>
            <a:br>
              <a:rPr lang="en-US" sz="1050" dirty="0">
                <a:solidFill>
                  <a:srgbClr val="000000"/>
                </a:solidFill>
                <a:ea typeface="Calibri" panose="020F0502020204030204" pitchFamily="34" charset="0"/>
                <a:cs typeface="Calibri" panose="020F0502020204030204" pitchFamily="34" charset="0"/>
              </a:rPr>
            </a:br>
            <a:endParaRPr lang="en-US" sz="105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400" dirty="0">
                <a:cs typeface="Times New Roman" panose="02020603050405020304" pitchFamily="18" charset="0"/>
              </a:rPr>
              <a:t>Does the Purpose Exception apply?</a:t>
            </a:r>
          </a:p>
          <a:p>
            <a:pPr marL="914400" lvl="2" indent="0">
              <a:lnSpc>
                <a:spcPct val="120000"/>
              </a:lnSpc>
              <a:spcBef>
                <a:spcPts val="0"/>
              </a:spcBef>
              <a:buNone/>
            </a:pPr>
            <a:endParaRPr lang="en-US" sz="1200" b="1" dirty="0">
              <a:cs typeface="Times New Roman" panose="02020603050405020304" pitchFamily="18" charset="0"/>
            </a:endParaRPr>
          </a:p>
        </p:txBody>
      </p:sp>
      <p:sp>
        <p:nvSpPr>
          <p:cNvPr id="23" name="Oval 22">
            <a:extLst>
              <a:ext uri="{FF2B5EF4-FFF2-40B4-BE49-F238E27FC236}">
                <a16:creationId xmlns:a16="http://schemas.microsoft.com/office/drawing/2014/main" id="{745DF459-2D04-4478-9A57-7B2CE42583D4}"/>
              </a:ext>
            </a:extLst>
          </p:cNvPr>
          <p:cNvSpPr/>
          <p:nvPr/>
        </p:nvSpPr>
        <p:spPr>
          <a:xfrm>
            <a:off x="1271170" y="1795116"/>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Public Group 1</a:t>
            </a:r>
          </a:p>
        </p:txBody>
      </p:sp>
      <p:sp>
        <p:nvSpPr>
          <p:cNvPr id="24" name="Oval 23">
            <a:extLst>
              <a:ext uri="{FF2B5EF4-FFF2-40B4-BE49-F238E27FC236}">
                <a16:creationId xmlns:a16="http://schemas.microsoft.com/office/drawing/2014/main" id="{59C36359-93B8-4E54-A0F0-B3E814AFBAE1}"/>
              </a:ext>
            </a:extLst>
          </p:cNvPr>
          <p:cNvSpPr/>
          <p:nvPr/>
        </p:nvSpPr>
        <p:spPr>
          <a:xfrm>
            <a:off x="4469243" y="1795116"/>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Public Group 2</a:t>
            </a:r>
          </a:p>
        </p:txBody>
      </p:sp>
      <p:cxnSp>
        <p:nvCxnSpPr>
          <p:cNvPr id="27" name="Straight Connector 26">
            <a:extLst>
              <a:ext uri="{FF2B5EF4-FFF2-40B4-BE49-F238E27FC236}">
                <a16:creationId xmlns:a16="http://schemas.microsoft.com/office/drawing/2014/main" id="{6CD5D12D-2FB8-4F80-9153-94468E6D93B3}"/>
              </a:ext>
            </a:extLst>
          </p:cNvPr>
          <p:cNvCxnSpPr>
            <a:cxnSpLocks/>
            <a:stCxn id="24" idx="4"/>
            <a:endCxn id="7" idx="0"/>
          </p:cNvCxnSpPr>
          <p:nvPr/>
        </p:nvCxnSpPr>
        <p:spPr>
          <a:xfrm>
            <a:off x="5130425" y="2491467"/>
            <a:ext cx="1" cy="12008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5CDF773-BA7A-4B7C-A9AC-16036C93643E}"/>
              </a:ext>
            </a:extLst>
          </p:cNvPr>
          <p:cNvCxnSpPr>
            <a:cxnSpLocks/>
            <a:stCxn id="23" idx="4"/>
            <a:endCxn id="5" idx="0"/>
          </p:cNvCxnSpPr>
          <p:nvPr/>
        </p:nvCxnSpPr>
        <p:spPr>
          <a:xfrm>
            <a:off x="1932352" y="2491467"/>
            <a:ext cx="1374" cy="12015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178E389-0156-4A60-919C-8B6E9713702F}"/>
              </a:ext>
            </a:extLst>
          </p:cNvPr>
          <p:cNvCxnSpPr>
            <a:cxnSpLocks/>
          </p:cNvCxnSpPr>
          <p:nvPr/>
        </p:nvCxnSpPr>
        <p:spPr>
          <a:xfrm>
            <a:off x="5651049" y="2363071"/>
            <a:ext cx="0" cy="1321179"/>
          </a:xfrm>
          <a:prstGeom prst="line">
            <a:avLst/>
          </a:prstGeom>
          <a:ln w="12700">
            <a:solidFill>
              <a:schemeClr val="tx1"/>
            </a:solidFill>
            <a:headEnd type="triangle"/>
            <a:tailEnd type="none" w="lg" len="med"/>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009A42DF-E1A1-4AC0-A386-051A154E8692}"/>
              </a:ext>
            </a:extLst>
          </p:cNvPr>
          <p:cNvSpPr txBox="1"/>
          <p:nvPr/>
        </p:nvSpPr>
        <p:spPr>
          <a:xfrm>
            <a:off x="5623896" y="3010980"/>
            <a:ext cx="276038" cy="307777"/>
          </a:xfrm>
          <a:prstGeom prst="rect">
            <a:avLst/>
          </a:prstGeom>
          <a:noFill/>
        </p:spPr>
        <p:txBody>
          <a:bodyPr wrap="square" rtlCol="0">
            <a:spAutoFit/>
          </a:bodyPr>
          <a:lstStyle/>
          <a:p>
            <a:r>
              <a:rPr lang="en-US" sz="1400" dirty="0"/>
              <a:t>$</a:t>
            </a:r>
          </a:p>
        </p:txBody>
      </p:sp>
      <p:cxnSp>
        <p:nvCxnSpPr>
          <p:cNvPr id="43" name="Straight Connector 42">
            <a:extLst>
              <a:ext uri="{FF2B5EF4-FFF2-40B4-BE49-F238E27FC236}">
                <a16:creationId xmlns:a16="http://schemas.microsoft.com/office/drawing/2014/main" id="{5A130B44-B695-4021-9BD7-B368F148BA48}"/>
              </a:ext>
            </a:extLst>
          </p:cNvPr>
          <p:cNvCxnSpPr>
            <a:cxnSpLocks/>
          </p:cNvCxnSpPr>
          <p:nvPr/>
        </p:nvCxnSpPr>
        <p:spPr>
          <a:xfrm flipV="1">
            <a:off x="4609373" y="2363071"/>
            <a:ext cx="0" cy="1329271"/>
          </a:xfrm>
          <a:prstGeom prst="line">
            <a:avLst/>
          </a:prstGeom>
          <a:ln w="12700">
            <a:solidFill>
              <a:schemeClr val="tx1"/>
            </a:solidFill>
            <a:headEnd type="triangle"/>
            <a:tailEnd type="none" w="lg" len="med"/>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07A69DC6-CFFD-4AE0-BF99-4F9DFBB573DC}"/>
              </a:ext>
            </a:extLst>
          </p:cNvPr>
          <p:cNvSpPr txBox="1"/>
          <p:nvPr/>
        </p:nvSpPr>
        <p:spPr>
          <a:xfrm>
            <a:off x="4120249" y="3190037"/>
            <a:ext cx="688037" cy="261610"/>
          </a:xfrm>
          <a:prstGeom prst="rect">
            <a:avLst/>
          </a:prstGeom>
          <a:noFill/>
        </p:spPr>
        <p:txBody>
          <a:bodyPr wrap="square" rtlCol="0">
            <a:spAutoFit/>
          </a:bodyPr>
          <a:lstStyle/>
          <a:p>
            <a:r>
              <a:rPr lang="en-US" sz="1100" dirty="0"/>
              <a:t>shares</a:t>
            </a:r>
          </a:p>
        </p:txBody>
      </p:sp>
      <p:graphicFrame>
        <p:nvGraphicFramePr>
          <p:cNvPr id="36" name="Table 36">
            <a:extLst>
              <a:ext uri="{FF2B5EF4-FFF2-40B4-BE49-F238E27FC236}">
                <a16:creationId xmlns:a16="http://schemas.microsoft.com/office/drawing/2014/main" id="{0368664F-0F2F-480F-BBD6-C544B353385E}"/>
              </a:ext>
            </a:extLst>
          </p:cNvPr>
          <p:cNvGraphicFramePr>
            <a:graphicFrameLocks noGrp="1"/>
          </p:cNvGraphicFramePr>
          <p:nvPr>
            <p:extLst>
              <p:ext uri="{D42A27DB-BD31-4B8C-83A1-F6EECF244321}">
                <p14:modId xmlns:p14="http://schemas.microsoft.com/office/powerpoint/2010/main" val="2102442723"/>
              </p:ext>
            </p:extLst>
          </p:nvPr>
        </p:nvGraphicFramePr>
        <p:xfrm>
          <a:off x="6503111" y="2779827"/>
          <a:ext cx="5534233" cy="2503028"/>
        </p:xfrm>
        <a:graphic>
          <a:graphicData uri="http://schemas.openxmlformats.org/drawingml/2006/table">
            <a:tbl>
              <a:tblPr firstRow="1" bandRow="1">
                <a:tableStyleId>{F5AB1C69-6EDB-4FF4-983F-18BD219EF322}</a:tableStyleId>
              </a:tblPr>
              <a:tblGrid>
                <a:gridCol w="4093851">
                  <a:extLst>
                    <a:ext uri="{9D8B030D-6E8A-4147-A177-3AD203B41FA5}">
                      <a16:colId xmlns:a16="http://schemas.microsoft.com/office/drawing/2014/main" val="2574921708"/>
                    </a:ext>
                  </a:extLst>
                </a:gridCol>
                <a:gridCol w="598810">
                  <a:extLst>
                    <a:ext uri="{9D8B030D-6E8A-4147-A177-3AD203B41FA5}">
                      <a16:colId xmlns:a16="http://schemas.microsoft.com/office/drawing/2014/main" val="2252619968"/>
                    </a:ext>
                  </a:extLst>
                </a:gridCol>
                <a:gridCol w="841572">
                  <a:extLst>
                    <a:ext uri="{9D8B030D-6E8A-4147-A177-3AD203B41FA5}">
                      <a16:colId xmlns:a16="http://schemas.microsoft.com/office/drawing/2014/main" val="2382139978"/>
                    </a:ext>
                  </a:extLst>
                </a:gridCol>
              </a:tblGrid>
              <a:tr h="366888">
                <a:tc>
                  <a:txBody>
                    <a:bodyPr/>
                    <a:lstStyle/>
                    <a:p>
                      <a:r>
                        <a:rPr lang="en-US" sz="1200" dirty="0"/>
                        <a:t>Factor</a:t>
                      </a:r>
                    </a:p>
                  </a:txBody>
                  <a:tcPr/>
                </a:tc>
                <a:tc>
                  <a:txBody>
                    <a:bodyPr/>
                    <a:lstStyle/>
                    <a:p>
                      <a:pPr algn="ctr"/>
                      <a:r>
                        <a:rPr lang="en-US" sz="1200" dirty="0"/>
                        <a:t>Target</a:t>
                      </a:r>
                    </a:p>
                  </a:txBody>
                  <a:tcPr/>
                </a:tc>
                <a:tc>
                  <a:txBody>
                    <a:bodyPr/>
                    <a:lstStyle/>
                    <a:p>
                      <a:pPr algn="ctr"/>
                      <a:r>
                        <a:rPr lang="en-US" sz="1200" dirty="0"/>
                        <a:t>Buyer</a:t>
                      </a:r>
                    </a:p>
                  </a:txBody>
                  <a:tcPr/>
                </a:tc>
                <a:extLst>
                  <a:ext uri="{0D108BD9-81ED-4DB2-BD59-A6C34878D82A}">
                    <a16:rowId xmlns:a16="http://schemas.microsoft.com/office/drawing/2014/main" val="371069015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Is made by a corporation that is publicly traded before and after the repurchase</a:t>
                      </a:r>
                    </a:p>
                  </a:txBody>
                  <a:tcPr/>
                </a:tc>
                <a:tc>
                  <a:txBody>
                    <a:bodyPr/>
                    <a:lstStyle/>
                    <a:p>
                      <a:pPr algn="ctr"/>
                      <a:r>
                        <a:rPr lang="en-US" sz="1200" b="1" kern="1200" dirty="0">
                          <a:solidFill>
                            <a:schemeClr val="dk1"/>
                          </a:solidFill>
                          <a:latin typeface="+mn-lt"/>
                          <a:ea typeface="+mn-ea"/>
                          <a:cs typeface="+mn-cs"/>
                        </a:rPr>
                        <a:t>NO</a:t>
                      </a:r>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36211082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cs typeface="Times New Roman" panose="02020603050405020304" pitchFamily="18" charset="0"/>
                        </a:rPr>
                        <a:t>Is in the context of </a:t>
                      </a:r>
                      <a:r>
                        <a:rPr lang="en-US" sz="1050" dirty="0">
                          <a:ea typeface="Calibri" panose="020F0502020204030204" pitchFamily="34" charset="0"/>
                          <a:cs typeface="Times New Roman" panose="02020603050405020304" pitchFamily="18" charset="0"/>
                        </a:rPr>
                        <a:t>a single-corporation transaction (i.e., not in an acquisitive or divisive transaction)</a:t>
                      </a:r>
                      <a:endParaRPr lang="en-US" sz="1050" dirty="0"/>
                    </a:p>
                  </a:txBody>
                  <a:tcPr/>
                </a:tc>
                <a:tc>
                  <a:txBody>
                    <a:bodyPr/>
                    <a:lstStyle/>
                    <a:p>
                      <a:pPr algn="ctr"/>
                      <a:r>
                        <a:rPr lang="en-US" sz="1200" b="1" kern="1200" dirty="0">
                          <a:solidFill>
                            <a:schemeClr val="dk1"/>
                          </a:solidFill>
                          <a:latin typeface="+mn-lt"/>
                          <a:ea typeface="+mn-ea"/>
                          <a:cs typeface="+mn-cs"/>
                        </a:rPr>
                        <a:t>NO</a:t>
                      </a:r>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30953713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Consists of shares other than regular preferred stock</a:t>
                      </a:r>
                      <a:endParaRPr lang="en-US" sz="105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dk1"/>
                          </a:solidFill>
                          <a:latin typeface="+mn-lt"/>
                          <a:ea typeface="+mn-ea"/>
                          <a:cs typeface="+mn-cs"/>
                        </a:rPr>
                        <a:t>YES</a:t>
                      </a:r>
                    </a:p>
                  </a:txBody>
                  <a:tcPr/>
                </a:tc>
                <a:tc>
                  <a:txBody>
                    <a:bodyPr/>
                    <a:lstStyle/>
                    <a:p>
                      <a:pPr algn="ctr"/>
                      <a:r>
                        <a:rPr lang="en-US" sz="1200" b="1" kern="1200" dirty="0">
                          <a:solidFill>
                            <a:schemeClr val="dk1"/>
                          </a:solidFill>
                          <a:latin typeface="+mn-lt"/>
                          <a:ea typeface="+mn-ea"/>
                          <a:cs typeface="+mn-cs"/>
                        </a:rPr>
                        <a:t>?</a:t>
                      </a:r>
                    </a:p>
                  </a:txBody>
                  <a:tcPr/>
                </a:tc>
                <a:extLst>
                  <a:ext uri="{0D108BD9-81ED-4DB2-BD59-A6C34878D82A}">
                    <a16:rowId xmlns:a16="http://schemas.microsoft.com/office/drawing/2014/main" val="40271331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not pro rata</a:t>
                      </a:r>
                      <a:endParaRPr lang="en-US" sz="1050" dirty="0"/>
                    </a:p>
                  </a:txBody>
                  <a:tcPr/>
                </a:tc>
                <a:tc>
                  <a:txBody>
                    <a:bodyPr/>
                    <a:lstStyle/>
                    <a:p>
                      <a:pPr algn="ctr"/>
                      <a:r>
                        <a:rPr lang="en-US" sz="1200" b="1" kern="1200" dirty="0">
                          <a:solidFill>
                            <a:schemeClr val="dk1"/>
                          </a:solidFill>
                          <a:latin typeface="+mn-lt"/>
                          <a:ea typeface="+mn-ea"/>
                          <a:cs typeface="+mn-cs"/>
                        </a:rPr>
                        <a:t>?</a:t>
                      </a:r>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278480857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made by a corporation that conducts, directly or indirectly, operations that generate material revenues and expenses at the time of the share repurchase</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663740912"/>
                  </a:ext>
                </a:extLst>
              </a:tr>
            </a:tbl>
          </a:graphicData>
        </a:graphic>
      </p:graphicFrame>
      <p:sp>
        <p:nvSpPr>
          <p:cNvPr id="3" name="Slide Number Placeholder 2">
            <a:extLst>
              <a:ext uri="{FF2B5EF4-FFF2-40B4-BE49-F238E27FC236}">
                <a16:creationId xmlns:a16="http://schemas.microsoft.com/office/drawing/2014/main" id="{8F03C952-7BBE-45C6-AD8A-C1F2396706A4}"/>
              </a:ext>
            </a:extLst>
          </p:cNvPr>
          <p:cNvSpPr>
            <a:spLocks noGrp="1"/>
          </p:cNvSpPr>
          <p:nvPr>
            <p:ph type="sldNum" sz="quarter" idx="12"/>
          </p:nvPr>
        </p:nvSpPr>
        <p:spPr/>
        <p:txBody>
          <a:bodyPr/>
          <a:lstStyle/>
          <a:p>
            <a:fld id="{B394B32C-C292-4A22-8BD0-2D9BDBC322CB}" type="slidenum">
              <a:rPr lang="en-US" smtClean="0"/>
              <a:t>25</a:t>
            </a:fld>
            <a:endParaRPr lang="en-US"/>
          </a:p>
        </p:txBody>
      </p:sp>
      <p:cxnSp>
        <p:nvCxnSpPr>
          <p:cNvPr id="21" name="Straight Connector 20">
            <a:extLst>
              <a:ext uri="{FF2B5EF4-FFF2-40B4-BE49-F238E27FC236}">
                <a16:creationId xmlns:a16="http://schemas.microsoft.com/office/drawing/2014/main" id="{2698FAF4-E664-408D-9204-4CCF711DBF64}"/>
              </a:ext>
            </a:extLst>
          </p:cNvPr>
          <p:cNvCxnSpPr>
            <a:cxnSpLocks/>
            <a:stCxn id="5" idx="3"/>
          </p:cNvCxnSpPr>
          <p:nvPr/>
        </p:nvCxnSpPr>
        <p:spPr>
          <a:xfrm flipV="1">
            <a:off x="2594907" y="2363072"/>
            <a:ext cx="1978156" cy="1752020"/>
          </a:xfrm>
          <a:prstGeom prst="line">
            <a:avLst/>
          </a:prstGeom>
          <a:ln w="9525" cap="sq">
            <a:solidFill>
              <a:schemeClr val="tx1"/>
            </a:solidFill>
            <a:headEnd type="triangle"/>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046667D-5569-482C-96C7-CB1DE4B038F8}"/>
              </a:ext>
            </a:extLst>
          </p:cNvPr>
          <p:cNvCxnSpPr>
            <a:cxnSpLocks/>
            <a:stCxn id="24" idx="2"/>
          </p:cNvCxnSpPr>
          <p:nvPr/>
        </p:nvCxnSpPr>
        <p:spPr>
          <a:xfrm flipH="1">
            <a:off x="2592370" y="2143292"/>
            <a:ext cx="1876873" cy="1635069"/>
          </a:xfrm>
          <a:prstGeom prst="line">
            <a:avLst/>
          </a:prstGeom>
          <a:ln w="9525" cap="sq">
            <a:solidFill>
              <a:schemeClr val="tx1"/>
            </a:solidFill>
            <a:headEnd type="triangle"/>
            <a:tailEnd type="none" w="med" len="med"/>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18D61600-DA98-4242-AF47-6E53B2CBF609}"/>
              </a:ext>
            </a:extLst>
          </p:cNvPr>
          <p:cNvSpPr txBox="1"/>
          <p:nvPr/>
        </p:nvSpPr>
        <p:spPr>
          <a:xfrm>
            <a:off x="3267824" y="2777018"/>
            <a:ext cx="276038" cy="307777"/>
          </a:xfrm>
          <a:prstGeom prst="rect">
            <a:avLst/>
          </a:prstGeom>
          <a:noFill/>
        </p:spPr>
        <p:txBody>
          <a:bodyPr wrap="square" rtlCol="0">
            <a:spAutoFit/>
          </a:bodyPr>
          <a:lstStyle/>
          <a:p>
            <a:r>
              <a:rPr lang="en-US" sz="1400" dirty="0"/>
              <a:t>$</a:t>
            </a:r>
          </a:p>
        </p:txBody>
      </p:sp>
      <p:sp>
        <p:nvSpPr>
          <p:cNvPr id="33" name="TextBox 32">
            <a:extLst>
              <a:ext uri="{FF2B5EF4-FFF2-40B4-BE49-F238E27FC236}">
                <a16:creationId xmlns:a16="http://schemas.microsoft.com/office/drawing/2014/main" id="{EB8F4416-282D-471B-9839-485097AAD428}"/>
              </a:ext>
            </a:extLst>
          </p:cNvPr>
          <p:cNvSpPr txBox="1"/>
          <p:nvPr/>
        </p:nvSpPr>
        <p:spPr>
          <a:xfrm>
            <a:off x="3136928" y="3524980"/>
            <a:ext cx="951394" cy="430887"/>
          </a:xfrm>
          <a:prstGeom prst="rect">
            <a:avLst/>
          </a:prstGeom>
          <a:noFill/>
        </p:spPr>
        <p:txBody>
          <a:bodyPr wrap="square" rtlCol="0">
            <a:spAutoFit/>
          </a:bodyPr>
          <a:lstStyle/>
          <a:p>
            <a:r>
              <a:rPr lang="en-US" sz="1100" dirty="0"/>
              <a:t>Public Target shares</a:t>
            </a:r>
          </a:p>
        </p:txBody>
      </p:sp>
    </p:spTree>
    <p:extLst>
      <p:ext uri="{BB962C8B-B14F-4D97-AF65-F5344CB8AC3E}">
        <p14:creationId xmlns:p14="http://schemas.microsoft.com/office/powerpoint/2010/main" val="10450995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C40B5-E20A-4C79-9F69-8D2E79A689E2}"/>
              </a:ext>
            </a:extLst>
          </p:cNvPr>
          <p:cNvSpPr>
            <a:spLocks noGrp="1"/>
          </p:cNvSpPr>
          <p:nvPr>
            <p:ph type="title"/>
          </p:nvPr>
        </p:nvSpPr>
        <p:spPr>
          <a:xfrm>
            <a:off x="838200" y="365125"/>
            <a:ext cx="10515600" cy="711053"/>
          </a:xfrm>
        </p:spPr>
        <p:txBody>
          <a:bodyPr>
            <a:noAutofit/>
          </a:bodyPr>
          <a:lstStyle/>
          <a:p>
            <a:r>
              <a:rPr lang="en-US" sz="4000" b="1" dirty="0">
                <a:latin typeface="Calibri" panose="020F0502020204030204" pitchFamily="34" charset="0"/>
                <a:cs typeface="Calibri" panose="020F0502020204030204" pitchFamily="34" charset="0"/>
              </a:rPr>
              <a:t>Asset reorganization with “boot”</a:t>
            </a:r>
          </a:p>
        </p:txBody>
      </p:sp>
      <p:sp>
        <p:nvSpPr>
          <p:cNvPr id="6" name="Rectangle 5">
            <a:extLst>
              <a:ext uri="{FF2B5EF4-FFF2-40B4-BE49-F238E27FC236}">
                <a16:creationId xmlns:a16="http://schemas.microsoft.com/office/drawing/2014/main" id="{898FA8DE-3B7D-4DB4-94E8-7485875B2036}"/>
              </a:ext>
            </a:extLst>
          </p:cNvPr>
          <p:cNvSpPr/>
          <p:nvPr/>
        </p:nvSpPr>
        <p:spPr>
          <a:xfrm>
            <a:off x="2139974" y="4176982"/>
            <a:ext cx="1322363" cy="844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Acquiror</a:t>
            </a:r>
          </a:p>
        </p:txBody>
      </p:sp>
      <p:sp>
        <p:nvSpPr>
          <p:cNvPr id="7" name="Rectangle 6">
            <a:extLst>
              <a:ext uri="{FF2B5EF4-FFF2-40B4-BE49-F238E27FC236}">
                <a16:creationId xmlns:a16="http://schemas.microsoft.com/office/drawing/2014/main" id="{B3FEB456-3346-42D5-A0B5-D7B1ADF991A3}"/>
              </a:ext>
            </a:extLst>
          </p:cNvPr>
          <p:cNvSpPr/>
          <p:nvPr/>
        </p:nvSpPr>
        <p:spPr>
          <a:xfrm>
            <a:off x="4641679" y="4176982"/>
            <a:ext cx="1322363" cy="844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Public Target</a:t>
            </a:r>
          </a:p>
        </p:txBody>
      </p:sp>
      <p:sp>
        <p:nvSpPr>
          <p:cNvPr id="8" name="Oval 7">
            <a:extLst>
              <a:ext uri="{FF2B5EF4-FFF2-40B4-BE49-F238E27FC236}">
                <a16:creationId xmlns:a16="http://schemas.microsoft.com/office/drawing/2014/main" id="{AD8340CF-C7F6-4B2E-BE1F-172B11A0A971}"/>
              </a:ext>
            </a:extLst>
          </p:cNvPr>
          <p:cNvSpPr/>
          <p:nvPr/>
        </p:nvSpPr>
        <p:spPr>
          <a:xfrm>
            <a:off x="4641679" y="1915598"/>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Public Target SHs</a:t>
            </a:r>
          </a:p>
        </p:txBody>
      </p:sp>
      <p:cxnSp>
        <p:nvCxnSpPr>
          <p:cNvPr id="14" name="Straight Connector 13">
            <a:extLst>
              <a:ext uri="{FF2B5EF4-FFF2-40B4-BE49-F238E27FC236}">
                <a16:creationId xmlns:a16="http://schemas.microsoft.com/office/drawing/2014/main" id="{FCCBECF1-02F6-49EB-BF64-F887D63C49C3}"/>
              </a:ext>
            </a:extLst>
          </p:cNvPr>
          <p:cNvCxnSpPr>
            <a:cxnSpLocks/>
            <a:stCxn id="8" idx="4"/>
            <a:endCxn id="7" idx="0"/>
          </p:cNvCxnSpPr>
          <p:nvPr/>
        </p:nvCxnSpPr>
        <p:spPr>
          <a:xfrm>
            <a:off x="5302861" y="2611949"/>
            <a:ext cx="0" cy="156503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C47A9BC-5786-4160-9A5D-499B8F1A3D0D}"/>
              </a:ext>
            </a:extLst>
          </p:cNvPr>
          <p:cNvCxnSpPr>
            <a:cxnSpLocks/>
            <a:stCxn id="6" idx="3"/>
            <a:endCxn id="7" idx="1"/>
          </p:cNvCxnSpPr>
          <p:nvPr/>
        </p:nvCxnSpPr>
        <p:spPr>
          <a:xfrm>
            <a:off x="3462337" y="4599013"/>
            <a:ext cx="1179342" cy="0"/>
          </a:xfrm>
          <a:prstGeom prst="line">
            <a:avLst/>
          </a:prstGeom>
          <a:ln w="41275">
            <a:solidFill>
              <a:schemeClr val="tx1"/>
            </a:solidFill>
            <a:headEnd type="stealth"/>
            <a:tailEnd type="none" w="lg" len="med"/>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17BBCC45-025D-4BC4-B2C4-89FB2187D771}"/>
              </a:ext>
            </a:extLst>
          </p:cNvPr>
          <p:cNvSpPr txBox="1"/>
          <p:nvPr/>
        </p:nvSpPr>
        <p:spPr>
          <a:xfrm>
            <a:off x="3689921" y="4607900"/>
            <a:ext cx="724173" cy="307777"/>
          </a:xfrm>
          <a:prstGeom prst="rect">
            <a:avLst/>
          </a:prstGeom>
          <a:noFill/>
        </p:spPr>
        <p:txBody>
          <a:bodyPr wrap="none" rtlCol="0">
            <a:spAutoFit/>
          </a:bodyPr>
          <a:lstStyle/>
          <a:p>
            <a:r>
              <a:rPr lang="en-US" sz="1400" dirty="0"/>
              <a:t>Merger</a:t>
            </a:r>
          </a:p>
        </p:txBody>
      </p:sp>
      <p:cxnSp>
        <p:nvCxnSpPr>
          <p:cNvPr id="10" name="Straight Connector 9">
            <a:extLst>
              <a:ext uri="{FF2B5EF4-FFF2-40B4-BE49-F238E27FC236}">
                <a16:creationId xmlns:a16="http://schemas.microsoft.com/office/drawing/2014/main" id="{A354C07A-8184-4687-936E-DF8FC2DD0F7E}"/>
              </a:ext>
            </a:extLst>
          </p:cNvPr>
          <p:cNvCxnSpPr>
            <a:cxnSpLocks/>
          </p:cNvCxnSpPr>
          <p:nvPr/>
        </p:nvCxnSpPr>
        <p:spPr>
          <a:xfrm>
            <a:off x="4835335" y="2509971"/>
            <a:ext cx="0" cy="1662168"/>
          </a:xfrm>
          <a:prstGeom prst="line">
            <a:avLst/>
          </a:prstGeom>
          <a:ln w="12700">
            <a:solidFill>
              <a:schemeClr val="tx1"/>
            </a:solidFill>
            <a:headEnd type="triangle"/>
            <a:tailEnd type="none" w="lg" len="med"/>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92E75DB6-3FD1-4EE0-A50F-98A2643C028E}"/>
              </a:ext>
            </a:extLst>
          </p:cNvPr>
          <p:cNvSpPr txBox="1"/>
          <p:nvPr/>
        </p:nvSpPr>
        <p:spPr>
          <a:xfrm>
            <a:off x="3817108" y="3044997"/>
            <a:ext cx="1018227" cy="430887"/>
          </a:xfrm>
          <a:prstGeom prst="rect">
            <a:avLst/>
          </a:prstGeom>
          <a:noFill/>
        </p:spPr>
        <p:txBody>
          <a:bodyPr wrap="none" rtlCol="0">
            <a:spAutoFit/>
          </a:bodyPr>
          <a:lstStyle/>
          <a:p>
            <a:pPr algn="r"/>
            <a:r>
              <a:rPr lang="en-US" sz="1100" dirty="0"/>
              <a:t>Acquiror Stock</a:t>
            </a:r>
          </a:p>
          <a:p>
            <a:pPr algn="r"/>
            <a:r>
              <a:rPr lang="en-US" sz="1100" dirty="0"/>
              <a:t>+ $ </a:t>
            </a:r>
          </a:p>
        </p:txBody>
      </p:sp>
      <p:sp>
        <p:nvSpPr>
          <p:cNvPr id="3" name="Slide Number Placeholder 2">
            <a:extLst>
              <a:ext uri="{FF2B5EF4-FFF2-40B4-BE49-F238E27FC236}">
                <a16:creationId xmlns:a16="http://schemas.microsoft.com/office/drawing/2014/main" id="{3A3AA1E3-97E1-4C82-99AF-07F2EFD9EE9E}"/>
              </a:ext>
            </a:extLst>
          </p:cNvPr>
          <p:cNvSpPr>
            <a:spLocks noGrp="1"/>
          </p:cNvSpPr>
          <p:nvPr>
            <p:ph type="sldNum" sz="quarter" idx="12"/>
          </p:nvPr>
        </p:nvSpPr>
        <p:spPr/>
        <p:txBody>
          <a:bodyPr/>
          <a:lstStyle/>
          <a:p>
            <a:fld id="{B394B32C-C292-4A22-8BD0-2D9BDBC322CB}" type="slidenum">
              <a:rPr lang="en-US" smtClean="0"/>
              <a:t>26</a:t>
            </a:fld>
            <a:endParaRPr lang="en-US"/>
          </a:p>
        </p:txBody>
      </p:sp>
      <p:graphicFrame>
        <p:nvGraphicFramePr>
          <p:cNvPr id="15" name="Table 36">
            <a:extLst>
              <a:ext uri="{FF2B5EF4-FFF2-40B4-BE49-F238E27FC236}">
                <a16:creationId xmlns:a16="http://schemas.microsoft.com/office/drawing/2014/main" id="{D469B92C-158C-4BD6-9991-32464B38694E}"/>
              </a:ext>
            </a:extLst>
          </p:cNvPr>
          <p:cNvGraphicFramePr>
            <a:graphicFrameLocks noGrp="1"/>
          </p:cNvGraphicFramePr>
          <p:nvPr>
            <p:extLst>
              <p:ext uri="{D42A27DB-BD31-4B8C-83A1-F6EECF244321}">
                <p14:modId xmlns:p14="http://schemas.microsoft.com/office/powerpoint/2010/main" val="1460960123"/>
              </p:ext>
            </p:extLst>
          </p:nvPr>
        </p:nvGraphicFramePr>
        <p:xfrm>
          <a:off x="7175782" y="3394465"/>
          <a:ext cx="4692661" cy="2503028"/>
        </p:xfrm>
        <a:graphic>
          <a:graphicData uri="http://schemas.openxmlformats.org/drawingml/2006/table">
            <a:tbl>
              <a:tblPr firstRow="1" bandRow="1">
                <a:tableStyleId>{F5AB1C69-6EDB-4FF4-983F-18BD219EF322}</a:tableStyleId>
              </a:tblPr>
              <a:tblGrid>
                <a:gridCol w="4093851">
                  <a:extLst>
                    <a:ext uri="{9D8B030D-6E8A-4147-A177-3AD203B41FA5}">
                      <a16:colId xmlns:a16="http://schemas.microsoft.com/office/drawing/2014/main" val="2574921708"/>
                    </a:ext>
                  </a:extLst>
                </a:gridCol>
                <a:gridCol w="598810">
                  <a:extLst>
                    <a:ext uri="{9D8B030D-6E8A-4147-A177-3AD203B41FA5}">
                      <a16:colId xmlns:a16="http://schemas.microsoft.com/office/drawing/2014/main" val="2252619968"/>
                    </a:ext>
                  </a:extLst>
                </a:gridCol>
              </a:tblGrid>
              <a:tr h="366888">
                <a:tc>
                  <a:txBody>
                    <a:bodyPr/>
                    <a:lstStyle/>
                    <a:p>
                      <a:r>
                        <a:rPr lang="en-US" sz="1200" dirty="0"/>
                        <a:t>Factor</a:t>
                      </a:r>
                    </a:p>
                  </a:txBody>
                  <a:tcPr/>
                </a:tc>
                <a:tc>
                  <a:txBody>
                    <a:bodyPr/>
                    <a:lstStyle/>
                    <a:p>
                      <a:pPr algn="ctr"/>
                      <a:r>
                        <a:rPr lang="en-US" sz="1200" dirty="0"/>
                        <a:t>Target</a:t>
                      </a:r>
                    </a:p>
                  </a:txBody>
                  <a:tcPr/>
                </a:tc>
                <a:extLst>
                  <a:ext uri="{0D108BD9-81ED-4DB2-BD59-A6C34878D82A}">
                    <a16:rowId xmlns:a16="http://schemas.microsoft.com/office/drawing/2014/main" val="371069015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Is made by a corporation that is publicly traded before and after the repurchase</a:t>
                      </a:r>
                    </a:p>
                  </a:txBody>
                  <a:tcPr/>
                </a:tc>
                <a:tc>
                  <a:txBody>
                    <a:bodyPr/>
                    <a:lstStyle/>
                    <a:p>
                      <a:pPr algn="ctr"/>
                      <a:r>
                        <a:rPr lang="en-US" sz="1200" b="1" kern="1200" dirty="0">
                          <a:solidFill>
                            <a:schemeClr val="dk1"/>
                          </a:solidFill>
                          <a:latin typeface="+mn-lt"/>
                          <a:ea typeface="+mn-ea"/>
                          <a:cs typeface="+mn-cs"/>
                        </a:rPr>
                        <a:t>NO</a:t>
                      </a:r>
                    </a:p>
                  </a:txBody>
                  <a:tcPr/>
                </a:tc>
                <a:extLst>
                  <a:ext uri="{0D108BD9-81ED-4DB2-BD59-A6C34878D82A}">
                    <a16:rowId xmlns:a16="http://schemas.microsoft.com/office/drawing/2014/main" val="36211082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cs typeface="Times New Roman" panose="02020603050405020304" pitchFamily="18" charset="0"/>
                        </a:rPr>
                        <a:t>Is in the context of </a:t>
                      </a:r>
                      <a:r>
                        <a:rPr lang="en-US" sz="1050" dirty="0">
                          <a:ea typeface="Calibri" panose="020F0502020204030204" pitchFamily="34" charset="0"/>
                          <a:cs typeface="Times New Roman" panose="02020603050405020304" pitchFamily="18" charset="0"/>
                        </a:rPr>
                        <a:t>a single-corporation transaction (i.e., not in an acquisitive or divisive transaction)</a:t>
                      </a:r>
                      <a:endParaRPr lang="en-US" sz="1050" dirty="0"/>
                    </a:p>
                  </a:txBody>
                  <a:tcPr/>
                </a:tc>
                <a:tc>
                  <a:txBody>
                    <a:bodyPr/>
                    <a:lstStyle/>
                    <a:p>
                      <a:pPr algn="ctr"/>
                      <a:r>
                        <a:rPr lang="en-US" sz="1200" b="1" kern="1200" dirty="0">
                          <a:solidFill>
                            <a:schemeClr val="dk1"/>
                          </a:solidFill>
                          <a:latin typeface="+mn-lt"/>
                          <a:ea typeface="+mn-ea"/>
                          <a:cs typeface="+mn-cs"/>
                        </a:rPr>
                        <a:t>NO</a:t>
                      </a:r>
                    </a:p>
                  </a:txBody>
                  <a:tcPr/>
                </a:tc>
                <a:extLst>
                  <a:ext uri="{0D108BD9-81ED-4DB2-BD59-A6C34878D82A}">
                    <a16:rowId xmlns:a16="http://schemas.microsoft.com/office/drawing/2014/main" val="30953713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Consists of shares other than regular preferred stock</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40271331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not pro rata</a:t>
                      </a:r>
                      <a:endParaRPr lang="en-US" sz="1050" u="none" dirty="0"/>
                    </a:p>
                  </a:txBody>
                  <a:tcPr/>
                </a:tc>
                <a:tc>
                  <a:txBody>
                    <a:bodyPr/>
                    <a:lstStyle/>
                    <a:p>
                      <a:pPr algn="ctr"/>
                      <a:r>
                        <a:rPr lang="en-US" sz="1200" b="1" kern="1200" dirty="0">
                          <a:solidFill>
                            <a:schemeClr val="dk1"/>
                          </a:solidFill>
                          <a:latin typeface="+mn-lt"/>
                          <a:ea typeface="+mn-ea"/>
                          <a:cs typeface="+mn-cs"/>
                        </a:rPr>
                        <a:t>?</a:t>
                      </a:r>
                    </a:p>
                  </a:txBody>
                  <a:tcPr/>
                </a:tc>
                <a:extLst>
                  <a:ext uri="{0D108BD9-81ED-4DB2-BD59-A6C34878D82A}">
                    <a16:rowId xmlns:a16="http://schemas.microsoft.com/office/drawing/2014/main" val="278480857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made by a corporation that conducts, directly or indirectly, operations that generate material revenues and expenses at the time of the share repurchase</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663740912"/>
                  </a:ext>
                </a:extLst>
              </a:tr>
            </a:tbl>
          </a:graphicData>
        </a:graphic>
      </p:graphicFrame>
      <p:sp>
        <p:nvSpPr>
          <p:cNvPr id="17" name="Content Placeholder 2">
            <a:extLst>
              <a:ext uri="{FF2B5EF4-FFF2-40B4-BE49-F238E27FC236}">
                <a16:creationId xmlns:a16="http://schemas.microsoft.com/office/drawing/2014/main" id="{F4E2D5FC-46FC-4C60-807B-9E849D554AC1}"/>
              </a:ext>
            </a:extLst>
          </p:cNvPr>
          <p:cNvSpPr txBox="1">
            <a:spLocks/>
          </p:cNvSpPr>
          <p:nvPr/>
        </p:nvSpPr>
        <p:spPr>
          <a:xfrm>
            <a:off x="7440246" y="1250462"/>
            <a:ext cx="4428197" cy="54082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Does the </a:t>
            </a:r>
            <a:r>
              <a:rPr lang="en-US" sz="1800" dirty="0">
                <a:latin typeface="+mn-lt"/>
              </a:rPr>
              <a:t>Aggregate Repurchasing Corporation Rule apply?</a:t>
            </a: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Is there a Section 317(b) redemption?</a:t>
            </a:r>
            <a:br>
              <a:rPr lang="en-US" sz="1400" b="1" dirty="0">
                <a:solidFill>
                  <a:srgbClr val="000000"/>
                </a:solidFill>
                <a:ea typeface="Calibri" panose="020F0502020204030204" pitchFamily="34" charset="0"/>
                <a:cs typeface="Calibri" panose="020F0502020204030204" pitchFamily="34" charset="0"/>
              </a:rPr>
            </a:br>
            <a:endParaRPr lang="en-US" sz="1400" b="1"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Are the factors present?</a:t>
            </a:r>
            <a:br>
              <a:rPr lang="en-US" sz="1400" dirty="0">
                <a:solidFill>
                  <a:srgbClr val="000000"/>
                </a:solidFill>
                <a:ea typeface="Calibri" panose="020F0502020204030204" pitchFamily="34" charset="0"/>
                <a:cs typeface="Calibri" panose="020F0502020204030204" pitchFamily="34" charset="0"/>
              </a:rPr>
            </a:br>
            <a:endParaRPr lang="en-US" sz="1200" b="1" dirty="0">
              <a:cs typeface="Times New Roman" panose="02020603050405020304" pitchFamily="18" charset="0"/>
            </a:endParaRPr>
          </a:p>
          <a:p>
            <a:pPr lvl="2">
              <a:lnSpc>
                <a:spcPct val="120000"/>
              </a:lnSpc>
              <a:spcBef>
                <a:spcPts val="0"/>
              </a:spcBef>
            </a:pPr>
            <a:endParaRPr lang="en-US" sz="1200" b="1" dirty="0">
              <a:cs typeface="Times New Roman" panose="02020603050405020304" pitchFamily="18" charset="0"/>
            </a:endParaRPr>
          </a:p>
        </p:txBody>
      </p:sp>
    </p:spTree>
    <p:extLst>
      <p:ext uri="{BB962C8B-B14F-4D97-AF65-F5344CB8AC3E}">
        <p14:creationId xmlns:p14="http://schemas.microsoft.com/office/powerpoint/2010/main" val="29495657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C40B5-E20A-4C79-9F69-8D2E79A689E2}"/>
              </a:ext>
            </a:extLst>
          </p:cNvPr>
          <p:cNvSpPr>
            <a:spLocks noGrp="1"/>
          </p:cNvSpPr>
          <p:nvPr>
            <p:ph type="title"/>
          </p:nvPr>
        </p:nvSpPr>
        <p:spPr>
          <a:xfrm>
            <a:off x="838200" y="365125"/>
            <a:ext cx="10515600" cy="711053"/>
          </a:xfrm>
        </p:spPr>
        <p:txBody>
          <a:bodyPr>
            <a:normAutofit/>
          </a:bodyPr>
          <a:lstStyle/>
          <a:p>
            <a:r>
              <a:rPr lang="en-US" b="1" dirty="0">
                <a:latin typeface="Calibri" panose="020F0502020204030204" pitchFamily="34" charset="0"/>
                <a:cs typeface="Calibri" panose="020F0502020204030204" pitchFamily="34" charset="0"/>
              </a:rPr>
              <a:t>Section 355 split-off</a:t>
            </a:r>
          </a:p>
        </p:txBody>
      </p:sp>
      <p:sp>
        <p:nvSpPr>
          <p:cNvPr id="5" name="Rectangle 4">
            <a:extLst>
              <a:ext uri="{FF2B5EF4-FFF2-40B4-BE49-F238E27FC236}">
                <a16:creationId xmlns:a16="http://schemas.microsoft.com/office/drawing/2014/main" id="{8A08B6F5-D170-4A20-A069-11DD9F72927B}"/>
              </a:ext>
            </a:extLst>
          </p:cNvPr>
          <p:cNvSpPr/>
          <p:nvPr/>
        </p:nvSpPr>
        <p:spPr>
          <a:xfrm>
            <a:off x="3013123" y="2770988"/>
            <a:ext cx="1322363" cy="844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D</a:t>
            </a:r>
            <a:endParaRPr lang="en-US" dirty="0">
              <a:solidFill>
                <a:schemeClr val="tx1"/>
              </a:solidFill>
            </a:endParaRPr>
          </a:p>
        </p:txBody>
      </p:sp>
      <p:sp>
        <p:nvSpPr>
          <p:cNvPr id="8" name="Oval 7">
            <a:extLst>
              <a:ext uri="{FF2B5EF4-FFF2-40B4-BE49-F238E27FC236}">
                <a16:creationId xmlns:a16="http://schemas.microsoft.com/office/drawing/2014/main" id="{AD8340CF-C7F6-4B2E-BE1F-172B11A0A971}"/>
              </a:ext>
            </a:extLst>
          </p:cNvPr>
          <p:cNvSpPr/>
          <p:nvPr/>
        </p:nvSpPr>
        <p:spPr>
          <a:xfrm>
            <a:off x="3013122" y="1476393"/>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Public SHs</a:t>
            </a:r>
          </a:p>
        </p:txBody>
      </p:sp>
      <p:cxnSp>
        <p:nvCxnSpPr>
          <p:cNvPr id="14" name="Straight Connector 13">
            <a:extLst>
              <a:ext uri="{FF2B5EF4-FFF2-40B4-BE49-F238E27FC236}">
                <a16:creationId xmlns:a16="http://schemas.microsoft.com/office/drawing/2014/main" id="{FCCBECF1-02F6-49EB-BF64-F887D63C49C3}"/>
              </a:ext>
            </a:extLst>
          </p:cNvPr>
          <p:cNvCxnSpPr>
            <a:cxnSpLocks/>
            <a:stCxn id="8" idx="4"/>
            <a:endCxn id="5" idx="0"/>
          </p:cNvCxnSpPr>
          <p:nvPr/>
        </p:nvCxnSpPr>
        <p:spPr>
          <a:xfrm>
            <a:off x="3674304" y="2172744"/>
            <a:ext cx="1" cy="59824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AD2C87B8-026A-41E9-AD4B-FD5849068825}"/>
              </a:ext>
            </a:extLst>
          </p:cNvPr>
          <p:cNvSpPr/>
          <p:nvPr/>
        </p:nvSpPr>
        <p:spPr>
          <a:xfrm>
            <a:off x="4773637" y="4277899"/>
            <a:ext cx="1322363" cy="844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a:t>
            </a:r>
          </a:p>
        </p:txBody>
      </p:sp>
      <p:sp>
        <p:nvSpPr>
          <p:cNvPr id="25" name="Arc 24">
            <a:extLst>
              <a:ext uri="{FF2B5EF4-FFF2-40B4-BE49-F238E27FC236}">
                <a16:creationId xmlns:a16="http://schemas.microsoft.com/office/drawing/2014/main" id="{358D4B65-90AB-4C75-BB0F-6BAB189C55D8}"/>
              </a:ext>
            </a:extLst>
          </p:cNvPr>
          <p:cNvSpPr/>
          <p:nvPr/>
        </p:nvSpPr>
        <p:spPr>
          <a:xfrm>
            <a:off x="3814685" y="1684573"/>
            <a:ext cx="901462" cy="1574586"/>
          </a:xfrm>
          <a:prstGeom prst="arc">
            <a:avLst>
              <a:gd name="adj1" fmla="val 16346245"/>
              <a:gd name="adj2" fmla="val 5034102"/>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Oval 27">
            <a:extLst>
              <a:ext uri="{FF2B5EF4-FFF2-40B4-BE49-F238E27FC236}">
                <a16:creationId xmlns:a16="http://schemas.microsoft.com/office/drawing/2014/main" id="{853ACDDF-DA0C-4F2D-8473-FF92EEBAC6B0}"/>
              </a:ext>
            </a:extLst>
          </p:cNvPr>
          <p:cNvSpPr/>
          <p:nvPr/>
        </p:nvSpPr>
        <p:spPr>
          <a:xfrm>
            <a:off x="1212201" y="4278915"/>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Business A</a:t>
            </a:r>
          </a:p>
        </p:txBody>
      </p:sp>
      <p:sp>
        <p:nvSpPr>
          <p:cNvPr id="29" name="Oval 28">
            <a:extLst>
              <a:ext uri="{FF2B5EF4-FFF2-40B4-BE49-F238E27FC236}">
                <a16:creationId xmlns:a16="http://schemas.microsoft.com/office/drawing/2014/main" id="{E963724A-E004-441A-8CB2-423604856A64}"/>
              </a:ext>
            </a:extLst>
          </p:cNvPr>
          <p:cNvSpPr/>
          <p:nvPr/>
        </p:nvSpPr>
        <p:spPr>
          <a:xfrm>
            <a:off x="4773636" y="5436635"/>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Business B</a:t>
            </a:r>
          </a:p>
        </p:txBody>
      </p:sp>
      <p:cxnSp>
        <p:nvCxnSpPr>
          <p:cNvPr id="33" name="Connector: Elbow 32">
            <a:extLst>
              <a:ext uri="{FF2B5EF4-FFF2-40B4-BE49-F238E27FC236}">
                <a16:creationId xmlns:a16="http://schemas.microsoft.com/office/drawing/2014/main" id="{DF83800C-616C-431F-9976-E7CD401DE156}"/>
              </a:ext>
            </a:extLst>
          </p:cNvPr>
          <p:cNvCxnSpPr>
            <a:cxnSpLocks/>
            <a:stCxn id="5" idx="2"/>
            <a:endCxn id="28" idx="0"/>
          </p:cNvCxnSpPr>
          <p:nvPr/>
        </p:nvCxnSpPr>
        <p:spPr>
          <a:xfrm rot="5400000">
            <a:off x="2441912" y="3046521"/>
            <a:ext cx="663865" cy="1800922"/>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nector: Elbow 33">
            <a:extLst>
              <a:ext uri="{FF2B5EF4-FFF2-40B4-BE49-F238E27FC236}">
                <a16:creationId xmlns:a16="http://schemas.microsoft.com/office/drawing/2014/main" id="{A0CC71DA-68A1-401B-966D-FFF21C9C56BD}"/>
              </a:ext>
            </a:extLst>
          </p:cNvPr>
          <p:cNvCxnSpPr>
            <a:cxnSpLocks/>
            <a:stCxn id="5" idx="2"/>
            <a:endCxn id="15" idx="0"/>
          </p:cNvCxnSpPr>
          <p:nvPr/>
        </p:nvCxnSpPr>
        <p:spPr>
          <a:xfrm rot="16200000" flipH="1">
            <a:off x="4223138" y="3066217"/>
            <a:ext cx="662849" cy="1760514"/>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1DF78C3A-2D28-414F-9268-E10C6A2AA4F7}"/>
              </a:ext>
            </a:extLst>
          </p:cNvPr>
          <p:cNvSpPr txBox="1"/>
          <p:nvPr/>
        </p:nvSpPr>
        <p:spPr>
          <a:xfrm>
            <a:off x="4716147" y="2334615"/>
            <a:ext cx="700320" cy="307777"/>
          </a:xfrm>
          <a:prstGeom prst="rect">
            <a:avLst/>
          </a:prstGeom>
          <a:noFill/>
        </p:spPr>
        <p:txBody>
          <a:bodyPr wrap="none" rtlCol="0">
            <a:spAutoFit/>
          </a:bodyPr>
          <a:lstStyle/>
          <a:p>
            <a:r>
              <a:rPr lang="en-US" sz="1400" dirty="0"/>
              <a:t>C stock</a:t>
            </a:r>
          </a:p>
        </p:txBody>
      </p:sp>
      <p:cxnSp>
        <p:nvCxnSpPr>
          <p:cNvPr id="18" name="Straight Connector 17">
            <a:extLst>
              <a:ext uri="{FF2B5EF4-FFF2-40B4-BE49-F238E27FC236}">
                <a16:creationId xmlns:a16="http://schemas.microsoft.com/office/drawing/2014/main" id="{3278578B-5ABD-47B0-AE97-0CC2DDE89995}"/>
              </a:ext>
            </a:extLst>
          </p:cNvPr>
          <p:cNvCxnSpPr>
            <a:cxnSpLocks/>
            <a:stCxn id="15" idx="2"/>
            <a:endCxn id="29" idx="0"/>
          </p:cNvCxnSpPr>
          <p:nvPr/>
        </p:nvCxnSpPr>
        <p:spPr>
          <a:xfrm flipH="1">
            <a:off x="5434818" y="5121961"/>
            <a:ext cx="1" cy="31467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rc 18">
            <a:extLst>
              <a:ext uri="{FF2B5EF4-FFF2-40B4-BE49-F238E27FC236}">
                <a16:creationId xmlns:a16="http://schemas.microsoft.com/office/drawing/2014/main" id="{C288CC3E-D11F-49EE-8AB6-B6F7B38D728C}"/>
              </a:ext>
            </a:extLst>
          </p:cNvPr>
          <p:cNvSpPr/>
          <p:nvPr/>
        </p:nvSpPr>
        <p:spPr>
          <a:xfrm rot="10628272">
            <a:off x="2574970" y="1674422"/>
            <a:ext cx="901462" cy="1574586"/>
          </a:xfrm>
          <a:prstGeom prst="arc">
            <a:avLst>
              <a:gd name="adj1" fmla="val 16346245"/>
              <a:gd name="adj2" fmla="val 5735111"/>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TextBox 19">
            <a:extLst>
              <a:ext uri="{FF2B5EF4-FFF2-40B4-BE49-F238E27FC236}">
                <a16:creationId xmlns:a16="http://schemas.microsoft.com/office/drawing/2014/main" id="{DBABF9AC-1A26-44B2-9B4E-A3A1E4D62609}"/>
              </a:ext>
            </a:extLst>
          </p:cNvPr>
          <p:cNvSpPr txBox="1"/>
          <p:nvPr/>
        </p:nvSpPr>
        <p:spPr>
          <a:xfrm>
            <a:off x="1866458" y="2323325"/>
            <a:ext cx="714747" cy="307777"/>
          </a:xfrm>
          <a:prstGeom prst="rect">
            <a:avLst/>
          </a:prstGeom>
          <a:noFill/>
        </p:spPr>
        <p:txBody>
          <a:bodyPr wrap="none" rtlCol="0">
            <a:spAutoFit/>
          </a:bodyPr>
          <a:lstStyle/>
          <a:p>
            <a:r>
              <a:rPr lang="en-US" sz="1400" dirty="0"/>
              <a:t>D stock</a:t>
            </a:r>
          </a:p>
        </p:txBody>
      </p:sp>
      <p:sp>
        <p:nvSpPr>
          <p:cNvPr id="3" name="Slide Number Placeholder 2">
            <a:extLst>
              <a:ext uri="{FF2B5EF4-FFF2-40B4-BE49-F238E27FC236}">
                <a16:creationId xmlns:a16="http://schemas.microsoft.com/office/drawing/2014/main" id="{40B1F66B-968F-4339-A0E8-BC2454543CB7}"/>
              </a:ext>
            </a:extLst>
          </p:cNvPr>
          <p:cNvSpPr>
            <a:spLocks noGrp="1"/>
          </p:cNvSpPr>
          <p:nvPr>
            <p:ph type="sldNum" sz="quarter" idx="12"/>
          </p:nvPr>
        </p:nvSpPr>
        <p:spPr/>
        <p:txBody>
          <a:bodyPr/>
          <a:lstStyle/>
          <a:p>
            <a:fld id="{B394B32C-C292-4A22-8BD0-2D9BDBC322CB}" type="slidenum">
              <a:rPr lang="en-US" smtClean="0"/>
              <a:t>27</a:t>
            </a:fld>
            <a:endParaRPr lang="en-US"/>
          </a:p>
        </p:txBody>
      </p:sp>
      <p:graphicFrame>
        <p:nvGraphicFramePr>
          <p:cNvPr id="21" name="Table 36">
            <a:extLst>
              <a:ext uri="{FF2B5EF4-FFF2-40B4-BE49-F238E27FC236}">
                <a16:creationId xmlns:a16="http://schemas.microsoft.com/office/drawing/2014/main" id="{2518F39F-CDC1-49E5-A8D0-B1CA83A25B2F}"/>
              </a:ext>
            </a:extLst>
          </p:cNvPr>
          <p:cNvGraphicFramePr>
            <a:graphicFrameLocks noGrp="1"/>
          </p:cNvGraphicFramePr>
          <p:nvPr>
            <p:extLst>
              <p:ext uri="{D42A27DB-BD31-4B8C-83A1-F6EECF244321}">
                <p14:modId xmlns:p14="http://schemas.microsoft.com/office/powerpoint/2010/main" val="1028381232"/>
              </p:ext>
            </p:extLst>
          </p:nvPr>
        </p:nvGraphicFramePr>
        <p:xfrm>
          <a:off x="7175782" y="3396344"/>
          <a:ext cx="4692661" cy="2503028"/>
        </p:xfrm>
        <a:graphic>
          <a:graphicData uri="http://schemas.openxmlformats.org/drawingml/2006/table">
            <a:tbl>
              <a:tblPr firstRow="1" bandRow="1">
                <a:tableStyleId>{F5AB1C69-6EDB-4FF4-983F-18BD219EF322}</a:tableStyleId>
              </a:tblPr>
              <a:tblGrid>
                <a:gridCol w="4093851">
                  <a:extLst>
                    <a:ext uri="{9D8B030D-6E8A-4147-A177-3AD203B41FA5}">
                      <a16:colId xmlns:a16="http://schemas.microsoft.com/office/drawing/2014/main" val="2574921708"/>
                    </a:ext>
                  </a:extLst>
                </a:gridCol>
                <a:gridCol w="598810">
                  <a:extLst>
                    <a:ext uri="{9D8B030D-6E8A-4147-A177-3AD203B41FA5}">
                      <a16:colId xmlns:a16="http://schemas.microsoft.com/office/drawing/2014/main" val="2252619968"/>
                    </a:ext>
                  </a:extLst>
                </a:gridCol>
              </a:tblGrid>
              <a:tr h="366888">
                <a:tc>
                  <a:txBody>
                    <a:bodyPr/>
                    <a:lstStyle/>
                    <a:p>
                      <a:r>
                        <a:rPr lang="en-US" sz="1200" dirty="0"/>
                        <a:t>Factor</a:t>
                      </a:r>
                    </a:p>
                  </a:txBody>
                  <a:tcPr/>
                </a:tc>
                <a:tc>
                  <a:txBody>
                    <a:bodyPr/>
                    <a:lstStyle/>
                    <a:p>
                      <a:pPr algn="ctr"/>
                      <a:r>
                        <a:rPr lang="en-US" sz="1200" dirty="0"/>
                        <a:t>D</a:t>
                      </a:r>
                    </a:p>
                  </a:txBody>
                  <a:tcPr/>
                </a:tc>
                <a:extLst>
                  <a:ext uri="{0D108BD9-81ED-4DB2-BD59-A6C34878D82A}">
                    <a16:rowId xmlns:a16="http://schemas.microsoft.com/office/drawing/2014/main" val="371069015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Is made by a corporation that is publicly traded before and after the repurchase</a:t>
                      </a:r>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36211082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cs typeface="Times New Roman" panose="02020603050405020304" pitchFamily="18" charset="0"/>
                        </a:rPr>
                        <a:t>Is in the context of </a:t>
                      </a:r>
                      <a:r>
                        <a:rPr lang="en-US" sz="1050" dirty="0">
                          <a:ea typeface="Calibri" panose="020F0502020204030204" pitchFamily="34" charset="0"/>
                          <a:cs typeface="Times New Roman" panose="02020603050405020304" pitchFamily="18" charset="0"/>
                        </a:rPr>
                        <a:t>a single-corporation transaction (i.e., not in an acquisitive or divisive transaction)</a:t>
                      </a:r>
                      <a:endParaRPr lang="en-US" sz="1050" dirty="0"/>
                    </a:p>
                  </a:txBody>
                  <a:tcPr/>
                </a:tc>
                <a:tc>
                  <a:txBody>
                    <a:bodyPr/>
                    <a:lstStyle/>
                    <a:p>
                      <a:pPr algn="ctr"/>
                      <a:r>
                        <a:rPr lang="en-US" sz="1200" b="1" kern="1200" dirty="0">
                          <a:solidFill>
                            <a:schemeClr val="dk1"/>
                          </a:solidFill>
                          <a:latin typeface="+mn-lt"/>
                          <a:ea typeface="+mn-ea"/>
                          <a:cs typeface="+mn-cs"/>
                        </a:rPr>
                        <a:t>NO</a:t>
                      </a:r>
                    </a:p>
                  </a:txBody>
                  <a:tcPr/>
                </a:tc>
                <a:extLst>
                  <a:ext uri="{0D108BD9-81ED-4DB2-BD59-A6C34878D82A}">
                    <a16:rowId xmlns:a16="http://schemas.microsoft.com/office/drawing/2014/main" val="30953713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Consists of shares other than regular preferred stock</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40271331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not pro rata</a:t>
                      </a:r>
                      <a:endParaRPr lang="en-US" sz="1050" dirty="0"/>
                    </a:p>
                  </a:txBody>
                  <a:tcPr/>
                </a:tc>
                <a:tc>
                  <a:txBody>
                    <a:bodyPr/>
                    <a:lstStyle/>
                    <a:p>
                      <a:pPr algn="ctr"/>
                      <a:r>
                        <a:rPr lang="en-US" sz="1200" b="1" kern="1200" dirty="0">
                          <a:solidFill>
                            <a:schemeClr val="dk1"/>
                          </a:solidFill>
                          <a:latin typeface="+mn-lt"/>
                          <a:ea typeface="+mn-ea"/>
                          <a:cs typeface="+mn-cs"/>
                        </a:rPr>
                        <a:t>?</a:t>
                      </a:r>
                    </a:p>
                  </a:txBody>
                  <a:tcPr/>
                </a:tc>
                <a:extLst>
                  <a:ext uri="{0D108BD9-81ED-4DB2-BD59-A6C34878D82A}">
                    <a16:rowId xmlns:a16="http://schemas.microsoft.com/office/drawing/2014/main" val="278480857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made by a corporation that conducts, directly or indirectly, operations that generate material revenues and expenses at the time of the share repurchase</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663740912"/>
                  </a:ext>
                </a:extLst>
              </a:tr>
            </a:tbl>
          </a:graphicData>
        </a:graphic>
      </p:graphicFrame>
      <p:sp>
        <p:nvSpPr>
          <p:cNvPr id="23" name="Content Placeholder 2">
            <a:extLst>
              <a:ext uri="{FF2B5EF4-FFF2-40B4-BE49-F238E27FC236}">
                <a16:creationId xmlns:a16="http://schemas.microsoft.com/office/drawing/2014/main" id="{13F9D58F-56CD-4910-AD54-A2294D210233}"/>
              </a:ext>
            </a:extLst>
          </p:cNvPr>
          <p:cNvSpPr txBox="1">
            <a:spLocks/>
          </p:cNvSpPr>
          <p:nvPr/>
        </p:nvSpPr>
        <p:spPr>
          <a:xfrm>
            <a:off x="7440246" y="1250462"/>
            <a:ext cx="4428197" cy="54082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Does the </a:t>
            </a:r>
            <a:r>
              <a:rPr lang="en-US" sz="1800" dirty="0">
                <a:latin typeface="+mn-lt"/>
              </a:rPr>
              <a:t>Aggregate Repurchasing Corporation Rule apply?</a:t>
            </a: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Is there a Section 317(b) redemption?</a:t>
            </a:r>
            <a:br>
              <a:rPr lang="en-US" sz="1400" b="1" dirty="0">
                <a:solidFill>
                  <a:srgbClr val="000000"/>
                </a:solidFill>
                <a:ea typeface="Calibri" panose="020F0502020204030204" pitchFamily="34" charset="0"/>
                <a:cs typeface="Calibri" panose="020F0502020204030204" pitchFamily="34" charset="0"/>
              </a:rPr>
            </a:br>
            <a:endParaRPr lang="en-US" sz="1400" b="1"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Are the factors present?</a:t>
            </a:r>
            <a:br>
              <a:rPr lang="en-US" sz="1400" dirty="0">
                <a:solidFill>
                  <a:srgbClr val="000000"/>
                </a:solidFill>
                <a:ea typeface="Calibri" panose="020F0502020204030204" pitchFamily="34" charset="0"/>
                <a:cs typeface="Calibri" panose="020F0502020204030204" pitchFamily="34" charset="0"/>
              </a:rPr>
            </a:br>
            <a:endParaRPr lang="en-US" sz="1200" b="1" dirty="0">
              <a:cs typeface="Times New Roman" panose="02020603050405020304" pitchFamily="18" charset="0"/>
            </a:endParaRPr>
          </a:p>
          <a:p>
            <a:pPr lvl="2">
              <a:lnSpc>
                <a:spcPct val="120000"/>
              </a:lnSpc>
              <a:spcBef>
                <a:spcPts val="0"/>
              </a:spcBef>
            </a:pPr>
            <a:endParaRPr lang="en-US" sz="1200" b="1" dirty="0">
              <a:cs typeface="Times New Roman" panose="02020603050405020304" pitchFamily="18" charset="0"/>
            </a:endParaRPr>
          </a:p>
        </p:txBody>
      </p:sp>
    </p:spTree>
    <p:extLst>
      <p:ext uri="{BB962C8B-B14F-4D97-AF65-F5344CB8AC3E}">
        <p14:creationId xmlns:p14="http://schemas.microsoft.com/office/powerpoint/2010/main" val="19425733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C40B5-E20A-4C79-9F69-8D2E79A689E2}"/>
              </a:ext>
            </a:extLst>
          </p:cNvPr>
          <p:cNvSpPr>
            <a:spLocks noGrp="1"/>
          </p:cNvSpPr>
          <p:nvPr>
            <p:ph type="title"/>
          </p:nvPr>
        </p:nvSpPr>
        <p:spPr>
          <a:xfrm>
            <a:off x="838200" y="365125"/>
            <a:ext cx="10515600" cy="711053"/>
          </a:xfrm>
        </p:spPr>
        <p:txBody>
          <a:bodyPr>
            <a:normAutofit/>
          </a:bodyPr>
          <a:lstStyle/>
          <a:p>
            <a:r>
              <a:rPr lang="en-US" b="1" dirty="0">
                <a:latin typeface="Calibri" panose="020F0502020204030204" pitchFamily="34" charset="0"/>
                <a:cs typeface="Calibri" panose="020F0502020204030204" pitchFamily="34" charset="0"/>
              </a:rPr>
              <a:t>Complete liquidation</a:t>
            </a:r>
          </a:p>
        </p:txBody>
      </p:sp>
      <p:sp>
        <p:nvSpPr>
          <p:cNvPr id="7" name="Rectangle 6">
            <a:extLst>
              <a:ext uri="{FF2B5EF4-FFF2-40B4-BE49-F238E27FC236}">
                <a16:creationId xmlns:a16="http://schemas.microsoft.com/office/drawing/2014/main" id="{B3FEB456-3346-42D5-A0B5-D7B1ADF991A3}"/>
              </a:ext>
            </a:extLst>
          </p:cNvPr>
          <p:cNvSpPr/>
          <p:nvPr/>
        </p:nvSpPr>
        <p:spPr>
          <a:xfrm>
            <a:off x="3473376" y="3309463"/>
            <a:ext cx="1322363" cy="844062"/>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Public</a:t>
            </a:r>
          </a:p>
          <a:p>
            <a:pPr algn="ctr"/>
            <a:r>
              <a:rPr lang="en-US" sz="1400" dirty="0">
                <a:solidFill>
                  <a:schemeClr val="tx1"/>
                </a:solidFill>
              </a:rPr>
              <a:t>Company</a:t>
            </a:r>
          </a:p>
        </p:txBody>
      </p:sp>
      <p:sp>
        <p:nvSpPr>
          <p:cNvPr id="8" name="Oval 7">
            <a:extLst>
              <a:ext uri="{FF2B5EF4-FFF2-40B4-BE49-F238E27FC236}">
                <a16:creationId xmlns:a16="http://schemas.microsoft.com/office/drawing/2014/main" id="{AD8340CF-C7F6-4B2E-BE1F-172B11A0A971}"/>
              </a:ext>
            </a:extLst>
          </p:cNvPr>
          <p:cNvSpPr/>
          <p:nvPr/>
        </p:nvSpPr>
        <p:spPr>
          <a:xfrm>
            <a:off x="3473377" y="2013983"/>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Public Target SHs</a:t>
            </a:r>
          </a:p>
        </p:txBody>
      </p:sp>
      <p:cxnSp>
        <p:nvCxnSpPr>
          <p:cNvPr id="14" name="Straight Connector 13">
            <a:extLst>
              <a:ext uri="{FF2B5EF4-FFF2-40B4-BE49-F238E27FC236}">
                <a16:creationId xmlns:a16="http://schemas.microsoft.com/office/drawing/2014/main" id="{FCCBECF1-02F6-49EB-BF64-F887D63C49C3}"/>
              </a:ext>
            </a:extLst>
          </p:cNvPr>
          <p:cNvCxnSpPr>
            <a:cxnSpLocks/>
            <a:stCxn id="8" idx="4"/>
            <a:endCxn id="7" idx="0"/>
          </p:cNvCxnSpPr>
          <p:nvPr/>
        </p:nvCxnSpPr>
        <p:spPr>
          <a:xfrm flipH="1">
            <a:off x="4134558" y="2710334"/>
            <a:ext cx="1" cy="59912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95F1FCB8-BEC5-4101-9250-9636BA3E2114}"/>
              </a:ext>
            </a:extLst>
          </p:cNvPr>
          <p:cNvSpPr/>
          <p:nvPr/>
        </p:nvSpPr>
        <p:spPr>
          <a:xfrm>
            <a:off x="3473375" y="4752654"/>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Assets</a:t>
            </a:r>
          </a:p>
        </p:txBody>
      </p:sp>
      <p:cxnSp>
        <p:nvCxnSpPr>
          <p:cNvPr id="11" name="Straight Connector 10">
            <a:extLst>
              <a:ext uri="{FF2B5EF4-FFF2-40B4-BE49-F238E27FC236}">
                <a16:creationId xmlns:a16="http://schemas.microsoft.com/office/drawing/2014/main" id="{0AD3C2A6-DB71-4844-BFE0-D88A81108542}"/>
              </a:ext>
            </a:extLst>
          </p:cNvPr>
          <p:cNvCxnSpPr>
            <a:cxnSpLocks/>
            <a:stCxn id="7" idx="2"/>
            <a:endCxn id="10" idx="0"/>
          </p:cNvCxnSpPr>
          <p:nvPr/>
        </p:nvCxnSpPr>
        <p:spPr>
          <a:xfrm flipH="1">
            <a:off x="4134557" y="4153525"/>
            <a:ext cx="1" cy="59912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Arc 11">
            <a:extLst>
              <a:ext uri="{FF2B5EF4-FFF2-40B4-BE49-F238E27FC236}">
                <a16:creationId xmlns:a16="http://schemas.microsoft.com/office/drawing/2014/main" id="{124187D6-9777-4058-8986-FC5ADF748D4D}"/>
              </a:ext>
            </a:extLst>
          </p:cNvPr>
          <p:cNvSpPr/>
          <p:nvPr/>
        </p:nvSpPr>
        <p:spPr>
          <a:xfrm>
            <a:off x="4284023" y="2410856"/>
            <a:ext cx="901462" cy="1361489"/>
          </a:xfrm>
          <a:prstGeom prst="arc">
            <a:avLst>
              <a:gd name="adj1" fmla="val 16512998"/>
              <a:gd name="adj2" fmla="val 5034102"/>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a:extLst>
              <a:ext uri="{FF2B5EF4-FFF2-40B4-BE49-F238E27FC236}">
                <a16:creationId xmlns:a16="http://schemas.microsoft.com/office/drawing/2014/main" id="{09DDF351-28BF-47D6-8DC9-6B4349D064FF}"/>
              </a:ext>
            </a:extLst>
          </p:cNvPr>
          <p:cNvSpPr txBox="1"/>
          <p:nvPr/>
        </p:nvSpPr>
        <p:spPr>
          <a:xfrm>
            <a:off x="5185485" y="2847802"/>
            <a:ext cx="650178" cy="307777"/>
          </a:xfrm>
          <a:prstGeom prst="rect">
            <a:avLst/>
          </a:prstGeom>
          <a:noFill/>
        </p:spPr>
        <p:txBody>
          <a:bodyPr wrap="none" rtlCol="0">
            <a:spAutoFit/>
          </a:bodyPr>
          <a:lstStyle/>
          <a:p>
            <a:r>
              <a:rPr lang="en-US" sz="1400" dirty="0"/>
              <a:t>Assets</a:t>
            </a:r>
          </a:p>
        </p:txBody>
      </p:sp>
      <p:cxnSp>
        <p:nvCxnSpPr>
          <p:cNvPr id="6" name="Straight Connector 5">
            <a:extLst>
              <a:ext uri="{FF2B5EF4-FFF2-40B4-BE49-F238E27FC236}">
                <a16:creationId xmlns:a16="http://schemas.microsoft.com/office/drawing/2014/main" id="{59CBC5E6-11D5-4A00-96FB-779C2970223B}"/>
              </a:ext>
            </a:extLst>
          </p:cNvPr>
          <p:cNvCxnSpPr/>
          <p:nvPr/>
        </p:nvCxnSpPr>
        <p:spPr>
          <a:xfrm>
            <a:off x="3208019" y="3140618"/>
            <a:ext cx="1853076" cy="118175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B4A83BD-5870-4993-812D-791A88FEC522}"/>
              </a:ext>
            </a:extLst>
          </p:cNvPr>
          <p:cNvCxnSpPr>
            <a:cxnSpLocks/>
          </p:cNvCxnSpPr>
          <p:nvPr/>
        </p:nvCxnSpPr>
        <p:spPr>
          <a:xfrm flipH="1">
            <a:off x="3208019" y="3140618"/>
            <a:ext cx="1836610" cy="118175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088859BE-CAFA-4E23-B36A-077389412F36}"/>
              </a:ext>
            </a:extLst>
          </p:cNvPr>
          <p:cNvSpPr>
            <a:spLocks noGrp="1"/>
          </p:cNvSpPr>
          <p:nvPr>
            <p:ph type="sldNum" sz="quarter" idx="12"/>
          </p:nvPr>
        </p:nvSpPr>
        <p:spPr/>
        <p:txBody>
          <a:bodyPr/>
          <a:lstStyle/>
          <a:p>
            <a:fld id="{B394B32C-C292-4A22-8BD0-2D9BDBC322CB}" type="slidenum">
              <a:rPr lang="en-US" smtClean="0"/>
              <a:t>28</a:t>
            </a:fld>
            <a:endParaRPr lang="en-US"/>
          </a:p>
        </p:txBody>
      </p:sp>
      <p:graphicFrame>
        <p:nvGraphicFramePr>
          <p:cNvPr id="16" name="Table 36">
            <a:extLst>
              <a:ext uri="{FF2B5EF4-FFF2-40B4-BE49-F238E27FC236}">
                <a16:creationId xmlns:a16="http://schemas.microsoft.com/office/drawing/2014/main" id="{2C0F4355-03E0-47C8-83D9-7F3745B450AA}"/>
              </a:ext>
            </a:extLst>
          </p:cNvPr>
          <p:cNvGraphicFramePr>
            <a:graphicFrameLocks noGrp="1"/>
          </p:cNvGraphicFramePr>
          <p:nvPr>
            <p:extLst>
              <p:ext uri="{D42A27DB-BD31-4B8C-83A1-F6EECF244321}">
                <p14:modId xmlns:p14="http://schemas.microsoft.com/office/powerpoint/2010/main" val="570132157"/>
              </p:ext>
            </p:extLst>
          </p:nvPr>
        </p:nvGraphicFramePr>
        <p:xfrm>
          <a:off x="7172618" y="3390725"/>
          <a:ext cx="4692661" cy="2507706"/>
        </p:xfrm>
        <a:graphic>
          <a:graphicData uri="http://schemas.openxmlformats.org/drawingml/2006/table">
            <a:tbl>
              <a:tblPr firstRow="1" bandRow="1">
                <a:tableStyleId>{F5AB1C69-6EDB-4FF4-983F-18BD219EF322}</a:tableStyleId>
              </a:tblPr>
              <a:tblGrid>
                <a:gridCol w="4093851">
                  <a:extLst>
                    <a:ext uri="{9D8B030D-6E8A-4147-A177-3AD203B41FA5}">
                      <a16:colId xmlns:a16="http://schemas.microsoft.com/office/drawing/2014/main" val="2574921708"/>
                    </a:ext>
                  </a:extLst>
                </a:gridCol>
                <a:gridCol w="598810">
                  <a:extLst>
                    <a:ext uri="{9D8B030D-6E8A-4147-A177-3AD203B41FA5}">
                      <a16:colId xmlns:a16="http://schemas.microsoft.com/office/drawing/2014/main" val="2252619968"/>
                    </a:ext>
                  </a:extLst>
                </a:gridCol>
              </a:tblGrid>
              <a:tr h="371566">
                <a:tc>
                  <a:txBody>
                    <a:bodyPr/>
                    <a:lstStyle/>
                    <a:p>
                      <a:r>
                        <a:rPr lang="en-US" sz="1200" dirty="0"/>
                        <a:t>Factor</a:t>
                      </a:r>
                    </a:p>
                  </a:txBody>
                  <a:tcPr/>
                </a:tc>
                <a:tc>
                  <a:txBody>
                    <a:bodyPr/>
                    <a:lstStyle/>
                    <a:p>
                      <a:pPr algn="ctr"/>
                      <a:r>
                        <a:rPr lang="en-US" sz="1200" dirty="0" err="1"/>
                        <a:t>PubCo</a:t>
                      </a:r>
                      <a:endParaRPr lang="en-US" sz="1200" dirty="0"/>
                    </a:p>
                  </a:txBody>
                  <a:tcPr/>
                </a:tc>
                <a:extLst>
                  <a:ext uri="{0D108BD9-81ED-4DB2-BD59-A6C34878D82A}">
                    <a16:rowId xmlns:a16="http://schemas.microsoft.com/office/drawing/2014/main" val="371069015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Is made by a corporation that is publicly traded before and after the repurchase</a:t>
                      </a:r>
                    </a:p>
                  </a:txBody>
                  <a:tcPr/>
                </a:tc>
                <a:tc>
                  <a:txBody>
                    <a:bodyPr/>
                    <a:lstStyle/>
                    <a:p>
                      <a:pPr algn="ctr"/>
                      <a:r>
                        <a:rPr lang="en-US" sz="1200" b="1" kern="1200" dirty="0">
                          <a:solidFill>
                            <a:schemeClr val="dk1"/>
                          </a:solidFill>
                          <a:latin typeface="+mn-lt"/>
                          <a:ea typeface="+mn-ea"/>
                          <a:cs typeface="+mn-cs"/>
                        </a:rPr>
                        <a:t>NO</a:t>
                      </a:r>
                    </a:p>
                  </a:txBody>
                  <a:tcPr/>
                </a:tc>
                <a:extLst>
                  <a:ext uri="{0D108BD9-81ED-4DB2-BD59-A6C34878D82A}">
                    <a16:rowId xmlns:a16="http://schemas.microsoft.com/office/drawing/2014/main" val="36211082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cs typeface="Times New Roman" panose="02020603050405020304" pitchFamily="18" charset="0"/>
                        </a:rPr>
                        <a:t>Is in the context of </a:t>
                      </a:r>
                      <a:r>
                        <a:rPr lang="en-US" sz="1050" dirty="0">
                          <a:ea typeface="Calibri" panose="020F0502020204030204" pitchFamily="34" charset="0"/>
                          <a:cs typeface="Times New Roman" panose="02020603050405020304" pitchFamily="18" charset="0"/>
                        </a:rPr>
                        <a:t>a single-corporation transaction (i.e., not in an acquisitive or divisive transaction)</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30953713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Consists of shares other than regular preferred stock</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40271331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not pro rata</a:t>
                      </a:r>
                      <a:endParaRPr lang="en-US" sz="1050" dirty="0"/>
                    </a:p>
                  </a:txBody>
                  <a:tcPr/>
                </a:tc>
                <a:tc>
                  <a:txBody>
                    <a:bodyPr/>
                    <a:lstStyle/>
                    <a:p>
                      <a:pPr algn="ctr"/>
                      <a:r>
                        <a:rPr lang="en-US" sz="1200" b="1" kern="1200" dirty="0">
                          <a:solidFill>
                            <a:schemeClr val="dk1"/>
                          </a:solidFill>
                          <a:latin typeface="+mn-lt"/>
                          <a:ea typeface="+mn-ea"/>
                          <a:cs typeface="+mn-cs"/>
                        </a:rPr>
                        <a:t>NO</a:t>
                      </a:r>
                    </a:p>
                  </a:txBody>
                  <a:tcPr/>
                </a:tc>
                <a:extLst>
                  <a:ext uri="{0D108BD9-81ED-4DB2-BD59-A6C34878D82A}">
                    <a16:rowId xmlns:a16="http://schemas.microsoft.com/office/drawing/2014/main" val="278480857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made by a corporation that conducts, directly or indirectly, operations that generate material revenues and expenses at the time of the share repurchase</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663740912"/>
                  </a:ext>
                </a:extLst>
              </a:tr>
            </a:tbl>
          </a:graphicData>
        </a:graphic>
      </p:graphicFrame>
      <p:sp>
        <p:nvSpPr>
          <p:cNvPr id="17" name="Content Placeholder 2">
            <a:extLst>
              <a:ext uri="{FF2B5EF4-FFF2-40B4-BE49-F238E27FC236}">
                <a16:creationId xmlns:a16="http://schemas.microsoft.com/office/drawing/2014/main" id="{F2BA563D-D770-4C89-A1B4-EFBC7CDFE735}"/>
              </a:ext>
            </a:extLst>
          </p:cNvPr>
          <p:cNvSpPr txBox="1">
            <a:spLocks/>
          </p:cNvSpPr>
          <p:nvPr/>
        </p:nvSpPr>
        <p:spPr>
          <a:xfrm>
            <a:off x="7440246" y="1250462"/>
            <a:ext cx="4428197" cy="54082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Does the </a:t>
            </a:r>
            <a:r>
              <a:rPr lang="en-US" sz="1800" dirty="0">
                <a:latin typeface="+mn-lt"/>
              </a:rPr>
              <a:t>Aggregate Repurchasing Corporation Rule apply?</a:t>
            </a: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Is there a Section 317(b) redemption?</a:t>
            </a:r>
            <a:br>
              <a:rPr lang="en-US" sz="1400" b="1" dirty="0">
                <a:solidFill>
                  <a:srgbClr val="000000"/>
                </a:solidFill>
                <a:ea typeface="Calibri" panose="020F0502020204030204" pitchFamily="34" charset="0"/>
                <a:cs typeface="Calibri" panose="020F0502020204030204" pitchFamily="34" charset="0"/>
              </a:rPr>
            </a:br>
            <a:endParaRPr lang="en-US" sz="1400" b="1"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Are the factors present?</a:t>
            </a:r>
            <a:br>
              <a:rPr lang="en-US" sz="1400" dirty="0">
                <a:solidFill>
                  <a:srgbClr val="000000"/>
                </a:solidFill>
                <a:ea typeface="Calibri" panose="020F0502020204030204" pitchFamily="34" charset="0"/>
                <a:cs typeface="Calibri" panose="020F0502020204030204" pitchFamily="34" charset="0"/>
              </a:rPr>
            </a:br>
            <a:endParaRPr lang="en-US" sz="1200" b="1" dirty="0">
              <a:cs typeface="Times New Roman" panose="02020603050405020304" pitchFamily="18" charset="0"/>
            </a:endParaRPr>
          </a:p>
          <a:p>
            <a:pPr lvl="2">
              <a:lnSpc>
                <a:spcPct val="120000"/>
              </a:lnSpc>
              <a:spcBef>
                <a:spcPts val="0"/>
              </a:spcBef>
            </a:pPr>
            <a:endParaRPr lang="en-US" sz="1200" b="1" dirty="0">
              <a:cs typeface="Times New Roman" panose="02020603050405020304" pitchFamily="18" charset="0"/>
            </a:endParaRPr>
          </a:p>
        </p:txBody>
      </p:sp>
    </p:spTree>
    <p:extLst>
      <p:ext uri="{BB962C8B-B14F-4D97-AF65-F5344CB8AC3E}">
        <p14:creationId xmlns:p14="http://schemas.microsoft.com/office/powerpoint/2010/main" val="19683784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C40B5-E20A-4C79-9F69-8D2E79A689E2}"/>
              </a:ext>
            </a:extLst>
          </p:cNvPr>
          <p:cNvSpPr>
            <a:spLocks noGrp="1"/>
          </p:cNvSpPr>
          <p:nvPr>
            <p:ph type="title"/>
          </p:nvPr>
        </p:nvSpPr>
        <p:spPr>
          <a:xfrm>
            <a:off x="838199" y="365125"/>
            <a:ext cx="10813869" cy="711053"/>
          </a:xfrm>
        </p:spPr>
        <p:txBody>
          <a:bodyPr>
            <a:noAutofit/>
          </a:bodyPr>
          <a:lstStyle/>
          <a:p>
            <a:r>
              <a:rPr lang="en-US" b="1" dirty="0">
                <a:latin typeface="Calibri" panose="020F0502020204030204" pitchFamily="34" charset="0"/>
                <a:cs typeface="Calibri" panose="020F0502020204030204" pitchFamily="34" charset="0"/>
              </a:rPr>
              <a:t>Holding company formation</a:t>
            </a:r>
          </a:p>
        </p:txBody>
      </p:sp>
      <p:sp>
        <p:nvSpPr>
          <p:cNvPr id="7" name="Rectangle 6">
            <a:extLst>
              <a:ext uri="{FF2B5EF4-FFF2-40B4-BE49-F238E27FC236}">
                <a16:creationId xmlns:a16="http://schemas.microsoft.com/office/drawing/2014/main" id="{B3FEB456-3346-42D5-A0B5-D7B1ADF991A3}"/>
              </a:ext>
            </a:extLst>
          </p:cNvPr>
          <p:cNvSpPr/>
          <p:nvPr/>
        </p:nvSpPr>
        <p:spPr>
          <a:xfrm>
            <a:off x="4602603" y="3184244"/>
            <a:ext cx="1322363" cy="84406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Public Target</a:t>
            </a:r>
          </a:p>
        </p:txBody>
      </p:sp>
      <p:sp>
        <p:nvSpPr>
          <p:cNvPr id="8" name="Oval 7">
            <a:extLst>
              <a:ext uri="{FF2B5EF4-FFF2-40B4-BE49-F238E27FC236}">
                <a16:creationId xmlns:a16="http://schemas.microsoft.com/office/drawing/2014/main" id="{AD8340CF-C7F6-4B2E-BE1F-172B11A0A971}"/>
              </a:ext>
            </a:extLst>
          </p:cNvPr>
          <p:cNvSpPr/>
          <p:nvPr/>
        </p:nvSpPr>
        <p:spPr>
          <a:xfrm>
            <a:off x="4602604" y="2089533"/>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Public Target SHs</a:t>
            </a:r>
          </a:p>
        </p:txBody>
      </p:sp>
      <p:cxnSp>
        <p:nvCxnSpPr>
          <p:cNvPr id="14" name="Straight Connector 13">
            <a:extLst>
              <a:ext uri="{FF2B5EF4-FFF2-40B4-BE49-F238E27FC236}">
                <a16:creationId xmlns:a16="http://schemas.microsoft.com/office/drawing/2014/main" id="{FCCBECF1-02F6-49EB-BF64-F887D63C49C3}"/>
              </a:ext>
            </a:extLst>
          </p:cNvPr>
          <p:cNvCxnSpPr>
            <a:cxnSpLocks/>
            <a:stCxn id="8" idx="4"/>
            <a:endCxn id="7" idx="0"/>
          </p:cNvCxnSpPr>
          <p:nvPr/>
        </p:nvCxnSpPr>
        <p:spPr>
          <a:xfrm flipH="1">
            <a:off x="5263785" y="2785884"/>
            <a:ext cx="1" cy="398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B2C26EE6-38AE-4D23-A824-465A83ED38D7}"/>
              </a:ext>
            </a:extLst>
          </p:cNvPr>
          <p:cNvSpPr/>
          <p:nvPr/>
        </p:nvSpPr>
        <p:spPr>
          <a:xfrm>
            <a:off x="1764959" y="3206899"/>
            <a:ext cx="1322363" cy="844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New </a:t>
            </a:r>
            <a:r>
              <a:rPr lang="en-US" sz="1400" dirty="0" err="1">
                <a:solidFill>
                  <a:schemeClr val="tx1"/>
                </a:solidFill>
              </a:rPr>
              <a:t>HoldCo</a:t>
            </a:r>
            <a:endParaRPr lang="en-US" sz="1400" dirty="0">
              <a:solidFill>
                <a:schemeClr val="tx1"/>
              </a:solidFill>
            </a:endParaRPr>
          </a:p>
        </p:txBody>
      </p:sp>
      <p:sp>
        <p:nvSpPr>
          <p:cNvPr id="23" name="Rectangle 22">
            <a:extLst>
              <a:ext uri="{FF2B5EF4-FFF2-40B4-BE49-F238E27FC236}">
                <a16:creationId xmlns:a16="http://schemas.microsoft.com/office/drawing/2014/main" id="{9336AF50-A97D-40AE-BBA7-B7D7D1CF5089}"/>
              </a:ext>
            </a:extLst>
          </p:cNvPr>
          <p:cNvSpPr/>
          <p:nvPr/>
        </p:nvSpPr>
        <p:spPr>
          <a:xfrm>
            <a:off x="1764959" y="4333134"/>
            <a:ext cx="1322363" cy="844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Merger Sub</a:t>
            </a:r>
          </a:p>
        </p:txBody>
      </p:sp>
      <p:sp>
        <p:nvSpPr>
          <p:cNvPr id="33" name="TextBox 32">
            <a:extLst>
              <a:ext uri="{FF2B5EF4-FFF2-40B4-BE49-F238E27FC236}">
                <a16:creationId xmlns:a16="http://schemas.microsoft.com/office/drawing/2014/main" id="{4090336D-8570-4631-926C-1C31F760D461}"/>
              </a:ext>
            </a:extLst>
          </p:cNvPr>
          <p:cNvSpPr txBox="1"/>
          <p:nvPr/>
        </p:nvSpPr>
        <p:spPr>
          <a:xfrm>
            <a:off x="3685512" y="4256995"/>
            <a:ext cx="724173" cy="307777"/>
          </a:xfrm>
          <a:prstGeom prst="rect">
            <a:avLst/>
          </a:prstGeom>
          <a:noFill/>
        </p:spPr>
        <p:txBody>
          <a:bodyPr wrap="none" rtlCol="0">
            <a:spAutoFit/>
          </a:bodyPr>
          <a:lstStyle/>
          <a:p>
            <a:r>
              <a:rPr lang="en-US" sz="1400" dirty="0"/>
              <a:t>Merger</a:t>
            </a:r>
          </a:p>
        </p:txBody>
      </p:sp>
      <p:cxnSp>
        <p:nvCxnSpPr>
          <p:cNvPr id="17" name="Straight Connector 16">
            <a:extLst>
              <a:ext uri="{FF2B5EF4-FFF2-40B4-BE49-F238E27FC236}">
                <a16:creationId xmlns:a16="http://schemas.microsoft.com/office/drawing/2014/main" id="{79B4C1BB-8FD6-42D4-8448-20B7DD7984A0}"/>
              </a:ext>
            </a:extLst>
          </p:cNvPr>
          <p:cNvCxnSpPr>
            <a:cxnSpLocks/>
            <a:stCxn id="15" idx="2"/>
            <a:endCxn id="23" idx="0"/>
          </p:cNvCxnSpPr>
          <p:nvPr/>
        </p:nvCxnSpPr>
        <p:spPr>
          <a:xfrm>
            <a:off x="2426141" y="4050961"/>
            <a:ext cx="0" cy="28217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4D6E3ADD-770D-471F-B200-1FEA14044218}"/>
              </a:ext>
            </a:extLst>
          </p:cNvPr>
          <p:cNvSpPr/>
          <p:nvPr/>
        </p:nvSpPr>
        <p:spPr>
          <a:xfrm>
            <a:off x="1764958" y="2127970"/>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Incorporator</a:t>
            </a:r>
          </a:p>
        </p:txBody>
      </p:sp>
      <p:cxnSp>
        <p:nvCxnSpPr>
          <p:cNvPr id="19" name="Straight Connector 18">
            <a:extLst>
              <a:ext uri="{FF2B5EF4-FFF2-40B4-BE49-F238E27FC236}">
                <a16:creationId xmlns:a16="http://schemas.microsoft.com/office/drawing/2014/main" id="{A5C9732A-278B-4FA1-8E19-9743F8068EDD}"/>
              </a:ext>
            </a:extLst>
          </p:cNvPr>
          <p:cNvCxnSpPr>
            <a:cxnSpLocks/>
            <a:stCxn id="18" idx="4"/>
            <a:endCxn id="15" idx="0"/>
          </p:cNvCxnSpPr>
          <p:nvPr/>
        </p:nvCxnSpPr>
        <p:spPr>
          <a:xfrm>
            <a:off x="2426140" y="2824321"/>
            <a:ext cx="1" cy="38257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B1E0A06B-EADF-46A3-B1A8-F3A8463E2B55}"/>
              </a:ext>
            </a:extLst>
          </p:cNvPr>
          <p:cNvSpPr txBox="1"/>
          <p:nvPr/>
        </p:nvSpPr>
        <p:spPr>
          <a:xfrm>
            <a:off x="3246276" y="2562712"/>
            <a:ext cx="1059906" cy="415498"/>
          </a:xfrm>
          <a:prstGeom prst="rect">
            <a:avLst/>
          </a:prstGeom>
          <a:noFill/>
        </p:spPr>
        <p:txBody>
          <a:bodyPr wrap="none" rtlCol="0">
            <a:spAutoFit/>
          </a:bodyPr>
          <a:lstStyle/>
          <a:p>
            <a:r>
              <a:rPr lang="en-US" sz="1000" dirty="0"/>
              <a:t>$ + New </a:t>
            </a:r>
            <a:r>
              <a:rPr lang="en-US" sz="1000" dirty="0" err="1"/>
              <a:t>HoldCo</a:t>
            </a:r>
            <a:endParaRPr lang="en-US" sz="1000" dirty="0"/>
          </a:p>
          <a:p>
            <a:r>
              <a:rPr lang="en-US" sz="1000" dirty="0"/>
              <a:t>shares</a:t>
            </a:r>
            <a:endParaRPr lang="en-US" sz="1100" dirty="0"/>
          </a:p>
        </p:txBody>
      </p:sp>
      <p:cxnSp>
        <p:nvCxnSpPr>
          <p:cNvPr id="16" name="Straight Connector 15">
            <a:extLst>
              <a:ext uri="{FF2B5EF4-FFF2-40B4-BE49-F238E27FC236}">
                <a16:creationId xmlns:a16="http://schemas.microsoft.com/office/drawing/2014/main" id="{E3008F74-E393-4AF0-9219-DCFAB02CE92F}"/>
              </a:ext>
            </a:extLst>
          </p:cNvPr>
          <p:cNvCxnSpPr>
            <a:cxnSpLocks/>
            <a:stCxn id="8" idx="2"/>
            <a:endCxn id="15" idx="3"/>
          </p:cNvCxnSpPr>
          <p:nvPr/>
        </p:nvCxnSpPr>
        <p:spPr>
          <a:xfrm flipH="1">
            <a:off x="3087322" y="2437709"/>
            <a:ext cx="1515282" cy="1191221"/>
          </a:xfrm>
          <a:prstGeom prst="line">
            <a:avLst/>
          </a:prstGeom>
          <a:ln w="12700">
            <a:solidFill>
              <a:schemeClr val="tx1"/>
            </a:solidFill>
            <a:headEnd type="triangle"/>
            <a:tailEnd type="none" w="lg" len="med"/>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64D94EA-E5F9-4E46-A92F-5D4709643691}"/>
              </a:ext>
            </a:extLst>
          </p:cNvPr>
          <p:cNvCxnSpPr>
            <a:cxnSpLocks/>
            <a:stCxn id="7" idx="1"/>
            <a:endCxn id="23" idx="3"/>
          </p:cNvCxnSpPr>
          <p:nvPr/>
        </p:nvCxnSpPr>
        <p:spPr>
          <a:xfrm flipH="1">
            <a:off x="3087322" y="3606275"/>
            <a:ext cx="1515281" cy="1148890"/>
          </a:xfrm>
          <a:prstGeom prst="line">
            <a:avLst/>
          </a:prstGeom>
          <a:ln w="28575">
            <a:solidFill>
              <a:schemeClr val="tx1"/>
            </a:solidFill>
            <a:headEnd type="triangle"/>
            <a:tailEnd type="none" w="lg" len="med"/>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C6F8DD6E-A631-4729-B70C-01507108E18D}"/>
              </a:ext>
            </a:extLst>
          </p:cNvPr>
          <p:cNvSpPr>
            <a:spLocks noGrp="1"/>
          </p:cNvSpPr>
          <p:nvPr>
            <p:ph type="sldNum" sz="quarter" idx="12"/>
          </p:nvPr>
        </p:nvSpPr>
        <p:spPr/>
        <p:txBody>
          <a:bodyPr/>
          <a:lstStyle/>
          <a:p>
            <a:fld id="{B394B32C-C292-4A22-8BD0-2D9BDBC322CB}" type="slidenum">
              <a:rPr lang="en-US" smtClean="0"/>
              <a:t>29</a:t>
            </a:fld>
            <a:endParaRPr lang="en-US"/>
          </a:p>
        </p:txBody>
      </p:sp>
      <p:graphicFrame>
        <p:nvGraphicFramePr>
          <p:cNvPr id="24" name="Table 36">
            <a:extLst>
              <a:ext uri="{FF2B5EF4-FFF2-40B4-BE49-F238E27FC236}">
                <a16:creationId xmlns:a16="http://schemas.microsoft.com/office/drawing/2014/main" id="{F099C64C-42A2-4BC5-969B-C85AC3617BB9}"/>
              </a:ext>
            </a:extLst>
          </p:cNvPr>
          <p:cNvGraphicFramePr>
            <a:graphicFrameLocks noGrp="1"/>
          </p:cNvGraphicFramePr>
          <p:nvPr>
            <p:extLst>
              <p:ext uri="{D42A27DB-BD31-4B8C-83A1-F6EECF244321}">
                <p14:modId xmlns:p14="http://schemas.microsoft.com/office/powerpoint/2010/main" val="410975201"/>
              </p:ext>
            </p:extLst>
          </p:nvPr>
        </p:nvGraphicFramePr>
        <p:xfrm>
          <a:off x="6929337" y="3390725"/>
          <a:ext cx="5019382" cy="2593340"/>
        </p:xfrm>
        <a:graphic>
          <a:graphicData uri="http://schemas.openxmlformats.org/drawingml/2006/table">
            <a:tbl>
              <a:tblPr firstRow="1" bandRow="1">
                <a:tableStyleId>{F5AB1C69-6EDB-4FF4-983F-18BD219EF322}</a:tableStyleId>
              </a:tblPr>
              <a:tblGrid>
                <a:gridCol w="4378880">
                  <a:extLst>
                    <a:ext uri="{9D8B030D-6E8A-4147-A177-3AD203B41FA5}">
                      <a16:colId xmlns:a16="http://schemas.microsoft.com/office/drawing/2014/main" val="2574921708"/>
                    </a:ext>
                  </a:extLst>
                </a:gridCol>
                <a:gridCol w="640502">
                  <a:extLst>
                    <a:ext uri="{9D8B030D-6E8A-4147-A177-3AD203B41FA5}">
                      <a16:colId xmlns:a16="http://schemas.microsoft.com/office/drawing/2014/main" val="2252619968"/>
                    </a:ext>
                  </a:extLst>
                </a:gridCol>
              </a:tblGrid>
              <a:tr h="371566">
                <a:tc>
                  <a:txBody>
                    <a:bodyPr/>
                    <a:lstStyle/>
                    <a:p>
                      <a:r>
                        <a:rPr lang="en-US" sz="1200" dirty="0"/>
                        <a:t>Factor</a:t>
                      </a:r>
                    </a:p>
                  </a:txBody>
                  <a:tcPr/>
                </a:tc>
                <a:tc>
                  <a:txBody>
                    <a:bodyPr/>
                    <a:lstStyle/>
                    <a:p>
                      <a:pPr algn="ctr"/>
                      <a:r>
                        <a:rPr lang="en-US" sz="1200" dirty="0"/>
                        <a:t>Target/Holdco</a:t>
                      </a:r>
                    </a:p>
                  </a:txBody>
                  <a:tcPr/>
                </a:tc>
                <a:extLst>
                  <a:ext uri="{0D108BD9-81ED-4DB2-BD59-A6C34878D82A}">
                    <a16:rowId xmlns:a16="http://schemas.microsoft.com/office/drawing/2014/main" val="371069015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Is made by a corporation that is publicly traded before and after the repurchase</a:t>
                      </a:r>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36211082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cs typeface="Times New Roman" panose="02020603050405020304" pitchFamily="18" charset="0"/>
                        </a:rPr>
                        <a:t>Is in the context of </a:t>
                      </a:r>
                      <a:r>
                        <a:rPr lang="en-US" sz="1050" dirty="0">
                          <a:ea typeface="Calibri" panose="020F0502020204030204" pitchFamily="34" charset="0"/>
                          <a:cs typeface="Times New Roman" panose="02020603050405020304" pitchFamily="18" charset="0"/>
                        </a:rPr>
                        <a:t>a single-corporation transaction (i.e., not in an acquisitive or divisive transaction)</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30953713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Consists of shares other than regular preferred stock</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40271331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not pro rata</a:t>
                      </a:r>
                      <a:endParaRPr lang="en-US" sz="1050" dirty="0"/>
                    </a:p>
                  </a:txBody>
                  <a:tcPr/>
                </a:tc>
                <a:tc>
                  <a:txBody>
                    <a:bodyPr/>
                    <a:lstStyle/>
                    <a:p>
                      <a:pPr algn="ctr"/>
                      <a:r>
                        <a:rPr lang="en-US" sz="1200" b="1" kern="1200" dirty="0">
                          <a:solidFill>
                            <a:schemeClr val="dk1"/>
                          </a:solidFill>
                          <a:latin typeface="+mn-lt"/>
                          <a:ea typeface="+mn-ea"/>
                          <a:cs typeface="+mn-cs"/>
                        </a:rPr>
                        <a:t>?</a:t>
                      </a:r>
                    </a:p>
                  </a:txBody>
                  <a:tcPr/>
                </a:tc>
                <a:extLst>
                  <a:ext uri="{0D108BD9-81ED-4DB2-BD59-A6C34878D82A}">
                    <a16:rowId xmlns:a16="http://schemas.microsoft.com/office/drawing/2014/main" val="278480857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made by a corporation that conducts, directly or indirectly, operations that generate material revenues and expenses at the time of the share repurchase</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663740912"/>
                  </a:ext>
                </a:extLst>
              </a:tr>
            </a:tbl>
          </a:graphicData>
        </a:graphic>
      </p:graphicFrame>
      <p:sp>
        <p:nvSpPr>
          <p:cNvPr id="21" name="Content Placeholder 2">
            <a:extLst>
              <a:ext uri="{FF2B5EF4-FFF2-40B4-BE49-F238E27FC236}">
                <a16:creationId xmlns:a16="http://schemas.microsoft.com/office/drawing/2014/main" id="{45DF08A4-2882-467D-9A68-78B78D9D8907}"/>
              </a:ext>
            </a:extLst>
          </p:cNvPr>
          <p:cNvSpPr txBox="1">
            <a:spLocks/>
          </p:cNvSpPr>
          <p:nvPr/>
        </p:nvSpPr>
        <p:spPr>
          <a:xfrm>
            <a:off x="7440246" y="1250462"/>
            <a:ext cx="4428197" cy="54082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Does the </a:t>
            </a:r>
            <a:r>
              <a:rPr lang="en-US" sz="1800" dirty="0">
                <a:latin typeface="+mn-lt"/>
              </a:rPr>
              <a:t>Aggregate Repurchasing Corporation Rule apply?</a:t>
            </a: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Is there a Section 317(b) redemption?</a:t>
            </a:r>
            <a:br>
              <a:rPr lang="en-US" sz="1400" b="1" dirty="0">
                <a:solidFill>
                  <a:srgbClr val="000000"/>
                </a:solidFill>
                <a:ea typeface="Calibri" panose="020F0502020204030204" pitchFamily="34" charset="0"/>
                <a:cs typeface="Calibri" panose="020F0502020204030204" pitchFamily="34" charset="0"/>
              </a:rPr>
            </a:br>
            <a:endParaRPr lang="en-US" sz="1400" b="1"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Are the factors present?</a:t>
            </a: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Does the Purpose Exception apply?</a:t>
            </a:r>
            <a:endParaRPr lang="en-US" sz="1200" b="1" dirty="0">
              <a:cs typeface="Times New Roman" panose="02020603050405020304" pitchFamily="18" charset="0"/>
            </a:endParaRPr>
          </a:p>
        </p:txBody>
      </p:sp>
    </p:spTree>
    <p:extLst>
      <p:ext uri="{BB962C8B-B14F-4D97-AF65-F5344CB8AC3E}">
        <p14:creationId xmlns:p14="http://schemas.microsoft.com/office/powerpoint/2010/main" val="1422101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0D5C600-4858-4D1C-9A8B-2B1B430BF6BC}"/>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What does section 4501 do?</a:t>
            </a:r>
          </a:p>
        </p:txBody>
      </p:sp>
      <p:sp>
        <p:nvSpPr>
          <p:cNvPr id="7" name="Content Placeholder 2">
            <a:extLst>
              <a:ext uri="{FF2B5EF4-FFF2-40B4-BE49-F238E27FC236}">
                <a16:creationId xmlns:a16="http://schemas.microsoft.com/office/drawing/2014/main" id="{528AA0F3-F34E-4833-A720-D0C064213E0F}"/>
              </a:ext>
            </a:extLst>
          </p:cNvPr>
          <p:cNvSpPr txBox="1">
            <a:spLocks/>
          </p:cNvSpPr>
          <p:nvPr/>
        </p:nvSpPr>
        <p:spPr>
          <a:xfrm>
            <a:off x="384048" y="1501292"/>
            <a:ext cx="11484395" cy="49638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None/>
            </a:pPr>
            <a:r>
              <a:rPr lang="en-US" dirty="0">
                <a:solidFill>
                  <a:srgbClr val="000000"/>
                </a:solidFill>
                <a:ea typeface="Calibri" panose="020F0502020204030204" pitchFamily="34" charset="0"/>
                <a:cs typeface="Calibri" panose="020F0502020204030204" pitchFamily="34" charset="0"/>
              </a:rPr>
              <a:t>S</a:t>
            </a:r>
            <a:r>
              <a:rPr lang="en-US" sz="2800" dirty="0">
                <a:solidFill>
                  <a:srgbClr val="000000"/>
                </a:solidFill>
                <a:effectLst/>
                <a:ea typeface="Calibri" panose="020F0502020204030204" pitchFamily="34" charset="0"/>
                <a:cs typeface="Calibri" panose="020F0502020204030204" pitchFamily="34" charset="0"/>
              </a:rPr>
              <a:t>ection 4501 imposes an excise tax on publicly traded US corporations equal to 1 percent of the value of its stock that is repurchased during the tax year</a:t>
            </a: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0" indent="0">
              <a:spcAft>
                <a:spcPts val="1200"/>
              </a:spcAft>
              <a:buNone/>
            </a:pPr>
            <a:r>
              <a:rPr lang="en-US" sz="2800" dirty="0">
                <a:solidFill>
                  <a:srgbClr val="000000"/>
                </a:solidFill>
                <a:effectLst/>
                <a:ea typeface="Calibri" panose="020F0502020204030204" pitchFamily="34" charset="0"/>
                <a:cs typeface="Calibri" panose="020F0502020204030204" pitchFamily="34" charset="0"/>
              </a:rPr>
              <a:t>A “repurchase” is a redemption within the meaning of section 317(b), and transactions determined by Treasury to be “economically similar” to a redempti</a:t>
            </a:r>
            <a:r>
              <a:rPr lang="en-US" dirty="0">
                <a:solidFill>
                  <a:srgbClr val="000000"/>
                </a:solidFill>
                <a:effectLst/>
                <a:ea typeface="Calibri" panose="020F0502020204030204" pitchFamily="34" charset="0"/>
                <a:cs typeface="Calibri" panose="020F0502020204030204" pitchFamily="34" charset="0"/>
              </a:rPr>
              <a:t>on.</a:t>
            </a:r>
            <a:endParaRPr lang="en-US" dirty="0">
              <a:latin typeface="Calibri" panose="020F0502020204030204" pitchFamily="34" charset="0"/>
              <a:cs typeface="Calibri" panose="020F0502020204030204" pitchFamily="34" charset="0"/>
            </a:endParaRPr>
          </a:p>
          <a:p>
            <a:pPr marL="0" indent="0">
              <a:spcAft>
                <a:spcPts val="1200"/>
              </a:spcAft>
              <a:buNone/>
            </a:pPr>
            <a:r>
              <a:rPr lang="en-US" dirty="0">
                <a:solidFill>
                  <a:srgbClr val="000000"/>
                </a:solidFill>
                <a:effectLst/>
                <a:ea typeface="Calibri" panose="020F0502020204030204" pitchFamily="34" charset="0"/>
                <a:cs typeface="Calibri" panose="020F0502020204030204" pitchFamily="34" charset="0"/>
              </a:rPr>
              <a:t>Section 317(b) provides that there is a redemption if “the corporation acquires its stock from a shareholder in exchange for property”.</a:t>
            </a:r>
            <a:endParaRPr lang="en-US" dirty="0">
              <a:latin typeface="Calibri" panose="020F0502020204030204" pitchFamily="34" charset="0"/>
              <a:cs typeface="Calibri" panose="020F0502020204030204" pitchFamily="34" charset="0"/>
            </a:endParaRPr>
          </a:p>
          <a:p>
            <a:pPr marL="0" indent="0">
              <a:spcAft>
                <a:spcPts val="1200"/>
              </a:spcAft>
              <a:buNone/>
            </a:pPr>
            <a:r>
              <a:rPr lang="en-US" dirty="0">
                <a:solidFill>
                  <a:srgbClr val="000000"/>
                </a:solidFill>
                <a:effectLst/>
                <a:ea typeface="Calibri" panose="020F0502020204030204" pitchFamily="34" charset="0"/>
                <a:cs typeface="Calibri" panose="020F0502020204030204" pitchFamily="34" charset="0"/>
              </a:rPr>
              <a:t>That’s very broad and many corporate transactions are treated as section 317(b) redemptions, even if not commonly thought of as a redemption.</a:t>
            </a:r>
            <a:endParaRPr lang="en-US" dirty="0">
              <a:latin typeface="Calibri" panose="020F0502020204030204" pitchFamily="34" charset="0"/>
              <a:cs typeface="Calibri" panose="020F0502020204030204" pitchFamily="34" charset="0"/>
            </a:endParaRPr>
          </a:p>
        </p:txBody>
      </p:sp>
      <p:sp>
        <p:nvSpPr>
          <p:cNvPr id="2" name="Slide Number Placeholder 1">
            <a:extLst>
              <a:ext uri="{FF2B5EF4-FFF2-40B4-BE49-F238E27FC236}">
                <a16:creationId xmlns:a16="http://schemas.microsoft.com/office/drawing/2014/main" id="{697855EA-54C4-4AD0-B139-3EF4E9F92BDD}"/>
              </a:ext>
            </a:extLst>
          </p:cNvPr>
          <p:cNvSpPr>
            <a:spLocks noGrp="1"/>
          </p:cNvSpPr>
          <p:nvPr>
            <p:ph type="sldNum" sz="quarter" idx="12"/>
          </p:nvPr>
        </p:nvSpPr>
        <p:spPr/>
        <p:txBody>
          <a:bodyPr/>
          <a:lstStyle/>
          <a:p>
            <a:fld id="{B394B32C-C292-4A22-8BD0-2D9BDBC322CB}" type="slidenum">
              <a:rPr lang="en-US" smtClean="0"/>
              <a:t>3</a:t>
            </a:fld>
            <a:endParaRPr lang="en-US"/>
          </a:p>
        </p:txBody>
      </p:sp>
    </p:spTree>
    <p:extLst>
      <p:ext uri="{BB962C8B-B14F-4D97-AF65-F5344CB8AC3E}">
        <p14:creationId xmlns:p14="http://schemas.microsoft.com/office/powerpoint/2010/main" val="20873669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C40B5-E20A-4C79-9F69-8D2E79A689E2}"/>
              </a:ext>
            </a:extLst>
          </p:cNvPr>
          <p:cNvSpPr>
            <a:spLocks noGrp="1"/>
          </p:cNvSpPr>
          <p:nvPr>
            <p:ph type="title"/>
          </p:nvPr>
        </p:nvSpPr>
        <p:spPr>
          <a:xfrm>
            <a:off x="838199" y="365125"/>
            <a:ext cx="10813869" cy="711053"/>
          </a:xfrm>
        </p:spPr>
        <p:txBody>
          <a:bodyPr>
            <a:noAutofit/>
          </a:bodyPr>
          <a:lstStyle/>
          <a:p>
            <a:r>
              <a:rPr lang="en-US" b="1" dirty="0" err="1">
                <a:latin typeface="Calibri" panose="020F0502020204030204" pitchFamily="34" charset="0"/>
                <a:cs typeface="Calibri" panose="020F0502020204030204" pitchFamily="34" charset="0"/>
              </a:rPr>
              <a:t>SmallCo</a:t>
            </a:r>
            <a:r>
              <a:rPr lang="en-US" b="1" dirty="0">
                <a:latin typeface="Calibri" panose="020F0502020204030204" pitchFamily="34" charset="0"/>
                <a:cs typeface="Calibri" panose="020F0502020204030204" pitchFamily="34" charset="0"/>
              </a:rPr>
              <a:t> acquisition of </a:t>
            </a:r>
            <a:r>
              <a:rPr lang="en-US" b="1" dirty="0" err="1">
                <a:latin typeface="Calibri" panose="020F0502020204030204" pitchFamily="34" charset="0"/>
                <a:cs typeface="Calibri" panose="020F0502020204030204" pitchFamily="34" charset="0"/>
              </a:rPr>
              <a:t>BigCo</a:t>
            </a:r>
            <a:endParaRPr lang="en-US" b="1" dirty="0">
              <a:latin typeface="Calibri" panose="020F0502020204030204" pitchFamily="34" charset="0"/>
              <a:cs typeface="Calibri" panose="020F0502020204030204" pitchFamily="34" charset="0"/>
            </a:endParaRPr>
          </a:p>
        </p:txBody>
      </p:sp>
      <p:sp>
        <p:nvSpPr>
          <p:cNvPr id="7" name="Rectangle 6">
            <a:extLst>
              <a:ext uri="{FF2B5EF4-FFF2-40B4-BE49-F238E27FC236}">
                <a16:creationId xmlns:a16="http://schemas.microsoft.com/office/drawing/2014/main" id="{B3FEB456-3346-42D5-A0B5-D7B1ADF991A3}"/>
              </a:ext>
            </a:extLst>
          </p:cNvPr>
          <p:cNvSpPr/>
          <p:nvPr/>
        </p:nvSpPr>
        <p:spPr>
          <a:xfrm>
            <a:off x="1507679" y="3127548"/>
            <a:ext cx="1322363" cy="84406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Public Acquiror</a:t>
            </a:r>
          </a:p>
        </p:txBody>
      </p:sp>
      <p:sp>
        <p:nvSpPr>
          <p:cNvPr id="8" name="Oval 7">
            <a:extLst>
              <a:ext uri="{FF2B5EF4-FFF2-40B4-BE49-F238E27FC236}">
                <a16:creationId xmlns:a16="http://schemas.microsoft.com/office/drawing/2014/main" id="{AD8340CF-C7F6-4B2E-BE1F-172B11A0A971}"/>
              </a:ext>
            </a:extLst>
          </p:cNvPr>
          <p:cNvSpPr/>
          <p:nvPr/>
        </p:nvSpPr>
        <p:spPr>
          <a:xfrm>
            <a:off x="4674018" y="1908062"/>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Public Target SHs</a:t>
            </a:r>
          </a:p>
        </p:txBody>
      </p:sp>
      <p:sp>
        <p:nvSpPr>
          <p:cNvPr id="15" name="Rectangle 14">
            <a:extLst>
              <a:ext uri="{FF2B5EF4-FFF2-40B4-BE49-F238E27FC236}">
                <a16:creationId xmlns:a16="http://schemas.microsoft.com/office/drawing/2014/main" id="{B2C26EE6-38AE-4D23-A824-465A83ED38D7}"/>
              </a:ext>
            </a:extLst>
          </p:cNvPr>
          <p:cNvSpPr/>
          <p:nvPr/>
        </p:nvSpPr>
        <p:spPr>
          <a:xfrm>
            <a:off x="4674018" y="3127548"/>
            <a:ext cx="1322363" cy="844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Public Target</a:t>
            </a:r>
          </a:p>
        </p:txBody>
      </p:sp>
      <p:cxnSp>
        <p:nvCxnSpPr>
          <p:cNvPr id="16" name="Straight Connector 15">
            <a:extLst>
              <a:ext uri="{FF2B5EF4-FFF2-40B4-BE49-F238E27FC236}">
                <a16:creationId xmlns:a16="http://schemas.microsoft.com/office/drawing/2014/main" id="{EE8B7D2C-A6B2-47E3-9225-8D60619A69CE}"/>
              </a:ext>
            </a:extLst>
          </p:cNvPr>
          <p:cNvCxnSpPr>
            <a:cxnSpLocks/>
            <a:stCxn id="8" idx="4"/>
            <a:endCxn id="15" idx="0"/>
          </p:cNvCxnSpPr>
          <p:nvPr/>
        </p:nvCxnSpPr>
        <p:spPr>
          <a:xfrm>
            <a:off x="5335200" y="2604413"/>
            <a:ext cx="0" cy="52313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282768E-AED1-4143-825D-AC5E7B2565EC}"/>
              </a:ext>
            </a:extLst>
          </p:cNvPr>
          <p:cNvSpPr/>
          <p:nvPr/>
        </p:nvSpPr>
        <p:spPr>
          <a:xfrm>
            <a:off x="1507680" y="1908063"/>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Public Acquiror SHs</a:t>
            </a:r>
          </a:p>
        </p:txBody>
      </p:sp>
      <p:sp>
        <p:nvSpPr>
          <p:cNvPr id="27" name="TextBox 26">
            <a:extLst>
              <a:ext uri="{FF2B5EF4-FFF2-40B4-BE49-F238E27FC236}">
                <a16:creationId xmlns:a16="http://schemas.microsoft.com/office/drawing/2014/main" id="{DAC2C0FF-6B08-4239-A785-D8BBE2450938}"/>
              </a:ext>
            </a:extLst>
          </p:cNvPr>
          <p:cNvSpPr txBox="1"/>
          <p:nvPr/>
        </p:nvSpPr>
        <p:spPr>
          <a:xfrm>
            <a:off x="2967951" y="2153480"/>
            <a:ext cx="1232873" cy="400110"/>
          </a:xfrm>
          <a:prstGeom prst="rect">
            <a:avLst/>
          </a:prstGeom>
          <a:noFill/>
        </p:spPr>
        <p:txBody>
          <a:bodyPr wrap="square" rtlCol="0">
            <a:spAutoFit/>
          </a:bodyPr>
          <a:lstStyle/>
          <a:p>
            <a:pPr algn="r"/>
            <a:r>
              <a:rPr lang="en-US" sz="1000" dirty="0"/>
              <a:t>85% of Public Acquiror stock + $</a:t>
            </a:r>
          </a:p>
        </p:txBody>
      </p:sp>
      <p:sp>
        <p:nvSpPr>
          <p:cNvPr id="3" name="Slide Number Placeholder 2">
            <a:extLst>
              <a:ext uri="{FF2B5EF4-FFF2-40B4-BE49-F238E27FC236}">
                <a16:creationId xmlns:a16="http://schemas.microsoft.com/office/drawing/2014/main" id="{52FB7AA3-BD00-4706-B0CA-385B945C9317}"/>
              </a:ext>
            </a:extLst>
          </p:cNvPr>
          <p:cNvSpPr>
            <a:spLocks noGrp="1"/>
          </p:cNvSpPr>
          <p:nvPr>
            <p:ph type="sldNum" sz="quarter" idx="12"/>
          </p:nvPr>
        </p:nvSpPr>
        <p:spPr/>
        <p:txBody>
          <a:bodyPr/>
          <a:lstStyle/>
          <a:p>
            <a:fld id="{B394B32C-C292-4A22-8BD0-2D9BDBC322CB}" type="slidenum">
              <a:rPr lang="en-US" smtClean="0"/>
              <a:t>30</a:t>
            </a:fld>
            <a:endParaRPr lang="en-US"/>
          </a:p>
        </p:txBody>
      </p:sp>
      <p:cxnSp>
        <p:nvCxnSpPr>
          <p:cNvPr id="17" name="Straight Connector 16">
            <a:extLst>
              <a:ext uri="{FF2B5EF4-FFF2-40B4-BE49-F238E27FC236}">
                <a16:creationId xmlns:a16="http://schemas.microsoft.com/office/drawing/2014/main" id="{869FCE86-3E35-4D7E-BCEC-9A8F790811FD}"/>
              </a:ext>
            </a:extLst>
          </p:cNvPr>
          <p:cNvCxnSpPr>
            <a:cxnSpLocks/>
            <a:stCxn id="20" idx="4"/>
            <a:endCxn id="7" idx="0"/>
          </p:cNvCxnSpPr>
          <p:nvPr/>
        </p:nvCxnSpPr>
        <p:spPr>
          <a:xfrm flipH="1">
            <a:off x="2168861" y="2604414"/>
            <a:ext cx="1" cy="52313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F4B449DB-B786-46E2-84EA-DC1406B44AC0}"/>
              </a:ext>
            </a:extLst>
          </p:cNvPr>
          <p:cNvSpPr/>
          <p:nvPr/>
        </p:nvSpPr>
        <p:spPr>
          <a:xfrm>
            <a:off x="1507679" y="4431112"/>
            <a:ext cx="1322363" cy="844062"/>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Public Target</a:t>
            </a:r>
          </a:p>
        </p:txBody>
      </p:sp>
      <p:cxnSp>
        <p:nvCxnSpPr>
          <p:cNvPr id="28" name="Straight Connector 27">
            <a:extLst>
              <a:ext uri="{FF2B5EF4-FFF2-40B4-BE49-F238E27FC236}">
                <a16:creationId xmlns:a16="http://schemas.microsoft.com/office/drawing/2014/main" id="{9E8266A2-6BD3-4FD9-B4E7-744E9986DFDD}"/>
              </a:ext>
            </a:extLst>
          </p:cNvPr>
          <p:cNvCxnSpPr>
            <a:cxnSpLocks/>
            <a:stCxn id="7" idx="2"/>
            <a:endCxn id="23" idx="0"/>
          </p:cNvCxnSpPr>
          <p:nvPr/>
        </p:nvCxnSpPr>
        <p:spPr>
          <a:xfrm>
            <a:off x="2168861" y="3971610"/>
            <a:ext cx="0" cy="459502"/>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A159E2-EAE4-47C9-8208-376CC5C143D6}"/>
              </a:ext>
            </a:extLst>
          </p:cNvPr>
          <p:cNvCxnSpPr>
            <a:cxnSpLocks/>
            <a:stCxn id="8" idx="2"/>
          </p:cNvCxnSpPr>
          <p:nvPr/>
        </p:nvCxnSpPr>
        <p:spPr>
          <a:xfrm flipH="1">
            <a:off x="2830041" y="2256238"/>
            <a:ext cx="1843977" cy="942547"/>
          </a:xfrm>
          <a:prstGeom prst="line">
            <a:avLst/>
          </a:prstGeom>
          <a:ln w="12700">
            <a:solidFill>
              <a:schemeClr val="tx1"/>
            </a:solidFill>
            <a:headEnd type="triangle"/>
            <a:tailEnd type="none" w="lg" len="me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37716C2-FA05-412F-89A3-2B2EB2C17968}"/>
              </a:ext>
            </a:extLst>
          </p:cNvPr>
          <p:cNvCxnSpPr>
            <a:cxnSpLocks/>
            <a:stCxn id="7" idx="3"/>
            <a:endCxn id="8" idx="3"/>
          </p:cNvCxnSpPr>
          <p:nvPr/>
        </p:nvCxnSpPr>
        <p:spPr>
          <a:xfrm flipV="1">
            <a:off x="2830042" y="2502435"/>
            <a:ext cx="2037632" cy="1047144"/>
          </a:xfrm>
          <a:prstGeom prst="line">
            <a:avLst/>
          </a:prstGeom>
          <a:ln w="12700">
            <a:solidFill>
              <a:schemeClr val="tx1"/>
            </a:solidFill>
            <a:headEnd type="triangle"/>
            <a:tailEnd type="none" w="lg" len="med"/>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30E8A6AB-1867-4161-B7FB-3E1F66BD24AC}"/>
              </a:ext>
            </a:extLst>
          </p:cNvPr>
          <p:cNvSpPr txBox="1"/>
          <p:nvPr/>
        </p:nvSpPr>
        <p:spPr>
          <a:xfrm>
            <a:off x="3606483" y="3123723"/>
            <a:ext cx="1232873" cy="400110"/>
          </a:xfrm>
          <a:prstGeom prst="rect">
            <a:avLst/>
          </a:prstGeom>
          <a:noFill/>
        </p:spPr>
        <p:txBody>
          <a:bodyPr wrap="square" rtlCol="0">
            <a:spAutoFit/>
          </a:bodyPr>
          <a:lstStyle/>
          <a:p>
            <a:r>
              <a:rPr lang="en-US" sz="1000" dirty="0"/>
              <a:t>Public Target </a:t>
            </a:r>
          </a:p>
          <a:p>
            <a:r>
              <a:rPr lang="en-US" sz="1000" dirty="0"/>
              <a:t>stock</a:t>
            </a:r>
          </a:p>
        </p:txBody>
      </p:sp>
      <p:sp>
        <p:nvSpPr>
          <p:cNvPr id="19" name="Content Placeholder 2">
            <a:extLst>
              <a:ext uri="{FF2B5EF4-FFF2-40B4-BE49-F238E27FC236}">
                <a16:creationId xmlns:a16="http://schemas.microsoft.com/office/drawing/2014/main" id="{48C3B17B-D559-4C31-A63C-6309712A45C0}"/>
              </a:ext>
            </a:extLst>
          </p:cNvPr>
          <p:cNvSpPr txBox="1">
            <a:spLocks/>
          </p:cNvSpPr>
          <p:nvPr/>
        </p:nvSpPr>
        <p:spPr>
          <a:xfrm>
            <a:off x="7440246" y="1250462"/>
            <a:ext cx="4428197" cy="54082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Does the </a:t>
            </a:r>
            <a:r>
              <a:rPr lang="en-US" sz="1800" dirty="0">
                <a:latin typeface="+mn-lt"/>
              </a:rPr>
              <a:t>Aggregate Repurchasing Corporation Rule apply?</a:t>
            </a: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Is there a Section 317(b) redemption?</a:t>
            </a:r>
            <a:br>
              <a:rPr lang="en-US" sz="1400" b="1" dirty="0">
                <a:solidFill>
                  <a:srgbClr val="000000"/>
                </a:solidFill>
                <a:ea typeface="Calibri" panose="020F0502020204030204" pitchFamily="34" charset="0"/>
                <a:cs typeface="Calibri" panose="020F0502020204030204" pitchFamily="34" charset="0"/>
              </a:rPr>
            </a:br>
            <a:endParaRPr lang="en-US" sz="1400" b="1"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Are the factors present?</a:t>
            </a: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endParaRPr lang="en-US" sz="18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800" dirty="0">
                <a:solidFill>
                  <a:srgbClr val="000000"/>
                </a:solidFill>
                <a:ea typeface="Calibri" panose="020F0502020204030204" pitchFamily="34" charset="0"/>
                <a:cs typeface="Calibri" panose="020F0502020204030204" pitchFamily="34" charset="0"/>
              </a:rPr>
              <a:t>Does the Purpose Exception apply?</a:t>
            </a:r>
            <a:endParaRPr lang="en-US" sz="1200" b="1" dirty="0">
              <a:cs typeface="Times New Roman" panose="02020603050405020304" pitchFamily="18" charset="0"/>
            </a:endParaRPr>
          </a:p>
        </p:txBody>
      </p:sp>
      <p:graphicFrame>
        <p:nvGraphicFramePr>
          <p:cNvPr id="21" name="Table 36">
            <a:extLst>
              <a:ext uri="{FF2B5EF4-FFF2-40B4-BE49-F238E27FC236}">
                <a16:creationId xmlns:a16="http://schemas.microsoft.com/office/drawing/2014/main" id="{34A1B680-76DF-46BF-B223-A27FEC6C2E4D}"/>
              </a:ext>
            </a:extLst>
          </p:cNvPr>
          <p:cNvGraphicFramePr>
            <a:graphicFrameLocks noGrp="1"/>
          </p:cNvGraphicFramePr>
          <p:nvPr>
            <p:extLst>
              <p:ext uri="{D42A27DB-BD31-4B8C-83A1-F6EECF244321}">
                <p14:modId xmlns:p14="http://schemas.microsoft.com/office/powerpoint/2010/main" val="1089865739"/>
              </p:ext>
            </p:extLst>
          </p:nvPr>
        </p:nvGraphicFramePr>
        <p:xfrm>
          <a:off x="6929337" y="3390725"/>
          <a:ext cx="5019382" cy="2593340"/>
        </p:xfrm>
        <a:graphic>
          <a:graphicData uri="http://schemas.openxmlformats.org/drawingml/2006/table">
            <a:tbl>
              <a:tblPr firstRow="1" bandRow="1">
                <a:tableStyleId>{F5AB1C69-6EDB-4FF4-983F-18BD219EF322}</a:tableStyleId>
              </a:tblPr>
              <a:tblGrid>
                <a:gridCol w="4378880">
                  <a:extLst>
                    <a:ext uri="{9D8B030D-6E8A-4147-A177-3AD203B41FA5}">
                      <a16:colId xmlns:a16="http://schemas.microsoft.com/office/drawing/2014/main" val="2574921708"/>
                    </a:ext>
                  </a:extLst>
                </a:gridCol>
                <a:gridCol w="640502">
                  <a:extLst>
                    <a:ext uri="{9D8B030D-6E8A-4147-A177-3AD203B41FA5}">
                      <a16:colId xmlns:a16="http://schemas.microsoft.com/office/drawing/2014/main" val="2252619968"/>
                    </a:ext>
                  </a:extLst>
                </a:gridCol>
              </a:tblGrid>
              <a:tr h="371566">
                <a:tc>
                  <a:txBody>
                    <a:bodyPr/>
                    <a:lstStyle/>
                    <a:p>
                      <a:r>
                        <a:rPr lang="en-US" sz="1200" dirty="0"/>
                        <a:t>Factor</a:t>
                      </a:r>
                    </a:p>
                  </a:txBody>
                  <a:tcPr/>
                </a:tc>
                <a:tc>
                  <a:txBody>
                    <a:bodyPr/>
                    <a:lstStyle/>
                    <a:p>
                      <a:pPr algn="ctr"/>
                      <a:r>
                        <a:rPr lang="en-US" sz="1200" dirty="0"/>
                        <a:t>Target/</a:t>
                      </a:r>
                      <a:r>
                        <a:rPr lang="en-US" sz="1200" dirty="0" err="1"/>
                        <a:t>Acq</a:t>
                      </a:r>
                      <a:endParaRPr lang="en-US" sz="1200" dirty="0"/>
                    </a:p>
                  </a:txBody>
                  <a:tcPr/>
                </a:tc>
                <a:extLst>
                  <a:ext uri="{0D108BD9-81ED-4DB2-BD59-A6C34878D82A}">
                    <a16:rowId xmlns:a16="http://schemas.microsoft.com/office/drawing/2014/main" val="371069015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Is made by a corporation that is publicly traded before and after the repurchase</a:t>
                      </a:r>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36211082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cs typeface="Times New Roman" panose="02020603050405020304" pitchFamily="18" charset="0"/>
                        </a:rPr>
                        <a:t>Is in the context of </a:t>
                      </a:r>
                      <a:r>
                        <a:rPr lang="en-US" sz="1050" dirty="0">
                          <a:ea typeface="Calibri" panose="020F0502020204030204" pitchFamily="34" charset="0"/>
                          <a:cs typeface="Times New Roman" panose="02020603050405020304" pitchFamily="18" charset="0"/>
                        </a:rPr>
                        <a:t>a single-corporation transaction (i.e., not in an acquisitive or divisive transaction)</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30953713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Consists of shares other than regular preferred stock</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40271331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not pro rata</a:t>
                      </a:r>
                      <a:endParaRPr lang="en-US" sz="1050" dirty="0"/>
                    </a:p>
                  </a:txBody>
                  <a:tcPr/>
                </a:tc>
                <a:tc>
                  <a:txBody>
                    <a:bodyPr/>
                    <a:lstStyle/>
                    <a:p>
                      <a:pPr algn="ctr"/>
                      <a:r>
                        <a:rPr lang="en-US" sz="1200" b="1" kern="1200" dirty="0">
                          <a:solidFill>
                            <a:schemeClr val="dk1"/>
                          </a:solidFill>
                          <a:latin typeface="+mn-lt"/>
                          <a:ea typeface="+mn-ea"/>
                          <a:cs typeface="+mn-cs"/>
                        </a:rPr>
                        <a:t>?</a:t>
                      </a:r>
                    </a:p>
                  </a:txBody>
                  <a:tcPr/>
                </a:tc>
                <a:extLst>
                  <a:ext uri="{0D108BD9-81ED-4DB2-BD59-A6C34878D82A}">
                    <a16:rowId xmlns:a16="http://schemas.microsoft.com/office/drawing/2014/main" val="278480857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made by a corporation that conducts, directly or indirectly, operations that generate material revenues and expenses at the time of the share repurchase</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663740912"/>
                  </a:ext>
                </a:extLst>
              </a:tr>
            </a:tbl>
          </a:graphicData>
        </a:graphic>
      </p:graphicFrame>
    </p:spTree>
    <p:extLst>
      <p:ext uri="{BB962C8B-B14F-4D97-AF65-F5344CB8AC3E}">
        <p14:creationId xmlns:p14="http://schemas.microsoft.com/office/powerpoint/2010/main" val="22145371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C40B5-E20A-4C79-9F69-8D2E79A689E2}"/>
              </a:ext>
            </a:extLst>
          </p:cNvPr>
          <p:cNvSpPr>
            <a:spLocks noGrp="1"/>
          </p:cNvSpPr>
          <p:nvPr>
            <p:ph type="title"/>
          </p:nvPr>
        </p:nvSpPr>
        <p:spPr>
          <a:xfrm>
            <a:off x="217136" y="406400"/>
            <a:ext cx="11757728" cy="711053"/>
          </a:xfrm>
        </p:spPr>
        <p:txBody>
          <a:bodyPr>
            <a:normAutofit fontScale="90000"/>
          </a:bodyPr>
          <a:lstStyle/>
          <a:p>
            <a:r>
              <a:rPr lang="en-US" b="1" dirty="0">
                <a:latin typeface="Calibri" panose="020F0502020204030204" pitchFamily="34" charset="0"/>
                <a:cs typeface="Calibri" panose="020F0502020204030204" pitchFamily="34" charset="0"/>
              </a:rPr>
              <a:t>Reverse stock split with cash in lieu of fractional shares</a:t>
            </a:r>
          </a:p>
        </p:txBody>
      </p:sp>
      <p:sp>
        <p:nvSpPr>
          <p:cNvPr id="7" name="Rectangle 6">
            <a:extLst>
              <a:ext uri="{FF2B5EF4-FFF2-40B4-BE49-F238E27FC236}">
                <a16:creationId xmlns:a16="http://schemas.microsoft.com/office/drawing/2014/main" id="{B3FEB456-3346-42D5-A0B5-D7B1ADF991A3}"/>
              </a:ext>
            </a:extLst>
          </p:cNvPr>
          <p:cNvSpPr/>
          <p:nvPr/>
        </p:nvSpPr>
        <p:spPr>
          <a:xfrm>
            <a:off x="3473376" y="3309463"/>
            <a:ext cx="1322363" cy="84406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Public Company</a:t>
            </a:r>
          </a:p>
        </p:txBody>
      </p:sp>
      <p:sp>
        <p:nvSpPr>
          <p:cNvPr id="8" name="Oval 7">
            <a:extLst>
              <a:ext uri="{FF2B5EF4-FFF2-40B4-BE49-F238E27FC236}">
                <a16:creationId xmlns:a16="http://schemas.microsoft.com/office/drawing/2014/main" id="{AD8340CF-C7F6-4B2E-BE1F-172B11A0A971}"/>
              </a:ext>
            </a:extLst>
          </p:cNvPr>
          <p:cNvSpPr/>
          <p:nvPr/>
        </p:nvSpPr>
        <p:spPr>
          <a:xfrm>
            <a:off x="3473377" y="2013983"/>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Public Company SHs</a:t>
            </a:r>
          </a:p>
        </p:txBody>
      </p:sp>
      <p:cxnSp>
        <p:nvCxnSpPr>
          <p:cNvPr id="14" name="Straight Connector 13">
            <a:extLst>
              <a:ext uri="{FF2B5EF4-FFF2-40B4-BE49-F238E27FC236}">
                <a16:creationId xmlns:a16="http://schemas.microsoft.com/office/drawing/2014/main" id="{FCCBECF1-02F6-49EB-BF64-F887D63C49C3}"/>
              </a:ext>
            </a:extLst>
          </p:cNvPr>
          <p:cNvCxnSpPr>
            <a:cxnSpLocks/>
            <a:stCxn id="8" idx="4"/>
            <a:endCxn id="7" idx="0"/>
          </p:cNvCxnSpPr>
          <p:nvPr/>
        </p:nvCxnSpPr>
        <p:spPr>
          <a:xfrm flipH="1">
            <a:off x="4134558" y="2710334"/>
            <a:ext cx="1" cy="59912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AA88939C-3795-4575-8A88-1F6A8564D258}"/>
              </a:ext>
            </a:extLst>
          </p:cNvPr>
          <p:cNvSpPr txBox="1">
            <a:spLocks/>
          </p:cNvSpPr>
          <p:nvPr/>
        </p:nvSpPr>
        <p:spPr>
          <a:xfrm>
            <a:off x="7396262" y="1250462"/>
            <a:ext cx="4428197" cy="54082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20000"/>
              </a:lnSpc>
              <a:spcBef>
                <a:spcPts val="0"/>
              </a:spcBef>
              <a:buFont typeface="+mj-lt"/>
              <a:buAutoNum type="arabicPeriod"/>
            </a:pPr>
            <a:r>
              <a:rPr lang="en-US" sz="1600" dirty="0">
                <a:solidFill>
                  <a:srgbClr val="000000"/>
                </a:solidFill>
                <a:ea typeface="Calibri" panose="020F0502020204030204" pitchFamily="34" charset="0"/>
                <a:cs typeface="Calibri" panose="020F0502020204030204" pitchFamily="34" charset="0"/>
              </a:rPr>
              <a:t>Does the </a:t>
            </a:r>
            <a:r>
              <a:rPr lang="en-US" sz="1600" dirty="0">
                <a:latin typeface="+mn-lt"/>
              </a:rPr>
              <a:t>Aggregate Repurchasing Corporation Rule apply?</a:t>
            </a:r>
          </a:p>
          <a:p>
            <a:pPr marL="342900" indent="-342900">
              <a:lnSpc>
                <a:spcPct val="120000"/>
              </a:lnSpc>
              <a:spcBef>
                <a:spcPts val="0"/>
              </a:spcBef>
              <a:buFont typeface="+mj-lt"/>
              <a:buAutoNum type="arabicPeriod"/>
            </a:pPr>
            <a:endParaRPr lang="en-US" sz="16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600" dirty="0">
                <a:solidFill>
                  <a:srgbClr val="000000"/>
                </a:solidFill>
                <a:ea typeface="Calibri" panose="020F0502020204030204" pitchFamily="34" charset="0"/>
                <a:cs typeface="Calibri" panose="020F0502020204030204" pitchFamily="34" charset="0"/>
              </a:rPr>
              <a:t>Is there a Section 317(b) redemption?</a:t>
            </a:r>
            <a:br>
              <a:rPr lang="en-US" sz="1200" b="1" dirty="0">
                <a:solidFill>
                  <a:srgbClr val="000000"/>
                </a:solidFill>
                <a:ea typeface="Calibri" panose="020F0502020204030204" pitchFamily="34" charset="0"/>
                <a:cs typeface="Calibri" panose="020F0502020204030204" pitchFamily="34" charset="0"/>
              </a:rPr>
            </a:br>
            <a:endParaRPr lang="en-US" sz="1200" b="1"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600" dirty="0">
                <a:solidFill>
                  <a:srgbClr val="000000"/>
                </a:solidFill>
                <a:ea typeface="Calibri" panose="020F0502020204030204" pitchFamily="34" charset="0"/>
                <a:cs typeface="Calibri" panose="020F0502020204030204" pitchFamily="34" charset="0"/>
              </a:rPr>
              <a:t>Are the factors present?</a:t>
            </a: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endParaRPr lang="en-US" sz="11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600" dirty="0">
                <a:solidFill>
                  <a:srgbClr val="000000"/>
                </a:solidFill>
                <a:ea typeface="Calibri" panose="020F0502020204030204" pitchFamily="34" charset="0"/>
                <a:cs typeface="Calibri" panose="020F0502020204030204" pitchFamily="34" charset="0"/>
              </a:rPr>
              <a:t>Does the </a:t>
            </a:r>
            <a:r>
              <a:rPr lang="en-US" sz="1600" dirty="0">
                <a:latin typeface="+mn-lt"/>
              </a:rPr>
              <a:t>Purpose Exception apply?</a:t>
            </a:r>
          </a:p>
          <a:p>
            <a:pPr lvl="2">
              <a:lnSpc>
                <a:spcPct val="120000"/>
              </a:lnSpc>
              <a:spcBef>
                <a:spcPts val="0"/>
              </a:spcBef>
            </a:pPr>
            <a:endParaRPr lang="en-US" sz="1050" b="1" dirty="0">
              <a:cs typeface="Times New Roman" panose="02020603050405020304" pitchFamily="18" charset="0"/>
            </a:endParaRPr>
          </a:p>
          <a:p>
            <a:pPr marL="914400" lvl="2" indent="0">
              <a:lnSpc>
                <a:spcPct val="120000"/>
              </a:lnSpc>
              <a:spcBef>
                <a:spcPts val="0"/>
              </a:spcBef>
              <a:buNone/>
            </a:pPr>
            <a:endParaRPr lang="en-US" sz="1200" b="1" dirty="0">
              <a:cs typeface="Times New Roman" panose="02020603050405020304" pitchFamily="18" charset="0"/>
            </a:endParaRPr>
          </a:p>
        </p:txBody>
      </p:sp>
      <p:sp>
        <p:nvSpPr>
          <p:cNvPr id="12" name="Arc 11">
            <a:extLst>
              <a:ext uri="{FF2B5EF4-FFF2-40B4-BE49-F238E27FC236}">
                <a16:creationId xmlns:a16="http://schemas.microsoft.com/office/drawing/2014/main" id="{124187D6-9777-4058-8986-FC5ADF748D4D}"/>
              </a:ext>
            </a:extLst>
          </p:cNvPr>
          <p:cNvSpPr/>
          <p:nvPr/>
        </p:nvSpPr>
        <p:spPr>
          <a:xfrm>
            <a:off x="4284023" y="2410856"/>
            <a:ext cx="901462" cy="1361489"/>
          </a:xfrm>
          <a:prstGeom prst="arc">
            <a:avLst>
              <a:gd name="adj1" fmla="val 16512998"/>
              <a:gd name="adj2" fmla="val 5034102"/>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a:extLst>
              <a:ext uri="{FF2B5EF4-FFF2-40B4-BE49-F238E27FC236}">
                <a16:creationId xmlns:a16="http://schemas.microsoft.com/office/drawing/2014/main" id="{09DDF351-28BF-47D6-8DC9-6B4349D064FF}"/>
              </a:ext>
            </a:extLst>
          </p:cNvPr>
          <p:cNvSpPr txBox="1"/>
          <p:nvPr/>
        </p:nvSpPr>
        <p:spPr>
          <a:xfrm>
            <a:off x="5185485" y="2847802"/>
            <a:ext cx="1426994" cy="430887"/>
          </a:xfrm>
          <a:prstGeom prst="rect">
            <a:avLst/>
          </a:prstGeom>
          <a:noFill/>
        </p:spPr>
        <p:txBody>
          <a:bodyPr wrap="none" rtlCol="0">
            <a:spAutoFit/>
          </a:bodyPr>
          <a:lstStyle/>
          <a:p>
            <a:r>
              <a:rPr lang="en-US" sz="1100" dirty="0"/>
              <a:t>New Public Company </a:t>
            </a:r>
          </a:p>
          <a:p>
            <a:r>
              <a:rPr lang="en-US" sz="1100" dirty="0"/>
              <a:t>shares + $</a:t>
            </a:r>
          </a:p>
        </p:txBody>
      </p:sp>
      <p:sp>
        <p:nvSpPr>
          <p:cNvPr id="16" name="Arc 15">
            <a:extLst>
              <a:ext uri="{FF2B5EF4-FFF2-40B4-BE49-F238E27FC236}">
                <a16:creationId xmlns:a16="http://schemas.microsoft.com/office/drawing/2014/main" id="{A520D4DD-0667-4002-BB54-B11065496BFC}"/>
              </a:ext>
            </a:extLst>
          </p:cNvPr>
          <p:cNvSpPr/>
          <p:nvPr/>
        </p:nvSpPr>
        <p:spPr>
          <a:xfrm rot="10800000">
            <a:off x="3083630" y="2370005"/>
            <a:ext cx="901462" cy="1361489"/>
          </a:xfrm>
          <a:prstGeom prst="arc">
            <a:avLst>
              <a:gd name="adj1" fmla="val 16512998"/>
              <a:gd name="adj2" fmla="val 5034102"/>
            </a:avLst>
          </a:prstGeom>
          <a:ln w="127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a:extLst>
              <a:ext uri="{FF2B5EF4-FFF2-40B4-BE49-F238E27FC236}">
                <a16:creationId xmlns:a16="http://schemas.microsoft.com/office/drawing/2014/main" id="{B1CFE7BF-C6C2-40A5-8E57-AFA5652333E3}"/>
              </a:ext>
            </a:extLst>
          </p:cNvPr>
          <p:cNvSpPr txBox="1"/>
          <p:nvPr/>
        </p:nvSpPr>
        <p:spPr>
          <a:xfrm>
            <a:off x="1983649" y="2847802"/>
            <a:ext cx="1099980" cy="430887"/>
          </a:xfrm>
          <a:prstGeom prst="rect">
            <a:avLst/>
          </a:prstGeom>
          <a:noFill/>
        </p:spPr>
        <p:txBody>
          <a:bodyPr wrap="none" rtlCol="0">
            <a:spAutoFit/>
          </a:bodyPr>
          <a:lstStyle/>
          <a:p>
            <a:pPr algn="r"/>
            <a:r>
              <a:rPr lang="en-US" sz="1100" dirty="0"/>
              <a:t>Public Company</a:t>
            </a:r>
          </a:p>
          <a:p>
            <a:pPr algn="r"/>
            <a:r>
              <a:rPr lang="en-US" sz="1100" dirty="0"/>
              <a:t>shares</a:t>
            </a:r>
          </a:p>
        </p:txBody>
      </p:sp>
      <p:sp>
        <p:nvSpPr>
          <p:cNvPr id="3" name="Slide Number Placeholder 2">
            <a:extLst>
              <a:ext uri="{FF2B5EF4-FFF2-40B4-BE49-F238E27FC236}">
                <a16:creationId xmlns:a16="http://schemas.microsoft.com/office/drawing/2014/main" id="{ED4A2BF9-2036-459A-A634-45D0C61DB42A}"/>
              </a:ext>
            </a:extLst>
          </p:cNvPr>
          <p:cNvSpPr>
            <a:spLocks noGrp="1"/>
          </p:cNvSpPr>
          <p:nvPr>
            <p:ph type="sldNum" sz="quarter" idx="12"/>
          </p:nvPr>
        </p:nvSpPr>
        <p:spPr/>
        <p:txBody>
          <a:bodyPr/>
          <a:lstStyle/>
          <a:p>
            <a:fld id="{B394B32C-C292-4A22-8BD0-2D9BDBC322CB}" type="slidenum">
              <a:rPr lang="en-US" smtClean="0"/>
              <a:t>31</a:t>
            </a:fld>
            <a:endParaRPr lang="en-US"/>
          </a:p>
        </p:txBody>
      </p:sp>
      <p:graphicFrame>
        <p:nvGraphicFramePr>
          <p:cNvPr id="15" name="Table 36">
            <a:extLst>
              <a:ext uri="{FF2B5EF4-FFF2-40B4-BE49-F238E27FC236}">
                <a16:creationId xmlns:a16="http://schemas.microsoft.com/office/drawing/2014/main" id="{E9644C6B-BBD3-4144-A4EE-DACC2AA3EB9F}"/>
              </a:ext>
            </a:extLst>
          </p:cNvPr>
          <p:cNvGraphicFramePr>
            <a:graphicFrameLocks noGrp="1"/>
          </p:cNvGraphicFramePr>
          <p:nvPr>
            <p:extLst>
              <p:ext uri="{D42A27DB-BD31-4B8C-83A1-F6EECF244321}">
                <p14:modId xmlns:p14="http://schemas.microsoft.com/office/powerpoint/2010/main" val="4258316436"/>
              </p:ext>
            </p:extLst>
          </p:nvPr>
        </p:nvGraphicFramePr>
        <p:xfrm>
          <a:off x="7172618" y="3181872"/>
          <a:ext cx="4692661" cy="2507706"/>
        </p:xfrm>
        <a:graphic>
          <a:graphicData uri="http://schemas.openxmlformats.org/drawingml/2006/table">
            <a:tbl>
              <a:tblPr firstRow="1" bandRow="1">
                <a:tableStyleId>{F5AB1C69-6EDB-4FF4-983F-18BD219EF322}</a:tableStyleId>
              </a:tblPr>
              <a:tblGrid>
                <a:gridCol w="4093851">
                  <a:extLst>
                    <a:ext uri="{9D8B030D-6E8A-4147-A177-3AD203B41FA5}">
                      <a16:colId xmlns:a16="http://schemas.microsoft.com/office/drawing/2014/main" val="2574921708"/>
                    </a:ext>
                  </a:extLst>
                </a:gridCol>
                <a:gridCol w="598810">
                  <a:extLst>
                    <a:ext uri="{9D8B030D-6E8A-4147-A177-3AD203B41FA5}">
                      <a16:colId xmlns:a16="http://schemas.microsoft.com/office/drawing/2014/main" val="2252619968"/>
                    </a:ext>
                  </a:extLst>
                </a:gridCol>
              </a:tblGrid>
              <a:tr h="371566">
                <a:tc>
                  <a:txBody>
                    <a:bodyPr/>
                    <a:lstStyle/>
                    <a:p>
                      <a:r>
                        <a:rPr lang="en-US" sz="1200" dirty="0"/>
                        <a:t>Factor</a:t>
                      </a:r>
                    </a:p>
                  </a:txBody>
                  <a:tcPr/>
                </a:tc>
                <a:tc>
                  <a:txBody>
                    <a:bodyPr/>
                    <a:lstStyle/>
                    <a:p>
                      <a:pPr algn="ctr"/>
                      <a:r>
                        <a:rPr lang="en-US" sz="1200" dirty="0" err="1"/>
                        <a:t>PubCo</a:t>
                      </a:r>
                      <a:endParaRPr lang="en-US" sz="1200" dirty="0"/>
                    </a:p>
                  </a:txBody>
                  <a:tcPr/>
                </a:tc>
                <a:extLst>
                  <a:ext uri="{0D108BD9-81ED-4DB2-BD59-A6C34878D82A}">
                    <a16:rowId xmlns:a16="http://schemas.microsoft.com/office/drawing/2014/main" val="371069015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Is made by a corporation that is publicly traded before and after the repurchase</a:t>
                      </a:r>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36211082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cs typeface="Times New Roman" panose="02020603050405020304" pitchFamily="18" charset="0"/>
                        </a:rPr>
                        <a:t>Is in the context of </a:t>
                      </a:r>
                      <a:r>
                        <a:rPr lang="en-US" sz="1050" dirty="0">
                          <a:ea typeface="Calibri" panose="020F0502020204030204" pitchFamily="34" charset="0"/>
                          <a:cs typeface="Times New Roman" panose="02020603050405020304" pitchFamily="18" charset="0"/>
                        </a:rPr>
                        <a:t>a single-corporation transaction (i.e., not in an acquisitive or divisive transaction)</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30953713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Consists of shares other than regular preferred stock</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40271331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not pro rata</a:t>
                      </a:r>
                      <a:endParaRPr lang="en-US" sz="1050" dirty="0"/>
                    </a:p>
                  </a:txBody>
                  <a:tcPr/>
                </a:tc>
                <a:tc>
                  <a:txBody>
                    <a:bodyPr/>
                    <a:lstStyle/>
                    <a:p>
                      <a:pPr algn="ctr"/>
                      <a:r>
                        <a:rPr lang="en-US" sz="1200" b="1" kern="1200" dirty="0">
                          <a:solidFill>
                            <a:schemeClr val="dk1"/>
                          </a:solidFill>
                          <a:latin typeface="+mn-lt"/>
                          <a:ea typeface="+mn-ea"/>
                          <a:cs typeface="+mn-cs"/>
                        </a:rPr>
                        <a:t>?</a:t>
                      </a:r>
                    </a:p>
                  </a:txBody>
                  <a:tcPr/>
                </a:tc>
                <a:extLst>
                  <a:ext uri="{0D108BD9-81ED-4DB2-BD59-A6C34878D82A}">
                    <a16:rowId xmlns:a16="http://schemas.microsoft.com/office/drawing/2014/main" val="278480857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made by a corporation that conducts, directly or indirectly, operations that generate material revenues and expenses at the time of the share repurchase</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663740912"/>
                  </a:ext>
                </a:extLst>
              </a:tr>
            </a:tbl>
          </a:graphicData>
        </a:graphic>
      </p:graphicFrame>
    </p:spTree>
    <p:extLst>
      <p:ext uri="{BB962C8B-B14F-4D97-AF65-F5344CB8AC3E}">
        <p14:creationId xmlns:p14="http://schemas.microsoft.com/office/powerpoint/2010/main" val="21728639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a:extLst>
              <a:ext uri="{FF2B5EF4-FFF2-40B4-BE49-F238E27FC236}">
                <a16:creationId xmlns:a16="http://schemas.microsoft.com/office/drawing/2014/main" id="{23FC32CB-0C39-443D-B45D-C757610B82BD}"/>
              </a:ext>
            </a:extLst>
          </p:cNvPr>
          <p:cNvSpPr txBox="1">
            <a:spLocks/>
          </p:cNvSpPr>
          <p:nvPr/>
        </p:nvSpPr>
        <p:spPr>
          <a:xfrm>
            <a:off x="7396262" y="1250462"/>
            <a:ext cx="4428197" cy="54082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20000"/>
              </a:lnSpc>
              <a:spcBef>
                <a:spcPts val="0"/>
              </a:spcBef>
              <a:buFont typeface="+mj-lt"/>
              <a:buAutoNum type="arabicPeriod"/>
            </a:pPr>
            <a:r>
              <a:rPr lang="en-US" sz="1600" dirty="0">
                <a:solidFill>
                  <a:srgbClr val="000000"/>
                </a:solidFill>
                <a:ea typeface="Calibri" panose="020F0502020204030204" pitchFamily="34" charset="0"/>
                <a:cs typeface="Calibri" panose="020F0502020204030204" pitchFamily="34" charset="0"/>
              </a:rPr>
              <a:t>Does the </a:t>
            </a:r>
            <a:r>
              <a:rPr lang="en-US" sz="1600" dirty="0">
                <a:latin typeface="+mn-lt"/>
              </a:rPr>
              <a:t>Aggregate Repurchasing Corporation Rule apply?</a:t>
            </a:r>
          </a:p>
          <a:p>
            <a:pPr marL="342900" indent="-342900">
              <a:lnSpc>
                <a:spcPct val="120000"/>
              </a:lnSpc>
              <a:spcBef>
                <a:spcPts val="0"/>
              </a:spcBef>
              <a:buFont typeface="+mj-lt"/>
              <a:buAutoNum type="arabicPeriod"/>
            </a:pPr>
            <a:endParaRPr lang="en-US" sz="16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600" dirty="0">
                <a:solidFill>
                  <a:srgbClr val="000000"/>
                </a:solidFill>
                <a:ea typeface="Calibri" panose="020F0502020204030204" pitchFamily="34" charset="0"/>
                <a:cs typeface="Calibri" panose="020F0502020204030204" pitchFamily="34" charset="0"/>
              </a:rPr>
              <a:t>Is there a Section 317(b) redemption?</a:t>
            </a:r>
            <a:br>
              <a:rPr lang="en-US" sz="1200" b="1" dirty="0">
                <a:solidFill>
                  <a:srgbClr val="000000"/>
                </a:solidFill>
                <a:ea typeface="Calibri" panose="020F0502020204030204" pitchFamily="34" charset="0"/>
                <a:cs typeface="Calibri" panose="020F0502020204030204" pitchFamily="34" charset="0"/>
              </a:rPr>
            </a:br>
            <a:endParaRPr lang="en-US" sz="1200" b="1"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600" dirty="0">
                <a:solidFill>
                  <a:srgbClr val="000000"/>
                </a:solidFill>
                <a:ea typeface="Calibri" panose="020F0502020204030204" pitchFamily="34" charset="0"/>
                <a:cs typeface="Calibri" panose="020F0502020204030204" pitchFamily="34" charset="0"/>
              </a:rPr>
              <a:t>Are the factors present?</a:t>
            </a: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br>
              <a:rPr lang="en-US" sz="1100" dirty="0">
                <a:solidFill>
                  <a:srgbClr val="000000"/>
                </a:solidFill>
                <a:ea typeface="Calibri" panose="020F0502020204030204" pitchFamily="34" charset="0"/>
                <a:cs typeface="Calibri" panose="020F0502020204030204" pitchFamily="34" charset="0"/>
              </a:rPr>
            </a:br>
            <a:endParaRPr lang="en-US" sz="1100" dirty="0">
              <a:solidFill>
                <a:srgbClr val="000000"/>
              </a:solidFill>
              <a:ea typeface="Calibri" panose="020F0502020204030204" pitchFamily="34" charset="0"/>
              <a:cs typeface="Calibri" panose="020F0502020204030204" pitchFamily="34" charset="0"/>
            </a:endParaRPr>
          </a:p>
          <a:p>
            <a:pPr marL="342900" indent="-342900">
              <a:lnSpc>
                <a:spcPct val="120000"/>
              </a:lnSpc>
              <a:spcBef>
                <a:spcPts val="0"/>
              </a:spcBef>
              <a:buFont typeface="+mj-lt"/>
              <a:buAutoNum type="arabicPeriod"/>
            </a:pPr>
            <a:r>
              <a:rPr lang="en-US" sz="1600" dirty="0">
                <a:solidFill>
                  <a:srgbClr val="000000"/>
                </a:solidFill>
                <a:ea typeface="Calibri" panose="020F0502020204030204" pitchFamily="34" charset="0"/>
                <a:cs typeface="Calibri" panose="020F0502020204030204" pitchFamily="34" charset="0"/>
              </a:rPr>
              <a:t>Does the </a:t>
            </a:r>
            <a:r>
              <a:rPr lang="en-US" sz="1600" dirty="0">
                <a:latin typeface="+mn-lt"/>
              </a:rPr>
              <a:t>Purpose Exception apply?</a:t>
            </a:r>
          </a:p>
          <a:p>
            <a:pPr lvl="2">
              <a:lnSpc>
                <a:spcPct val="120000"/>
              </a:lnSpc>
              <a:spcBef>
                <a:spcPts val="0"/>
              </a:spcBef>
            </a:pPr>
            <a:endParaRPr lang="en-US" sz="1050" b="1" dirty="0">
              <a:cs typeface="Times New Roman" panose="02020603050405020304" pitchFamily="18" charset="0"/>
            </a:endParaRPr>
          </a:p>
          <a:p>
            <a:pPr marL="914400" lvl="2" indent="0">
              <a:lnSpc>
                <a:spcPct val="120000"/>
              </a:lnSpc>
              <a:spcBef>
                <a:spcPts val="0"/>
              </a:spcBef>
              <a:buNone/>
            </a:pPr>
            <a:endParaRPr lang="en-US" sz="1200" b="1" dirty="0">
              <a:cs typeface="Times New Roman" panose="02020603050405020304" pitchFamily="18" charset="0"/>
            </a:endParaRPr>
          </a:p>
        </p:txBody>
      </p:sp>
      <p:sp>
        <p:nvSpPr>
          <p:cNvPr id="2" name="Title 1">
            <a:extLst>
              <a:ext uri="{FF2B5EF4-FFF2-40B4-BE49-F238E27FC236}">
                <a16:creationId xmlns:a16="http://schemas.microsoft.com/office/drawing/2014/main" id="{365C40B5-E20A-4C79-9F69-8D2E79A689E2}"/>
              </a:ext>
            </a:extLst>
          </p:cNvPr>
          <p:cNvSpPr>
            <a:spLocks noGrp="1"/>
          </p:cNvSpPr>
          <p:nvPr>
            <p:ph type="title"/>
          </p:nvPr>
        </p:nvSpPr>
        <p:spPr>
          <a:xfrm>
            <a:off x="838199" y="365125"/>
            <a:ext cx="10813869" cy="711053"/>
          </a:xfrm>
        </p:spPr>
        <p:txBody>
          <a:bodyPr>
            <a:noAutofit/>
          </a:bodyPr>
          <a:lstStyle/>
          <a:p>
            <a:r>
              <a:rPr lang="en-US" b="1" dirty="0">
                <a:latin typeface="Calibri" panose="020F0502020204030204" pitchFamily="34" charset="0"/>
                <a:cs typeface="Calibri" panose="020F0502020204030204" pitchFamily="34" charset="0"/>
              </a:rPr>
              <a:t>Consolidated intercompany redemption</a:t>
            </a:r>
          </a:p>
        </p:txBody>
      </p:sp>
      <p:sp>
        <p:nvSpPr>
          <p:cNvPr id="7" name="Rectangle 6">
            <a:extLst>
              <a:ext uri="{FF2B5EF4-FFF2-40B4-BE49-F238E27FC236}">
                <a16:creationId xmlns:a16="http://schemas.microsoft.com/office/drawing/2014/main" id="{B3FEB456-3346-42D5-A0B5-D7B1ADF991A3}"/>
              </a:ext>
            </a:extLst>
          </p:cNvPr>
          <p:cNvSpPr/>
          <p:nvPr/>
        </p:nvSpPr>
        <p:spPr>
          <a:xfrm>
            <a:off x="2675141" y="4421357"/>
            <a:ext cx="1322363" cy="84406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Member</a:t>
            </a:r>
          </a:p>
        </p:txBody>
      </p:sp>
      <p:sp>
        <p:nvSpPr>
          <p:cNvPr id="15" name="Rectangle 14">
            <a:extLst>
              <a:ext uri="{FF2B5EF4-FFF2-40B4-BE49-F238E27FC236}">
                <a16:creationId xmlns:a16="http://schemas.microsoft.com/office/drawing/2014/main" id="{B2C26EE6-38AE-4D23-A824-465A83ED38D7}"/>
              </a:ext>
            </a:extLst>
          </p:cNvPr>
          <p:cNvSpPr/>
          <p:nvPr/>
        </p:nvSpPr>
        <p:spPr>
          <a:xfrm>
            <a:off x="3821169" y="2584938"/>
            <a:ext cx="1322363" cy="844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Common Parent</a:t>
            </a:r>
          </a:p>
        </p:txBody>
      </p:sp>
      <p:cxnSp>
        <p:nvCxnSpPr>
          <p:cNvPr id="18" name="Connector: Elbow 17">
            <a:extLst>
              <a:ext uri="{FF2B5EF4-FFF2-40B4-BE49-F238E27FC236}">
                <a16:creationId xmlns:a16="http://schemas.microsoft.com/office/drawing/2014/main" id="{B79E448E-8136-4085-AF6A-917901B5FCAB}"/>
              </a:ext>
            </a:extLst>
          </p:cNvPr>
          <p:cNvCxnSpPr>
            <a:cxnSpLocks/>
            <a:stCxn id="15" idx="2"/>
            <a:endCxn id="7" idx="0"/>
          </p:cNvCxnSpPr>
          <p:nvPr/>
        </p:nvCxnSpPr>
        <p:spPr>
          <a:xfrm rot="5400000">
            <a:off x="3413159" y="3352164"/>
            <a:ext cx="992357" cy="1146028"/>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282768E-AED1-4143-825D-AC5E7B2565EC}"/>
              </a:ext>
            </a:extLst>
          </p:cNvPr>
          <p:cNvSpPr/>
          <p:nvPr/>
        </p:nvSpPr>
        <p:spPr>
          <a:xfrm>
            <a:off x="1516069" y="2732650"/>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Public 1</a:t>
            </a:r>
          </a:p>
        </p:txBody>
      </p:sp>
      <p:cxnSp>
        <p:nvCxnSpPr>
          <p:cNvPr id="21" name="Connector: Elbow 20">
            <a:extLst>
              <a:ext uri="{FF2B5EF4-FFF2-40B4-BE49-F238E27FC236}">
                <a16:creationId xmlns:a16="http://schemas.microsoft.com/office/drawing/2014/main" id="{897677A4-C4DF-49C6-A357-CBE76276E755}"/>
              </a:ext>
            </a:extLst>
          </p:cNvPr>
          <p:cNvCxnSpPr>
            <a:cxnSpLocks/>
            <a:stCxn id="20" idx="4"/>
            <a:endCxn id="7" idx="0"/>
          </p:cNvCxnSpPr>
          <p:nvPr/>
        </p:nvCxnSpPr>
        <p:spPr>
          <a:xfrm rot="16200000" flipH="1">
            <a:off x="2260609" y="3345643"/>
            <a:ext cx="992356" cy="1159072"/>
          </a:xfrm>
          <a:prstGeom prst="bentConnector3">
            <a:avLst>
              <a:gd name="adj1"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A7D08283-1ED1-4FDF-808E-69D76A88788B}"/>
              </a:ext>
            </a:extLst>
          </p:cNvPr>
          <p:cNvSpPr txBox="1"/>
          <p:nvPr/>
        </p:nvSpPr>
        <p:spPr>
          <a:xfrm>
            <a:off x="4052425" y="3670350"/>
            <a:ext cx="429926" cy="261610"/>
          </a:xfrm>
          <a:prstGeom prst="rect">
            <a:avLst/>
          </a:prstGeom>
          <a:noFill/>
        </p:spPr>
        <p:txBody>
          <a:bodyPr wrap="none" rtlCol="0">
            <a:spAutoFit/>
          </a:bodyPr>
          <a:lstStyle/>
          <a:p>
            <a:r>
              <a:rPr lang="en-US" sz="1050" dirty="0"/>
              <a:t>85%</a:t>
            </a:r>
          </a:p>
        </p:txBody>
      </p:sp>
      <p:sp>
        <p:nvSpPr>
          <p:cNvPr id="26" name="TextBox 25">
            <a:extLst>
              <a:ext uri="{FF2B5EF4-FFF2-40B4-BE49-F238E27FC236}">
                <a16:creationId xmlns:a16="http://schemas.microsoft.com/office/drawing/2014/main" id="{A3D40013-1EB3-45EC-8394-ACBB65EF1F0E}"/>
              </a:ext>
            </a:extLst>
          </p:cNvPr>
          <p:cNvSpPr txBox="1"/>
          <p:nvPr/>
        </p:nvSpPr>
        <p:spPr>
          <a:xfrm>
            <a:off x="2177249" y="3671263"/>
            <a:ext cx="418704" cy="253916"/>
          </a:xfrm>
          <a:prstGeom prst="rect">
            <a:avLst/>
          </a:prstGeom>
          <a:noFill/>
        </p:spPr>
        <p:txBody>
          <a:bodyPr wrap="none" rtlCol="0">
            <a:spAutoFit/>
          </a:bodyPr>
          <a:lstStyle/>
          <a:p>
            <a:r>
              <a:rPr lang="en-US" sz="1050" dirty="0"/>
              <a:t>15%</a:t>
            </a:r>
          </a:p>
        </p:txBody>
      </p:sp>
      <p:sp>
        <p:nvSpPr>
          <p:cNvPr id="27" name="TextBox 26">
            <a:extLst>
              <a:ext uri="{FF2B5EF4-FFF2-40B4-BE49-F238E27FC236}">
                <a16:creationId xmlns:a16="http://schemas.microsoft.com/office/drawing/2014/main" id="{DAC2C0FF-6B08-4239-A785-D8BBE2450938}"/>
              </a:ext>
            </a:extLst>
          </p:cNvPr>
          <p:cNvSpPr txBox="1"/>
          <p:nvPr/>
        </p:nvSpPr>
        <p:spPr>
          <a:xfrm>
            <a:off x="5312492" y="4247184"/>
            <a:ext cx="1415772" cy="246221"/>
          </a:xfrm>
          <a:prstGeom prst="rect">
            <a:avLst/>
          </a:prstGeom>
          <a:noFill/>
        </p:spPr>
        <p:txBody>
          <a:bodyPr wrap="none" rtlCol="0">
            <a:spAutoFit/>
          </a:bodyPr>
          <a:lstStyle/>
          <a:p>
            <a:pPr algn="r"/>
            <a:r>
              <a:rPr lang="en-US" sz="1000" dirty="0"/>
              <a:t>&lt; 5% of Member shares</a:t>
            </a:r>
          </a:p>
        </p:txBody>
      </p:sp>
      <p:sp>
        <p:nvSpPr>
          <p:cNvPr id="22" name="Arc 21">
            <a:extLst>
              <a:ext uri="{FF2B5EF4-FFF2-40B4-BE49-F238E27FC236}">
                <a16:creationId xmlns:a16="http://schemas.microsoft.com/office/drawing/2014/main" id="{B7136C45-443E-46C8-9C38-54F2C3315772}"/>
              </a:ext>
            </a:extLst>
          </p:cNvPr>
          <p:cNvSpPr/>
          <p:nvPr/>
        </p:nvSpPr>
        <p:spPr>
          <a:xfrm>
            <a:off x="2426197" y="3276474"/>
            <a:ext cx="2966282" cy="1700401"/>
          </a:xfrm>
          <a:prstGeom prst="arc">
            <a:avLst>
              <a:gd name="adj1" fmla="val 19256414"/>
              <a:gd name="adj2" fmla="val 5034102"/>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Arc 16">
            <a:extLst>
              <a:ext uri="{FF2B5EF4-FFF2-40B4-BE49-F238E27FC236}">
                <a16:creationId xmlns:a16="http://schemas.microsoft.com/office/drawing/2014/main" id="{25788C1F-609D-4C7E-AF2B-EEC1FC57D2EF}"/>
              </a:ext>
            </a:extLst>
          </p:cNvPr>
          <p:cNvSpPr/>
          <p:nvPr/>
        </p:nvSpPr>
        <p:spPr>
          <a:xfrm rot="10068335">
            <a:off x="3482894" y="3074977"/>
            <a:ext cx="1199155" cy="1700401"/>
          </a:xfrm>
          <a:prstGeom prst="arc">
            <a:avLst>
              <a:gd name="adj1" fmla="val 19381841"/>
              <a:gd name="adj2" fmla="val 5034102"/>
            </a:avLst>
          </a:prstGeom>
          <a:ln w="127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a:extLst>
              <a:ext uri="{FF2B5EF4-FFF2-40B4-BE49-F238E27FC236}">
                <a16:creationId xmlns:a16="http://schemas.microsoft.com/office/drawing/2014/main" id="{548FB834-F76F-4B1C-A7EC-B93BE7356EBA}"/>
              </a:ext>
            </a:extLst>
          </p:cNvPr>
          <p:cNvSpPr txBox="1"/>
          <p:nvPr/>
        </p:nvSpPr>
        <p:spPr>
          <a:xfrm>
            <a:off x="3205489" y="3463513"/>
            <a:ext cx="276037" cy="307777"/>
          </a:xfrm>
          <a:prstGeom prst="rect">
            <a:avLst/>
          </a:prstGeom>
          <a:noFill/>
        </p:spPr>
        <p:txBody>
          <a:bodyPr wrap="none" rtlCol="0">
            <a:spAutoFit/>
          </a:bodyPr>
          <a:lstStyle/>
          <a:p>
            <a:pPr algn="r"/>
            <a:r>
              <a:rPr lang="en-US" sz="1400" dirty="0"/>
              <a:t>$</a:t>
            </a:r>
          </a:p>
        </p:txBody>
      </p:sp>
      <p:sp>
        <p:nvSpPr>
          <p:cNvPr id="23" name="Oval 22">
            <a:extLst>
              <a:ext uri="{FF2B5EF4-FFF2-40B4-BE49-F238E27FC236}">
                <a16:creationId xmlns:a16="http://schemas.microsoft.com/office/drawing/2014/main" id="{F2503955-DF07-49AF-B1E9-59CD8A40B3F4}"/>
              </a:ext>
            </a:extLst>
          </p:cNvPr>
          <p:cNvSpPr/>
          <p:nvPr/>
        </p:nvSpPr>
        <p:spPr>
          <a:xfrm>
            <a:off x="3821168" y="1355097"/>
            <a:ext cx="1322363" cy="69635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Public 2</a:t>
            </a:r>
          </a:p>
        </p:txBody>
      </p:sp>
      <p:cxnSp>
        <p:nvCxnSpPr>
          <p:cNvPr id="28" name="Straight Connector 27">
            <a:extLst>
              <a:ext uri="{FF2B5EF4-FFF2-40B4-BE49-F238E27FC236}">
                <a16:creationId xmlns:a16="http://schemas.microsoft.com/office/drawing/2014/main" id="{F1CE3BF0-7AE9-49D5-9250-5DA337F4DF8A}"/>
              </a:ext>
            </a:extLst>
          </p:cNvPr>
          <p:cNvCxnSpPr>
            <a:cxnSpLocks/>
            <a:stCxn id="23" idx="4"/>
            <a:endCxn id="15" idx="0"/>
          </p:cNvCxnSpPr>
          <p:nvPr/>
        </p:nvCxnSpPr>
        <p:spPr>
          <a:xfrm>
            <a:off x="4482350" y="2051448"/>
            <a:ext cx="1" cy="53349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C36993DE-3DC7-48D1-B670-46899C0BE1FF}"/>
              </a:ext>
            </a:extLst>
          </p:cNvPr>
          <p:cNvSpPr>
            <a:spLocks noGrp="1"/>
          </p:cNvSpPr>
          <p:nvPr>
            <p:ph type="sldNum" sz="quarter" idx="12"/>
          </p:nvPr>
        </p:nvSpPr>
        <p:spPr/>
        <p:txBody>
          <a:bodyPr/>
          <a:lstStyle/>
          <a:p>
            <a:fld id="{B394B32C-C292-4A22-8BD0-2D9BDBC322CB}" type="slidenum">
              <a:rPr lang="en-US" smtClean="0"/>
              <a:t>32</a:t>
            </a:fld>
            <a:endParaRPr lang="en-US"/>
          </a:p>
        </p:txBody>
      </p:sp>
      <p:graphicFrame>
        <p:nvGraphicFramePr>
          <p:cNvPr id="31" name="Table 36">
            <a:extLst>
              <a:ext uri="{FF2B5EF4-FFF2-40B4-BE49-F238E27FC236}">
                <a16:creationId xmlns:a16="http://schemas.microsoft.com/office/drawing/2014/main" id="{4F13FDF4-54AB-4238-8655-CB7CD0314D33}"/>
              </a:ext>
            </a:extLst>
          </p:cNvPr>
          <p:cNvGraphicFramePr>
            <a:graphicFrameLocks noGrp="1"/>
          </p:cNvGraphicFramePr>
          <p:nvPr>
            <p:extLst>
              <p:ext uri="{D42A27DB-BD31-4B8C-83A1-F6EECF244321}">
                <p14:modId xmlns:p14="http://schemas.microsoft.com/office/powerpoint/2010/main" val="2214834847"/>
              </p:ext>
            </p:extLst>
          </p:nvPr>
        </p:nvGraphicFramePr>
        <p:xfrm>
          <a:off x="7172618" y="3181872"/>
          <a:ext cx="4865584" cy="2507706"/>
        </p:xfrm>
        <a:graphic>
          <a:graphicData uri="http://schemas.openxmlformats.org/drawingml/2006/table">
            <a:tbl>
              <a:tblPr firstRow="1" bandRow="1">
                <a:tableStyleId>{F5AB1C69-6EDB-4FF4-983F-18BD219EF322}</a:tableStyleId>
              </a:tblPr>
              <a:tblGrid>
                <a:gridCol w="4088085">
                  <a:extLst>
                    <a:ext uri="{9D8B030D-6E8A-4147-A177-3AD203B41FA5}">
                      <a16:colId xmlns:a16="http://schemas.microsoft.com/office/drawing/2014/main" val="2574921708"/>
                    </a:ext>
                  </a:extLst>
                </a:gridCol>
                <a:gridCol w="777499">
                  <a:extLst>
                    <a:ext uri="{9D8B030D-6E8A-4147-A177-3AD203B41FA5}">
                      <a16:colId xmlns:a16="http://schemas.microsoft.com/office/drawing/2014/main" val="2252619968"/>
                    </a:ext>
                  </a:extLst>
                </a:gridCol>
              </a:tblGrid>
              <a:tr h="371566">
                <a:tc>
                  <a:txBody>
                    <a:bodyPr/>
                    <a:lstStyle/>
                    <a:p>
                      <a:r>
                        <a:rPr lang="en-US" sz="1200" dirty="0"/>
                        <a:t>Factor</a:t>
                      </a:r>
                    </a:p>
                  </a:txBody>
                  <a:tcPr/>
                </a:tc>
                <a:tc>
                  <a:txBody>
                    <a:bodyPr/>
                    <a:lstStyle/>
                    <a:p>
                      <a:pPr algn="ctr"/>
                      <a:r>
                        <a:rPr lang="en-US" sz="1200" dirty="0"/>
                        <a:t>Member</a:t>
                      </a:r>
                    </a:p>
                  </a:txBody>
                  <a:tcPr/>
                </a:tc>
                <a:extLst>
                  <a:ext uri="{0D108BD9-81ED-4DB2-BD59-A6C34878D82A}">
                    <a16:rowId xmlns:a16="http://schemas.microsoft.com/office/drawing/2014/main" val="371069015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Is made by a corporation that is publicly traded before and after the repurchase</a:t>
                      </a:r>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36211082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cs typeface="Times New Roman" panose="02020603050405020304" pitchFamily="18" charset="0"/>
                        </a:rPr>
                        <a:t>Is in the context of </a:t>
                      </a:r>
                      <a:r>
                        <a:rPr lang="en-US" sz="1050" dirty="0">
                          <a:ea typeface="Calibri" panose="020F0502020204030204" pitchFamily="34" charset="0"/>
                          <a:cs typeface="Times New Roman" panose="02020603050405020304" pitchFamily="18" charset="0"/>
                        </a:rPr>
                        <a:t>a single-corporation transaction (i.e., not in an acquisitive or divisive transaction)</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30953713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Consists of shares other than regular preferred stock</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40271331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not pro rata</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278480857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ea typeface="Calibri" panose="020F0502020204030204" pitchFamily="34" charset="0"/>
                          <a:cs typeface="Times New Roman" panose="02020603050405020304" pitchFamily="18" charset="0"/>
                        </a:rPr>
                        <a:t>Is made by a corporation that conducts, directly or indirectly, operations that generate material revenues and expenses at the time of the share repurchase</a:t>
                      </a:r>
                      <a:endParaRPr lang="en-US" sz="1050" dirty="0"/>
                    </a:p>
                  </a:txBody>
                  <a:tcPr/>
                </a:tc>
                <a:tc>
                  <a:txBody>
                    <a:bodyPr/>
                    <a:lstStyle/>
                    <a:p>
                      <a:pPr algn="ctr"/>
                      <a:r>
                        <a:rPr lang="en-US" sz="1200" b="1" kern="1200" dirty="0">
                          <a:solidFill>
                            <a:schemeClr val="dk1"/>
                          </a:solidFill>
                          <a:latin typeface="+mn-lt"/>
                          <a:ea typeface="+mn-ea"/>
                          <a:cs typeface="+mn-cs"/>
                        </a:rPr>
                        <a:t>YES</a:t>
                      </a:r>
                    </a:p>
                  </a:txBody>
                  <a:tcPr/>
                </a:tc>
                <a:extLst>
                  <a:ext uri="{0D108BD9-81ED-4DB2-BD59-A6C34878D82A}">
                    <a16:rowId xmlns:a16="http://schemas.microsoft.com/office/drawing/2014/main" val="663740912"/>
                  </a:ext>
                </a:extLst>
              </a:tr>
            </a:tbl>
          </a:graphicData>
        </a:graphic>
      </p:graphicFrame>
    </p:spTree>
    <p:extLst>
      <p:ext uri="{BB962C8B-B14F-4D97-AF65-F5344CB8AC3E}">
        <p14:creationId xmlns:p14="http://schemas.microsoft.com/office/powerpoint/2010/main" val="97613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0D5C600-4858-4D1C-9A8B-2B1B430BF6BC}"/>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What has Congress said?</a:t>
            </a:r>
          </a:p>
        </p:txBody>
      </p:sp>
      <p:sp>
        <p:nvSpPr>
          <p:cNvPr id="7" name="Content Placeholder 2">
            <a:extLst>
              <a:ext uri="{FF2B5EF4-FFF2-40B4-BE49-F238E27FC236}">
                <a16:creationId xmlns:a16="http://schemas.microsoft.com/office/drawing/2014/main" id="{528AA0F3-F34E-4833-A720-D0C064213E0F}"/>
              </a:ext>
            </a:extLst>
          </p:cNvPr>
          <p:cNvSpPr txBox="1">
            <a:spLocks/>
          </p:cNvSpPr>
          <p:nvPr/>
        </p:nvSpPr>
        <p:spPr>
          <a:xfrm>
            <a:off x="384048" y="1209822"/>
            <a:ext cx="11484395" cy="525535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175" lvl="1" indent="0">
              <a:spcBef>
                <a:spcPts val="1800"/>
              </a:spcBef>
              <a:buNone/>
            </a:pPr>
            <a:r>
              <a:rPr lang="en-US" sz="2800" dirty="0">
                <a:effectLst/>
                <a:latin typeface="Calibri" panose="020F0502020204030204" pitchFamily="34" charset="0"/>
                <a:ea typeface="Calibri" panose="020F0502020204030204" pitchFamily="34" charset="0"/>
                <a:cs typeface="Calibri" panose="020F0502020204030204" pitchFamily="34" charset="0"/>
              </a:rPr>
              <a:t>Senator Schumer: “</a:t>
            </a:r>
            <a:r>
              <a:rPr lang="en-US" sz="2800" b="1" i="1" dirty="0">
                <a:effectLst/>
                <a:latin typeface="Calibri" panose="020F0502020204030204" pitchFamily="34" charset="0"/>
                <a:ea typeface="Calibri" panose="020F0502020204030204" pitchFamily="34" charset="0"/>
                <a:cs typeface="Calibri" panose="020F0502020204030204" pitchFamily="34" charset="0"/>
              </a:rPr>
              <a:t>I hate stock buybacks</a:t>
            </a:r>
            <a:r>
              <a:rPr lang="en-US" sz="2800" dirty="0">
                <a:effectLst/>
                <a:latin typeface="Calibri" panose="020F0502020204030204" pitchFamily="34" charset="0"/>
                <a:ea typeface="Calibri" panose="020F0502020204030204" pitchFamily="34" charset="0"/>
                <a:cs typeface="Calibri" panose="020F0502020204030204" pitchFamily="34" charset="0"/>
              </a:rPr>
              <a:t>. . . .  I think they’re one of the most self-serving things that corporate America does. Instead of investing in workers and in training and in research and in equipment, they simply — </a:t>
            </a:r>
            <a:r>
              <a:rPr lang="en-US" sz="2800" b="1" i="1" dirty="0">
                <a:effectLst/>
                <a:latin typeface="Calibri" panose="020F0502020204030204" pitchFamily="34" charset="0"/>
                <a:ea typeface="Calibri" panose="020F0502020204030204" pitchFamily="34" charset="0"/>
                <a:cs typeface="Calibri" panose="020F0502020204030204" pitchFamily="34" charset="0"/>
              </a:rPr>
              <a:t>they don’t do a thing to make their company better </a:t>
            </a:r>
            <a:r>
              <a:rPr lang="en-US" sz="2800" dirty="0">
                <a:effectLst/>
                <a:latin typeface="Calibri" panose="020F0502020204030204" pitchFamily="34" charset="0"/>
                <a:ea typeface="Calibri" panose="020F0502020204030204" pitchFamily="34" charset="0"/>
                <a:cs typeface="Calibri" panose="020F0502020204030204" pitchFamily="34" charset="0"/>
              </a:rPr>
              <a:t>and they artificially raise the stock price by just reducing the number of shares.”</a:t>
            </a:r>
          </a:p>
          <a:p>
            <a:pPr marL="3175" lvl="1" indent="0">
              <a:spcBef>
                <a:spcPts val="1800"/>
              </a:spcBef>
              <a:buNone/>
            </a:pPr>
            <a:r>
              <a:rPr lang="en-US" sz="2800" dirty="0">
                <a:effectLst/>
                <a:latin typeface="Calibri" panose="020F0502020204030204" pitchFamily="34" charset="0"/>
                <a:ea typeface="Calibri" panose="020F0502020204030204" pitchFamily="34" charset="0"/>
                <a:cs typeface="Calibri" panose="020F0502020204030204" pitchFamily="34" charset="0"/>
              </a:rPr>
              <a:t>Senator Merkley: “[Describes corporate executives receiving stock options.] Now, if you have a stock option and then your company buys back stock, every share gets more valuable; you make a massive amount of money. </a:t>
            </a:r>
            <a:r>
              <a:rPr lang="en-US" sz="2800" b="1" i="1" dirty="0">
                <a:effectLst/>
                <a:latin typeface="Calibri" panose="020F0502020204030204" pitchFamily="34" charset="0"/>
                <a:ea typeface="Calibri" panose="020F0502020204030204" pitchFamily="34" charset="0"/>
                <a:cs typeface="Calibri" panose="020F0502020204030204" pitchFamily="34" charset="0"/>
              </a:rPr>
              <a:t>This is a corrupt system</a:t>
            </a:r>
            <a:r>
              <a:rPr lang="en-US" sz="2800" dirty="0">
                <a:effectLst/>
                <a:latin typeface="Calibri" panose="020F0502020204030204" pitchFamily="34" charset="0"/>
                <a:ea typeface="Calibri" panose="020F0502020204030204" pitchFamily="34" charset="0"/>
                <a:cs typeface="Calibri" panose="020F0502020204030204" pitchFamily="34" charset="0"/>
              </a:rPr>
              <a:t>. It does nothing to further the investment of the company and the productivity of America. It does nothing to increase the R&amp;D-research and development-that goes into new products.” </a:t>
            </a:r>
          </a:p>
          <a:p>
            <a:pPr marL="3175" lvl="1" indent="0">
              <a:spcBef>
                <a:spcPts val="1800"/>
              </a:spcBef>
              <a:buNone/>
            </a:pPr>
            <a:r>
              <a:rPr lang="en-US" sz="2800" dirty="0">
                <a:latin typeface="Calibri" panose="020F0502020204030204" pitchFamily="34" charset="0"/>
                <a:cs typeface="Calibri" panose="020F0502020204030204" pitchFamily="34" charset="0"/>
              </a:rPr>
              <a:t>Senator Wyden: “</a:t>
            </a:r>
            <a:r>
              <a:rPr lang="en-US" sz="2800" b="1" i="1" dirty="0">
                <a:latin typeface="Calibri" panose="020F0502020204030204" pitchFamily="34" charset="0"/>
                <a:cs typeface="Calibri" panose="020F0502020204030204" pitchFamily="34" charset="0"/>
              </a:rPr>
              <a:t>I just heard about [tax lawyers concluding that SPACs will be subject to the excise tax on any redemptions/liquidations] in the last couple days </a:t>
            </a:r>
            <a:r>
              <a:rPr lang="en-US" sz="2800" dirty="0">
                <a:latin typeface="Calibri" panose="020F0502020204030204" pitchFamily="34" charset="0"/>
                <a:cs typeface="Calibri" panose="020F0502020204030204" pitchFamily="34" charset="0"/>
              </a:rPr>
              <a:t>. . . . I’m looking at it; lawyers have lots of opinions.”</a:t>
            </a:r>
          </a:p>
          <a:p>
            <a:pPr marL="688975" lvl="2">
              <a:spcBef>
                <a:spcPts val="1800"/>
              </a:spcBef>
            </a:pP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 name="Slide Number Placeholder 1">
            <a:extLst>
              <a:ext uri="{FF2B5EF4-FFF2-40B4-BE49-F238E27FC236}">
                <a16:creationId xmlns:a16="http://schemas.microsoft.com/office/drawing/2014/main" id="{697855EA-54C4-4AD0-B139-3EF4E9F92BDD}"/>
              </a:ext>
            </a:extLst>
          </p:cNvPr>
          <p:cNvSpPr>
            <a:spLocks noGrp="1"/>
          </p:cNvSpPr>
          <p:nvPr>
            <p:ph type="sldNum" sz="quarter" idx="12"/>
          </p:nvPr>
        </p:nvSpPr>
        <p:spPr/>
        <p:txBody>
          <a:bodyPr/>
          <a:lstStyle/>
          <a:p>
            <a:fld id="{B394B32C-C292-4A22-8BD0-2D9BDBC322CB}" type="slidenum">
              <a:rPr lang="en-US" smtClean="0"/>
              <a:t>4</a:t>
            </a:fld>
            <a:endParaRPr lang="en-US"/>
          </a:p>
        </p:txBody>
      </p:sp>
    </p:spTree>
    <p:extLst>
      <p:ext uri="{BB962C8B-B14F-4D97-AF65-F5344CB8AC3E}">
        <p14:creationId xmlns:p14="http://schemas.microsoft.com/office/powerpoint/2010/main" val="804473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0D5C600-4858-4D1C-9A8B-2B1B430BF6BC}"/>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Does Congress really hate . . .</a:t>
            </a:r>
          </a:p>
        </p:txBody>
      </p:sp>
      <p:sp>
        <p:nvSpPr>
          <p:cNvPr id="7" name="Content Placeholder 2">
            <a:extLst>
              <a:ext uri="{FF2B5EF4-FFF2-40B4-BE49-F238E27FC236}">
                <a16:creationId xmlns:a16="http://schemas.microsoft.com/office/drawing/2014/main" id="{528AA0F3-F34E-4833-A720-D0C064213E0F}"/>
              </a:ext>
            </a:extLst>
          </p:cNvPr>
          <p:cNvSpPr txBox="1">
            <a:spLocks/>
          </p:cNvSpPr>
          <p:nvPr/>
        </p:nvSpPr>
        <p:spPr>
          <a:xfrm>
            <a:off x="384048" y="1209822"/>
            <a:ext cx="11484395" cy="5255357"/>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31775" lvl="1">
              <a:spcBef>
                <a:spcPts val="1800"/>
              </a:spcBef>
            </a:pPr>
            <a:r>
              <a:rPr lang="en-US" sz="2800" dirty="0">
                <a:latin typeface="Calibri" panose="020F0502020204030204" pitchFamily="34" charset="0"/>
                <a:ea typeface="Calibri" panose="020F0502020204030204" pitchFamily="34" charset="0"/>
                <a:cs typeface="Calibri" panose="020F0502020204030204" pitchFamily="34" charset="0"/>
              </a:rPr>
              <a:t>B</a:t>
            </a:r>
            <a:r>
              <a:rPr lang="en-US" sz="2800" dirty="0">
                <a:effectLst/>
                <a:latin typeface="Calibri" panose="020F0502020204030204" pitchFamily="34" charset="0"/>
                <a:ea typeface="Calibri" panose="020F0502020204030204" pitchFamily="34" charset="0"/>
                <a:cs typeface="Calibri" panose="020F0502020204030204" pitchFamily="34" charset="0"/>
              </a:rPr>
              <a:t>ootstrap </a:t>
            </a:r>
            <a:r>
              <a:rPr lang="en-US" sz="2800" dirty="0">
                <a:latin typeface="Calibri" panose="020F0502020204030204" pitchFamily="34" charset="0"/>
                <a:ea typeface="Calibri" panose="020F0502020204030204" pitchFamily="34" charset="0"/>
                <a:cs typeface="Calibri" panose="020F0502020204030204" pitchFamily="34" charset="0"/>
              </a:rPr>
              <a:t>acquisitions</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a:p>
            <a:pPr marL="231775" lvl="1">
              <a:spcBef>
                <a:spcPts val="1800"/>
              </a:spcBef>
            </a:pPr>
            <a:r>
              <a:rPr lang="en-US" sz="2800" dirty="0">
                <a:effectLst/>
                <a:latin typeface="Calibri" panose="020F0502020204030204" pitchFamily="34" charset="0"/>
                <a:ea typeface="Calibri" panose="020F0502020204030204" pitchFamily="34" charset="0"/>
                <a:cs typeface="Calibri" panose="020F0502020204030204" pitchFamily="34" charset="0"/>
              </a:rPr>
              <a:t>Take private transactions effected via reverse subsidiary merger (but only if debt financing is incurred for tax purposes at the target)</a:t>
            </a:r>
          </a:p>
          <a:p>
            <a:pPr marL="231775" lvl="1">
              <a:spcBef>
                <a:spcPts val="1800"/>
              </a:spcBef>
            </a:pPr>
            <a:r>
              <a:rPr lang="en-US" sz="2800" dirty="0">
                <a:latin typeface="Calibri" panose="020F0502020204030204" pitchFamily="34" charset="0"/>
                <a:ea typeface="Calibri" panose="020F0502020204030204" pitchFamily="34" charset="0"/>
                <a:cs typeface="Calibri" panose="020F0502020204030204" pitchFamily="34" charset="0"/>
              </a:rPr>
              <a:t>Asset reorganizations with boot (but unclear if it is all of it, or just the boot, or only if there is gain in the shares)</a:t>
            </a:r>
          </a:p>
          <a:p>
            <a:pPr marL="231775" lvl="1">
              <a:spcBef>
                <a:spcPts val="1800"/>
              </a:spcBef>
            </a:pPr>
            <a:r>
              <a:rPr lang="en-US" sz="2800" dirty="0">
                <a:latin typeface="Calibri" panose="020F0502020204030204" pitchFamily="34" charset="0"/>
                <a:ea typeface="Calibri" panose="020F0502020204030204" pitchFamily="34" charset="0"/>
                <a:cs typeface="Calibri" panose="020F0502020204030204" pitchFamily="34" charset="0"/>
              </a:rPr>
              <a:t>Stock reorganizations with boot (but only if the boot is, or appears to be, sourced from the target)</a:t>
            </a:r>
          </a:p>
          <a:p>
            <a:pPr marL="231775" lvl="1">
              <a:spcBef>
                <a:spcPts val="1800"/>
              </a:spcBef>
            </a:pPr>
            <a:r>
              <a:rPr lang="en-US" sz="2800" dirty="0">
                <a:effectLst/>
                <a:latin typeface="Calibri" panose="020F0502020204030204" pitchFamily="34" charset="0"/>
                <a:ea typeface="Calibri" panose="020F0502020204030204" pitchFamily="34" charset="0"/>
                <a:cs typeface="Calibri" panose="020F0502020204030204" pitchFamily="34" charset="0"/>
              </a:rPr>
              <a:t>Section 304 transactions (but only if the acquiror is public)</a:t>
            </a:r>
          </a:p>
          <a:p>
            <a:pPr marL="231775" lvl="1">
              <a:spcBef>
                <a:spcPts val="1800"/>
              </a:spcBef>
            </a:pPr>
            <a:r>
              <a:rPr lang="en-US" sz="2800" dirty="0">
                <a:latin typeface="Calibri" panose="020F0502020204030204" pitchFamily="34" charset="0"/>
                <a:ea typeface="Calibri" panose="020F0502020204030204" pitchFamily="34" charset="0"/>
                <a:cs typeface="Calibri" panose="020F0502020204030204" pitchFamily="34" charset="0"/>
              </a:rPr>
              <a:t>Public company complete liquidations </a:t>
            </a:r>
          </a:p>
          <a:p>
            <a:pPr marL="231775" lvl="1">
              <a:spcBef>
                <a:spcPts val="1800"/>
              </a:spcBef>
            </a:pPr>
            <a:r>
              <a:rPr lang="en-US" sz="2800" dirty="0">
                <a:latin typeface="Calibri" panose="020F0502020204030204" pitchFamily="34" charset="0"/>
                <a:ea typeface="Calibri" panose="020F0502020204030204" pitchFamily="34" charset="0"/>
                <a:cs typeface="Calibri" panose="020F0502020204030204" pitchFamily="34" charset="0"/>
              </a:rPr>
              <a:t>Minimal cash issued in lieu of fractional shares (in otherwise stock-based transactions)</a:t>
            </a:r>
          </a:p>
          <a:p>
            <a:pPr marL="231775" lvl="1">
              <a:spcBef>
                <a:spcPts val="1800"/>
              </a:spcBef>
            </a:pPr>
            <a:r>
              <a:rPr lang="en-US" sz="2800" dirty="0">
                <a:latin typeface="Calibri" panose="020F0502020204030204" pitchFamily="34" charset="0"/>
                <a:ea typeface="Calibri" panose="020F0502020204030204" pitchFamily="34" charset="0"/>
                <a:cs typeface="Calibri" panose="020F0502020204030204" pitchFamily="34" charset="0"/>
              </a:rPr>
              <a:t>Split-offs</a:t>
            </a:r>
          </a:p>
          <a:p>
            <a:pPr marL="460375" lvl="2" indent="0">
              <a:spcBef>
                <a:spcPts val="1800"/>
              </a:spcBef>
              <a:buNone/>
            </a:pP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 name="Slide Number Placeholder 1">
            <a:extLst>
              <a:ext uri="{FF2B5EF4-FFF2-40B4-BE49-F238E27FC236}">
                <a16:creationId xmlns:a16="http://schemas.microsoft.com/office/drawing/2014/main" id="{697855EA-54C4-4AD0-B139-3EF4E9F92BDD}"/>
              </a:ext>
            </a:extLst>
          </p:cNvPr>
          <p:cNvSpPr>
            <a:spLocks noGrp="1"/>
          </p:cNvSpPr>
          <p:nvPr>
            <p:ph type="sldNum" sz="quarter" idx="12"/>
          </p:nvPr>
        </p:nvSpPr>
        <p:spPr/>
        <p:txBody>
          <a:bodyPr/>
          <a:lstStyle/>
          <a:p>
            <a:fld id="{B394B32C-C292-4A22-8BD0-2D9BDBC322CB}" type="slidenum">
              <a:rPr lang="en-US" smtClean="0"/>
              <a:t>5</a:t>
            </a:fld>
            <a:endParaRPr lang="en-US"/>
          </a:p>
        </p:txBody>
      </p:sp>
    </p:spTree>
    <p:extLst>
      <p:ext uri="{BB962C8B-B14F-4D97-AF65-F5344CB8AC3E}">
        <p14:creationId xmlns:p14="http://schemas.microsoft.com/office/powerpoint/2010/main" val="1858168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0D5C600-4858-4D1C-9A8B-2B1B430BF6BC}"/>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That’s dramatic.  Are there no limits?</a:t>
            </a:r>
          </a:p>
        </p:txBody>
      </p:sp>
      <p:sp>
        <p:nvSpPr>
          <p:cNvPr id="7" name="Content Placeholder 2">
            <a:extLst>
              <a:ext uri="{FF2B5EF4-FFF2-40B4-BE49-F238E27FC236}">
                <a16:creationId xmlns:a16="http://schemas.microsoft.com/office/drawing/2014/main" id="{528AA0F3-F34E-4833-A720-D0C064213E0F}"/>
              </a:ext>
            </a:extLst>
          </p:cNvPr>
          <p:cNvSpPr txBox="1">
            <a:spLocks/>
          </p:cNvSpPr>
          <p:nvPr/>
        </p:nvSpPr>
        <p:spPr>
          <a:xfrm>
            <a:off x="384048" y="1501292"/>
            <a:ext cx="11484395" cy="496388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None/>
            </a:pPr>
            <a:r>
              <a:rPr lang="en-US" dirty="0">
                <a:latin typeface="Calibri" panose="020F0502020204030204" pitchFamily="34" charset="0"/>
                <a:cs typeface="Calibri" panose="020F0502020204030204" pitchFamily="34" charset="0"/>
              </a:rPr>
              <a:t>There is general regulatory authority in section 4501(f), which provides:  “The Secretary shall prescribe such regulations and other guidance </a:t>
            </a:r>
            <a:r>
              <a:rPr lang="en-US" b="1" i="1" dirty="0">
                <a:latin typeface="Calibri" panose="020F0502020204030204" pitchFamily="34" charset="0"/>
                <a:cs typeface="Calibri" panose="020F0502020204030204" pitchFamily="34" charset="0"/>
              </a:rPr>
              <a:t>as are necessary or appropriate to carry out, and to prevent the avoidance of, the purposes of this section</a:t>
            </a:r>
            <a:r>
              <a:rPr lang="en-US" dirty="0">
                <a:latin typeface="Calibri" panose="020F0502020204030204" pitchFamily="34" charset="0"/>
                <a:cs typeface="Calibri" panose="020F0502020204030204" pitchFamily="34" charset="0"/>
              </a:rPr>
              <a:t>, including regulations and other guidance—</a:t>
            </a:r>
          </a:p>
          <a:p>
            <a:pPr marL="914400" indent="-514350">
              <a:spcAft>
                <a:spcPts val="1200"/>
              </a:spcAft>
              <a:buAutoNum type="arabicParenBoth"/>
            </a:pPr>
            <a:r>
              <a:rPr lang="en-US" sz="2200" dirty="0">
                <a:latin typeface="Calibri" panose="020F0502020204030204" pitchFamily="34" charset="0"/>
                <a:cs typeface="Calibri" panose="020F0502020204030204" pitchFamily="34" charset="0"/>
              </a:rPr>
              <a:t>to prevent the abuse of the exceptions provided by [section 4501(e)], </a:t>
            </a:r>
          </a:p>
          <a:p>
            <a:pPr marL="914400" indent="-514350">
              <a:spcAft>
                <a:spcPts val="1200"/>
              </a:spcAft>
              <a:buAutoNum type="arabicParenBoth"/>
            </a:pPr>
            <a:r>
              <a:rPr lang="en-US" sz="2200" dirty="0">
                <a:latin typeface="Calibri" panose="020F0502020204030204" pitchFamily="34" charset="0"/>
                <a:cs typeface="Calibri" panose="020F0502020204030204" pitchFamily="34" charset="0"/>
              </a:rPr>
              <a:t>to address special classes of stock and preferred stock, and </a:t>
            </a:r>
          </a:p>
          <a:p>
            <a:pPr marL="914400" indent="-514350">
              <a:spcAft>
                <a:spcPts val="1200"/>
              </a:spcAft>
              <a:buAutoNum type="arabicParenBoth"/>
            </a:pPr>
            <a:r>
              <a:rPr lang="en-US" sz="2200" dirty="0">
                <a:latin typeface="Calibri" panose="020F0502020204030204" pitchFamily="34" charset="0"/>
                <a:cs typeface="Calibri" panose="020F0502020204030204" pitchFamily="34" charset="0"/>
              </a:rPr>
              <a:t>for the application of the rules under [section 4501(d)]</a:t>
            </a:r>
          </a:p>
          <a:p>
            <a:pPr marL="0" indent="0">
              <a:spcAft>
                <a:spcPts val="1200"/>
              </a:spcAft>
              <a:buNone/>
            </a:pPr>
            <a:r>
              <a:rPr lang="en-US" dirty="0">
                <a:latin typeface="Calibri" panose="020F0502020204030204" pitchFamily="34" charset="0"/>
                <a:cs typeface="Calibri" panose="020F0502020204030204" pitchFamily="34" charset="0"/>
              </a:rPr>
              <a:t>Additionally, section 4501(e) provides a handful of specific exceptions, the most relevant in this context being, “</a:t>
            </a:r>
            <a:r>
              <a:rPr lang="en-US" b="1" i="1" dirty="0">
                <a:latin typeface="Calibri" panose="020F0502020204030204" pitchFamily="34" charset="0"/>
                <a:cs typeface="Calibri" panose="020F0502020204030204" pitchFamily="34" charset="0"/>
              </a:rPr>
              <a:t>to the extent that the repurchase is part of a reorganization (within the meaning of section 368(a)) and no gain or loss is recognized on such repurchase by the shareholder under chapter 1 by reason of such reorganization</a:t>
            </a:r>
            <a:r>
              <a:rPr lang="en-US" dirty="0">
                <a:latin typeface="Calibri" panose="020F0502020204030204" pitchFamily="34" charset="0"/>
                <a:cs typeface="Calibri" panose="020F0502020204030204" pitchFamily="34" charset="0"/>
              </a:rPr>
              <a:t>”.</a:t>
            </a:r>
          </a:p>
          <a:p>
            <a:pPr marL="400050" indent="0">
              <a:spcAft>
                <a:spcPts val="1200"/>
              </a:spcAft>
              <a:buNone/>
            </a:pPr>
            <a:endParaRPr lang="en-US" sz="2200" dirty="0">
              <a:latin typeface="Calibri" panose="020F0502020204030204" pitchFamily="34" charset="0"/>
              <a:cs typeface="Calibri" panose="020F0502020204030204" pitchFamily="34" charset="0"/>
            </a:endParaRPr>
          </a:p>
        </p:txBody>
      </p:sp>
      <p:sp>
        <p:nvSpPr>
          <p:cNvPr id="2" name="Slide Number Placeholder 1">
            <a:extLst>
              <a:ext uri="{FF2B5EF4-FFF2-40B4-BE49-F238E27FC236}">
                <a16:creationId xmlns:a16="http://schemas.microsoft.com/office/drawing/2014/main" id="{0720A1FE-44C9-4C2E-8B27-39506C29AA80}"/>
              </a:ext>
            </a:extLst>
          </p:cNvPr>
          <p:cNvSpPr>
            <a:spLocks noGrp="1"/>
          </p:cNvSpPr>
          <p:nvPr>
            <p:ph type="sldNum" sz="quarter" idx="12"/>
          </p:nvPr>
        </p:nvSpPr>
        <p:spPr/>
        <p:txBody>
          <a:bodyPr/>
          <a:lstStyle/>
          <a:p>
            <a:fld id="{B394B32C-C292-4A22-8BD0-2D9BDBC322CB}" type="slidenum">
              <a:rPr lang="en-US" smtClean="0"/>
              <a:t>6</a:t>
            </a:fld>
            <a:endParaRPr lang="en-US"/>
          </a:p>
        </p:txBody>
      </p:sp>
    </p:spTree>
    <p:extLst>
      <p:ext uri="{BB962C8B-B14F-4D97-AF65-F5344CB8AC3E}">
        <p14:creationId xmlns:p14="http://schemas.microsoft.com/office/powerpoint/2010/main" val="2765722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AE4BB8-BD95-4650-8FAA-1F4B0AC985A9}"/>
              </a:ext>
            </a:extLst>
          </p:cNvPr>
          <p:cNvSpPr>
            <a:spLocks noGrp="1"/>
          </p:cNvSpPr>
          <p:nvPr>
            <p:ph idx="1"/>
          </p:nvPr>
        </p:nvSpPr>
        <p:spPr>
          <a:xfrm>
            <a:off x="411061" y="1561513"/>
            <a:ext cx="11350304" cy="4615449"/>
          </a:xfrm>
        </p:spPr>
        <p:txBody>
          <a:bodyPr>
            <a:normAutofit fontScale="85000" lnSpcReduction="10000"/>
          </a:bodyPr>
          <a:lstStyle/>
          <a:p>
            <a:pPr marL="0" indent="0">
              <a:spcBef>
                <a:spcPts val="1800"/>
              </a:spcBef>
              <a:buNone/>
            </a:pPr>
            <a:r>
              <a:rPr lang="en-US" sz="3100" spc="-3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we’re investigating</a:t>
            </a:r>
          </a:p>
          <a:p>
            <a:pPr>
              <a:spcBef>
                <a:spcPts val="1800"/>
              </a:spcBef>
            </a:pPr>
            <a:r>
              <a:rPr lang="en-US" sz="2400" spc="-3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scope of transactions that appear to be the target of the excise tax under section 4501</a:t>
            </a:r>
          </a:p>
          <a:p>
            <a:pPr>
              <a:spcBef>
                <a:spcPts val="1800"/>
              </a:spcBef>
            </a:pPr>
            <a:r>
              <a:rPr lang="en-US" sz="2400" spc="-35" dirty="0">
                <a:solidFill>
                  <a:srgbClr val="000000"/>
                </a:solidFill>
                <a:latin typeface="Calibri" panose="020F0502020204030204" pitchFamily="34" charset="0"/>
                <a:ea typeface="Calibri" panose="020F0502020204030204" pitchFamily="34" charset="0"/>
                <a:cs typeface="Calibri" panose="020F0502020204030204" pitchFamily="34" charset="0"/>
              </a:rPr>
              <a:t>The transactions that could be ensnared by section 4501 but that are not/should not be the focus of the tax</a:t>
            </a:r>
          </a:p>
          <a:p>
            <a:pPr>
              <a:spcBef>
                <a:spcPts val="1800"/>
              </a:spcBef>
            </a:pPr>
            <a:r>
              <a:rPr lang="en-US" sz="2400" spc="-3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Developing a proposal that is flexible enough to address a variety of transactions</a:t>
            </a:r>
            <a:br>
              <a:rPr lang="en-US" sz="2400" spc="-3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endParaRPr lang="en-US" sz="2200" spc="-35"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spcBef>
                <a:spcPts val="1800"/>
              </a:spcBef>
              <a:buNone/>
            </a:pPr>
            <a:r>
              <a:rPr lang="en-US" sz="3100" spc="-3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we’re not </a:t>
            </a:r>
          </a:p>
          <a:p>
            <a:pPr>
              <a:spcBef>
                <a:spcPts val="1800"/>
              </a:spcBef>
            </a:pPr>
            <a:r>
              <a:rPr lang="en-US" sz="2400" spc="-3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politics and whether buybacks should be discouraged</a:t>
            </a:r>
          </a:p>
          <a:p>
            <a:pPr>
              <a:spcBef>
                <a:spcPts val="1800"/>
              </a:spcBef>
            </a:pPr>
            <a:r>
              <a:rPr lang="en-US" sz="2400" spc="-3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Generally, what </a:t>
            </a:r>
            <a:r>
              <a:rPr lang="en-US" sz="2400" spc="-35" dirty="0">
                <a:solidFill>
                  <a:srgbClr val="000000"/>
                </a:solidFill>
                <a:latin typeface="Calibri" panose="020F0502020204030204" pitchFamily="34" charset="0"/>
                <a:ea typeface="Calibri" panose="020F0502020204030204" pitchFamily="34" charset="0"/>
                <a:cs typeface="Calibri" panose="020F0502020204030204" pitchFamily="34" charset="0"/>
              </a:rPr>
              <a:t>non-stock</a:t>
            </a:r>
            <a:r>
              <a:rPr lang="en-US" sz="2400" spc="-3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other financial instruments should be in scope</a:t>
            </a:r>
          </a:p>
          <a:p>
            <a:pPr>
              <a:spcBef>
                <a:spcPts val="1800"/>
              </a:spcBef>
            </a:pPr>
            <a:r>
              <a:rPr lang="en-US" sz="2400" spc="-3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Rules regarding stock acquisitions by specified affiliates and those involving foreign corporations</a:t>
            </a:r>
          </a:p>
          <a:p>
            <a:pPr>
              <a:spcBef>
                <a:spcPts val="1800"/>
              </a:spcBef>
            </a:pPr>
            <a:r>
              <a:rPr lang="en-US" sz="2400" spc="-3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Netting and computational rules/issues </a:t>
            </a:r>
          </a:p>
        </p:txBody>
      </p:sp>
      <p:sp>
        <p:nvSpPr>
          <p:cNvPr id="4" name="Title 1">
            <a:extLst>
              <a:ext uri="{FF2B5EF4-FFF2-40B4-BE49-F238E27FC236}">
                <a16:creationId xmlns:a16="http://schemas.microsoft.com/office/drawing/2014/main" id="{E936F182-7869-4E9D-A661-80C39507C467}"/>
              </a:ext>
            </a:extLst>
          </p:cNvPr>
          <p:cNvSpPr txBox="1">
            <a:spLocks/>
          </p:cNvSpPr>
          <p:nvPr/>
        </p:nvSpPr>
        <p:spPr>
          <a:xfrm>
            <a:off x="838200" y="1456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Scope of investigation</a:t>
            </a:r>
          </a:p>
        </p:txBody>
      </p:sp>
      <p:sp>
        <p:nvSpPr>
          <p:cNvPr id="2" name="Slide Number Placeholder 1">
            <a:extLst>
              <a:ext uri="{FF2B5EF4-FFF2-40B4-BE49-F238E27FC236}">
                <a16:creationId xmlns:a16="http://schemas.microsoft.com/office/drawing/2014/main" id="{7EC5F55A-C44C-4977-83EB-9B8FB5A07B05}"/>
              </a:ext>
            </a:extLst>
          </p:cNvPr>
          <p:cNvSpPr>
            <a:spLocks noGrp="1"/>
          </p:cNvSpPr>
          <p:nvPr>
            <p:ph type="sldNum" sz="quarter" idx="12"/>
          </p:nvPr>
        </p:nvSpPr>
        <p:spPr/>
        <p:txBody>
          <a:bodyPr/>
          <a:lstStyle/>
          <a:p>
            <a:fld id="{B394B32C-C292-4A22-8BD0-2D9BDBC322CB}" type="slidenum">
              <a:rPr lang="en-US" smtClean="0"/>
              <a:t>7</a:t>
            </a:fld>
            <a:endParaRPr lang="en-US"/>
          </a:p>
        </p:txBody>
      </p:sp>
    </p:spTree>
    <p:extLst>
      <p:ext uri="{BB962C8B-B14F-4D97-AF65-F5344CB8AC3E}">
        <p14:creationId xmlns:p14="http://schemas.microsoft.com/office/powerpoint/2010/main" val="711398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0700D-2AD8-4B42-9F07-06A5C048AD1B}"/>
              </a:ext>
            </a:extLst>
          </p:cNvPr>
          <p:cNvSpPr>
            <a:spLocks noGrp="1"/>
          </p:cNvSpPr>
          <p:nvPr>
            <p:ph type="title"/>
          </p:nvPr>
        </p:nvSpPr>
        <p:spPr>
          <a:xfrm>
            <a:off x="838200" y="145669"/>
            <a:ext cx="11113736" cy="1325563"/>
          </a:xfrm>
        </p:spPr>
        <p:txBody>
          <a:bodyPr/>
          <a:lstStyle/>
          <a:p>
            <a:r>
              <a:rPr lang="en-US" b="1" dirty="0">
                <a:latin typeface="+mn-lt"/>
              </a:rPr>
              <a:t>So, what buybacks should be “in the building”?</a:t>
            </a:r>
          </a:p>
        </p:txBody>
      </p:sp>
      <p:sp>
        <p:nvSpPr>
          <p:cNvPr id="4" name="Oval 3">
            <a:extLst>
              <a:ext uri="{FF2B5EF4-FFF2-40B4-BE49-F238E27FC236}">
                <a16:creationId xmlns:a16="http://schemas.microsoft.com/office/drawing/2014/main" id="{AEF910E1-7E6E-4A1A-99C4-E56D3D772785}"/>
              </a:ext>
            </a:extLst>
          </p:cNvPr>
          <p:cNvSpPr/>
          <p:nvPr/>
        </p:nvSpPr>
        <p:spPr>
          <a:xfrm>
            <a:off x="5322009" y="3893062"/>
            <a:ext cx="1366198" cy="696351"/>
          </a:xfrm>
          <a:prstGeom prst="ellipse">
            <a:avLst/>
          </a:prstGeom>
          <a:solidFill>
            <a:schemeClr val="bg1"/>
          </a:solidFill>
          <a:ln w="158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Calibri" panose="020F0502020204030204" pitchFamily="34" charset="0"/>
                <a:cs typeface="Calibri" panose="020F0502020204030204" pitchFamily="34" charset="0"/>
              </a:rPr>
              <a:t>Public Shareholders</a:t>
            </a:r>
          </a:p>
        </p:txBody>
      </p:sp>
      <p:cxnSp>
        <p:nvCxnSpPr>
          <p:cNvPr id="5" name="Straight Connector 4">
            <a:extLst>
              <a:ext uri="{FF2B5EF4-FFF2-40B4-BE49-F238E27FC236}">
                <a16:creationId xmlns:a16="http://schemas.microsoft.com/office/drawing/2014/main" id="{12E9B959-FF55-4F7B-A166-D442DA62DBAF}"/>
              </a:ext>
            </a:extLst>
          </p:cNvPr>
          <p:cNvCxnSpPr>
            <a:cxnSpLocks/>
            <a:stCxn id="4" idx="4"/>
            <a:endCxn id="6" idx="0"/>
          </p:cNvCxnSpPr>
          <p:nvPr/>
        </p:nvCxnSpPr>
        <p:spPr>
          <a:xfrm flipH="1">
            <a:off x="6005107" y="4589413"/>
            <a:ext cx="1" cy="93646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1DAA146C-B859-427C-BD59-C6CB9BE19BCB}"/>
              </a:ext>
            </a:extLst>
          </p:cNvPr>
          <p:cNvSpPr/>
          <p:nvPr/>
        </p:nvSpPr>
        <p:spPr>
          <a:xfrm>
            <a:off x="5322008" y="5525875"/>
            <a:ext cx="1366198" cy="844062"/>
          </a:xfrm>
          <a:prstGeom prst="rect">
            <a:avLst/>
          </a:prstGeom>
          <a:solidFill>
            <a:schemeClr val="bg1"/>
          </a:solidFill>
          <a:ln w="158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libri" panose="020F0502020204030204" pitchFamily="34" charset="0"/>
                <a:cs typeface="Calibri" panose="020F0502020204030204" pitchFamily="34" charset="0"/>
              </a:rPr>
              <a:t>Public Company</a:t>
            </a:r>
          </a:p>
        </p:txBody>
      </p:sp>
      <p:cxnSp>
        <p:nvCxnSpPr>
          <p:cNvPr id="7" name="Straight Connector 6">
            <a:extLst>
              <a:ext uri="{FF2B5EF4-FFF2-40B4-BE49-F238E27FC236}">
                <a16:creationId xmlns:a16="http://schemas.microsoft.com/office/drawing/2014/main" id="{BF2AFAF9-935D-4A6A-88E0-0A2F0662EBE1}"/>
              </a:ext>
            </a:extLst>
          </p:cNvPr>
          <p:cNvCxnSpPr>
            <a:cxnSpLocks/>
            <a:endCxn id="4" idx="3"/>
          </p:cNvCxnSpPr>
          <p:nvPr/>
        </p:nvCxnSpPr>
        <p:spPr>
          <a:xfrm flipV="1">
            <a:off x="5515665" y="4487435"/>
            <a:ext cx="6419" cy="1038440"/>
          </a:xfrm>
          <a:prstGeom prst="line">
            <a:avLst/>
          </a:prstGeom>
          <a:ln w="15875">
            <a:solidFill>
              <a:schemeClr val="tx1"/>
            </a:solidFill>
            <a:headEnd type="stealth" w="lg" len="lg"/>
            <a:tailEnd type="none" w="lg" len="lg"/>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DF451E3-B368-4C5E-8184-2446131403A9}"/>
              </a:ext>
            </a:extLst>
          </p:cNvPr>
          <p:cNvSpPr txBox="1"/>
          <p:nvPr/>
        </p:nvSpPr>
        <p:spPr>
          <a:xfrm>
            <a:off x="6443839" y="4903755"/>
            <a:ext cx="295273" cy="307777"/>
          </a:xfrm>
          <a:prstGeom prst="rect">
            <a:avLst/>
          </a:prstGeom>
          <a:noFill/>
        </p:spPr>
        <p:txBody>
          <a:bodyPr wrap="none" rtlCol="0">
            <a:spAutoFit/>
          </a:bodyPr>
          <a:lstStyle/>
          <a:p>
            <a:pPr algn="ctr"/>
            <a:r>
              <a:rPr lang="en-US" sz="1400" dirty="0">
                <a:latin typeface="EYInterstate Light" panose="02000506000000020004" pitchFamily="2" charset="0"/>
              </a:rPr>
              <a:t>$</a:t>
            </a:r>
          </a:p>
        </p:txBody>
      </p:sp>
      <p:cxnSp>
        <p:nvCxnSpPr>
          <p:cNvPr id="9" name="Straight Connector 8">
            <a:extLst>
              <a:ext uri="{FF2B5EF4-FFF2-40B4-BE49-F238E27FC236}">
                <a16:creationId xmlns:a16="http://schemas.microsoft.com/office/drawing/2014/main" id="{44BB2759-197D-449A-B0B4-2D18608E1F01}"/>
              </a:ext>
            </a:extLst>
          </p:cNvPr>
          <p:cNvCxnSpPr>
            <a:cxnSpLocks/>
            <a:stCxn id="4" idx="5"/>
          </p:cNvCxnSpPr>
          <p:nvPr/>
        </p:nvCxnSpPr>
        <p:spPr>
          <a:xfrm>
            <a:off x="6488132" y="4487435"/>
            <a:ext cx="3879" cy="1038440"/>
          </a:xfrm>
          <a:prstGeom prst="line">
            <a:avLst/>
          </a:prstGeom>
          <a:ln w="15875">
            <a:solidFill>
              <a:schemeClr val="tx1"/>
            </a:solidFill>
            <a:headEnd type="stealth" w="lg" len="lg"/>
            <a:tailEnd type="none" w="lg" len="lg"/>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ED63AE01-6A8D-4185-9792-6F778C41C918}"/>
              </a:ext>
            </a:extLst>
          </p:cNvPr>
          <p:cNvSpPr txBox="1"/>
          <p:nvPr/>
        </p:nvSpPr>
        <p:spPr>
          <a:xfrm>
            <a:off x="4851799" y="4894489"/>
            <a:ext cx="668003" cy="307777"/>
          </a:xfrm>
          <a:prstGeom prst="rect">
            <a:avLst/>
          </a:prstGeom>
          <a:noFill/>
        </p:spPr>
        <p:txBody>
          <a:bodyPr wrap="none" rtlCol="0">
            <a:spAutoFit/>
          </a:bodyPr>
          <a:lstStyle/>
          <a:p>
            <a:pPr algn="ctr"/>
            <a:r>
              <a:rPr lang="en-US" sz="1400" dirty="0">
                <a:latin typeface="Calibri" panose="020F0502020204030204" pitchFamily="34" charset="0"/>
                <a:cs typeface="Calibri" panose="020F0502020204030204" pitchFamily="34" charset="0"/>
              </a:rPr>
              <a:t>Shares</a:t>
            </a:r>
          </a:p>
        </p:txBody>
      </p:sp>
      <p:sp>
        <p:nvSpPr>
          <p:cNvPr id="11" name="Content Placeholder 2">
            <a:extLst>
              <a:ext uri="{FF2B5EF4-FFF2-40B4-BE49-F238E27FC236}">
                <a16:creationId xmlns:a16="http://schemas.microsoft.com/office/drawing/2014/main" id="{ECE23EB5-7CC4-4CC3-9AF3-BC9F74EC2F60}"/>
              </a:ext>
            </a:extLst>
          </p:cNvPr>
          <p:cNvSpPr txBox="1">
            <a:spLocks/>
          </p:cNvSpPr>
          <p:nvPr/>
        </p:nvSpPr>
        <p:spPr>
          <a:xfrm>
            <a:off x="384048" y="1501292"/>
            <a:ext cx="11484395" cy="49638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Calibri" panose="020F0502020204030204" pitchFamily="34" charset="0"/>
                <a:cs typeface="Calibri" panose="020F0502020204030204" pitchFamily="34" charset="0"/>
              </a:rPr>
              <a:t>Traditional Public Company Stock Buybacks:</a:t>
            </a:r>
          </a:p>
          <a:p>
            <a:pPr marL="457200"/>
            <a:r>
              <a:rPr lang="en-US" sz="2400" dirty="0">
                <a:latin typeface="Calibri" panose="020F0502020204030204" pitchFamily="34" charset="0"/>
                <a:cs typeface="Calibri" panose="020F0502020204030204" pitchFamily="34" charset="0"/>
              </a:rPr>
              <a:t>Public company that conducts business buys back “common” stock from some, but not all, of its shareholders for cash</a:t>
            </a:r>
          </a:p>
          <a:p>
            <a:pPr marL="457200"/>
            <a:r>
              <a:rPr lang="en-US" sz="2400" dirty="0">
                <a:latin typeface="Calibri" panose="020F0502020204030204" pitchFamily="34" charset="0"/>
                <a:cs typeface="Calibri" panose="020F0502020204030204" pitchFamily="34" charset="0"/>
              </a:rPr>
              <a:t>Buyback is not in connection with an M&amp;A transaction</a:t>
            </a:r>
          </a:p>
          <a:p>
            <a:pPr marL="457200"/>
            <a:r>
              <a:rPr lang="en-US" sz="2400" dirty="0">
                <a:latin typeface="Calibri" panose="020F0502020204030204" pitchFamily="34" charset="0"/>
                <a:cs typeface="Calibri" panose="020F0502020204030204" pitchFamily="34" charset="0"/>
              </a:rPr>
              <a:t>As a result, the EPS of the remaining shareholders increases (preserving/enhancing stock price)</a:t>
            </a:r>
          </a:p>
        </p:txBody>
      </p:sp>
      <p:sp>
        <p:nvSpPr>
          <p:cNvPr id="3" name="Slide Number Placeholder 2">
            <a:extLst>
              <a:ext uri="{FF2B5EF4-FFF2-40B4-BE49-F238E27FC236}">
                <a16:creationId xmlns:a16="http://schemas.microsoft.com/office/drawing/2014/main" id="{D683F41F-17FF-4AEF-99EB-2B44D0E5C6C4}"/>
              </a:ext>
            </a:extLst>
          </p:cNvPr>
          <p:cNvSpPr>
            <a:spLocks noGrp="1"/>
          </p:cNvSpPr>
          <p:nvPr>
            <p:ph type="sldNum" sz="quarter" idx="12"/>
          </p:nvPr>
        </p:nvSpPr>
        <p:spPr/>
        <p:txBody>
          <a:bodyPr/>
          <a:lstStyle/>
          <a:p>
            <a:fld id="{B394B32C-C292-4A22-8BD0-2D9BDBC322CB}" type="slidenum">
              <a:rPr lang="en-US" smtClean="0"/>
              <a:t>8</a:t>
            </a:fld>
            <a:endParaRPr lang="en-US"/>
          </a:p>
        </p:txBody>
      </p:sp>
    </p:spTree>
    <p:extLst>
      <p:ext uri="{BB962C8B-B14F-4D97-AF65-F5344CB8AC3E}">
        <p14:creationId xmlns:p14="http://schemas.microsoft.com/office/powerpoint/2010/main" val="362075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0700D-2AD8-4B42-9F07-06A5C048AD1B}"/>
              </a:ext>
            </a:extLst>
          </p:cNvPr>
          <p:cNvSpPr>
            <a:spLocks noGrp="1"/>
          </p:cNvSpPr>
          <p:nvPr>
            <p:ph type="title"/>
          </p:nvPr>
        </p:nvSpPr>
        <p:spPr>
          <a:xfrm>
            <a:off x="838200" y="145669"/>
            <a:ext cx="10515600" cy="1325563"/>
          </a:xfrm>
        </p:spPr>
        <p:txBody>
          <a:bodyPr/>
          <a:lstStyle/>
          <a:p>
            <a:r>
              <a:rPr lang="en-US" b="1" dirty="0">
                <a:latin typeface="+mn-lt"/>
              </a:rPr>
              <a:t>Is that too narrow for section 4501?</a:t>
            </a:r>
          </a:p>
        </p:txBody>
      </p:sp>
      <p:sp>
        <p:nvSpPr>
          <p:cNvPr id="11" name="Content Placeholder 2">
            <a:extLst>
              <a:ext uri="{FF2B5EF4-FFF2-40B4-BE49-F238E27FC236}">
                <a16:creationId xmlns:a16="http://schemas.microsoft.com/office/drawing/2014/main" id="{ECE23EB5-7CC4-4CC3-9AF3-BC9F74EC2F60}"/>
              </a:ext>
            </a:extLst>
          </p:cNvPr>
          <p:cNvSpPr txBox="1">
            <a:spLocks/>
          </p:cNvSpPr>
          <p:nvPr/>
        </p:nvSpPr>
        <p:spPr>
          <a:xfrm>
            <a:off x="384048" y="1501292"/>
            <a:ext cx="11484395" cy="49638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None/>
            </a:pPr>
            <a:r>
              <a:rPr lang="en-US" dirty="0">
                <a:latin typeface="Calibri" panose="020F0502020204030204" pitchFamily="34" charset="0"/>
                <a:cs typeface="Calibri" panose="020F0502020204030204" pitchFamily="34" charset="0"/>
              </a:rPr>
              <a:t>The statute is broad, and there is no legislative history, but there are lots of clues regarding the intended scope:</a:t>
            </a:r>
          </a:p>
          <a:p>
            <a:pPr marL="457200">
              <a:spcAft>
                <a:spcPts val="1200"/>
              </a:spcAft>
            </a:pPr>
            <a:r>
              <a:rPr lang="en-US" sz="2400" dirty="0">
                <a:latin typeface="Calibri" panose="020F0502020204030204" pitchFamily="34" charset="0"/>
                <a:cs typeface="Calibri" panose="020F0502020204030204" pitchFamily="34" charset="0"/>
              </a:rPr>
              <a:t>Apparent focus of the legislation</a:t>
            </a:r>
          </a:p>
          <a:p>
            <a:pPr marL="457200">
              <a:spcAft>
                <a:spcPts val="1200"/>
              </a:spcAft>
            </a:pPr>
            <a:r>
              <a:rPr lang="en-US" sz="2400" dirty="0">
                <a:latin typeface="Calibri" panose="020F0502020204030204" pitchFamily="34" charset="0"/>
                <a:cs typeface="Calibri" panose="020F0502020204030204" pitchFamily="34" charset="0"/>
              </a:rPr>
              <a:t>Tax related effects of typical stock buybacks </a:t>
            </a:r>
          </a:p>
          <a:p>
            <a:pPr marL="457200">
              <a:spcAft>
                <a:spcPts val="1200"/>
              </a:spcAft>
            </a:pPr>
            <a:r>
              <a:rPr lang="en-US" sz="2400" dirty="0">
                <a:latin typeface="Calibri" panose="020F0502020204030204" pitchFamily="34" charset="0"/>
                <a:cs typeface="Calibri" panose="020F0502020204030204" pitchFamily="34" charset="0"/>
              </a:rPr>
              <a:t>Other recent buyback proposals</a:t>
            </a:r>
          </a:p>
          <a:p>
            <a:pPr marL="457200">
              <a:spcAft>
                <a:spcPts val="1200"/>
              </a:spcAft>
            </a:pPr>
            <a:r>
              <a:rPr lang="en-US" sz="2400" dirty="0">
                <a:latin typeface="Calibri" panose="020F0502020204030204" pitchFamily="34" charset="0"/>
                <a:cs typeface="Calibri" panose="020F0502020204030204" pitchFamily="34" charset="0"/>
              </a:rPr>
              <a:t>Congressional commentary regarding section 4501</a:t>
            </a:r>
          </a:p>
          <a:p>
            <a:pPr marL="457200">
              <a:spcAft>
                <a:spcPts val="1200"/>
              </a:spcAft>
            </a:pPr>
            <a:r>
              <a:rPr lang="en-US" sz="2400" dirty="0">
                <a:latin typeface="Calibri" panose="020F0502020204030204" pitchFamily="34" charset="0"/>
                <a:cs typeface="Calibri" panose="020F0502020204030204" pitchFamily="34" charset="0"/>
              </a:rPr>
              <a:t>The revenue estimate for section 4501</a:t>
            </a:r>
          </a:p>
        </p:txBody>
      </p:sp>
      <p:sp>
        <p:nvSpPr>
          <p:cNvPr id="3" name="Slide Number Placeholder 2">
            <a:extLst>
              <a:ext uri="{FF2B5EF4-FFF2-40B4-BE49-F238E27FC236}">
                <a16:creationId xmlns:a16="http://schemas.microsoft.com/office/drawing/2014/main" id="{75409B3B-414F-49EB-9256-F78FED85011D}"/>
              </a:ext>
            </a:extLst>
          </p:cNvPr>
          <p:cNvSpPr>
            <a:spLocks noGrp="1"/>
          </p:cNvSpPr>
          <p:nvPr>
            <p:ph type="sldNum" sz="quarter" idx="12"/>
          </p:nvPr>
        </p:nvSpPr>
        <p:spPr/>
        <p:txBody>
          <a:bodyPr/>
          <a:lstStyle/>
          <a:p>
            <a:fld id="{B394B32C-C292-4A22-8BD0-2D9BDBC322CB}" type="slidenum">
              <a:rPr lang="en-US" smtClean="0"/>
              <a:t>9</a:t>
            </a:fld>
            <a:endParaRPr lang="en-US"/>
          </a:p>
        </p:txBody>
      </p:sp>
    </p:spTree>
    <p:extLst>
      <p:ext uri="{BB962C8B-B14F-4D97-AF65-F5344CB8AC3E}">
        <p14:creationId xmlns:p14="http://schemas.microsoft.com/office/powerpoint/2010/main" val="3118858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4112</Words>
  <Application>Microsoft Macintosh PowerPoint</Application>
  <PresentationFormat>Widescreen</PresentationFormat>
  <Paragraphs>472</Paragraphs>
  <Slides>32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32</vt:i4>
      </vt:variant>
    </vt:vector>
  </HeadingPairs>
  <TitlesOfParts>
    <vt:vector size="40" baseType="lpstr">
      <vt:lpstr>Arial</vt:lpstr>
      <vt:lpstr>Calibri</vt:lpstr>
      <vt:lpstr>Calibri Light</vt:lpstr>
      <vt:lpstr>EYInterstate Light</vt:lpstr>
      <vt:lpstr>Symbol</vt:lpstr>
      <vt:lpstr>Times New Roman</vt:lpstr>
      <vt:lpstr>Office Theme</vt:lpstr>
      <vt:lpstr>1_Office Theme</vt:lpstr>
      <vt:lpstr>Only Buybacks in the Building</vt:lpstr>
      <vt:lpstr>PowerPoint Presentation</vt:lpstr>
      <vt:lpstr>PowerPoint Presentation</vt:lpstr>
      <vt:lpstr>PowerPoint Presentation</vt:lpstr>
      <vt:lpstr>PowerPoint Presentation</vt:lpstr>
      <vt:lpstr>PowerPoint Presentation</vt:lpstr>
      <vt:lpstr>PowerPoint Presentation</vt:lpstr>
      <vt:lpstr>So, what buybacks should be “in the building”?</vt:lpstr>
      <vt:lpstr>Is that too narrow for section 4501?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Testing the Proposal: acquisitions, divisions, and liquidations</vt:lpstr>
      <vt:lpstr>Private buyer stock acquisition with target leverage</vt:lpstr>
      <vt:lpstr>Public company section 304 transaction with bootstrap redemption</vt:lpstr>
      <vt:lpstr>Asset reorganization with “boot”</vt:lpstr>
      <vt:lpstr>Section 355 split-off</vt:lpstr>
      <vt:lpstr>Complete liquidation</vt:lpstr>
      <vt:lpstr>Holding company formation</vt:lpstr>
      <vt:lpstr>SmallCo acquisition of BigCo</vt:lpstr>
      <vt:lpstr>Reverse stock split with cash in lieu of fractional shares</vt:lpstr>
      <vt:lpstr>Consolidated intercompany redemption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Only Buybacks in the Building</dc:title>
  <cp:lastModifiedBy>Katie Graves</cp:lastModifiedBy>
  <cp:revision>1</cp:revision>
  <dcterms:created xsi:type="dcterms:W3CDTF">1900-01-01T06:00:00Z</dcterms:created>
  <dcterms:modified xsi:type="dcterms:W3CDTF">2022-10-25T14:35:42Z</dcterms:modified>
</cp:coreProperties>
</file>