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7"/>
  </p:notesMasterIdLst>
  <p:sldIdLst>
    <p:sldId id="288" r:id="rId2"/>
    <p:sldId id="324" r:id="rId3"/>
    <p:sldId id="368" r:id="rId4"/>
    <p:sldId id="325" r:id="rId5"/>
    <p:sldId id="346" r:id="rId6"/>
    <p:sldId id="329" r:id="rId7"/>
    <p:sldId id="331" r:id="rId8"/>
    <p:sldId id="328" r:id="rId9"/>
    <p:sldId id="326" r:id="rId10"/>
    <p:sldId id="327" r:id="rId11"/>
    <p:sldId id="332" r:id="rId12"/>
    <p:sldId id="274" r:id="rId13"/>
    <p:sldId id="347" r:id="rId14"/>
    <p:sldId id="318" r:id="rId15"/>
    <p:sldId id="348" r:id="rId16"/>
    <p:sldId id="349" r:id="rId17"/>
    <p:sldId id="303" r:id="rId18"/>
    <p:sldId id="278" r:id="rId19"/>
    <p:sldId id="350" r:id="rId20"/>
    <p:sldId id="351" r:id="rId21"/>
    <p:sldId id="299" r:id="rId22"/>
    <p:sldId id="352" r:id="rId23"/>
    <p:sldId id="353" r:id="rId24"/>
    <p:sldId id="281" r:id="rId25"/>
    <p:sldId id="334" r:id="rId26"/>
    <p:sldId id="354" r:id="rId27"/>
    <p:sldId id="335" r:id="rId28"/>
    <p:sldId id="355" r:id="rId29"/>
    <p:sldId id="365" r:id="rId30"/>
    <p:sldId id="356" r:id="rId31"/>
    <p:sldId id="357" r:id="rId32"/>
    <p:sldId id="269" r:id="rId33"/>
    <p:sldId id="337" r:id="rId34"/>
    <p:sldId id="289" r:id="rId35"/>
    <p:sldId id="374" r:id="rId36"/>
    <p:sldId id="358" r:id="rId37"/>
    <p:sldId id="359" r:id="rId38"/>
    <p:sldId id="373" r:id="rId39"/>
    <p:sldId id="295" r:id="rId40"/>
    <p:sldId id="376" r:id="rId41"/>
    <p:sldId id="360" r:id="rId42"/>
    <p:sldId id="285" r:id="rId43"/>
    <p:sldId id="361" r:id="rId44"/>
    <p:sldId id="341" r:id="rId45"/>
    <p:sldId id="291" r:id="rId46"/>
    <p:sldId id="363" r:id="rId47"/>
    <p:sldId id="366" r:id="rId48"/>
    <p:sldId id="369" r:id="rId49"/>
    <p:sldId id="375" r:id="rId50"/>
    <p:sldId id="371" r:id="rId51"/>
    <p:sldId id="279" r:id="rId52"/>
    <p:sldId id="321" r:id="rId53"/>
    <p:sldId id="298" r:id="rId54"/>
    <p:sldId id="362" r:id="rId55"/>
    <p:sldId id="322"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32"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im Devetski" initials="TD" lastIdx="5" clrIdx="0">
    <p:extLst>
      <p:ext uri="{19B8F6BF-5375-455C-9EA6-DF929625EA0E}">
        <p15:presenceInfo xmlns:p15="http://schemas.microsoft.com/office/powerpoint/2012/main" userId="S::Tim.Devetski@ey.com::a4645708-02f1-4798-baef-9a0fbe8957c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3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70" autoAdjust="0"/>
    <p:restoredTop sz="94660"/>
  </p:normalViewPr>
  <p:slideViewPr>
    <p:cSldViewPr snapToGrid="0">
      <p:cViewPr varScale="1">
        <p:scale>
          <a:sx n="128" d="100"/>
          <a:sy n="128" d="100"/>
        </p:scale>
        <p:origin x="808" y="176"/>
      </p:cViewPr>
      <p:guideLst>
        <p:guide orient="horz" pos="2232"/>
        <p:guide pos="3840"/>
      </p:guideLst>
    </p:cSldViewPr>
  </p:slideViewPr>
  <p:notesTextViewPr>
    <p:cViewPr>
      <p:scale>
        <a:sx n="3" d="2"/>
        <a:sy n="3" d="2"/>
      </p:scale>
      <p:origin x="0" y="0"/>
    </p:cViewPr>
  </p:notesTextViewPr>
  <p:sorterViewPr>
    <p:cViewPr>
      <p:scale>
        <a:sx n="190" d="100"/>
        <a:sy n="190" d="100"/>
      </p:scale>
      <p:origin x="0" y="-861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801B6B-EE70-4052-8E76-EC1BDB565DE8}" type="datetimeFigureOut">
              <a:rPr lang="en-US" smtClean="0"/>
              <a:t>10/31/22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DC2336-C633-4B55-8822-E75DFCC425BD}" type="slidenum">
              <a:rPr lang="en-US" smtClean="0"/>
              <a:t>‹#›</a:t>
            </a:fld>
            <a:endParaRPr lang="en-US"/>
          </a:p>
        </p:txBody>
      </p:sp>
    </p:spTree>
    <p:extLst>
      <p:ext uri="{BB962C8B-B14F-4D97-AF65-F5344CB8AC3E}">
        <p14:creationId xmlns:p14="http://schemas.microsoft.com/office/powerpoint/2010/main" val="1867620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F9654-9B4C-4447-A0BF-D72F8EE915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CBBC55-513E-4AEC-8FFA-B280650898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a:extLst>
              <a:ext uri="{FF2B5EF4-FFF2-40B4-BE49-F238E27FC236}">
                <a16:creationId xmlns:a16="http://schemas.microsoft.com/office/drawing/2014/main" id="{FB057828-8743-4504-93D9-E9AEB22F4AF1}"/>
              </a:ext>
            </a:extLst>
          </p:cNvPr>
          <p:cNvSpPr>
            <a:spLocks noGrp="1"/>
          </p:cNvSpPr>
          <p:nvPr>
            <p:ph type="sldNum" sz="quarter" idx="12"/>
          </p:nvPr>
        </p:nvSpPr>
        <p:spPr/>
        <p:txBody>
          <a:bodyPr/>
          <a:lstStyle/>
          <a:p>
            <a:fld id="{65AFAB5D-A498-4573-A847-903418A04ABF}" type="slidenum">
              <a:rPr lang="en-US" smtClean="0"/>
              <a:t>‹#›</a:t>
            </a:fld>
            <a:endParaRPr lang="en-US"/>
          </a:p>
        </p:txBody>
      </p:sp>
      <p:sp>
        <p:nvSpPr>
          <p:cNvPr id="7" name="Footer Placeholder 4">
            <a:extLst>
              <a:ext uri="{FF2B5EF4-FFF2-40B4-BE49-F238E27FC236}">
                <a16:creationId xmlns:a16="http://schemas.microsoft.com/office/drawing/2014/main" id="{51B3B83F-FD11-40F8-A1DA-5B2CB4314812}"/>
              </a:ext>
            </a:extLst>
          </p:cNvPr>
          <p:cNvSpPr>
            <a:spLocks noGrp="1"/>
          </p:cNvSpPr>
          <p:nvPr>
            <p:ph type="ftr" sz="quarter" idx="11"/>
          </p:nvPr>
        </p:nvSpPr>
        <p:spPr>
          <a:xfrm>
            <a:off x="838200" y="6356350"/>
            <a:ext cx="7315200" cy="365125"/>
          </a:xfrm>
        </p:spPr>
        <p:txBody>
          <a:bodyPr/>
          <a:lstStyle/>
          <a:p>
            <a:endParaRPr lang="en-US"/>
          </a:p>
        </p:txBody>
      </p:sp>
    </p:spTree>
    <p:extLst>
      <p:ext uri="{BB962C8B-B14F-4D97-AF65-F5344CB8AC3E}">
        <p14:creationId xmlns:p14="http://schemas.microsoft.com/office/powerpoint/2010/main" val="310589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83826-38EB-4F6A-A149-B4FFF65D76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EB61BC2-A630-4CE3-8CB9-840FBD1694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536C84-1AC2-45CD-B641-83F4DF79AC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A0FA971B-8F32-4834-B626-332A02A5B304}"/>
              </a:ext>
            </a:extLst>
          </p:cNvPr>
          <p:cNvSpPr>
            <a:spLocks noGrp="1"/>
          </p:cNvSpPr>
          <p:nvPr>
            <p:ph type="sldNum" sz="quarter" idx="12"/>
          </p:nvPr>
        </p:nvSpPr>
        <p:spPr/>
        <p:txBody>
          <a:bodyPr/>
          <a:lstStyle/>
          <a:p>
            <a:fld id="{65AFAB5D-A498-4573-A847-903418A04ABF}" type="slidenum">
              <a:rPr lang="en-US" smtClean="0"/>
              <a:t>‹#›</a:t>
            </a:fld>
            <a:endParaRPr lang="en-US"/>
          </a:p>
        </p:txBody>
      </p:sp>
      <p:sp>
        <p:nvSpPr>
          <p:cNvPr id="8" name="Footer Placeholder 5">
            <a:extLst>
              <a:ext uri="{FF2B5EF4-FFF2-40B4-BE49-F238E27FC236}">
                <a16:creationId xmlns:a16="http://schemas.microsoft.com/office/drawing/2014/main" id="{A799E051-2010-4AAA-9D76-11142307FAD8}"/>
              </a:ext>
            </a:extLst>
          </p:cNvPr>
          <p:cNvSpPr>
            <a:spLocks noGrp="1"/>
          </p:cNvSpPr>
          <p:nvPr>
            <p:ph type="ftr" sz="quarter" idx="11"/>
          </p:nvPr>
        </p:nvSpPr>
        <p:spPr>
          <a:xfrm>
            <a:off x="838200" y="6356350"/>
            <a:ext cx="7315200" cy="365125"/>
          </a:xfrm>
        </p:spPr>
        <p:txBody>
          <a:bodyPr/>
          <a:lstStyle/>
          <a:p>
            <a:endParaRPr lang="en-US"/>
          </a:p>
        </p:txBody>
      </p:sp>
    </p:spTree>
    <p:extLst>
      <p:ext uri="{BB962C8B-B14F-4D97-AF65-F5344CB8AC3E}">
        <p14:creationId xmlns:p14="http://schemas.microsoft.com/office/powerpoint/2010/main" val="1798198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F33DB-60EB-4ECF-BE9E-AE21C0FF97F4}"/>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369F2496-FE12-4258-BD99-83DD9C2EB4E8}"/>
              </a:ext>
            </a:extLst>
          </p:cNvPr>
          <p:cNvSpPr>
            <a:spLocks noGrp="1"/>
          </p:cNvSpPr>
          <p:nvPr>
            <p:ph type="ftr" sz="quarter" idx="11"/>
          </p:nvPr>
        </p:nvSpPr>
        <p:spPr>
          <a:xfrm>
            <a:off x="838200" y="6356350"/>
            <a:ext cx="7315200" cy="365125"/>
          </a:xfrm>
        </p:spPr>
        <p:txBody>
          <a:bodyPr/>
          <a:lstStyle/>
          <a:p>
            <a:endParaRPr lang="en-US"/>
          </a:p>
        </p:txBody>
      </p:sp>
      <p:sp>
        <p:nvSpPr>
          <p:cNvPr id="5" name="Slide Number Placeholder 4">
            <a:extLst>
              <a:ext uri="{FF2B5EF4-FFF2-40B4-BE49-F238E27FC236}">
                <a16:creationId xmlns:a16="http://schemas.microsoft.com/office/drawing/2014/main" id="{418B9F86-0382-413A-9980-9AFB9D4D4EAD}"/>
              </a:ext>
            </a:extLst>
          </p:cNvPr>
          <p:cNvSpPr>
            <a:spLocks noGrp="1"/>
          </p:cNvSpPr>
          <p:nvPr>
            <p:ph type="sldNum" sz="quarter" idx="12"/>
          </p:nvPr>
        </p:nvSpPr>
        <p:spPr/>
        <p:txBody>
          <a:bodyPr/>
          <a:lstStyle/>
          <a:p>
            <a:fld id="{65AFAB5D-A498-4573-A847-903418A04ABF}" type="slidenum">
              <a:rPr lang="en-US" smtClean="0"/>
              <a:t>‹#›</a:t>
            </a:fld>
            <a:endParaRPr lang="en-US"/>
          </a:p>
        </p:txBody>
      </p:sp>
      <p:sp>
        <p:nvSpPr>
          <p:cNvPr id="12" name="Content Placeholder 3">
            <a:extLst>
              <a:ext uri="{FF2B5EF4-FFF2-40B4-BE49-F238E27FC236}">
                <a16:creationId xmlns:a16="http://schemas.microsoft.com/office/drawing/2014/main" id="{3C07A911-6CF9-462F-AE38-7F329753C1EC}"/>
              </a:ext>
            </a:extLst>
          </p:cNvPr>
          <p:cNvSpPr>
            <a:spLocks noGrp="1"/>
          </p:cNvSpPr>
          <p:nvPr>
            <p:ph sz="half" idx="2"/>
          </p:nvPr>
        </p:nvSpPr>
        <p:spPr>
          <a:xfrm>
            <a:off x="7515224" y="1143000"/>
            <a:ext cx="3838575" cy="5067300"/>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41965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F33DB-60EB-4ECF-BE9E-AE21C0FF97F4}"/>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369F2496-FE12-4258-BD99-83DD9C2EB4E8}"/>
              </a:ext>
            </a:extLst>
          </p:cNvPr>
          <p:cNvSpPr>
            <a:spLocks noGrp="1"/>
          </p:cNvSpPr>
          <p:nvPr>
            <p:ph type="ftr" sz="quarter" idx="11"/>
          </p:nvPr>
        </p:nvSpPr>
        <p:spPr>
          <a:xfrm>
            <a:off x="838200" y="6356350"/>
            <a:ext cx="7315200" cy="365125"/>
          </a:xfrm>
        </p:spPr>
        <p:txBody>
          <a:bodyPr/>
          <a:lstStyle/>
          <a:p>
            <a:endParaRPr lang="en-US"/>
          </a:p>
        </p:txBody>
      </p:sp>
      <p:sp>
        <p:nvSpPr>
          <p:cNvPr id="5" name="Slide Number Placeholder 4">
            <a:extLst>
              <a:ext uri="{FF2B5EF4-FFF2-40B4-BE49-F238E27FC236}">
                <a16:creationId xmlns:a16="http://schemas.microsoft.com/office/drawing/2014/main" id="{418B9F86-0382-413A-9980-9AFB9D4D4EAD}"/>
              </a:ext>
            </a:extLst>
          </p:cNvPr>
          <p:cNvSpPr>
            <a:spLocks noGrp="1"/>
          </p:cNvSpPr>
          <p:nvPr>
            <p:ph type="sldNum" sz="quarter" idx="12"/>
          </p:nvPr>
        </p:nvSpPr>
        <p:spPr/>
        <p:txBody>
          <a:bodyPr/>
          <a:lstStyle/>
          <a:p>
            <a:fld id="{65AFAB5D-A498-4573-A847-903418A04ABF}" type="slidenum">
              <a:rPr lang="en-US" smtClean="0"/>
              <a:t>‹#›</a:t>
            </a:fld>
            <a:endParaRPr lang="en-US"/>
          </a:p>
        </p:txBody>
      </p:sp>
      <p:sp>
        <p:nvSpPr>
          <p:cNvPr id="12" name="Content Placeholder 3">
            <a:extLst>
              <a:ext uri="{FF2B5EF4-FFF2-40B4-BE49-F238E27FC236}">
                <a16:creationId xmlns:a16="http://schemas.microsoft.com/office/drawing/2014/main" id="{3C07A911-6CF9-462F-AE38-7F329753C1EC}"/>
              </a:ext>
            </a:extLst>
          </p:cNvPr>
          <p:cNvSpPr>
            <a:spLocks noGrp="1"/>
          </p:cNvSpPr>
          <p:nvPr>
            <p:ph sz="half" idx="2"/>
          </p:nvPr>
        </p:nvSpPr>
        <p:spPr>
          <a:xfrm>
            <a:off x="7515224" y="1143000"/>
            <a:ext cx="3838575" cy="5067300"/>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833819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F33DB-60EB-4ECF-BE9E-AE21C0FF97F4}"/>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369F2496-FE12-4258-BD99-83DD9C2EB4E8}"/>
              </a:ext>
            </a:extLst>
          </p:cNvPr>
          <p:cNvSpPr>
            <a:spLocks noGrp="1"/>
          </p:cNvSpPr>
          <p:nvPr>
            <p:ph type="ftr" sz="quarter" idx="11"/>
          </p:nvPr>
        </p:nvSpPr>
        <p:spPr>
          <a:xfrm>
            <a:off x="838200" y="6356350"/>
            <a:ext cx="7315200" cy="365125"/>
          </a:xfrm>
        </p:spPr>
        <p:txBody>
          <a:bodyPr/>
          <a:lstStyle/>
          <a:p>
            <a:endParaRPr lang="en-US"/>
          </a:p>
        </p:txBody>
      </p:sp>
      <p:sp>
        <p:nvSpPr>
          <p:cNvPr id="5" name="Slide Number Placeholder 4">
            <a:extLst>
              <a:ext uri="{FF2B5EF4-FFF2-40B4-BE49-F238E27FC236}">
                <a16:creationId xmlns:a16="http://schemas.microsoft.com/office/drawing/2014/main" id="{418B9F86-0382-413A-9980-9AFB9D4D4EAD}"/>
              </a:ext>
            </a:extLst>
          </p:cNvPr>
          <p:cNvSpPr>
            <a:spLocks noGrp="1"/>
          </p:cNvSpPr>
          <p:nvPr>
            <p:ph type="sldNum" sz="quarter" idx="12"/>
          </p:nvPr>
        </p:nvSpPr>
        <p:spPr/>
        <p:txBody>
          <a:bodyPr/>
          <a:lstStyle/>
          <a:p>
            <a:fld id="{65AFAB5D-A498-4573-A847-903418A04ABF}" type="slidenum">
              <a:rPr lang="en-US" smtClean="0"/>
              <a:t>‹#›</a:t>
            </a:fld>
            <a:endParaRPr lang="en-US"/>
          </a:p>
        </p:txBody>
      </p:sp>
      <p:sp>
        <p:nvSpPr>
          <p:cNvPr id="12" name="Content Placeholder 3">
            <a:extLst>
              <a:ext uri="{FF2B5EF4-FFF2-40B4-BE49-F238E27FC236}">
                <a16:creationId xmlns:a16="http://schemas.microsoft.com/office/drawing/2014/main" id="{3C07A911-6CF9-462F-AE38-7F329753C1EC}"/>
              </a:ext>
            </a:extLst>
          </p:cNvPr>
          <p:cNvSpPr>
            <a:spLocks noGrp="1"/>
          </p:cNvSpPr>
          <p:nvPr>
            <p:ph sz="half" idx="2"/>
          </p:nvPr>
        </p:nvSpPr>
        <p:spPr>
          <a:xfrm>
            <a:off x="7515224" y="1143000"/>
            <a:ext cx="3838575" cy="5067300"/>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738958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F33DB-60EB-4ECF-BE9E-AE21C0FF97F4}"/>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369F2496-FE12-4258-BD99-83DD9C2EB4E8}"/>
              </a:ext>
            </a:extLst>
          </p:cNvPr>
          <p:cNvSpPr>
            <a:spLocks noGrp="1"/>
          </p:cNvSpPr>
          <p:nvPr>
            <p:ph type="ftr" sz="quarter" idx="11"/>
          </p:nvPr>
        </p:nvSpPr>
        <p:spPr>
          <a:xfrm>
            <a:off x="838200" y="6356350"/>
            <a:ext cx="7315200" cy="365125"/>
          </a:xfrm>
        </p:spPr>
        <p:txBody>
          <a:bodyPr/>
          <a:lstStyle/>
          <a:p>
            <a:endParaRPr lang="en-US"/>
          </a:p>
        </p:txBody>
      </p:sp>
      <p:sp>
        <p:nvSpPr>
          <p:cNvPr id="5" name="Slide Number Placeholder 4">
            <a:extLst>
              <a:ext uri="{FF2B5EF4-FFF2-40B4-BE49-F238E27FC236}">
                <a16:creationId xmlns:a16="http://schemas.microsoft.com/office/drawing/2014/main" id="{418B9F86-0382-413A-9980-9AFB9D4D4EAD}"/>
              </a:ext>
            </a:extLst>
          </p:cNvPr>
          <p:cNvSpPr>
            <a:spLocks noGrp="1"/>
          </p:cNvSpPr>
          <p:nvPr>
            <p:ph type="sldNum" sz="quarter" idx="12"/>
          </p:nvPr>
        </p:nvSpPr>
        <p:spPr/>
        <p:txBody>
          <a:bodyPr/>
          <a:lstStyle/>
          <a:p>
            <a:fld id="{65AFAB5D-A498-4573-A847-903418A04ABF}" type="slidenum">
              <a:rPr lang="en-US" smtClean="0"/>
              <a:t>‹#›</a:t>
            </a:fld>
            <a:endParaRPr lang="en-US"/>
          </a:p>
        </p:txBody>
      </p:sp>
      <p:sp>
        <p:nvSpPr>
          <p:cNvPr id="12" name="Content Placeholder 3">
            <a:extLst>
              <a:ext uri="{FF2B5EF4-FFF2-40B4-BE49-F238E27FC236}">
                <a16:creationId xmlns:a16="http://schemas.microsoft.com/office/drawing/2014/main" id="{3C07A911-6CF9-462F-AE38-7F329753C1EC}"/>
              </a:ext>
            </a:extLst>
          </p:cNvPr>
          <p:cNvSpPr>
            <a:spLocks noGrp="1"/>
          </p:cNvSpPr>
          <p:nvPr>
            <p:ph sz="half" idx="2"/>
          </p:nvPr>
        </p:nvSpPr>
        <p:spPr>
          <a:xfrm>
            <a:off x="7515224" y="1143000"/>
            <a:ext cx="3838575" cy="5067300"/>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120877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F33DB-60EB-4ECF-BE9E-AE21C0FF97F4}"/>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369F2496-FE12-4258-BD99-83DD9C2EB4E8}"/>
              </a:ext>
            </a:extLst>
          </p:cNvPr>
          <p:cNvSpPr>
            <a:spLocks noGrp="1"/>
          </p:cNvSpPr>
          <p:nvPr>
            <p:ph type="ftr" sz="quarter" idx="11"/>
          </p:nvPr>
        </p:nvSpPr>
        <p:spPr>
          <a:xfrm>
            <a:off x="838200" y="6356350"/>
            <a:ext cx="7315200" cy="365125"/>
          </a:xfrm>
        </p:spPr>
        <p:txBody>
          <a:bodyPr/>
          <a:lstStyle/>
          <a:p>
            <a:endParaRPr lang="en-US"/>
          </a:p>
        </p:txBody>
      </p:sp>
      <p:sp>
        <p:nvSpPr>
          <p:cNvPr id="5" name="Slide Number Placeholder 4">
            <a:extLst>
              <a:ext uri="{FF2B5EF4-FFF2-40B4-BE49-F238E27FC236}">
                <a16:creationId xmlns:a16="http://schemas.microsoft.com/office/drawing/2014/main" id="{418B9F86-0382-413A-9980-9AFB9D4D4EAD}"/>
              </a:ext>
            </a:extLst>
          </p:cNvPr>
          <p:cNvSpPr>
            <a:spLocks noGrp="1"/>
          </p:cNvSpPr>
          <p:nvPr>
            <p:ph type="sldNum" sz="quarter" idx="12"/>
          </p:nvPr>
        </p:nvSpPr>
        <p:spPr/>
        <p:txBody>
          <a:bodyPr/>
          <a:lstStyle/>
          <a:p>
            <a:fld id="{65AFAB5D-A498-4573-A847-903418A04ABF}" type="slidenum">
              <a:rPr lang="en-US" smtClean="0"/>
              <a:t>‹#›</a:t>
            </a:fld>
            <a:endParaRPr lang="en-US"/>
          </a:p>
        </p:txBody>
      </p:sp>
      <p:sp>
        <p:nvSpPr>
          <p:cNvPr id="12" name="Content Placeholder 3">
            <a:extLst>
              <a:ext uri="{FF2B5EF4-FFF2-40B4-BE49-F238E27FC236}">
                <a16:creationId xmlns:a16="http://schemas.microsoft.com/office/drawing/2014/main" id="{3C07A911-6CF9-462F-AE38-7F329753C1EC}"/>
              </a:ext>
            </a:extLst>
          </p:cNvPr>
          <p:cNvSpPr>
            <a:spLocks noGrp="1"/>
          </p:cNvSpPr>
          <p:nvPr>
            <p:ph sz="half" idx="2"/>
          </p:nvPr>
        </p:nvSpPr>
        <p:spPr>
          <a:xfrm>
            <a:off x="7515224" y="1143000"/>
            <a:ext cx="3838575" cy="5067300"/>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15903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F33DB-60EB-4ECF-BE9E-AE21C0FF97F4}"/>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369F2496-FE12-4258-BD99-83DD9C2EB4E8}"/>
              </a:ext>
            </a:extLst>
          </p:cNvPr>
          <p:cNvSpPr>
            <a:spLocks noGrp="1"/>
          </p:cNvSpPr>
          <p:nvPr>
            <p:ph type="ftr" sz="quarter" idx="11"/>
          </p:nvPr>
        </p:nvSpPr>
        <p:spPr>
          <a:xfrm>
            <a:off x="838200" y="6356350"/>
            <a:ext cx="7315200" cy="365125"/>
          </a:xfrm>
        </p:spPr>
        <p:txBody>
          <a:bodyPr/>
          <a:lstStyle/>
          <a:p>
            <a:endParaRPr lang="en-US"/>
          </a:p>
        </p:txBody>
      </p:sp>
      <p:sp>
        <p:nvSpPr>
          <p:cNvPr id="5" name="Slide Number Placeholder 4">
            <a:extLst>
              <a:ext uri="{FF2B5EF4-FFF2-40B4-BE49-F238E27FC236}">
                <a16:creationId xmlns:a16="http://schemas.microsoft.com/office/drawing/2014/main" id="{418B9F86-0382-413A-9980-9AFB9D4D4EAD}"/>
              </a:ext>
            </a:extLst>
          </p:cNvPr>
          <p:cNvSpPr>
            <a:spLocks noGrp="1"/>
          </p:cNvSpPr>
          <p:nvPr>
            <p:ph type="sldNum" sz="quarter" idx="12"/>
          </p:nvPr>
        </p:nvSpPr>
        <p:spPr/>
        <p:txBody>
          <a:bodyPr/>
          <a:lstStyle/>
          <a:p>
            <a:fld id="{65AFAB5D-A498-4573-A847-903418A04ABF}" type="slidenum">
              <a:rPr lang="en-US" smtClean="0"/>
              <a:t>‹#›</a:t>
            </a:fld>
            <a:endParaRPr lang="en-US"/>
          </a:p>
        </p:txBody>
      </p:sp>
      <p:sp>
        <p:nvSpPr>
          <p:cNvPr id="12" name="Content Placeholder 3">
            <a:extLst>
              <a:ext uri="{FF2B5EF4-FFF2-40B4-BE49-F238E27FC236}">
                <a16:creationId xmlns:a16="http://schemas.microsoft.com/office/drawing/2014/main" id="{3C07A911-6CF9-462F-AE38-7F329753C1EC}"/>
              </a:ext>
            </a:extLst>
          </p:cNvPr>
          <p:cNvSpPr>
            <a:spLocks noGrp="1"/>
          </p:cNvSpPr>
          <p:nvPr>
            <p:ph sz="half" idx="2"/>
          </p:nvPr>
        </p:nvSpPr>
        <p:spPr>
          <a:xfrm>
            <a:off x="7515224" y="1143000"/>
            <a:ext cx="3838575" cy="5067300"/>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042546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7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F33DB-60EB-4ECF-BE9E-AE21C0FF97F4}"/>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369F2496-FE12-4258-BD99-83DD9C2EB4E8}"/>
              </a:ext>
            </a:extLst>
          </p:cNvPr>
          <p:cNvSpPr>
            <a:spLocks noGrp="1"/>
          </p:cNvSpPr>
          <p:nvPr>
            <p:ph type="ftr" sz="quarter" idx="11"/>
          </p:nvPr>
        </p:nvSpPr>
        <p:spPr>
          <a:xfrm>
            <a:off x="838200" y="6356350"/>
            <a:ext cx="7315200" cy="365125"/>
          </a:xfrm>
        </p:spPr>
        <p:txBody>
          <a:bodyPr/>
          <a:lstStyle/>
          <a:p>
            <a:endParaRPr lang="en-US"/>
          </a:p>
        </p:txBody>
      </p:sp>
      <p:sp>
        <p:nvSpPr>
          <p:cNvPr id="5" name="Slide Number Placeholder 4">
            <a:extLst>
              <a:ext uri="{FF2B5EF4-FFF2-40B4-BE49-F238E27FC236}">
                <a16:creationId xmlns:a16="http://schemas.microsoft.com/office/drawing/2014/main" id="{418B9F86-0382-413A-9980-9AFB9D4D4EAD}"/>
              </a:ext>
            </a:extLst>
          </p:cNvPr>
          <p:cNvSpPr>
            <a:spLocks noGrp="1"/>
          </p:cNvSpPr>
          <p:nvPr>
            <p:ph type="sldNum" sz="quarter" idx="12"/>
          </p:nvPr>
        </p:nvSpPr>
        <p:spPr/>
        <p:txBody>
          <a:bodyPr/>
          <a:lstStyle/>
          <a:p>
            <a:fld id="{65AFAB5D-A498-4573-A847-903418A04ABF}" type="slidenum">
              <a:rPr lang="en-US" smtClean="0"/>
              <a:t>‹#›</a:t>
            </a:fld>
            <a:endParaRPr lang="en-US"/>
          </a:p>
        </p:txBody>
      </p:sp>
      <p:sp>
        <p:nvSpPr>
          <p:cNvPr id="12" name="Content Placeholder 3">
            <a:extLst>
              <a:ext uri="{FF2B5EF4-FFF2-40B4-BE49-F238E27FC236}">
                <a16:creationId xmlns:a16="http://schemas.microsoft.com/office/drawing/2014/main" id="{3C07A911-6CF9-462F-AE38-7F329753C1EC}"/>
              </a:ext>
            </a:extLst>
          </p:cNvPr>
          <p:cNvSpPr>
            <a:spLocks noGrp="1"/>
          </p:cNvSpPr>
          <p:nvPr>
            <p:ph sz="half" idx="2"/>
          </p:nvPr>
        </p:nvSpPr>
        <p:spPr>
          <a:xfrm>
            <a:off x="7515224" y="1143000"/>
            <a:ext cx="3838575" cy="5067300"/>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533968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8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F33DB-60EB-4ECF-BE9E-AE21C0FF97F4}"/>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369F2496-FE12-4258-BD99-83DD9C2EB4E8}"/>
              </a:ext>
            </a:extLst>
          </p:cNvPr>
          <p:cNvSpPr>
            <a:spLocks noGrp="1"/>
          </p:cNvSpPr>
          <p:nvPr>
            <p:ph type="ftr" sz="quarter" idx="11"/>
          </p:nvPr>
        </p:nvSpPr>
        <p:spPr>
          <a:xfrm>
            <a:off x="838200" y="6356350"/>
            <a:ext cx="7315200" cy="365125"/>
          </a:xfrm>
        </p:spPr>
        <p:txBody>
          <a:bodyPr/>
          <a:lstStyle/>
          <a:p>
            <a:endParaRPr lang="en-US"/>
          </a:p>
        </p:txBody>
      </p:sp>
      <p:sp>
        <p:nvSpPr>
          <p:cNvPr id="5" name="Slide Number Placeholder 4">
            <a:extLst>
              <a:ext uri="{FF2B5EF4-FFF2-40B4-BE49-F238E27FC236}">
                <a16:creationId xmlns:a16="http://schemas.microsoft.com/office/drawing/2014/main" id="{418B9F86-0382-413A-9980-9AFB9D4D4EAD}"/>
              </a:ext>
            </a:extLst>
          </p:cNvPr>
          <p:cNvSpPr>
            <a:spLocks noGrp="1"/>
          </p:cNvSpPr>
          <p:nvPr>
            <p:ph type="sldNum" sz="quarter" idx="12"/>
          </p:nvPr>
        </p:nvSpPr>
        <p:spPr/>
        <p:txBody>
          <a:bodyPr/>
          <a:lstStyle/>
          <a:p>
            <a:fld id="{65AFAB5D-A498-4573-A847-903418A04ABF}" type="slidenum">
              <a:rPr lang="en-US" smtClean="0"/>
              <a:t>‹#›</a:t>
            </a:fld>
            <a:endParaRPr lang="en-US"/>
          </a:p>
        </p:txBody>
      </p:sp>
      <p:sp>
        <p:nvSpPr>
          <p:cNvPr id="12" name="Content Placeholder 3">
            <a:extLst>
              <a:ext uri="{FF2B5EF4-FFF2-40B4-BE49-F238E27FC236}">
                <a16:creationId xmlns:a16="http://schemas.microsoft.com/office/drawing/2014/main" id="{3C07A911-6CF9-462F-AE38-7F329753C1EC}"/>
              </a:ext>
            </a:extLst>
          </p:cNvPr>
          <p:cNvSpPr>
            <a:spLocks noGrp="1"/>
          </p:cNvSpPr>
          <p:nvPr>
            <p:ph sz="half" idx="2"/>
          </p:nvPr>
        </p:nvSpPr>
        <p:spPr>
          <a:xfrm>
            <a:off x="7515224" y="1143000"/>
            <a:ext cx="3838575" cy="5067300"/>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1747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9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F33DB-60EB-4ECF-BE9E-AE21C0FF97F4}"/>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369F2496-FE12-4258-BD99-83DD9C2EB4E8}"/>
              </a:ext>
            </a:extLst>
          </p:cNvPr>
          <p:cNvSpPr>
            <a:spLocks noGrp="1"/>
          </p:cNvSpPr>
          <p:nvPr>
            <p:ph type="ftr" sz="quarter" idx="11"/>
          </p:nvPr>
        </p:nvSpPr>
        <p:spPr>
          <a:xfrm>
            <a:off x="838200" y="6356350"/>
            <a:ext cx="7315200" cy="365125"/>
          </a:xfrm>
        </p:spPr>
        <p:txBody>
          <a:bodyPr/>
          <a:lstStyle/>
          <a:p>
            <a:endParaRPr lang="en-US"/>
          </a:p>
        </p:txBody>
      </p:sp>
      <p:sp>
        <p:nvSpPr>
          <p:cNvPr id="5" name="Slide Number Placeholder 4">
            <a:extLst>
              <a:ext uri="{FF2B5EF4-FFF2-40B4-BE49-F238E27FC236}">
                <a16:creationId xmlns:a16="http://schemas.microsoft.com/office/drawing/2014/main" id="{418B9F86-0382-413A-9980-9AFB9D4D4EAD}"/>
              </a:ext>
            </a:extLst>
          </p:cNvPr>
          <p:cNvSpPr>
            <a:spLocks noGrp="1"/>
          </p:cNvSpPr>
          <p:nvPr>
            <p:ph type="sldNum" sz="quarter" idx="12"/>
          </p:nvPr>
        </p:nvSpPr>
        <p:spPr/>
        <p:txBody>
          <a:bodyPr/>
          <a:lstStyle/>
          <a:p>
            <a:fld id="{65AFAB5D-A498-4573-A847-903418A04ABF}" type="slidenum">
              <a:rPr lang="en-US" smtClean="0"/>
              <a:t>‹#›</a:t>
            </a:fld>
            <a:endParaRPr lang="en-US"/>
          </a:p>
        </p:txBody>
      </p:sp>
      <p:sp>
        <p:nvSpPr>
          <p:cNvPr id="12" name="Content Placeholder 3">
            <a:extLst>
              <a:ext uri="{FF2B5EF4-FFF2-40B4-BE49-F238E27FC236}">
                <a16:creationId xmlns:a16="http://schemas.microsoft.com/office/drawing/2014/main" id="{3C07A911-6CF9-462F-AE38-7F329753C1EC}"/>
              </a:ext>
            </a:extLst>
          </p:cNvPr>
          <p:cNvSpPr>
            <a:spLocks noGrp="1"/>
          </p:cNvSpPr>
          <p:nvPr>
            <p:ph sz="half" idx="2"/>
          </p:nvPr>
        </p:nvSpPr>
        <p:spPr>
          <a:xfrm>
            <a:off x="7515224" y="1143000"/>
            <a:ext cx="3838575" cy="5067300"/>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0455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6450E-1FEF-4E9A-A4EB-63AD7FFE31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9B8F8F-2776-43E3-BD5E-6C2A7E99FE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7D1E8F9B-4981-42A0-8EB8-65B1A1BA632D}"/>
              </a:ext>
            </a:extLst>
          </p:cNvPr>
          <p:cNvSpPr>
            <a:spLocks noGrp="1"/>
          </p:cNvSpPr>
          <p:nvPr>
            <p:ph type="sldNum" sz="quarter" idx="12"/>
          </p:nvPr>
        </p:nvSpPr>
        <p:spPr/>
        <p:txBody>
          <a:bodyPr/>
          <a:lstStyle/>
          <a:p>
            <a:fld id="{65AFAB5D-A498-4573-A847-903418A04ABF}" type="slidenum">
              <a:rPr lang="en-US" smtClean="0"/>
              <a:t>‹#›</a:t>
            </a:fld>
            <a:endParaRPr lang="en-US"/>
          </a:p>
        </p:txBody>
      </p:sp>
      <p:sp>
        <p:nvSpPr>
          <p:cNvPr id="8" name="Footer Placeholder 4">
            <a:extLst>
              <a:ext uri="{FF2B5EF4-FFF2-40B4-BE49-F238E27FC236}">
                <a16:creationId xmlns:a16="http://schemas.microsoft.com/office/drawing/2014/main" id="{A8BBFDB4-6B66-40B2-8A65-FF4BE5D49B37}"/>
              </a:ext>
            </a:extLst>
          </p:cNvPr>
          <p:cNvSpPr>
            <a:spLocks noGrp="1"/>
          </p:cNvSpPr>
          <p:nvPr>
            <p:ph type="ftr" sz="quarter" idx="11"/>
          </p:nvPr>
        </p:nvSpPr>
        <p:spPr>
          <a:xfrm>
            <a:off x="838200" y="6356350"/>
            <a:ext cx="7315200" cy="365125"/>
          </a:xfrm>
        </p:spPr>
        <p:txBody>
          <a:bodyPr/>
          <a:lstStyle/>
          <a:p>
            <a:endParaRPr lang="en-US"/>
          </a:p>
        </p:txBody>
      </p:sp>
    </p:spTree>
    <p:extLst>
      <p:ext uri="{BB962C8B-B14F-4D97-AF65-F5344CB8AC3E}">
        <p14:creationId xmlns:p14="http://schemas.microsoft.com/office/powerpoint/2010/main" val="27323092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0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F33DB-60EB-4ECF-BE9E-AE21C0FF97F4}"/>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369F2496-FE12-4258-BD99-83DD9C2EB4E8}"/>
              </a:ext>
            </a:extLst>
          </p:cNvPr>
          <p:cNvSpPr>
            <a:spLocks noGrp="1"/>
          </p:cNvSpPr>
          <p:nvPr>
            <p:ph type="ftr" sz="quarter" idx="11"/>
          </p:nvPr>
        </p:nvSpPr>
        <p:spPr>
          <a:xfrm>
            <a:off x="838200" y="6356350"/>
            <a:ext cx="7315200" cy="365125"/>
          </a:xfrm>
        </p:spPr>
        <p:txBody>
          <a:bodyPr/>
          <a:lstStyle/>
          <a:p>
            <a:endParaRPr lang="en-US"/>
          </a:p>
        </p:txBody>
      </p:sp>
      <p:sp>
        <p:nvSpPr>
          <p:cNvPr id="5" name="Slide Number Placeholder 4">
            <a:extLst>
              <a:ext uri="{FF2B5EF4-FFF2-40B4-BE49-F238E27FC236}">
                <a16:creationId xmlns:a16="http://schemas.microsoft.com/office/drawing/2014/main" id="{418B9F86-0382-413A-9980-9AFB9D4D4EAD}"/>
              </a:ext>
            </a:extLst>
          </p:cNvPr>
          <p:cNvSpPr>
            <a:spLocks noGrp="1"/>
          </p:cNvSpPr>
          <p:nvPr>
            <p:ph type="sldNum" sz="quarter" idx="12"/>
          </p:nvPr>
        </p:nvSpPr>
        <p:spPr/>
        <p:txBody>
          <a:bodyPr/>
          <a:lstStyle/>
          <a:p>
            <a:fld id="{65AFAB5D-A498-4573-A847-903418A04ABF}" type="slidenum">
              <a:rPr lang="en-US" smtClean="0"/>
              <a:t>‹#›</a:t>
            </a:fld>
            <a:endParaRPr lang="en-US"/>
          </a:p>
        </p:txBody>
      </p:sp>
      <p:sp>
        <p:nvSpPr>
          <p:cNvPr id="12" name="Content Placeholder 3">
            <a:extLst>
              <a:ext uri="{FF2B5EF4-FFF2-40B4-BE49-F238E27FC236}">
                <a16:creationId xmlns:a16="http://schemas.microsoft.com/office/drawing/2014/main" id="{3C07A911-6CF9-462F-AE38-7F329753C1EC}"/>
              </a:ext>
            </a:extLst>
          </p:cNvPr>
          <p:cNvSpPr>
            <a:spLocks noGrp="1"/>
          </p:cNvSpPr>
          <p:nvPr>
            <p:ph sz="half" idx="2"/>
          </p:nvPr>
        </p:nvSpPr>
        <p:spPr>
          <a:xfrm>
            <a:off x="7515224" y="1143000"/>
            <a:ext cx="3838575" cy="5067300"/>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228242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F33DB-60EB-4ECF-BE9E-AE21C0FF97F4}"/>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369F2496-FE12-4258-BD99-83DD9C2EB4E8}"/>
              </a:ext>
            </a:extLst>
          </p:cNvPr>
          <p:cNvSpPr>
            <a:spLocks noGrp="1"/>
          </p:cNvSpPr>
          <p:nvPr>
            <p:ph type="ftr" sz="quarter" idx="11"/>
          </p:nvPr>
        </p:nvSpPr>
        <p:spPr>
          <a:xfrm>
            <a:off x="838200" y="6356350"/>
            <a:ext cx="7315200" cy="365125"/>
          </a:xfrm>
        </p:spPr>
        <p:txBody>
          <a:bodyPr/>
          <a:lstStyle/>
          <a:p>
            <a:endParaRPr lang="en-US"/>
          </a:p>
        </p:txBody>
      </p:sp>
      <p:sp>
        <p:nvSpPr>
          <p:cNvPr id="5" name="Slide Number Placeholder 4">
            <a:extLst>
              <a:ext uri="{FF2B5EF4-FFF2-40B4-BE49-F238E27FC236}">
                <a16:creationId xmlns:a16="http://schemas.microsoft.com/office/drawing/2014/main" id="{418B9F86-0382-413A-9980-9AFB9D4D4EAD}"/>
              </a:ext>
            </a:extLst>
          </p:cNvPr>
          <p:cNvSpPr>
            <a:spLocks noGrp="1"/>
          </p:cNvSpPr>
          <p:nvPr>
            <p:ph type="sldNum" sz="quarter" idx="12"/>
          </p:nvPr>
        </p:nvSpPr>
        <p:spPr/>
        <p:txBody>
          <a:bodyPr/>
          <a:lstStyle/>
          <a:p>
            <a:fld id="{65AFAB5D-A498-4573-A847-903418A04ABF}" type="slidenum">
              <a:rPr lang="en-US" smtClean="0"/>
              <a:t>‹#›</a:t>
            </a:fld>
            <a:endParaRPr lang="en-US"/>
          </a:p>
        </p:txBody>
      </p:sp>
      <p:sp>
        <p:nvSpPr>
          <p:cNvPr id="12" name="Content Placeholder 3">
            <a:extLst>
              <a:ext uri="{FF2B5EF4-FFF2-40B4-BE49-F238E27FC236}">
                <a16:creationId xmlns:a16="http://schemas.microsoft.com/office/drawing/2014/main" id="{3C07A911-6CF9-462F-AE38-7F329753C1EC}"/>
              </a:ext>
            </a:extLst>
          </p:cNvPr>
          <p:cNvSpPr>
            <a:spLocks noGrp="1"/>
          </p:cNvSpPr>
          <p:nvPr>
            <p:ph sz="half" idx="2"/>
          </p:nvPr>
        </p:nvSpPr>
        <p:spPr>
          <a:xfrm>
            <a:off x="7515224" y="1143000"/>
            <a:ext cx="3838575" cy="5067300"/>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01274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2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F33DB-60EB-4ECF-BE9E-AE21C0FF97F4}"/>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369F2496-FE12-4258-BD99-83DD9C2EB4E8}"/>
              </a:ext>
            </a:extLst>
          </p:cNvPr>
          <p:cNvSpPr>
            <a:spLocks noGrp="1"/>
          </p:cNvSpPr>
          <p:nvPr>
            <p:ph type="ftr" sz="quarter" idx="11"/>
          </p:nvPr>
        </p:nvSpPr>
        <p:spPr>
          <a:xfrm>
            <a:off x="838200" y="6356350"/>
            <a:ext cx="7315200" cy="365125"/>
          </a:xfrm>
        </p:spPr>
        <p:txBody>
          <a:bodyPr/>
          <a:lstStyle/>
          <a:p>
            <a:endParaRPr lang="en-US"/>
          </a:p>
        </p:txBody>
      </p:sp>
      <p:sp>
        <p:nvSpPr>
          <p:cNvPr id="5" name="Slide Number Placeholder 4">
            <a:extLst>
              <a:ext uri="{FF2B5EF4-FFF2-40B4-BE49-F238E27FC236}">
                <a16:creationId xmlns:a16="http://schemas.microsoft.com/office/drawing/2014/main" id="{418B9F86-0382-413A-9980-9AFB9D4D4EAD}"/>
              </a:ext>
            </a:extLst>
          </p:cNvPr>
          <p:cNvSpPr>
            <a:spLocks noGrp="1"/>
          </p:cNvSpPr>
          <p:nvPr>
            <p:ph type="sldNum" sz="quarter" idx="12"/>
          </p:nvPr>
        </p:nvSpPr>
        <p:spPr/>
        <p:txBody>
          <a:bodyPr/>
          <a:lstStyle/>
          <a:p>
            <a:fld id="{65AFAB5D-A498-4573-A847-903418A04ABF}" type="slidenum">
              <a:rPr lang="en-US" smtClean="0"/>
              <a:t>‹#›</a:t>
            </a:fld>
            <a:endParaRPr lang="en-US"/>
          </a:p>
        </p:txBody>
      </p:sp>
      <p:sp>
        <p:nvSpPr>
          <p:cNvPr id="12" name="Content Placeholder 3">
            <a:extLst>
              <a:ext uri="{FF2B5EF4-FFF2-40B4-BE49-F238E27FC236}">
                <a16:creationId xmlns:a16="http://schemas.microsoft.com/office/drawing/2014/main" id="{3C07A911-6CF9-462F-AE38-7F329753C1EC}"/>
              </a:ext>
            </a:extLst>
          </p:cNvPr>
          <p:cNvSpPr>
            <a:spLocks noGrp="1"/>
          </p:cNvSpPr>
          <p:nvPr>
            <p:ph sz="half" idx="2"/>
          </p:nvPr>
        </p:nvSpPr>
        <p:spPr>
          <a:xfrm>
            <a:off x="7515224" y="1143000"/>
            <a:ext cx="3838575" cy="5067300"/>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70073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E6D14-2347-4150-8BE0-C6AA1CE7D2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9EC9D4F-B01A-47BD-8401-C2B86F767A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F4D6001F-032E-4E8C-9577-C8E4155B63B1}"/>
              </a:ext>
            </a:extLst>
          </p:cNvPr>
          <p:cNvSpPr>
            <a:spLocks noGrp="1"/>
          </p:cNvSpPr>
          <p:nvPr>
            <p:ph type="sldNum" sz="quarter" idx="12"/>
          </p:nvPr>
        </p:nvSpPr>
        <p:spPr/>
        <p:txBody>
          <a:bodyPr/>
          <a:lstStyle/>
          <a:p>
            <a:fld id="{65AFAB5D-A498-4573-A847-903418A04ABF}" type="slidenum">
              <a:rPr lang="en-US" smtClean="0"/>
              <a:t>‹#›</a:t>
            </a:fld>
            <a:endParaRPr lang="en-US"/>
          </a:p>
        </p:txBody>
      </p:sp>
      <p:sp>
        <p:nvSpPr>
          <p:cNvPr id="7" name="Footer Placeholder 4">
            <a:extLst>
              <a:ext uri="{FF2B5EF4-FFF2-40B4-BE49-F238E27FC236}">
                <a16:creationId xmlns:a16="http://schemas.microsoft.com/office/drawing/2014/main" id="{0E3E7CFF-8A91-489F-8A78-13633D2C93D0}"/>
              </a:ext>
            </a:extLst>
          </p:cNvPr>
          <p:cNvSpPr>
            <a:spLocks noGrp="1"/>
          </p:cNvSpPr>
          <p:nvPr>
            <p:ph type="ftr" sz="quarter" idx="11"/>
          </p:nvPr>
        </p:nvSpPr>
        <p:spPr>
          <a:xfrm>
            <a:off x="838200" y="6356350"/>
            <a:ext cx="7315200" cy="365125"/>
          </a:xfrm>
        </p:spPr>
        <p:txBody>
          <a:bodyPr/>
          <a:lstStyle/>
          <a:p>
            <a:endParaRPr lang="en-US"/>
          </a:p>
        </p:txBody>
      </p:sp>
    </p:spTree>
    <p:extLst>
      <p:ext uri="{BB962C8B-B14F-4D97-AF65-F5344CB8AC3E}">
        <p14:creationId xmlns:p14="http://schemas.microsoft.com/office/powerpoint/2010/main" val="3507653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4637E-C638-452D-BA1C-3DB08B29D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9C6856-40E0-4FA4-9039-9551C7D5344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B0FAB18-17FD-4DC2-9588-B3DB622E99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C44793FD-9932-4623-938F-F66013481060}"/>
              </a:ext>
            </a:extLst>
          </p:cNvPr>
          <p:cNvSpPr>
            <a:spLocks noGrp="1"/>
          </p:cNvSpPr>
          <p:nvPr>
            <p:ph type="sldNum" sz="quarter" idx="12"/>
          </p:nvPr>
        </p:nvSpPr>
        <p:spPr/>
        <p:txBody>
          <a:bodyPr/>
          <a:lstStyle/>
          <a:p>
            <a:fld id="{65AFAB5D-A498-4573-A847-903418A04ABF}" type="slidenum">
              <a:rPr lang="en-US" smtClean="0"/>
              <a:t>‹#›</a:t>
            </a:fld>
            <a:endParaRPr lang="en-US"/>
          </a:p>
        </p:txBody>
      </p:sp>
      <p:cxnSp>
        <p:nvCxnSpPr>
          <p:cNvPr id="8" name="Straight Connector 7">
            <a:extLst>
              <a:ext uri="{FF2B5EF4-FFF2-40B4-BE49-F238E27FC236}">
                <a16:creationId xmlns:a16="http://schemas.microsoft.com/office/drawing/2014/main" id="{C55841F4-2E80-472A-9A6C-4D054376FB30}"/>
              </a:ext>
            </a:extLst>
          </p:cNvPr>
          <p:cNvCxnSpPr/>
          <p:nvPr userDrawn="1"/>
        </p:nvCxnSpPr>
        <p:spPr>
          <a:xfrm flipH="1">
            <a:off x="838200" y="981076"/>
            <a:ext cx="422910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Footer Placeholder 5">
            <a:extLst>
              <a:ext uri="{FF2B5EF4-FFF2-40B4-BE49-F238E27FC236}">
                <a16:creationId xmlns:a16="http://schemas.microsoft.com/office/drawing/2014/main" id="{24777C9F-B2A2-4B5A-87EC-273A8A960953}"/>
              </a:ext>
            </a:extLst>
          </p:cNvPr>
          <p:cNvSpPr>
            <a:spLocks noGrp="1"/>
          </p:cNvSpPr>
          <p:nvPr>
            <p:ph type="ftr" sz="quarter" idx="11"/>
          </p:nvPr>
        </p:nvSpPr>
        <p:spPr>
          <a:xfrm>
            <a:off x="838200" y="6356350"/>
            <a:ext cx="7315200" cy="365125"/>
          </a:xfrm>
        </p:spPr>
        <p:txBody>
          <a:bodyPr/>
          <a:lstStyle/>
          <a:p>
            <a:endParaRPr lang="en-US"/>
          </a:p>
        </p:txBody>
      </p:sp>
    </p:spTree>
    <p:extLst>
      <p:ext uri="{BB962C8B-B14F-4D97-AF65-F5344CB8AC3E}">
        <p14:creationId xmlns:p14="http://schemas.microsoft.com/office/powerpoint/2010/main" val="407986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6CF88C4-19E2-424D-BC5B-E7B883B602EC}"/>
              </a:ext>
            </a:extLst>
          </p:cNvPr>
          <p:cNvSpPr>
            <a:spLocks noGrp="1"/>
          </p:cNvSpPr>
          <p:nvPr>
            <p:ph type="body" idx="1"/>
          </p:nvPr>
        </p:nvSpPr>
        <p:spPr>
          <a:xfrm>
            <a:off x="836612" y="1147762"/>
            <a:ext cx="5157787" cy="94318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BFFAB3-DFC7-4BA3-8426-8E322D834861}"/>
              </a:ext>
            </a:extLst>
          </p:cNvPr>
          <p:cNvSpPr>
            <a:spLocks noGrp="1"/>
          </p:cNvSpPr>
          <p:nvPr>
            <p:ph sz="half" idx="2"/>
          </p:nvPr>
        </p:nvSpPr>
        <p:spPr>
          <a:xfrm>
            <a:off x="836612" y="1971674"/>
            <a:ext cx="5157787" cy="42179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0E3436-B404-4685-8E12-193BE5999F16}"/>
              </a:ext>
            </a:extLst>
          </p:cNvPr>
          <p:cNvSpPr>
            <a:spLocks noGrp="1"/>
          </p:cNvSpPr>
          <p:nvPr>
            <p:ph type="body" sz="quarter" idx="3"/>
          </p:nvPr>
        </p:nvSpPr>
        <p:spPr>
          <a:xfrm>
            <a:off x="6170612" y="1147761"/>
            <a:ext cx="5183188" cy="94318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FFACDCC-861A-4EB6-A9E8-87D1D25D649B}"/>
              </a:ext>
            </a:extLst>
          </p:cNvPr>
          <p:cNvSpPr>
            <a:spLocks noGrp="1"/>
          </p:cNvSpPr>
          <p:nvPr>
            <p:ph sz="quarter" idx="4"/>
          </p:nvPr>
        </p:nvSpPr>
        <p:spPr>
          <a:xfrm>
            <a:off x="6170612" y="1971673"/>
            <a:ext cx="5183188" cy="42179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21A7416B-603B-4E51-829E-0B5C581A2060}"/>
              </a:ext>
            </a:extLst>
          </p:cNvPr>
          <p:cNvSpPr>
            <a:spLocks noGrp="1"/>
          </p:cNvSpPr>
          <p:nvPr>
            <p:ph type="sldNum" sz="quarter" idx="12"/>
          </p:nvPr>
        </p:nvSpPr>
        <p:spPr/>
        <p:txBody>
          <a:bodyPr/>
          <a:lstStyle/>
          <a:p>
            <a:fld id="{65AFAB5D-A498-4573-A847-903418A04ABF}" type="slidenum">
              <a:rPr lang="en-US" smtClean="0"/>
              <a:t>‹#›</a:t>
            </a:fld>
            <a:endParaRPr lang="en-US"/>
          </a:p>
        </p:txBody>
      </p:sp>
      <p:sp>
        <p:nvSpPr>
          <p:cNvPr id="11" name="Title Placeholder 1">
            <a:extLst>
              <a:ext uri="{FF2B5EF4-FFF2-40B4-BE49-F238E27FC236}">
                <a16:creationId xmlns:a16="http://schemas.microsoft.com/office/drawing/2014/main" id="{DEE6B6C3-D8C5-49B4-BC0A-24FDB23A21E3}"/>
              </a:ext>
            </a:extLst>
          </p:cNvPr>
          <p:cNvSpPr>
            <a:spLocks noGrp="1"/>
          </p:cNvSpPr>
          <p:nvPr>
            <p:ph type="title"/>
          </p:nvPr>
        </p:nvSpPr>
        <p:spPr>
          <a:xfrm>
            <a:off x="838200" y="365126"/>
            <a:ext cx="10515600" cy="615950"/>
          </a:xfrm>
          <a:prstGeom prst="rect">
            <a:avLst/>
          </a:prstGeom>
        </p:spPr>
        <p:txBody>
          <a:bodyPr vert="horz" lIns="91440" tIns="45720" rIns="91440" bIns="45720" rtlCol="0" anchor="ctr">
            <a:normAutofit/>
          </a:bodyPr>
          <a:lstStyle/>
          <a:p>
            <a:r>
              <a:rPr lang="en-US"/>
              <a:t>Click to edit Master title style</a:t>
            </a:r>
          </a:p>
        </p:txBody>
      </p:sp>
      <p:cxnSp>
        <p:nvCxnSpPr>
          <p:cNvPr id="12" name="Straight Connector 11">
            <a:extLst>
              <a:ext uri="{FF2B5EF4-FFF2-40B4-BE49-F238E27FC236}">
                <a16:creationId xmlns:a16="http://schemas.microsoft.com/office/drawing/2014/main" id="{1E1922FF-F91D-4D39-8847-96EB9D767E2E}"/>
              </a:ext>
            </a:extLst>
          </p:cNvPr>
          <p:cNvCxnSpPr/>
          <p:nvPr userDrawn="1"/>
        </p:nvCxnSpPr>
        <p:spPr>
          <a:xfrm flipH="1">
            <a:off x="838200" y="981076"/>
            <a:ext cx="42291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Footer Placeholder 7">
            <a:extLst>
              <a:ext uri="{FF2B5EF4-FFF2-40B4-BE49-F238E27FC236}">
                <a16:creationId xmlns:a16="http://schemas.microsoft.com/office/drawing/2014/main" id="{E33BEEAC-ED2C-4157-BD72-A388FFCF4BBA}"/>
              </a:ext>
            </a:extLst>
          </p:cNvPr>
          <p:cNvSpPr>
            <a:spLocks noGrp="1"/>
          </p:cNvSpPr>
          <p:nvPr>
            <p:ph type="ftr" sz="quarter" idx="11"/>
          </p:nvPr>
        </p:nvSpPr>
        <p:spPr>
          <a:xfrm>
            <a:off x="838200" y="6356350"/>
            <a:ext cx="7315200" cy="365125"/>
          </a:xfrm>
        </p:spPr>
        <p:txBody>
          <a:bodyPr/>
          <a:lstStyle/>
          <a:p>
            <a:endParaRPr lang="en-US"/>
          </a:p>
        </p:txBody>
      </p:sp>
    </p:spTree>
    <p:extLst>
      <p:ext uri="{BB962C8B-B14F-4D97-AF65-F5344CB8AC3E}">
        <p14:creationId xmlns:p14="http://schemas.microsoft.com/office/powerpoint/2010/main" val="415798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F33DB-60EB-4ECF-BE9E-AE21C0FF97F4}"/>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369F2496-FE12-4258-BD99-83DD9C2EB4E8}"/>
              </a:ext>
            </a:extLst>
          </p:cNvPr>
          <p:cNvSpPr>
            <a:spLocks noGrp="1"/>
          </p:cNvSpPr>
          <p:nvPr>
            <p:ph type="ftr" sz="quarter" idx="11"/>
          </p:nvPr>
        </p:nvSpPr>
        <p:spPr>
          <a:xfrm>
            <a:off x="838200" y="6356350"/>
            <a:ext cx="7315200" cy="365125"/>
          </a:xfrm>
        </p:spPr>
        <p:txBody>
          <a:bodyPr/>
          <a:lstStyle/>
          <a:p>
            <a:endParaRPr lang="en-US"/>
          </a:p>
        </p:txBody>
      </p:sp>
      <p:sp>
        <p:nvSpPr>
          <p:cNvPr id="5" name="Slide Number Placeholder 4">
            <a:extLst>
              <a:ext uri="{FF2B5EF4-FFF2-40B4-BE49-F238E27FC236}">
                <a16:creationId xmlns:a16="http://schemas.microsoft.com/office/drawing/2014/main" id="{418B9F86-0382-413A-9980-9AFB9D4D4EAD}"/>
              </a:ext>
            </a:extLst>
          </p:cNvPr>
          <p:cNvSpPr>
            <a:spLocks noGrp="1"/>
          </p:cNvSpPr>
          <p:nvPr>
            <p:ph type="sldNum" sz="quarter" idx="12"/>
          </p:nvPr>
        </p:nvSpPr>
        <p:spPr/>
        <p:txBody>
          <a:bodyPr/>
          <a:lstStyle/>
          <a:p>
            <a:fld id="{65AFAB5D-A498-4573-A847-903418A04ABF}" type="slidenum">
              <a:rPr lang="en-US" smtClean="0"/>
              <a:t>‹#›</a:t>
            </a:fld>
            <a:endParaRPr lang="en-US"/>
          </a:p>
        </p:txBody>
      </p:sp>
      <p:sp>
        <p:nvSpPr>
          <p:cNvPr id="12" name="Content Placeholder 3">
            <a:extLst>
              <a:ext uri="{FF2B5EF4-FFF2-40B4-BE49-F238E27FC236}">
                <a16:creationId xmlns:a16="http://schemas.microsoft.com/office/drawing/2014/main" id="{3C07A911-6CF9-462F-AE38-7F329753C1EC}"/>
              </a:ext>
            </a:extLst>
          </p:cNvPr>
          <p:cNvSpPr>
            <a:spLocks noGrp="1"/>
          </p:cNvSpPr>
          <p:nvPr>
            <p:ph sz="half" idx="2"/>
          </p:nvPr>
        </p:nvSpPr>
        <p:spPr>
          <a:xfrm>
            <a:off x="7515224" y="1143000"/>
            <a:ext cx="3838575" cy="5067300"/>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62840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785EBAB-4EF8-4072-ACAE-46D65759F98A}"/>
              </a:ext>
            </a:extLst>
          </p:cNvPr>
          <p:cNvSpPr>
            <a:spLocks noGrp="1"/>
          </p:cNvSpPr>
          <p:nvPr>
            <p:ph type="sldNum" sz="quarter" idx="12"/>
          </p:nvPr>
        </p:nvSpPr>
        <p:spPr/>
        <p:txBody>
          <a:bodyPr/>
          <a:lstStyle/>
          <a:p>
            <a:fld id="{65AFAB5D-A498-4573-A847-903418A04ABF}" type="slidenum">
              <a:rPr lang="en-US" smtClean="0"/>
              <a:t>‹#›</a:t>
            </a:fld>
            <a:endParaRPr lang="en-US"/>
          </a:p>
        </p:txBody>
      </p:sp>
      <p:sp>
        <p:nvSpPr>
          <p:cNvPr id="5" name="Footer Placeholder 2">
            <a:extLst>
              <a:ext uri="{FF2B5EF4-FFF2-40B4-BE49-F238E27FC236}">
                <a16:creationId xmlns:a16="http://schemas.microsoft.com/office/drawing/2014/main" id="{BBF46939-E815-43DF-8F11-A693F9780AE3}"/>
              </a:ext>
            </a:extLst>
          </p:cNvPr>
          <p:cNvSpPr>
            <a:spLocks noGrp="1"/>
          </p:cNvSpPr>
          <p:nvPr>
            <p:ph type="ftr" sz="quarter" idx="11"/>
          </p:nvPr>
        </p:nvSpPr>
        <p:spPr>
          <a:xfrm>
            <a:off x="838200" y="6356350"/>
            <a:ext cx="7315200" cy="365125"/>
          </a:xfrm>
        </p:spPr>
        <p:txBody>
          <a:bodyPr/>
          <a:lstStyle/>
          <a:p>
            <a:endParaRPr lang="en-US"/>
          </a:p>
        </p:txBody>
      </p:sp>
    </p:spTree>
    <p:extLst>
      <p:ext uri="{BB962C8B-B14F-4D97-AF65-F5344CB8AC3E}">
        <p14:creationId xmlns:p14="http://schemas.microsoft.com/office/powerpoint/2010/main" val="4293303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F7172-68ED-4624-883C-70ACF8EE9FB8}"/>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id="{AF08B36A-8882-4810-BD12-61D92EEEC923}"/>
              </a:ext>
            </a:extLst>
          </p:cNvPr>
          <p:cNvSpPr>
            <a:spLocks noGrp="1"/>
          </p:cNvSpPr>
          <p:nvPr>
            <p:ph type="ftr" sz="quarter" idx="10"/>
          </p:nvPr>
        </p:nvSpPr>
        <p:spPr/>
        <p:txBody>
          <a:bodyPr/>
          <a:lstStyle/>
          <a:p>
            <a:endParaRPr lang="en-US"/>
          </a:p>
        </p:txBody>
      </p:sp>
      <p:sp>
        <p:nvSpPr>
          <p:cNvPr id="4" name="Slide Number Placeholder 3">
            <a:extLst>
              <a:ext uri="{FF2B5EF4-FFF2-40B4-BE49-F238E27FC236}">
                <a16:creationId xmlns:a16="http://schemas.microsoft.com/office/drawing/2014/main" id="{7DDBDAA0-D552-45EB-9B71-D94C57D7C368}"/>
              </a:ext>
            </a:extLst>
          </p:cNvPr>
          <p:cNvSpPr>
            <a:spLocks noGrp="1"/>
          </p:cNvSpPr>
          <p:nvPr>
            <p:ph type="sldNum" sz="quarter" idx="11"/>
          </p:nvPr>
        </p:nvSpPr>
        <p:spPr/>
        <p:txBody>
          <a:bodyPr/>
          <a:lstStyle/>
          <a:p>
            <a:fld id="{65AFAB5D-A498-4573-A847-903418A04ABF}" type="slidenum">
              <a:rPr lang="en-US" smtClean="0"/>
              <a:t>‹#›</a:t>
            </a:fld>
            <a:endParaRPr lang="en-US"/>
          </a:p>
        </p:txBody>
      </p:sp>
    </p:spTree>
    <p:extLst>
      <p:ext uri="{BB962C8B-B14F-4D97-AF65-F5344CB8AC3E}">
        <p14:creationId xmlns:p14="http://schemas.microsoft.com/office/powerpoint/2010/main" val="2983416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F37E5-EEEC-459C-A700-E9434B2C1F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9C3A10D-FC7B-4CB8-BA93-7FA544563F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A4C10B-6BBA-467A-8AE0-714CDB169A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C7BCB014-594A-4846-AF6E-C0FDF532D96E}"/>
              </a:ext>
            </a:extLst>
          </p:cNvPr>
          <p:cNvSpPr>
            <a:spLocks noGrp="1"/>
          </p:cNvSpPr>
          <p:nvPr>
            <p:ph type="sldNum" sz="quarter" idx="12"/>
          </p:nvPr>
        </p:nvSpPr>
        <p:spPr/>
        <p:txBody>
          <a:bodyPr/>
          <a:lstStyle/>
          <a:p>
            <a:fld id="{65AFAB5D-A498-4573-A847-903418A04ABF}" type="slidenum">
              <a:rPr lang="en-US" smtClean="0"/>
              <a:t>‹#›</a:t>
            </a:fld>
            <a:endParaRPr lang="en-US"/>
          </a:p>
        </p:txBody>
      </p:sp>
      <p:sp>
        <p:nvSpPr>
          <p:cNvPr id="8" name="Footer Placeholder 5">
            <a:extLst>
              <a:ext uri="{FF2B5EF4-FFF2-40B4-BE49-F238E27FC236}">
                <a16:creationId xmlns:a16="http://schemas.microsoft.com/office/drawing/2014/main" id="{A5224628-0BEA-49A6-B585-CB19B16C1CE4}"/>
              </a:ext>
            </a:extLst>
          </p:cNvPr>
          <p:cNvSpPr>
            <a:spLocks noGrp="1"/>
          </p:cNvSpPr>
          <p:nvPr>
            <p:ph type="ftr" sz="quarter" idx="11"/>
          </p:nvPr>
        </p:nvSpPr>
        <p:spPr>
          <a:xfrm>
            <a:off x="838200" y="6356350"/>
            <a:ext cx="7315200" cy="365125"/>
          </a:xfrm>
        </p:spPr>
        <p:txBody>
          <a:bodyPr/>
          <a:lstStyle/>
          <a:p>
            <a:endParaRPr lang="en-US"/>
          </a:p>
        </p:txBody>
      </p:sp>
    </p:spTree>
    <p:extLst>
      <p:ext uri="{BB962C8B-B14F-4D97-AF65-F5344CB8AC3E}">
        <p14:creationId xmlns:p14="http://schemas.microsoft.com/office/powerpoint/2010/main" val="10322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A3B913-0E12-4EEF-B3DC-8EC66E178C44}"/>
              </a:ext>
            </a:extLst>
          </p:cNvPr>
          <p:cNvSpPr>
            <a:spLocks noGrp="1"/>
          </p:cNvSpPr>
          <p:nvPr>
            <p:ph type="title"/>
          </p:nvPr>
        </p:nvSpPr>
        <p:spPr>
          <a:xfrm>
            <a:off x="838200" y="365126"/>
            <a:ext cx="10515600" cy="6159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2E99718-0C83-4BC8-AABE-2189828D5077}"/>
              </a:ext>
            </a:extLst>
          </p:cNvPr>
          <p:cNvSpPr>
            <a:spLocks noGrp="1"/>
          </p:cNvSpPr>
          <p:nvPr>
            <p:ph type="body" idx="1"/>
          </p:nvPr>
        </p:nvSpPr>
        <p:spPr>
          <a:xfrm>
            <a:off x="838200" y="1133475"/>
            <a:ext cx="10515600" cy="504348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58F12542-D81B-4DBD-B069-3F899239EBFA}"/>
              </a:ext>
            </a:extLst>
          </p:cNvPr>
          <p:cNvSpPr>
            <a:spLocks noGrp="1"/>
          </p:cNvSpPr>
          <p:nvPr>
            <p:ph type="ftr" sz="quarter" idx="3"/>
          </p:nvPr>
        </p:nvSpPr>
        <p:spPr>
          <a:xfrm>
            <a:off x="838200" y="6356350"/>
            <a:ext cx="7315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AD743D2-2745-4873-9FB6-5BF8424169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AFAB5D-A498-4573-A847-903418A04ABF}" type="slidenum">
              <a:rPr lang="en-US" smtClean="0"/>
              <a:t>‹#›</a:t>
            </a:fld>
            <a:endParaRPr lang="en-US"/>
          </a:p>
        </p:txBody>
      </p:sp>
    </p:spTree>
    <p:extLst>
      <p:ext uri="{BB962C8B-B14F-4D97-AF65-F5344CB8AC3E}">
        <p14:creationId xmlns:p14="http://schemas.microsoft.com/office/powerpoint/2010/main" val="2599136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6" r:id="rId9"/>
    <p:sldLayoutId id="2147483657"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Lst>
  <p:hf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0444A54-B2D1-465A-9191-CB8BA3803CD9}"/>
              </a:ext>
            </a:extLst>
          </p:cNvPr>
          <p:cNvSpPr txBox="1"/>
          <p:nvPr/>
        </p:nvSpPr>
        <p:spPr>
          <a:xfrm>
            <a:off x="942057" y="1655266"/>
            <a:ext cx="10302240" cy="2369880"/>
          </a:xfrm>
          <a:prstGeom prst="rect">
            <a:avLst/>
          </a:prstGeom>
          <a:noFill/>
        </p:spPr>
        <p:txBody>
          <a:bodyPr wrap="square" rtlCol="0">
            <a:spAutoFit/>
          </a:bodyPr>
          <a:lstStyle/>
          <a:p>
            <a:pPr algn="ctr"/>
            <a:r>
              <a:rPr lang="en-US" sz="3600"/>
              <a:t>Subchapter C Principles Applied to Partnership M&amp;A</a:t>
            </a:r>
          </a:p>
          <a:p>
            <a:pPr algn="ctr"/>
            <a:r>
              <a:rPr lang="en-US" sz="2800"/>
              <a:t>Thinking Outside the Triangle</a:t>
            </a:r>
          </a:p>
          <a:p>
            <a:pPr algn="ctr"/>
            <a:endParaRPr lang="en-US" sz="2800"/>
          </a:p>
          <a:p>
            <a:pPr algn="ctr"/>
            <a:endParaRPr lang="en-US" sz="2800"/>
          </a:p>
          <a:p>
            <a:pPr algn="ctr"/>
            <a:r>
              <a:rPr lang="en-US" sz="2800"/>
              <a:t>November 5, 2022</a:t>
            </a:r>
            <a:endParaRPr lang="en-US" sz="2000"/>
          </a:p>
        </p:txBody>
      </p:sp>
      <p:sp>
        <p:nvSpPr>
          <p:cNvPr id="3" name="Slide Number Placeholder 2">
            <a:extLst>
              <a:ext uri="{FF2B5EF4-FFF2-40B4-BE49-F238E27FC236}">
                <a16:creationId xmlns:a16="http://schemas.microsoft.com/office/drawing/2014/main" id="{3C7A1A7A-0E42-458D-A8CF-15D2503797B8}"/>
              </a:ext>
            </a:extLst>
          </p:cNvPr>
          <p:cNvSpPr>
            <a:spLocks noGrp="1"/>
          </p:cNvSpPr>
          <p:nvPr>
            <p:ph type="sldNum" sz="quarter" idx="12"/>
          </p:nvPr>
        </p:nvSpPr>
        <p:spPr/>
        <p:txBody>
          <a:bodyPr/>
          <a:lstStyle/>
          <a:p>
            <a:fld id="{65AFAB5D-A498-4573-A847-903418A04ABF}" type="slidenum">
              <a:rPr lang="en-US" smtClean="0"/>
              <a:t>1</a:t>
            </a:fld>
            <a:endParaRPr lang="en-US"/>
          </a:p>
        </p:txBody>
      </p:sp>
      <p:sp>
        <p:nvSpPr>
          <p:cNvPr id="4" name="TextBox 3">
            <a:extLst>
              <a:ext uri="{FF2B5EF4-FFF2-40B4-BE49-F238E27FC236}">
                <a16:creationId xmlns:a16="http://schemas.microsoft.com/office/drawing/2014/main" id="{2B8F5CD8-0F1F-4926-AAF4-7CDF79D80077}"/>
              </a:ext>
            </a:extLst>
          </p:cNvPr>
          <p:cNvSpPr txBox="1"/>
          <p:nvPr/>
        </p:nvSpPr>
        <p:spPr>
          <a:xfrm>
            <a:off x="942057" y="4884285"/>
            <a:ext cx="2037737" cy="830997"/>
          </a:xfrm>
          <a:prstGeom prst="rect">
            <a:avLst/>
          </a:prstGeom>
          <a:noFill/>
        </p:spPr>
        <p:txBody>
          <a:bodyPr wrap="none" rtlCol="0">
            <a:spAutoFit/>
          </a:bodyPr>
          <a:lstStyle/>
          <a:p>
            <a:pPr algn="ctr"/>
            <a:r>
              <a:rPr lang="en-US" sz="2400"/>
              <a:t>Mike Carew</a:t>
            </a:r>
          </a:p>
          <a:p>
            <a:pPr algn="ctr"/>
            <a:r>
              <a:rPr lang="en-US" sz="2400" i="1"/>
              <a:t>Kirkland &amp; Ellis</a:t>
            </a:r>
          </a:p>
        </p:txBody>
      </p:sp>
      <p:sp>
        <p:nvSpPr>
          <p:cNvPr id="7" name="TextBox 6">
            <a:extLst>
              <a:ext uri="{FF2B5EF4-FFF2-40B4-BE49-F238E27FC236}">
                <a16:creationId xmlns:a16="http://schemas.microsoft.com/office/drawing/2014/main" id="{52799F58-8EE2-40A1-B365-0581F5DE43C3}"/>
              </a:ext>
            </a:extLst>
          </p:cNvPr>
          <p:cNvSpPr txBox="1"/>
          <p:nvPr/>
        </p:nvSpPr>
        <p:spPr>
          <a:xfrm>
            <a:off x="3670908" y="4884286"/>
            <a:ext cx="1783116" cy="830997"/>
          </a:xfrm>
          <a:prstGeom prst="rect">
            <a:avLst/>
          </a:prstGeom>
          <a:noFill/>
        </p:spPr>
        <p:txBody>
          <a:bodyPr wrap="none" rtlCol="0">
            <a:spAutoFit/>
          </a:bodyPr>
          <a:lstStyle/>
          <a:p>
            <a:pPr algn="ctr"/>
            <a:r>
              <a:rPr lang="en-US" sz="2400"/>
              <a:t>Tim Devetski</a:t>
            </a:r>
            <a:br>
              <a:rPr lang="en-US" sz="2400"/>
            </a:br>
            <a:r>
              <a:rPr lang="en-US" sz="2400" i="1"/>
              <a:t>EY</a:t>
            </a:r>
          </a:p>
        </p:txBody>
      </p:sp>
      <p:sp>
        <p:nvSpPr>
          <p:cNvPr id="8" name="TextBox 7">
            <a:extLst>
              <a:ext uri="{FF2B5EF4-FFF2-40B4-BE49-F238E27FC236}">
                <a16:creationId xmlns:a16="http://schemas.microsoft.com/office/drawing/2014/main" id="{3573E7D1-F4A6-4F51-BC50-0C56F6EBED99}"/>
              </a:ext>
            </a:extLst>
          </p:cNvPr>
          <p:cNvSpPr txBox="1"/>
          <p:nvPr/>
        </p:nvSpPr>
        <p:spPr>
          <a:xfrm>
            <a:off x="6301276" y="4884287"/>
            <a:ext cx="2436949" cy="1200329"/>
          </a:xfrm>
          <a:prstGeom prst="rect">
            <a:avLst/>
          </a:prstGeom>
          <a:noFill/>
        </p:spPr>
        <p:txBody>
          <a:bodyPr wrap="none" rtlCol="0">
            <a:spAutoFit/>
          </a:bodyPr>
          <a:lstStyle/>
          <a:p>
            <a:pPr algn="ctr"/>
            <a:r>
              <a:rPr lang="en-US" sz="2400"/>
              <a:t>Pamela Lawrence </a:t>
            </a:r>
            <a:br>
              <a:rPr lang="en-US" sz="2400"/>
            </a:br>
            <a:r>
              <a:rPr lang="en-US" sz="2400"/>
              <a:t>Endreny</a:t>
            </a:r>
            <a:br>
              <a:rPr lang="en-US" sz="2400"/>
            </a:br>
            <a:r>
              <a:rPr lang="en-US" sz="2400" i="1"/>
              <a:t>Gibson Dunn</a:t>
            </a:r>
          </a:p>
        </p:txBody>
      </p:sp>
      <p:sp>
        <p:nvSpPr>
          <p:cNvPr id="9" name="TextBox 8">
            <a:extLst>
              <a:ext uri="{FF2B5EF4-FFF2-40B4-BE49-F238E27FC236}">
                <a16:creationId xmlns:a16="http://schemas.microsoft.com/office/drawing/2014/main" id="{36E44A75-9641-4E50-80FC-33D1F7D85B2D}"/>
              </a:ext>
            </a:extLst>
          </p:cNvPr>
          <p:cNvSpPr txBox="1"/>
          <p:nvPr/>
        </p:nvSpPr>
        <p:spPr>
          <a:xfrm>
            <a:off x="9471764" y="4884285"/>
            <a:ext cx="1778179" cy="830997"/>
          </a:xfrm>
          <a:prstGeom prst="rect">
            <a:avLst/>
          </a:prstGeom>
          <a:noFill/>
        </p:spPr>
        <p:txBody>
          <a:bodyPr wrap="none" rtlCol="0">
            <a:spAutoFit/>
          </a:bodyPr>
          <a:lstStyle/>
          <a:p>
            <a:pPr algn="ctr"/>
            <a:r>
              <a:rPr lang="en-US" sz="2400"/>
              <a:t>Craig Gerson</a:t>
            </a:r>
            <a:br>
              <a:rPr lang="en-US" sz="2400"/>
            </a:br>
            <a:r>
              <a:rPr lang="en-US" sz="2400" i="1"/>
              <a:t>PwC</a:t>
            </a:r>
          </a:p>
        </p:txBody>
      </p:sp>
    </p:spTree>
    <p:extLst>
      <p:ext uri="{BB962C8B-B14F-4D97-AF65-F5344CB8AC3E}">
        <p14:creationId xmlns:p14="http://schemas.microsoft.com/office/powerpoint/2010/main" val="3966381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D04ED8-2A7B-4D38-8675-E38080816F15}"/>
              </a:ext>
            </a:extLst>
          </p:cNvPr>
          <p:cNvSpPr txBox="1"/>
          <p:nvPr/>
        </p:nvSpPr>
        <p:spPr>
          <a:xfrm>
            <a:off x="449580" y="530352"/>
            <a:ext cx="11292840" cy="5386090"/>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ts val="2400"/>
              </a:spcAft>
              <a:buClrTx/>
              <a:buSzTx/>
              <a:buFontTx/>
              <a:buNone/>
              <a:defRPr/>
            </a:pPr>
            <a:r>
              <a:rPr lang="en-US" sz="2400" b="1">
                <a:solidFill>
                  <a:prstClr val="black"/>
                </a:solidFill>
                <a:latin typeface="Calibri" panose="020F0502020204030204"/>
              </a:rPr>
              <a:t>What is Current State of Law? - Announcement 2009-4</a:t>
            </a: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0"/>
              </a:spcBef>
              <a:spcAft>
                <a:spcPts val="1200"/>
              </a:spcAft>
              <a:buClrTx/>
              <a:buSzTx/>
              <a:buFont typeface="Arial" panose="020B0604020202020204" pitchFamily="34" charset="0"/>
              <a:buChar char="•"/>
              <a:defRPr/>
            </a:pPr>
            <a:r>
              <a:rPr lang="en-US" sz="2000"/>
              <a:t>Until new guidance is issued, any determination of whether transfers between a partner or partners and a partnership is a transfer of a partnership interest will be based on:</a:t>
            </a:r>
          </a:p>
          <a:p>
            <a:pPr marL="914400" lvl="1" indent="-457200">
              <a:spcAft>
                <a:spcPts val="1200"/>
              </a:spcAft>
              <a:buFont typeface="Arial" panose="020B0604020202020204" pitchFamily="34" charset="0"/>
              <a:buChar char="•"/>
              <a:defRPr/>
            </a:pPr>
            <a:r>
              <a:rPr lang="en-US" sz="2000"/>
              <a:t>The statutory language, </a:t>
            </a:r>
          </a:p>
          <a:p>
            <a:pPr marL="914400" lvl="1" indent="-457200">
              <a:spcAft>
                <a:spcPts val="1200"/>
              </a:spcAft>
              <a:buFont typeface="Arial" panose="020B0604020202020204" pitchFamily="34" charset="0"/>
              <a:buChar char="•"/>
              <a:defRPr/>
            </a:pPr>
            <a:r>
              <a:rPr lang="en-US" sz="2000"/>
              <a:t>Guidance provided in legislative history, and</a:t>
            </a:r>
          </a:p>
          <a:p>
            <a:pPr marL="914400" lvl="1" indent="-457200">
              <a:spcAft>
                <a:spcPts val="1200"/>
              </a:spcAft>
              <a:buFont typeface="Arial" panose="020B0604020202020204" pitchFamily="34" charset="0"/>
              <a:buChar char="•"/>
              <a:defRPr/>
            </a:pPr>
            <a:r>
              <a:rPr lang="en-US" sz="2000"/>
              <a:t>Caselaw</a:t>
            </a:r>
          </a:p>
          <a:p>
            <a:pPr marL="342900" indent="-342900">
              <a:spcAft>
                <a:spcPts val="1200"/>
              </a:spcAft>
              <a:buFont typeface="Arial" panose="020B0604020202020204" pitchFamily="34" charset="0"/>
              <a:buChar char="•"/>
              <a:defRPr/>
            </a:pPr>
            <a:r>
              <a:rPr lang="en-US" sz="2000"/>
              <a:t>Not a ton of overall guidance (see also </a:t>
            </a:r>
            <a:r>
              <a:rPr lang="pl-PL" sz="2000"/>
              <a:t>FSA 200024001</a:t>
            </a:r>
            <a:r>
              <a:rPr lang="en-US" sz="2000"/>
              <a:t>; </a:t>
            </a:r>
            <a:r>
              <a:rPr lang="pl-PL" sz="2000"/>
              <a:t>TAM 200037005</a:t>
            </a:r>
            <a:r>
              <a:rPr lang="en-US" sz="2000"/>
              <a:t>; </a:t>
            </a:r>
            <a:r>
              <a:rPr lang="pl-PL" sz="2000"/>
              <a:t>CCA 200224007</a:t>
            </a:r>
            <a:r>
              <a:rPr lang="en-US" sz="2000"/>
              <a:t>; </a:t>
            </a:r>
            <a:br>
              <a:rPr lang="en-US" sz="2000"/>
            </a:br>
            <a:r>
              <a:rPr lang="pl-PL" sz="2000"/>
              <a:t>CCA 200250013 </a:t>
            </a:r>
            <a:r>
              <a:rPr lang="en-US" sz="2000"/>
              <a:t>TAM </a:t>
            </a:r>
            <a:r>
              <a:rPr lang="pl-PL" sz="2000"/>
              <a:t>200301004</a:t>
            </a:r>
            <a:r>
              <a:rPr lang="en-US" sz="2000"/>
              <a:t>)</a:t>
            </a:r>
          </a:p>
          <a:p>
            <a:pPr marL="342900" indent="-342900">
              <a:spcAft>
                <a:spcPts val="1200"/>
              </a:spcAft>
              <a:buFont typeface="Arial" panose="020B0604020202020204" pitchFamily="34" charset="0"/>
              <a:buChar char="•"/>
              <a:defRPr/>
            </a:pPr>
            <a:r>
              <a:rPr lang="en-US" sz="2000"/>
              <a:t>How do practitioners apply the “overruling” of </a:t>
            </a:r>
            <a:r>
              <a:rPr kumimoji="0" lang="en-US" sz="2000" b="0" i="1" u="none" strike="noStrike" kern="1200" cap="none" spc="0" normalizeH="0" baseline="0" noProof="0">
                <a:ln>
                  <a:noFill/>
                </a:ln>
                <a:solidFill>
                  <a:prstClr val="black"/>
                </a:solidFill>
                <a:effectLst/>
                <a:uLnTx/>
                <a:uFillTx/>
                <a:ea typeface="+mn-ea"/>
                <a:cs typeface="+mn-cs"/>
              </a:rPr>
              <a:t>Communications Satellite Corp. </a:t>
            </a:r>
            <a:r>
              <a:rPr kumimoji="0" lang="en-US" sz="2000" b="0" i="0" u="none" strike="noStrike" kern="1200" cap="none" spc="0" normalizeH="0" baseline="0" noProof="0">
                <a:ln>
                  <a:noFill/>
                </a:ln>
                <a:solidFill>
                  <a:prstClr val="black"/>
                </a:solidFill>
                <a:effectLst/>
                <a:uLnTx/>
                <a:uFillTx/>
                <a:ea typeface="+mn-ea"/>
                <a:cs typeface="+mn-cs"/>
              </a:rPr>
              <a:t>and </a:t>
            </a:r>
            <a:r>
              <a:rPr kumimoji="0" lang="en-US" sz="2000" b="0" i="1" u="none" strike="noStrike" kern="1200" cap="none" spc="0" normalizeH="0" baseline="0" noProof="0">
                <a:ln>
                  <a:noFill/>
                </a:ln>
                <a:solidFill>
                  <a:prstClr val="black"/>
                </a:solidFill>
                <a:effectLst/>
                <a:uLnTx/>
                <a:uFillTx/>
                <a:ea typeface="+mn-ea"/>
                <a:cs typeface="+mn-cs"/>
              </a:rPr>
              <a:t>Jupiter Corp.</a:t>
            </a:r>
            <a:r>
              <a:rPr kumimoji="0" lang="en-US" sz="2000" b="0" u="none" strike="noStrike" kern="1200" cap="none" spc="0" normalizeH="0" baseline="0" noProof="0">
                <a:ln>
                  <a:noFill/>
                </a:ln>
                <a:solidFill>
                  <a:prstClr val="black"/>
                </a:solidFill>
                <a:effectLst/>
                <a:uLnTx/>
                <a:uFillTx/>
                <a:ea typeface="+mn-ea"/>
                <a:cs typeface="+mn-cs"/>
              </a:rPr>
              <a:t>?  </a:t>
            </a:r>
          </a:p>
          <a:p>
            <a:pPr marL="800100" lvl="1" indent="-342900">
              <a:spcAft>
                <a:spcPts val="1200"/>
              </a:spcAft>
              <a:buFont typeface="Arial" panose="020B0604020202020204" pitchFamily="34" charset="0"/>
              <a:buChar char="•"/>
              <a:defRPr/>
            </a:pPr>
            <a:r>
              <a:rPr kumimoji="0" lang="en-US" sz="2000" b="0" u="none" strike="noStrike" kern="1200" cap="none" spc="0" normalizeH="0" baseline="0" noProof="0">
                <a:ln>
                  <a:noFill/>
                </a:ln>
                <a:solidFill>
                  <a:prstClr val="black"/>
                </a:solidFill>
                <a:effectLst/>
                <a:uLnTx/>
                <a:uFillTx/>
                <a:ea typeface="+mn-ea"/>
                <a:cs typeface="+mn-cs"/>
              </a:rPr>
              <a:t>Probably a disguised sale on identical facts, but what if some but not all facts exist?  </a:t>
            </a:r>
          </a:p>
          <a:p>
            <a:pPr marL="800100" lvl="1" indent="-342900">
              <a:spcAft>
                <a:spcPts val="1200"/>
              </a:spcAft>
              <a:buFont typeface="Arial" panose="020B0604020202020204" pitchFamily="34" charset="0"/>
              <a:buChar char="•"/>
              <a:defRPr/>
            </a:pPr>
            <a:r>
              <a:rPr kumimoji="0" lang="en-US" sz="2000" b="0" u="none" strike="noStrike" kern="1200" cap="none" spc="0" normalizeH="0" baseline="0" noProof="0">
                <a:ln>
                  <a:noFill/>
                </a:ln>
                <a:solidFill>
                  <a:prstClr val="black"/>
                </a:solidFill>
                <a:effectLst/>
                <a:uLnTx/>
                <a:uFillTx/>
                <a:ea typeface="+mn-ea"/>
                <a:cs typeface="+mn-cs"/>
              </a:rPr>
              <a:t>Which factors analyzed by the </a:t>
            </a:r>
            <a:r>
              <a:rPr lang="en-US" sz="2000">
                <a:solidFill>
                  <a:prstClr val="black"/>
                </a:solidFill>
              </a:rPr>
              <a:t>Court </a:t>
            </a:r>
            <a:r>
              <a:rPr kumimoji="0" lang="en-US" sz="2000" b="0" u="none" strike="noStrike" kern="1200" cap="none" spc="0" normalizeH="0" baseline="0" noProof="0">
                <a:ln>
                  <a:noFill/>
                </a:ln>
                <a:solidFill>
                  <a:prstClr val="black"/>
                </a:solidFill>
                <a:effectLst/>
                <a:uLnTx/>
                <a:uFillTx/>
                <a:ea typeface="+mn-ea"/>
                <a:cs typeface="+mn-cs"/>
              </a:rPr>
              <a:t>still point to no disguised sale? Which are no longer relevant?</a:t>
            </a:r>
            <a:endParaRPr lang="en-US" sz="2000" i="1">
              <a:solidFill>
                <a:prstClr val="black"/>
              </a:solidFill>
            </a:endParaRPr>
          </a:p>
          <a:p>
            <a:pPr marL="342900" indent="-342900">
              <a:spcAft>
                <a:spcPts val="1200"/>
              </a:spcAft>
              <a:buFont typeface="Arial" panose="020B0604020202020204" pitchFamily="34" charset="0"/>
              <a:buChar char="•"/>
              <a:defRPr/>
            </a:pPr>
            <a:r>
              <a:rPr kumimoji="0" lang="en-US" sz="2000" b="0" u="none" strike="noStrike" kern="1200" cap="none" spc="0" normalizeH="0" baseline="0" noProof="0">
                <a:ln>
                  <a:noFill/>
                </a:ln>
                <a:solidFill>
                  <a:prstClr val="black"/>
                </a:solidFill>
                <a:effectLst/>
                <a:uLnTx/>
                <a:uFillTx/>
                <a:ea typeface="+mn-ea"/>
                <a:cs typeface="+mn-cs"/>
              </a:rPr>
              <a:t>To what extent are Sub C authorities relevant</a:t>
            </a:r>
            <a:r>
              <a:rPr lang="en-US" sz="2000">
                <a:solidFill>
                  <a:prstClr val="black"/>
                </a:solidFill>
              </a:rPr>
              <a:t>?</a:t>
            </a: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0CAEB240-02DC-4DCA-95BA-7B7F917CA40C}"/>
              </a:ext>
            </a:extLst>
          </p:cNvPr>
          <p:cNvSpPr>
            <a:spLocks noGrp="1"/>
          </p:cNvSpPr>
          <p:nvPr>
            <p:ph type="sldNum" sz="quarter" idx="12"/>
          </p:nvPr>
        </p:nvSpPr>
        <p:spPr/>
        <p:txBody>
          <a:bodyPr/>
          <a:lstStyle/>
          <a:p>
            <a:fld id="{65AFAB5D-A498-4573-A847-903418A04ABF}" type="slidenum">
              <a:rPr lang="en-US" smtClean="0"/>
              <a:t>10</a:t>
            </a:fld>
            <a:endParaRPr lang="en-US"/>
          </a:p>
        </p:txBody>
      </p:sp>
    </p:spTree>
    <p:extLst>
      <p:ext uri="{BB962C8B-B14F-4D97-AF65-F5344CB8AC3E}">
        <p14:creationId xmlns:p14="http://schemas.microsoft.com/office/powerpoint/2010/main" val="961846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D04ED8-2A7B-4D38-8675-E38080816F15}"/>
              </a:ext>
            </a:extLst>
          </p:cNvPr>
          <p:cNvSpPr txBox="1"/>
          <p:nvPr/>
        </p:nvSpPr>
        <p:spPr>
          <a:xfrm>
            <a:off x="1015481" y="2574962"/>
            <a:ext cx="10161037" cy="2123658"/>
          </a:xfrm>
          <a:prstGeom prst="rect">
            <a:avLst/>
          </a:prstGeom>
          <a:noFill/>
        </p:spPr>
        <p:txBody>
          <a:bodyPr wrap="square" rtlCol="0">
            <a:spAutoFit/>
          </a:bodyPr>
          <a:lstStyle/>
          <a:p>
            <a:pPr marR="0" lvl="0" algn="ctr" defTabSz="914400" rtl="0" eaLnBrk="1" fontAlgn="auto" latinLnBrk="0" hangingPunct="1">
              <a:lnSpc>
                <a:spcPct val="100000"/>
              </a:lnSpc>
              <a:spcBef>
                <a:spcPct val="0"/>
              </a:spcBef>
              <a:spcAft>
                <a:spcPct val="0"/>
              </a:spcAft>
              <a:buClrTx/>
              <a:buSzTx/>
              <a:defRPr/>
            </a:pPr>
            <a:r>
              <a:rPr lang="en-US" sz="3600">
                <a:solidFill>
                  <a:prstClr val="black"/>
                </a:solidFill>
                <a:latin typeface="Calibri" panose="020F0502020204030204"/>
              </a:rPr>
              <a:t>2.	</a:t>
            </a:r>
            <a:r>
              <a:rPr kumimoji="0" lang="en-US" sz="3600" i="0" u="none" strike="noStrike" kern="1200" cap="none" spc="0" normalizeH="0" baseline="0" noProof="0">
                <a:ln>
                  <a:noFill/>
                </a:ln>
                <a:solidFill>
                  <a:prstClr val="black"/>
                </a:solidFill>
                <a:effectLst/>
                <a:uLnTx/>
                <a:uFillTx/>
                <a:latin typeface="Calibri" panose="020F0502020204030204"/>
                <a:ea typeface="+mn-ea"/>
                <a:cs typeface="+mn-cs"/>
              </a:rPr>
              <a:t>Disguised Sales of Corporate Stock</a:t>
            </a:r>
          </a:p>
          <a:p>
            <a:pPr marL="742950" marR="0" lvl="0" indent="-742950" algn="ctr" defTabSz="914400" rtl="0" eaLnBrk="1" fontAlgn="auto" latinLnBrk="0" hangingPunct="1">
              <a:lnSpc>
                <a:spcPct val="100000"/>
              </a:lnSpc>
              <a:spcBef>
                <a:spcPct val="0"/>
              </a:spcBef>
              <a:spcAft>
                <a:spcPct val="0"/>
              </a:spcAft>
              <a:buClrTx/>
              <a:buSzTx/>
              <a:buFontTx/>
              <a:buAutoNum type="arabicPeriod"/>
              <a:defRPr/>
            </a:pPr>
            <a:endParaRPr kumimoji="0" lang="en-US" sz="440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lang="en-US" sz="2800">
                <a:solidFill>
                  <a:prstClr val="black"/>
                </a:solidFill>
                <a:latin typeface="Calibri" panose="020F0502020204030204"/>
              </a:rPr>
              <a:t>What Can Section 707(a)(2)(B) Learn From Sub C?</a:t>
            </a:r>
            <a:endParaRPr kumimoji="0" lang="en-US" sz="280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BFBD1F57-79EA-4E76-936D-58971D12AD9C}"/>
              </a:ext>
            </a:extLst>
          </p:cNvPr>
          <p:cNvSpPr>
            <a:spLocks noGrp="1"/>
          </p:cNvSpPr>
          <p:nvPr>
            <p:ph type="sldNum" sz="quarter" idx="12"/>
          </p:nvPr>
        </p:nvSpPr>
        <p:spPr/>
        <p:txBody>
          <a:bodyPr/>
          <a:lstStyle/>
          <a:p>
            <a:fld id="{65AFAB5D-A498-4573-A847-903418A04ABF}" type="slidenum">
              <a:rPr lang="en-US" smtClean="0"/>
              <a:t>11</a:t>
            </a:fld>
            <a:endParaRPr lang="en-US"/>
          </a:p>
        </p:txBody>
      </p:sp>
    </p:spTree>
    <p:extLst>
      <p:ext uri="{BB962C8B-B14F-4D97-AF65-F5344CB8AC3E}">
        <p14:creationId xmlns:p14="http://schemas.microsoft.com/office/powerpoint/2010/main" val="1982242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D04ED8-2A7B-4D38-8675-E38080816F15}"/>
              </a:ext>
            </a:extLst>
          </p:cNvPr>
          <p:cNvSpPr txBox="1"/>
          <p:nvPr/>
        </p:nvSpPr>
        <p:spPr>
          <a:xfrm>
            <a:off x="449580" y="530860"/>
            <a:ext cx="11292840" cy="5693866"/>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ts val="2400"/>
              </a:spcAft>
              <a:buClrTx/>
              <a:buSzTx/>
              <a:buFontTx/>
              <a:buNone/>
              <a:defRPr/>
            </a:pPr>
            <a:r>
              <a:rPr kumimoji="0" lang="en-US" sz="2400" b="1" i="0" u="none" strike="noStrike" kern="1200" cap="none" spc="0" normalizeH="0" baseline="0" noProof="0">
                <a:ln>
                  <a:noFill/>
                </a:ln>
                <a:solidFill>
                  <a:prstClr val="black"/>
                </a:solidFill>
                <a:effectLst/>
                <a:uLnTx/>
                <a:uFillTx/>
                <a:latin typeface="Calibri" panose="020F0502020204030204"/>
                <a:ea typeface="+mn-ea"/>
                <a:cs typeface="+mn-cs"/>
              </a:rPr>
              <a:t>Pre-Sale Distributions by a Corporation</a:t>
            </a:r>
            <a:endParaRPr kumimoji="0" lang="en-US" b="0" i="0" u="none" strike="noStrike" kern="1200" cap="none" spc="0" normalizeH="0" baseline="0" noProof="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0"/>
              </a:spcBef>
              <a:spcAft>
                <a:spcPts val="2400"/>
              </a:spcAft>
              <a:buClrTx/>
              <a:buSzTx/>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Treas. Reg. Section 1.61-9(c):</a:t>
            </a:r>
          </a:p>
          <a:p>
            <a:pPr marL="800100" lvl="1" indent="-342900">
              <a:spcAft>
                <a:spcPts val="2400"/>
              </a:spcAft>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“When stock is sold after the declaration of a dividend and after the date as of which the seller becomes entitled to the dividend, the dividend </a:t>
            </a:r>
            <a:r>
              <a:rPr kumimoji="0" lang="en-US" sz="2000" b="1" i="0" u="sng" strike="noStrike" kern="1200" cap="none" spc="0" normalizeH="0" baseline="0" noProof="0">
                <a:ln>
                  <a:noFill/>
                </a:ln>
                <a:solidFill>
                  <a:prstClr val="black"/>
                </a:solidFill>
                <a:effectLst/>
                <a:uLnTx/>
                <a:uFillTx/>
                <a:latin typeface="Calibri" panose="020F0502020204030204"/>
                <a:ea typeface="+mn-ea"/>
                <a:cs typeface="+mn-cs"/>
              </a:rPr>
              <a:t>ordinarily</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 is income to the seller.”</a:t>
            </a:r>
          </a:p>
          <a:p>
            <a:pPr marL="342900" marR="0" lvl="0" indent="-342900" algn="l" defTabSz="914400" rtl="0" eaLnBrk="1" fontAlgn="auto" latinLnBrk="0" hangingPunct="1">
              <a:lnSpc>
                <a:spcPct val="100000"/>
              </a:lnSpc>
              <a:spcBef>
                <a:spcPct val="0"/>
              </a:spcBef>
              <a:spcAft>
                <a:spcPts val="2400"/>
              </a:spcAft>
              <a:buClrTx/>
              <a:buSzTx/>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In what circumstances can a pre-sale distribution of cash or property </a:t>
            </a:r>
            <a:r>
              <a:rPr lang="en-US" sz="2000">
                <a:solidFill>
                  <a:prstClr val="black"/>
                </a:solidFill>
                <a:latin typeface="Calibri" panose="020F0502020204030204"/>
              </a:rPr>
              <a:t>prior to a taxable sale of shares to a buyer be considered part of the purchase price?</a:t>
            </a:r>
          </a:p>
          <a:p>
            <a:pPr marL="800100" lvl="1" indent="-342900">
              <a:spcAft>
                <a:spcPts val="2400"/>
              </a:spcAft>
              <a:buFont typeface="Arial" panose="020B0604020202020204" pitchFamily="34" charset="0"/>
              <a:buChar char="•"/>
              <a:defRPr/>
            </a:pPr>
            <a:r>
              <a:rPr lang="en-US" sz="2000">
                <a:solidFill>
                  <a:prstClr val="black"/>
                </a:solidFill>
                <a:latin typeface="Calibri" panose="020F0502020204030204"/>
              </a:rPr>
              <a:t>No statutory rules</a:t>
            </a:r>
          </a:p>
          <a:p>
            <a:pPr marL="800100" lvl="1" indent="-342900">
              <a:spcAft>
                <a:spcPts val="2400"/>
              </a:spcAft>
              <a:buFont typeface="Arial" panose="020B0604020202020204" pitchFamily="34" charset="0"/>
              <a:buChar char="•"/>
              <a:defRPr/>
            </a:pPr>
            <a:r>
              <a:rPr lang="en-US" sz="2000">
                <a:solidFill>
                  <a:prstClr val="black"/>
                </a:solidFill>
                <a:latin typeface="Calibri" panose="020F0502020204030204"/>
              </a:rPr>
              <a:t>Relevant authority found in caselaw and IRS guidance</a:t>
            </a:r>
          </a:p>
          <a:p>
            <a:pPr marL="342900" marR="0" lvl="0" indent="-342900" algn="l" defTabSz="914400" rtl="0" eaLnBrk="1" fontAlgn="auto" latinLnBrk="0" hangingPunct="1">
              <a:lnSpc>
                <a:spcPct val="100000"/>
              </a:lnSpc>
              <a:spcBef>
                <a:spcPct val="0"/>
              </a:spcBef>
              <a:spcAft>
                <a:spcPts val="2400"/>
              </a:spcAft>
              <a:buClrTx/>
              <a:buSzTx/>
              <a:buFont typeface="Arial" panose="020B0604020202020204" pitchFamily="34" charset="0"/>
              <a:buChar char="•"/>
              <a:defRPr/>
            </a:pPr>
            <a:r>
              <a:rPr lang="en-US" sz="2000">
                <a:solidFill>
                  <a:prstClr val="black"/>
                </a:solidFill>
                <a:latin typeface="Calibri" panose="020F0502020204030204"/>
              </a:rPr>
              <a:t>Relevant authority includes:  </a:t>
            </a:r>
            <a:r>
              <a:rPr lang="en-US" sz="2000" i="1">
                <a:solidFill>
                  <a:prstClr val="black"/>
                </a:solidFill>
                <a:latin typeface="Calibri" panose="020F0502020204030204"/>
              </a:rPr>
              <a:t>Waterman Steamship</a:t>
            </a:r>
            <a:r>
              <a:rPr lang="en-US" sz="2000">
                <a:solidFill>
                  <a:prstClr val="black"/>
                </a:solidFill>
                <a:latin typeface="Calibri" panose="020F0502020204030204"/>
              </a:rPr>
              <a:t> (1970), </a:t>
            </a:r>
            <a:r>
              <a:rPr lang="en-US" sz="2000" i="1">
                <a:solidFill>
                  <a:prstClr val="black"/>
                </a:solidFill>
                <a:latin typeface="Calibri" panose="020F0502020204030204"/>
              </a:rPr>
              <a:t>Litton Industries Inc.</a:t>
            </a:r>
            <a:r>
              <a:rPr lang="en-US" sz="2000">
                <a:solidFill>
                  <a:prstClr val="black"/>
                </a:solidFill>
                <a:latin typeface="Calibri" panose="020F0502020204030204"/>
              </a:rPr>
              <a:t> (1987), </a:t>
            </a:r>
            <a:r>
              <a:rPr lang="en-US" sz="2000" i="1">
                <a:solidFill>
                  <a:prstClr val="black"/>
                </a:solidFill>
                <a:latin typeface="Calibri" panose="020F0502020204030204"/>
              </a:rPr>
              <a:t>TSN Liquidating Corp.</a:t>
            </a:r>
            <a:r>
              <a:rPr lang="en-US" sz="2000">
                <a:solidFill>
                  <a:prstClr val="black"/>
                </a:solidFill>
                <a:latin typeface="Calibri" panose="020F0502020204030204"/>
              </a:rPr>
              <a:t> (1980), </a:t>
            </a:r>
            <a:r>
              <a:rPr lang="en-US" sz="2000" i="1">
                <a:solidFill>
                  <a:prstClr val="black"/>
                </a:solidFill>
                <a:latin typeface="Calibri" panose="020F0502020204030204"/>
              </a:rPr>
              <a:t>Uniroyal Inc.</a:t>
            </a:r>
            <a:r>
              <a:rPr lang="en-US" sz="2000">
                <a:solidFill>
                  <a:prstClr val="black"/>
                </a:solidFill>
                <a:latin typeface="Calibri" panose="020F0502020204030204"/>
              </a:rPr>
              <a:t> (1993), and Rev. Rul. 75-493 </a:t>
            </a:r>
          </a:p>
          <a:p>
            <a:pPr marL="800100" lvl="1" indent="-342900">
              <a:spcAft>
                <a:spcPts val="2400"/>
              </a:spcAft>
              <a:buFont typeface="Arial" panose="020B0604020202020204" pitchFamily="34" charset="0"/>
              <a:buChar char="•"/>
              <a:defRPr/>
            </a:pPr>
            <a:r>
              <a:rPr lang="en-US" sz="2000">
                <a:solidFill>
                  <a:prstClr val="black"/>
                </a:solidFill>
                <a:latin typeface="Calibri" panose="020F0502020204030204"/>
              </a:rPr>
              <a:t>Rev. Rul. 75-360 and </a:t>
            </a:r>
            <a:r>
              <a:rPr lang="en-US" sz="2000" i="1">
                <a:solidFill>
                  <a:prstClr val="black"/>
                </a:solidFill>
                <a:latin typeface="Calibri" panose="020F0502020204030204"/>
              </a:rPr>
              <a:t>McDonald</a:t>
            </a:r>
            <a:r>
              <a:rPr lang="en-US" sz="2000">
                <a:solidFill>
                  <a:prstClr val="black"/>
                </a:solidFill>
                <a:latin typeface="Calibri" panose="020F0502020204030204"/>
              </a:rPr>
              <a:t> also instructive (although involved reorganization rules)</a:t>
            </a:r>
          </a:p>
        </p:txBody>
      </p:sp>
      <p:sp>
        <p:nvSpPr>
          <p:cNvPr id="3" name="Slide Number Placeholder 2">
            <a:extLst>
              <a:ext uri="{FF2B5EF4-FFF2-40B4-BE49-F238E27FC236}">
                <a16:creationId xmlns:a16="http://schemas.microsoft.com/office/drawing/2014/main" id="{5A504149-949D-46BF-AEA3-F9F735DBF0B5}"/>
              </a:ext>
            </a:extLst>
          </p:cNvPr>
          <p:cNvSpPr>
            <a:spLocks noGrp="1"/>
          </p:cNvSpPr>
          <p:nvPr>
            <p:ph type="sldNum" sz="quarter" idx="12"/>
          </p:nvPr>
        </p:nvSpPr>
        <p:spPr/>
        <p:txBody>
          <a:bodyPr/>
          <a:lstStyle/>
          <a:p>
            <a:fld id="{65AFAB5D-A498-4573-A847-903418A04ABF}" type="slidenum">
              <a:rPr lang="en-US" smtClean="0"/>
              <a:t>12</a:t>
            </a:fld>
            <a:endParaRPr lang="en-US"/>
          </a:p>
        </p:txBody>
      </p:sp>
    </p:spTree>
    <p:extLst>
      <p:ext uri="{BB962C8B-B14F-4D97-AF65-F5344CB8AC3E}">
        <p14:creationId xmlns:p14="http://schemas.microsoft.com/office/powerpoint/2010/main" val="808755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7AAB8F1-7D77-4645-94F5-E3C7EBCE6794}"/>
              </a:ext>
            </a:extLst>
          </p:cNvPr>
          <p:cNvSpPr>
            <a:spLocks noGrp="1"/>
          </p:cNvSpPr>
          <p:nvPr>
            <p:ph type="sldNum" sz="quarter" idx="12"/>
          </p:nvPr>
        </p:nvSpPr>
        <p:spPr/>
        <p:txBody>
          <a:bodyPr/>
          <a:lstStyle/>
          <a:p>
            <a:fld id="{65AFAB5D-A498-4573-A847-903418A04ABF}" type="slidenum">
              <a:rPr lang="en-US" smtClean="0"/>
              <a:t>13</a:t>
            </a:fld>
            <a:endParaRPr lang="en-US"/>
          </a:p>
        </p:txBody>
      </p:sp>
      <p:grpSp>
        <p:nvGrpSpPr>
          <p:cNvPr id="4" name="Group 3">
            <a:extLst>
              <a:ext uri="{FF2B5EF4-FFF2-40B4-BE49-F238E27FC236}">
                <a16:creationId xmlns:a16="http://schemas.microsoft.com/office/drawing/2014/main" id="{51337500-0212-4497-A297-94D2E5988859}"/>
              </a:ext>
            </a:extLst>
          </p:cNvPr>
          <p:cNvGrpSpPr/>
          <p:nvPr/>
        </p:nvGrpSpPr>
        <p:grpSpPr>
          <a:xfrm>
            <a:off x="353898" y="1554168"/>
            <a:ext cx="3111069" cy="1387665"/>
            <a:chOff x="506298" y="1554168"/>
            <a:chExt cx="3111069" cy="1387665"/>
          </a:xfrm>
        </p:grpSpPr>
        <p:sp>
          <p:nvSpPr>
            <p:cNvPr id="5" name="Rectangle 4">
              <a:extLst>
                <a:ext uri="{FF2B5EF4-FFF2-40B4-BE49-F238E27FC236}">
                  <a16:creationId xmlns:a16="http://schemas.microsoft.com/office/drawing/2014/main" id="{F7291671-34CC-44EC-9C11-B0C0D3514ECC}"/>
                </a:ext>
              </a:extLst>
            </p:cNvPr>
            <p:cNvSpPr/>
            <p:nvPr/>
          </p:nvSpPr>
          <p:spPr>
            <a:xfrm>
              <a:off x="506299" y="1558283"/>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Waterman</a:t>
              </a:r>
              <a:br>
                <a:rPr lang="en-US" sz="1200" kern="0">
                  <a:solidFill>
                    <a:schemeClr val="tx1"/>
                  </a:solidFill>
                  <a:cs typeface="Calibri" panose="020F0502020204030204" pitchFamily="34" charset="0"/>
                </a:rPr>
              </a:br>
              <a:r>
                <a:rPr lang="en-US" sz="1200" kern="0">
                  <a:solidFill>
                    <a:schemeClr val="tx1"/>
                  </a:solidFill>
                  <a:cs typeface="Calibri" panose="020F0502020204030204" pitchFamily="34" charset="0"/>
                </a:rPr>
                <a:t>(Seller</a:t>
              </a:r>
              <a:r>
                <a:rPr lang="en-US" sz="1050" kern="0">
                  <a:solidFill>
                    <a:schemeClr val="tx1"/>
                  </a:solidFill>
                  <a:cs typeface="Calibri" panose="020F0502020204030204" pitchFamily="34" charset="0"/>
                </a:rPr>
                <a:t>)</a:t>
              </a:r>
            </a:p>
          </p:txBody>
        </p:sp>
        <p:cxnSp>
          <p:nvCxnSpPr>
            <p:cNvPr id="6" name="Straight Connector 72">
              <a:extLst>
                <a:ext uri="{FF2B5EF4-FFF2-40B4-BE49-F238E27FC236}">
                  <a16:creationId xmlns:a16="http://schemas.microsoft.com/office/drawing/2014/main" id="{2D5B075C-8DA8-434B-86D2-E19A103D338F}"/>
                </a:ext>
              </a:extLst>
            </p:cNvPr>
            <p:cNvCxnSpPr/>
            <p:nvPr/>
          </p:nvCxnSpPr>
          <p:spPr>
            <a:xfrm flipV="1">
              <a:off x="1443718" y="2054573"/>
              <a:ext cx="0" cy="390970"/>
            </a:xfrm>
            <a:prstGeom prst="straightConnector1">
              <a:avLst/>
            </a:prstGeom>
            <a:noFill/>
            <a:ln w="12700" cap="flat" cmpd="sng" algn="ctr">
              <a:solidFill>
                <a:srgbClr val="FF0000"/>
              </a:solidFill>
              <a:prstDash val="dash"/>
              <a:round/>
              <a:headEnd type="none" w="med" len="med"/>
              <a:tailEnd type="triangl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7" name="TextBox 6">
              <a:extLst>
                <a:ext uri="{FF2B5EF4-FFF2-40B4-BE49-F238E27FC236}">
                  <a16:creationId xmlns:a16="http://schemas.microsoft.com/office/drawing/2014/main" id="{EDF1FC1A-C29A-4C0D-A72D-67638C6347DE}"/>
                </a:ext>
              </a:extLst>
            </p:cNvPr>
            <p:cNvSpPr txBox="1"/>
            <p:nvPr/>
          </p:nvSpPr>
          <p:spPr>
            <a:xfrm>
              <a:off x="1410603" y="2050457"/>
              <a:ext cx="1543290" cy="265791"/>
            </a:xfrm>
            <a:prstGeom prst="rect">
              <a:avLst/>
            </a:prstGeom>
            <a:noFill/>
            <a:ln w="12700">
              <a:noFill/>
            </a:ln>
          </p:spPr>
          <p:txBody>
            <a:bodyPr wrap="square" rtlCol="0">
              <a:noAutofit/>
            </a:bodyPr>
            <a:lstStyle/>
            <a:p>
              <a:pPr defTabSz="779163">
                <a:lnSpc>
                  <a:spcPts val="1400"/>
                </a:lnSpc>
              </a:pPr>
              <a:r>
                <a:rPr lang="en-US" sz="1200">
                  <a:solidFill>
                    <a:srgbClr val="FF0000"/>
                  </a:solidFill>
                </a:rPr>
                <a:t>Dividend of $2.8m Note</a:t>
              </a:r>
            </a:p>
          </p:txBody>
        </p:sp>
        <p:sp>
          <p:nvSpPr>
            <p:cNvPr id="10" name="Rectangle 9">
              <a:extLst>
                <a:ext uri="{FF2B5EF4-FFF2-40B4-BE49-F238E27FC236}">
                  <a16:creationId xmlns:a16="http://schemas.microsoft.com/office/drawing/2014/main" id="{2F19BE6D-195C-49E8-8F05-FC9F51505054}"/>
                </a:ext>
              </a:extLst>
            </p:cNvPr>
            <p:cNvSpPr/>
            <p:nvPr/>
          </p:nvSpPr>
          <p:spPr>
            <a:xfrm>
              <a:off x="506298" y="2445543"/>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Pan-Atlantic</a:t>
              </a:r>
            </a:p>
            <a:p>
              <a:pPr algn="ctr"/>
              <a:r>
                <a:rPr lang="en-US" sz="1200" kern="0">
                  <a:solidFill>
                    <a:schemeClr val="tx1"/>
                  </a:solidFill>
                  <a:cs typeface="Calibri" panose="020F0502020204030204" pitchFamily="34" charset="0"/>
                </a:rPr>
                <a:t>(Target)</a:t>
              </a:r>
            </a:p>
          </p:txBody>
        </p:sp>
        <p:cxnSp>
          <p:nvCxnSpPr>
            <p:cNvPr id="11" name="Straight Connector 72">
              <a:extLst>
                <a:ext uri="{FF2B5EF4-FFF2-40B4-BE49-F238E27FC236}">
                  <a16:creationId xmlns:a16="http://schemas.microsoft.com/office/drawing/2014/main" id="{1DDD4181-393C-46B2-BD9B-976BB2B57EDB}"/>
                </a:ext>
              </a:extLst>
            </p:cNvPr>
            <p:cNvCxnSpPr>
              <a:stCxn id="5" idx="2"/>
              <a:endCxn id="10" idx="0"/>
            </p:cNvCxnSpPr>
            <p:nvPr/>
          </p:nvCxnSpPr>
          <p:spPr>
            <a:xfrm flipH="1">
              <a:off x="1139265" y="2054573"/>
              <a:ext cx="1" cy="390970"/>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5" name="Rectangle 14">
              <a:extLst>
                <a:ext uri="{FF2B5EF4-FFF2-40B4-BE49-F238E27FC236}">
                  <a16:creationId xmlns:a16="http://schemas.microsoft.com/office/drawing/2014/main" id="{D3B41361-D072-40CC-A308-74F13CAE85F3}"/>
                </a:ext>
              </a:extLst>
            </p:cNvPr>
            <p:cNvSpPr/>
            <p:nvPr/>
          </p:nvSpPr>
          <p:spPr>
            <a:xfrm>
              <a:off x="2351434" y="1554168"/>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McLean </a:t>
              </a:r>
            </a:p>
            <a:p>
              <a:pPr algn="ctr"/>
              <a:r>
                <a:rPr lang="en-US" sz="1200" kern="0">
                  <a:solidFill>
                    <a:schemeClr val="tx1"/>
                  </a:solidFill>
                  <a:cs typeface="Calibri" panose="020F0502020204030204" pitchFamily="34" charset="0"/>
                </a:rPr>
                <a:t>(Buyer)</a:t>
              </a:r>
            </a:p>
          </p:txBody>
        </p:sp>
      </p:grpSp>
      <p:grpSp>
        <p:nvGrpSpPr>
          <p:cNvPr id="8" name="Group 7">
            <a:extLst>
              <a:ext uri="{FF2B5EF4-FFF2-40B4-BE49-F238E27FC236}">
                <a16:creationId xmlns:a16="http://schemas.microsoft.com/office/drawing/2014/main" id="{7546D1ED-E3C0-4DE4-8DF9-6FAF7FF5CB8A}"/>
              </a:ext>
            </a:extLst>
          </p:cNvPr>
          <p:cNvGrpSpPr/>
          <p:nvPr/>
        </p:nvGrpSpPr>
        <p:grpSpPr>
          <a:xfrm>
            <a:off x="4418868" y="1360507"/>
            <a:ext cx="3354264" cy="1581326"/>
            <a:chOff x="4593765" y="1360507"/>
            <a:chExt cx="3354264" cy="1581326"/>
          </a:xfrm>
        </p:grpSpPr>
        <p:sp>
          <p:nvSpPr>
            <p:cNvPr id="22" name="Rectangle 21">
              <a:extLst>
                <a:ext uri="{FF2B5EF4-FFF2-40B4-BE49-F238E27FC236}">
                  <a16:creationId xmlns:a16="http://schemas.microsoft.com/office/drawing/2014/main" id="{ECC3234F-0379-4DD4-AD95-FD37CAAA6D5E}"/>
                </a:ext>
              </a:extLst>
            </p:cNvPr>
            <p:cNvSpPr/>
            <p:nvPr/>
          </p:nvSpPr>
          <p:spPr>
            <a:xfrm>
              <a:off x="4593766" y="1558283"/>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Waterman </a:t>
              </a:r>
            </a:p>
            <a:p>
              <a:pPr algn="ctr"/>
              <a:r>
                <a:rPr lang="en-US" sz="1200" kern="0">
                  <a:solidFill>
                    <a:schemeClr val="tx1"/>
                  </a:solidFill>
                  <a:cs typeface="Calibri" panose="020F0502020204030204" pitchFamily="34" charset="0"/>
                </a:rPr>
                <a:t>(Seller)</a:t>
              </a:r>
            </a:p>
          </p:txBody>
        </p:sp>
        <p:cxnSp>
          <p:nvCxnSpPr>
            <p:cNvPr id="23" name="Straight Connector 72">
              <a:extLst>
                <a:ext uri="{FF2B5EF4-FFF2-40B4-BE49-F238E27FC236}">
                  <a16:creationId xmlns:a16="http://schemas.microsoft.com/office/drawing/2014/main" id="{C8BD37E5-DD31-4E3E-BA2E-B24387206F94}"/>
                </a:ext>
              </a:extLst>
            </p:cNvPr>
            <p:cNvCxnSpPr/>
            <p:nvPr/>
          </p:nvCxnSpPr>
          <p:spPr>
            <a:xfrm flipV="1">
              <a:off x="5531185" y="2054573"/>
              <a:ext cx="0" cy="390970"/>
            </a:xfrm>
            <a:prstGeom prst="straightConnector1">
              <a:avLst/>
            </a:prstGeom>
            <a:noFill/>
            <a:ln w="12700" cap="flat" cmpd="sng" algn="ctr">
              <a:solidFill>
                <a:schemeClr val="accent1"/>
              </a:solidFill>
              <a:prstDash val="dash"/>
              <a:round/>
              <a:headEnd type="none" w="med" len="med"/>
              <a:tailEnd type="triangl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24" name="TextBox 23">
              <a:extLst>
                <a:ext uri="{FF2B5EF4-FFF2-40B4-BE49-F238E27FC236}">
                  <a16:creationId xmlns:a16="http://schemas.microsoft.com/office/drawing/2014/main" id="{C3592498-F233-4842-91E6-D248A69F061D}"/>
                </a:ext>
              </a:extLst>
            </p:cNvPr>
            <p:cNvSpPr txBox="1"/>
            <p:nvPr/>
          </p:nvSpPr>
          <p:spPr>
            <a:xfrm>
              <a:off x="5460178" y="2142697"/>
              <a:ext cx="1350320" cy="335369"/>
            </a:xfrm>
            <a:prstGeom prst="rect">
              <a:avLst/>
            </a:prstGeom>
            <a:noFill/>
            <a:ln w="12700">
              <a:noFill/>
            </a:ln>
          </p:spPr>
          <p:txBody>
            <a:bodyPr wrap="square" rtlCol="0">
              <a:noAutofit/>
            </a:bodyPr>
            <a:lstStyle/>
            <a:p>
              <a:pPr defTabSz="779163">
                <a:lnSpc>
                  <a:spcPts val="1400"/>
                </a:lnSpc>
              </a:pPr>
              <a:r>
                <a:rPr lang="en-US" sz="1200"/>
                <a:t>$2.8m Note</a:t>
              </a:r>
            </a:p>
          </p:txBody>
        </p:sp>
        <p:sp>
          <p:nvSpPr>
            <p:cNvPr id="25" name="Rectangle 24">
              <a:extLst>
                <a:ext uri="{FF2B5EF4-FFF2-40B4-BE49-F238E27FC236}">
                  <a16:creationId xmlns:a16="http://schemas.microsoft.com/office/drawing/2014/main" id="{383C4911-DBD4-4FC2-B993-E41156F0B16D}"/>
                </a:ext>
              </a:extLst>
            </p:cNvPr>
            <p:cNvSpPr/>
            <p:nvPr/>
          </p:nvSpPr>
          <p:spPr>
            <a:xfrm>
              <a:off x="4593765" y="2445543"/>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Pan-Atlantic</a:t>
              </a:r>
            </a:p>
            <a:p>
              <a:pPr algn="ctr"/>
              <a:r>
                <a:rPr lang="en-US" sz="1200" kern="0">
                  <a:solidFill>
                    <a:schemeClr val="tx1"/>
                  </a:solidFill>
                  <a:cs typeface="Calibri" panose="020F0502020204030204" pitchFamily="34" charset="0"/>
                </a:rPr>
                <a:t>(Target)</a:t>
              </a:r>
            </a:p>
          </p:txBody>
        </p:sp>
        <p:cxnSp>
          <p:nvCxnSpPr>
            <p:cNvPr id="26" name="Straight Connector 72">
              <a:extLst>
                <a:ext uri="{FF2B5EF4-FFF2-40B4-BE49-F238E27FC236}">
                  <a16:creationId xmlns:a16="http://schemas.microsoft.com/office/drawing/2014/main" id="{2739A327-799D-4CD7-A7A6-E6F86DA48D01}"/>
                </a:ext>
              </a:extLst>
            </p:cNvPr>
            <p:cNvCxnSpPr>
              <a:stCxn id="22" idx="2"/>
              <a:endCxn id="25" idx="0"/>
            </p:cNvCxnSpPr>
            <p:nvPr/>
          </p:nvCxnSpPr>
          <p:spPr>
            <a:xfrm flipH="1">
              <a:off x="5226732" y="2054573"/>
              <a:ext cx="1" cy="390970"/>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27" name="Rectangle 26">
              <a:extLst>
                <a:ext uri="{FF2B5EF4-FFF2-40B4-BE49-F238E27FC236}">
                  <a16:creationId xmlns:a16="http://schemas.microsoft.com/office/drawing/2014/main" id="{314D9B4C-1310-4B56-A935-E494AD9B726A}"/>
                </a:ext>
              </a:extLst>
            </p:cNvPr>
            <p:cNvSpPr/>
            <p:nvPr/>
          </p:nvSpPr>
          <p:spPr>
            <a:xfrm>
              <a:off x="6682096" y="1554168"/>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McLean </a:t>
              </a:r>
            </a:p>
            <a:p>
              <a:pPr algn="ctr"/>
              <a:r>
                <a:rPr lang="en-US" sz="1200" kern="0">
                  <a:solidFill>
                    <a:schemeClr val="tx1"/>
                  </a:solidFill>
                  <a:cs typeface="Calibri" panose="020F0502020204030204" pitchFamily="34" charset="0"/>
                </a:rPr>
                <a:t>(Buyer)</a:t>
              </a:r>
            </a:p>
          </p:txBody>
        </p:sp>
        <p:cxnSp>
          <p:nvCxnSpPr>
            <p:cNvPr id="28" name="Straight Connector 72">
              <a:extLst>
                <a:ext uri="{FF2B5EF4-FFF2-40B4-BE49-F238E27FC236}">
                  <a16:creationId xmlns:a16="http://schemas.microsoft.com/office/drawing/2014/main" id="{EEE8078A-9D81-44E4-8939-56DB06A61C6C}"/>
                </a:ext>
              </a:extLst>
            </p:cNvPr>
            <p:cNvCxnSpPr>
              <a:stCxn id="22" idx="3"/>
              <a:endCxn id="27" idx="1"/>
            </p:cNvCxnSpPr>
            <p:nvPr/>
          </p:nvCxnSpPr>
          <p:spPr>
            <a:xfrm flipV="1">
              <a:off x="5859699" y="1802313"/>
              <a:ext cx="822397" cy="4115"/>
            </a:xfrm>
            <a:prstGeom prst="straightConnector1">
              <a:avLst/>
            </a:prstGeom>
            <a:noFill/>
            <a:ln w="12700" cap="flat" cmpd="sng" algn="ctr">
              <a:solidFill>
                <a:srgbClr val="FF0000"/>
              </a:solidFill>
              <a:prstDash val="dash"/>
              <a:round/>
              <a:headEnd type="triangle" w="med" len="med"/>
              <a:tailEnd type="triangl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32" name="TextBox 31">
              <a:extLst>
                <a:ext uri="{FF2B5EF4-FFF2-40B4-BE49-F238E27FC236}">
                  <a16:creationId xmlns:a16="http://schemas.microsoft.com/office/drawing/2014/main" id="{85D7A674-9CAE-46E6-97E0-C5FC48AFC5EA}"/>
                </a:ext>
              </a:extLst>
            </p:cNvPr>
            <p:cNvSpPr txBox="1"/>
            <p:nvPr/>
          </p:nvSpPr>
          <p:spPr>
            <a:xfrm>
              <a:off x="5956400" y="1852848"/>
              <a:ext cx="617905" cy="243729"/>
            </a:xfrm>
            <a:prstGeom prst="rect">
              <a:avLst/>
            </a:prstGeom>
            <a:noFill/>
            <a:ln w="12700">
              <a:noFill/>
            </a:ln>
          </p:spPr>
          <p:txBody>
            <a:bodyPr wrap="square" rtlCol="0">
              <a:noAutofit/>
            </a:bodyPr>
            <a:lstStyle/>
            <a:p>
              <a:pPr defTabSz="779163">
                <a:lnSpc>
                  <a:spcPts val="1400"/>
                </a:lnSpc>
              </a:pPr>
              <a:r>
                <a:rPr lang="en-US" sz="1200">
                  <a:solidFill>
                    <a:srgbClr val="FF0000"/>
                  </a:solidFill>
                </a:rPr>
                <a:t>$700k</a:t>
              </a:r>
            </a:p>
          </p:txBody>
        </p:sp>
        <p:sp>
          <p:nvSpPr>
            <p:cNvPr id="33" name="TextBox 32">
              <a:extLst>
                <a:ext uri="{FF2B5EF4-FFF2-40B4-BE49-F238E27FC236}">
                  <a16:creationId xmlns:a16="http://schemas.microsoft.com/office/drawing/2014/main" id="{461C08AF-C21B-4A04-92AB-0701BD02EC37}"/>
                </a:ext>
              </a:extLst>
            </p:cNvPr>
            <p:cNvSpPr txBox="1"/>
            <p:nvPr/>
          </p:nvSpPr>
          <p:spPr>
            <a:xfrm>
              <a:off x="5662222" y="1360507"/>
              <a:ext cx="1217350" cy="193290"/>
            </a:xfrm>
            <a:prstGeom prst="rect">
              <a:avLst/>
            </a:prstGeom>
            <a:noFill/>
            <a:ln w="12700">
              <a:noFill/>
            </a:ln>
          </p:spPr>
          <p:txBody>
            <a:bodyPr wrap="square" rtlCol="0">
              <a:noAutofit/>
            </a:bodyPr>
            <a:lstStyle/>
            <a:p>
              <a:pPr algn="ctr" defTabSz="779163">
                <a:lnSpc>
                  <a:spcPts val="1400"/>
                </a:lnSpc>
              </a:pPr>
              <a:r>
                <a:rPr lang="en-US" sz="1200">
                  <a:solidFill>
                    <a:srgbClr val="FF0000"/>
                  </a:solidFill>
                </a:rPr>
                <a:t>Pan-Atlantic </a:t>
              </a:r>
            </a:p>
            <a:p>
              <a:pPr algn="ctr" defTabSz="779163">
                <a:lnSpc>
                  <a:spcPts val="1400"/>
                </a:lnSpc>
              </a:pPr>
              <a:r>
                <a:rPr lang="en-US" sz="1200">
                  <a:solidFill>
                    <a:srgbClr val="FF0000"/>
                  </a:solidFill>
                </a:rPr>
                <a:t>Stock</a:t>
              </a:r>
            </a:p>
          </p:txBody>
        </p:sp>
      </p:grpSp>
      <p:sp>
        <p:nvSpPr>
          <p:cNvPr id="52" name="TextBox 51">
            <a:extLst>
              <a:ext uri="{FF2B5EF4-FFF2-40B4-BE49-F238E27FC236}">
                <a16:creationId xmlns:a16="http://schemas.microsoft.com/office/drawing/2014/main" id="{3A35F080-E887-4B77-8A82-63B90428149B}"/>
              </a:ext>
            </a:extLst>
          </p:cNvPr>
          <p:cNvSpPr txBox="1"/>
          <p:nvPr/>
        </p:nvSpPr>
        <p:spPr>
          <a:xfrm>
            <a:off x="11347591" y="2062815"/>
            <a:ext cx="924020" cy="496290"/>
          </a:xfrm>
          <a:prstGeom prst="rect">
            <a:avLst/>
          </a:prstGeom>
          <a:noFill/>
          <a:ln w="12700">
            <a:noFill/>
          </a:ln>
        </p:spPr>
        <p:txBody>
          <a:bodyPr wrap="square" rtlCol="0">
            <a:noAutofit/>
          </a:bodyPr>
          <a:lstStyle/>
          <a:p>
            <a:pPr defTabSz="779163">
              <a:lnSpc>
                <a:spcPts val="1400"/>
              </a:lnSpc>
            </a:pPr>
            <a:r>
              <a:rPr lang="en-US" sz="1200">
                <a:solidFill>
                  <a:srgbClr val="FF0000"/>
                </a:solidFill>
              </a:rPr>
              <a:t>$2.8m Loan</a:t>
            </a:r>
          </a:p>
        </p:txBody>
      </p:sp>
      <p:grpSp>
        <p:nvGrpSpPr>
          <p:cNvPr id="9" name="Group 8">
            <a:extLst>
              <a:ext uri="{FF2B5EF4-FFF2-40B4-BE49-F238E27FC236}">
                <a16:creationId xmlns:a16="http://schemas.microsoft.com/office/drawing/2014/main" id="{E9B983FB-D644-46C1-ADA2-341A86D1201E}"/>
              </a:ext>
            </a:extLst>
          </p:cNvPr>
          <p:cNvGrpSpPr/>
          <p:nvPr/>
        </p:nvGrpSpPr>
        <p:grpSpPr>
          <a:xfrm>
            <a:off x="8524960" y="1554168"/>
            <a:ext cx="3396818" cy="1519565"/>
            <a:chOff x="8509720" y="1554168"/>
            <a:chExt cx="3396818" cy="1519565"/>
          </a:xfrm>
        </p:grpSpPr>
        <p:sp>
          <p:nvSpPr>
            <p:cNvPr id="34" name="Rectangle 33">
              <a:extLst>
                <a:ext uri="{FF2B5EF4-FFF2-40B4-BE49-F238E27FC236}">
                  <a16:creationId xmlns:a16="http://schemas.microsoft.com/office/drawing/2014/main" id="{21ED7C2A-F2A9-44A9-A088-ECD151D15EBF}"/>
                </a:ext>
              </a:extLst>
            </p:cNvPr>
            <p:cNvSpPr/>
            <p:nvPr/>
          </p:nvSpPr>
          <p:spPr>
            <a:xfrm>
              <a:off x="8509720" y="1558283"/>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Waterman </a:t>
              </a:r>
            </a:p>
            <a:p>
              <a:pPr algn="ctr"/>
              <a:r>
                <a:rPr lang="en-US" sz="1200" kern="0">
                  <a:solidFill>
                    <a:schemeClr val="tx1"/>
                  </a:solidFill>
                  <a:cs typeface="Calibri" panose="020F0502020204030204" pitchFamily="34" charset="0"/>
                </a:rPr>
                <a:t>(Seller)</a:t>
              </a:r>
            </a:p>
          </p:txBody>
        </p:sp>
        <p:cxnSp>
          <p:nvCxnSpPr>
            <p:cNvPr id="35" name="Straight Connector 72">
              <a:extLst>
                <a:ext uri="{FF2B5EF4-FFF2-40B4-BE49-F238E27FC236}">
                  <a16:creationId xmlns:a16="http://schemas.microsoft.com/office/drawing/2014/main" id="{0438BD30-E0D0-4FDD-B96C-52793895D87E}"/>
                </a:ext>
              </a:extLst>
            </p:cNvPr>
            <p:cNvCxnSpPr>
              <a:stCxn id="37" idx="1"/>
              <a:endCxn id="34" idx="2"/>
            </p:cNvCxnSpPr>
            <p:nvPr/>
          </p:nvCxnSpPr>
          <p:spPr>
            <a:xfrm flipH="1" flipV="1">
              <a:off x="9142687" y="2054573"/>
              <a:ext cx="1497917" cy="639115"/>
            </a:xfrm>
            <a:prstGeom prst="straightConnector1">
              <a:avLst/>
            </a:prstGeom>
            <a:noFill/>
            <a:ln w="12700" cap="flat" cmpd="sng" algn="ctr">
              <a:solidFill>
                <a:schemeClr val="accent1"/>
              </a:solidFill>
              <a:prstDash val="dash"/>
              <a:round/>
              <a:headEnd type="none" w="med" len="med"/>
              <a:tailEnd type="triangl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36" name="TextBox 35">
              <a:extLst>
                <a:ext uri="{FF2B5EF4-FFF2-40B4-BE49-F238E27FC236}">
                  <a16:creationId xmlns:a16="http://schemas.microsoft.com/office/drawing/2014/main" id="{E1362B91-7DAD-49A0-B89F-862BE5D243AD}"/>
                </a:ext>
              </a:extLst>
            </p:cNvPr>
            <p:cNvSpPr txBox="1"/>
            <p:nvPr/>
          </p:nvSpPr>
          <p:spPr>
            <a:xfrm>
              <a:off x="9741465" y="2014753"/>
              <a:ext cx="874155" cy="214720"/>
            </a:xfrm>
            <a:prstGeom prst="rect">
              <a:avLst/>
            </a:prstGeom>
            <a:noFill/>
            <a:ln w="12700">
              <a:noFill/>
            </a:ln>
          </p:spPr>
          <p:txBody>
            <a:bodyPr wrap="square" rtlCol="0">
              <a:noAutofit/>
            </a:bodyPr>
            <a:lstStyle/>
            <a:p>
              <a:pPr algn="ctr" defTabSz="779163">
                <a:lnSpc>
                  <a:spcPts val="1400"/>
                </a:lnSpc>
              </a:pPr>
              <a:r>
                <a:rPr lang="en-US" sz="1200"/>
                <a:t>$2.8m Note</a:t>
              </a:r>
            </a:p>
          </p:txBody>
        </p:sp>
        <p:sp>
          <p:nvSpPr>
            <p:cNvPr id="37" name="Rectangle 36">
              <a:extLst>
                <a:ext uri="{FF2B5EF4-FFF2-40B4-BE49-F238E27FC236}">
                  <a16:creationId xmlns:a16="http://schemas.microsoft.com/office/drawing/2014/main" id="{1A73EF1A-167B-4BBD-A843-AE2677351744}"/>
                </a:ext>
              </a:extLst>
            </p:cNvPr>
            <p:cNvSpPr/>
            <p:nvPr/>
          </p:nvSpPr>
          <p:spPr>
            <a:xfrm>
              <a:off x="10640604" y="2445543"/>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Pan-Atlantic</a:t>
              </a:r>
            </a:p>
            <a:p>
              <a:pPr algn="ctr"/>
              <a:r>
                <a:rPr lang="en-US" sz="1200" kern="0">
                  <a:solidFill>
                    <a:schemeClr val="tx1"/>
                  </a:solidFill>
                  <a:cs typeface="Calibri" panose="020F0502020204030204" pitchFamily="34" charset="0"/>
                </a:rPr>
                <a:t>(Target)</a:t>
              </a:r>
            </a:p>
          </p:txBody>
        </p:sp>
        <p:cxnSp>
          <p:nvCxnSpPr>
            <p:cNvPr id="38" name="Straight Connector 72">
              <a:extLst>
                <a:ext uri="{FF2B5EF4-FFF2-40B4-BE49-F238E27FC236}">
                  <a16:creationId xmlns:a16="http://schemas.microsoft.com/office/drawing/2014/main" id="{8194422B-FB94-49D8-A550-FE1EEE4A61DE}"/>
                </a:ext>
              </a:extLst>
            </p:cNvPr>
            <p:cNvCxnSpPr>
              <a:stCxn id="39" idx="2"/>
              <a:endCxn id="37" idx="0"/>
            </p:cNvCxnSpPr>
            <p:nvPr/>
          </p:nvCxnSpPr>
          <p:spPr>
            <a:xfrm flipH="1">
              <a:off x="11273571" y="2050458"/>
              <a:ext cx="1" cy="395085"/>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39" name="Rectangle 38">
              <a:extLst>
                <a:ext uri="{FF2B5EF4-FFF2-40B4-BE49-F238E27FC236}">
                  <a16:creationId xmlns:a16="http://schemas.microsoft.com/office/drawing/2014/main" id="{1E752714-985B-4F52-9BF0-F5DBE3926FDA}"/>
                </a:ext>
              </a:extLst>
            </p:cNvPr>
            <p:cNvSpPr/>
            <p:nvPr/>
          </p:nvSpPr>
          <p:spPr>
            <a:xfrm>
              <a:off x="10640605" y="1554168"/>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McLean </a:t>
              </a:r>
            </a:p>
            <a:p>
              <a:pPr algn="ctr"/>
              <a:r>
                <a:rPr lang="en-US" sz="1200" kern="0">
                  <a:solidFill>
                    <a:schemeClr val="tx1"/>
                  </a:solidFill>
                  <a:cs typeface="Calibri" panose="020F0502020204030204" pitchFamily="34" charset="0"/>
                </a:rPr>
                <a:t>(Buyer)</a:t>
              </a:r>
            </a:p>
          </p:txBody>
        </p:sp>
        <p:cxnSp>
          <p:nvCxnSpPr>
            <p:cNvPr id="49" name="Straight Connector 72">
              <a:extLst>
                <a:ext uri="{FF2B5EF4-FFF2-40B4-BE49-F238E27FC236}">
                  <a16:creationId xmlns:a16="http://schemas.microsoft.com/office/drawing/2014/main" id="{DDE89589-0464-4338-B7B6-CB7FDBB1599F}"/>
                </a:ext>
              </a:extLst>
            </p:cNvPr>
            <p:cNvCxnSpPr/>
            <p:nvPr/>
          </p:nvCxnSpPr>
          <p:spPr>
            <a:xfrm>
              <a:off x="11392894" y="2054573"/>
              <a:ext cx="0" cy="390970"/>
            </a:xfrm>
            <a:prstGeom prst="straightConnector1">
              <a:avLst/>
            </a:prstGeom>
            <a:noFill/>
            <a:ln w="12700" cap="flat" cmpd="sng" algn="ctr">
              <a:solidFill>
                <a:srgbClr val="FF0000"/>
              </a:solidFill>
              <a:prstDash val="dash"/>
              <a:round/>
              <a:headEnd type="none" w="med" len="med"/>
              <a:tailEnd type="triangl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53" name="Straight Connector 72">
              <a:extLst>
                <a:ext uri="{FF2B5EF4-FFF2-40B4-BE49-F238E27FC236}">
                  <a16:creationId xmlns:a16="http://schemas.microsoft.com/office/drawing/2014/main" id="{AADAFF66-AA52-4E8A-9BE6-6F23A1F17318}"/>
                </a:ext>
              </a:extLst>
            </p:cNvPr>
            <p:cNvCxnSpPr/>
            <p:nvPr/>
          </p:nvCxnSpPr>
          <p:spPr>
            <a:xfrm flipH="1" flipV="1">
              <a:off x="9001125" y="2125985"/>
              <a:ext cx="1639479" cy="721990"/>
            </a:xfrm>
            <a:prstGeom prst="straightConnector1">
              <a:avLst/>
            </a:prstGeom>
            <a:noFill/>
            <a:ln w="12700" cap="flat" cmpd="sng" algn="ctr">
              <a:solidFill>
                <a:srgbClr val="FF0000"/>
              </a:solidFill>
              <a:prstDash val="dash"/>
              <a:round/>
              <a:headEnd type="none" w="med" len="med"/>
              <a:tailEnd type="triangl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56" name="TextBox 55">
              <a:extLst>
                <a:ext uri="{FF2B5EF4-FFF2-40B4-BE49-F238E27FC236}">
                  <a16:creationId xmlns:a16="http://schemas.microsoft.com/office/drawing/2014/main" id="{F5BC4724-D7B7-45BC-AA47-E16392CAF98E}"/>
                </a:ext>
              </a:extLst>
            </p:cNvPr>
            <p:cNvSpPr txBox="1"/>
            <p:nvPr/>
          </p:nvSpPr>
          <p:spPr>
            <a:xfrm>
              <a:off x="9142686" y="2577443"/>
              <a:ext cx="924020" cy="496290"/>
            </a:xfrm>
            <a:prstGeom prst="rect">
              <a:avLst/>
            </a:prstGeom>
            <a:noFill/>
            <a:ln w="12700">
              <a:noFill/>
            </a:ln>
          </p:spPr>
          <p:txBody>
            <a:bodyPr wrap="square" rtlCol="0">
              <a:noAutofit/>
            </a:bodyPr>
            <a:lstStyle/>
            <a:p>
              <a:pPr algn="ctr" defTabSz="779163">
                <a:lnSpc>
                  <a:spcPts val="1400"/>
                </a:lnSpc>
              </a:pPr>
              <a:r>
                <a:rPr lang="en-US" sz="1200">
                  <a:solidFill>
                    <a:srgbClr val="FF0000"/>
                  </a:solidFill>
                </a:rPr>
                <a:t>Repayment of $2.8m Note</a:t>
              </a:r>
            </a:p>
          </p:txBody>
        </p:sp>
      </p:grpSp>
      <p:sp>
        <p:nvSpPr>
          <p:cNvPr id="57" name="TextBox 56">
            <a:extLst>
              <a:ext uri="{FF2B5EF4-FFF2-40B4-BE49-F238E27FC236}">
                <a16:creationId xmlns:a16="http://schemas.microsoft.com/office/drawing/2014/main" id="{1B03A7A4-ECD8-4EE0-AB90-8CF8A3DCBDF3}"/>
              </a:ext>
            </a:extLst>
          </p:cNvPr>
          <p:cNvSpPr txBox="1"/>
          <p:nvPr/>
        </p:nvSpPr>
        <p:spPr>
          <a:xfrm>
            <a:off x="449580" y="3642702"/>
            <a:ext cx="11292840" cy="2877711"/>
          </a:xfrm>
          <a:prstGeom prst="rect">
            <a:avLst/>
          </a:prstGeom>
          <a:noFill/>
        </p:spPr>
        <p:txBody>
          <a:bodyPr wrap="square" rtlCol="0">
            <a:spAutoFit/>
          </a:bodyPr>
          <a:lstStyle/>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Facts</a:t>
            </a:r>
            <a:r>
              <a:rPr lang="en-US" sz="1600">
                <a:solidFill>
                  <a:prstClr val="black"/>
                </a:solidFill>
              </a:rPr>
              <a:t>:</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Waterman Steamship to sell Pan-Atlantic to McLean for $3.5m, but only had $700k basis; under law at the time, intercompany dividends were tax-free without a reduction in basis</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Pan-Atlantic declared dividend of $2.8m in the form of a note</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One hour later, Waterman Steamship sold stock to McLean for $700k</a:t>
            </a: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en-US" sz="1600">
                <a:solidFill>
                  <a:prstClr val="black"/>
                </a:solidFill>
              </a:rPr>
              <a:t>30 minutes later, McLean lent $2.8m to Pan-Atlantic, who used the funds to repay the $2.8m note</a:t>
            </a:r>
          </a:p>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Holding</a:t>
            </a:r>
            <a:r>
              <a:rPr lang="en-US" sz="1600">
                <a:solidFill>
                  <a:prstClr val="black"/>
                </a:solidFill>
              </a:rPr>
              <a:t>:</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Fifth Circuit held that the form of the transaction was a sham to disguise $3.5m purchase price</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b="1">
                <a:solidFill>
                  <a:prstClr val="black"/>
                </a:solidFill>
              </a:rPr>
              <a:t>Key factors were (1) source of funds, (2) direct negotiations, (3) timing, and (4) transaction re-structured to produce a better result than a straight sale</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Would case have been decided differently if the distribution was taxable but subject to DRD, reduced basis, or created an ELA?</a:t>
            </a:r>
          </a:p>
        </p:txBody>
      </p:sp>
      <p:pic>
        <p:nvPicPr>
          <p:cNvPr id="40" name="Picture 39">
            <a:extLst>
              <a:ext uri="{FF2B5EF4-FFF2-40B4-BE49-F238E27FC236}">
                <a16:creationId xmlns:a16="http://schemas.microsoft.com/office/drawing/2014/main" id="{30649026-D551-43D0-82BC-9015E970F44C}"/>
              </a:ext>
            </a:extLst>
          </p:cNvPr>
          <p:cNvPicPr>
            <a:picLocks noChangeAspect="1"/>
          </p:cNvPicPr>
          <p:nvPr/>
        </p:nvPicPr>
        <p:blipFill>
          <a:blip r:embed="rId2"/>
          <a:srcRect/>
          <a:stretch>
            <a:fillRect/>
          </a:stretch>
        </p:blipFill>
        <p:spPr>
          <a:xfrm>
            <a:off x="9923643" y="160745"/>
            <a:ext cx="1464401" cy="1036598"/>
          </a:xfrm>
          <a:prstGeom prst="rect">
            <a:avLst/>
          </a:prstGeom>
        </p:spPr>
      </p:pic>
      <p:grpSp>
        <p:nvGrpSpPr>
          <p:cNvPr id="41" name="Group 40">
            <a:extLst>
              <a:ext uri="{FF2B5EF4-FFF2-40B4-BE49-F238E27FC236}">
                <a16:creationId xmlns:a16="http://schemas.microsoft.com/office/drawing/2014/main" id="{73ED8F2B-C996-400E-ACCD-37AB4A46D3C8}"/>
              </a:ext>
            </a:extLst>
          </p:cNvPr>
          <p:cNvGrpSpPr/>
          <p:nvPr/>
        </p:nvGrpSpPr>
        <p:grpSpPr>
          <a:xfrm>
            <a:off x="3793475" y="1168549"/>
            <a:ext cx="4570164" cy="2260645"/>
            <a:chOff x="3793475" y="1168549"/>
            <a:chExt cx="4570164" cy="2260645"/>
          </a:xfrm>
        </p:grpSpPr>
        <p:cxnSp>
          <p:nvCxnSpPr>
            <p:cNvPr id="42" name="Straight Connector 41">
              <a:extLst>
                <a:ext uri="{FF2B5EF4-FFF2-40B4-BE49-F238E27FC236}">
                  <a16:creationId xmlns:a16="http://schemas.microsoft.com/office/drawing/2014/main" id="{9ED7432E-0E76-4E48-A348-76840A9DA721}"/>
                </a:ext>
              </a:extLst>
            </p:cNvPr>
            <p:cNvCxnSpPr/>
            <p:nvPr/>
          </p:nvCxnSpPr>
          <p:spPr>
            <a:xfrm>
              <a:off x="3793475" y="1168549"/>
              <a:ext cx="0" cy="2260451"/>
            </a:xfrm>
            <a:prstGeom prst="line">
              <a:avLst/>
            </a:prstGeom>
            <a:ln w="12700" cap="flat" algn="ctr">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A495CB87-C9A9-4AD6-9266-5A236D57A26E}"/>
                </a:ext>
              </a:extLst>
            </p:cNvPr>
            <p:cNvCxnSpPr/>
            <p:nvPr/>
          </p:nvCxnSpPr>
          <p:spPr>
            <a:xfrm>
              <a:off x="8363639" y="1168743"/>
              <a:ext cx="0" cy="2260451"/>
            </a:xfrm>
            <a:prstGeom prst="line">
              <a:avLst/>
            </a:prstGeom>
            <a:ln w="12700" cap="flat" algn="ctr">
              <a:solidFill>
                <a:schemeClr val="tx1"/>
              </a:solidFill>
              <a:prstDash val="solid"/>
            </a:ln>
          </p:spPr>
          <p:style>
            <a:lnRef idx="1">
              <a:schemeClr val="accent1"/>
            </a:lnRef>
            <a:fillRef idx="0">
              <a:schemeClr val="accent1"/>
            </a:fillRef>
            <a:effectRef idx="0">
              <a:schemeClr val="accent1"/>
            </a:effectRef>
            <a:fontRef idx="minor">
              <a:schemeClr val="tx1"/>
            </a:fontRef>
          </p:style>
        </p:cxnSp>
      </p:grpSp>
      <p:sp>
        <p:nvSpPr>
          <p:cNvPr id="44" name="Title 1">
            <a:extLst>
              <a:ext uri="{FF2B5EF4-FFF2-40B4-BE49-F238E27FC236}">
                <a16:creationId xmlns:a16="http://schemas.microsoft.com/office/drawing/2014/main" id="{DDBE6F1D-FA30-48F6-BC9E-951CB8A70451}"/>
              </a:ext>
            </a:extLst>
          </p:cNvPr>
          <p:cNvSpPr txBox="1"/>
          <p:nvPr/>
        </p:nvSpPr>
        <p:spPr>
          <a:xfrm>
            <a:off x="838200" y="530352"/>
            <a:ext cx="10515600" cy="6159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2400" b="1">
                <a:latin typeface="+mn-lt"/>
              </a:rPr>
              <a:t>Waterman Steamship</a:t>
            </a:r>
          </a:p>
        </p:txBody>
      </p:sp>
    </p:spTree>
    <p:extLst>
      <p:ext uri="{BB962C8B-B14F-4D97-AF65-F5344CB8AC3E}">
        <p14:creationId xmlns:p14="http://schemas.microsoft.com/office/powerpoint/2010/main" val="235643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D04ED8-2A7B-4D38-8675-E38080816F15}"/>
              </a:ext>
            </a:extLst>
          </p:cNvPr>
          <p:cNvSpPr txBox="1"/>
          <p:nvPr/>
        </p:nvSpPr>
        <p:spPr>
          <a:xfrm>
            <a:off x="449855" y="530859"/>
            <a:ext cx="11292290" cy="6001643"/>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ts val="2400"/>
              </a:spcAft>
              <a:buClrTx/>
              <a:buSzTx/>
              <a:buFontTx/>
              <a:buNone/>
              <a:defRPr/>
            </a:pPr>
            <a:r>
              <a:rPr lang="en-US" sz="2400" b="1">
                <a:solidFill>
                  <a:prstClr val="black"/>
                </a:solidFill>
                <a:latin typeface="Calibri" panose="020F0502020204030204"/>
              </a:rPr>
              <a:t>Other Authority</a:t>
            </a:r>
            <a:endParaRPr kumimoji="0" lang="en-US" sz="2400" b="1" i="0" u="none" strike="noStrike" kern="1200" cap="none" spc="0" normalizeH="0" baseline="0" noProof="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0"/>
              </a:spcBef>
              <a:spcAft>
                <a:spcPts val="1200"/>
              </a:spcAft>
              <a:buClrTx/>
              <a:buSzTx/>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Rev. Rul. 75-493:</a:t>
            </a:r>
          </a:p>
          <a:p>
            <a:pPr marL="800100" lvl="1" indent="-342900">
              <a:spcAft>
                <a:spcPts val="1200"/>
              </a:spcAft>
              <a:buFont typeface="Arial" panose="020B0604020202020204" pitchFamily="34" charset="0"/>
              <a:buChar char="•"/>
              <a:defRPr/>
            </a:pPr>
            <a:r>
              <a:rPr lang="en-US" sz="2000">
                <a:solidFill>
                  <a:prstClr val="black"/>
                </a:solidFill>
                <a:latin typeface="Calibri" panose="020F0502020204030204"/>
              </a:rPr>
              <a:t>D</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ividend of unwanted cash respected when paid one day prior to signing an agreement to sell shares.  If assets are truly unwanted, would answer be different if paid and declared between signing and closing? </a:t>
            </a:r>
            <a:endParaRPr lang="en-US" sz="2000">
              <a:solidFill>
                <a:prstClr val="black"/>
              </a:solidFill>
              <a:latin typeface="Calibri" panose="020F0502020204030204"/>
            </a:endParaRPr>
          </a:p>
          <a:p>
            <a:pPr marL="342900" marR="0" lvl="0" indent="-342900" algn="l" defTabSz="914400" rtl="0" eaLnBrk="1" fontAlgn="auto" latinLnBrk="0" hangingPunct="1">
              <a:lnSpc>
                <a:spcPct val="100000"/>
              </a:lnSpc>
              <a:spcBef>
                <a:spcPct val="0"/>
              </a:spcBef>
              <a:spcAft>
                <a:spcPts val="1200"/>
              </a:spcAft>
              <a:buClrTx/>
              <a:buSzTx/>
              <a:buFont typeface="Arial" panose="020B0604020202020204" pitchFamily="34" charset="0"/>
              <a:buChar char="•"/>
              <a:defRPr/>
            </a:pPr>
            <a:r>
              <a:rPr lang="en-US" sz="2000" i="1">
                <a:solidFill>
                  <a:prstClr val="black"/>
                </a:solidFill>
                <a:latin typeface="Calibri" panose="020F0502020204030204"/>
              </a:rPr>
              <a:t>Litton</a:t>
            </a:r>
            <a:r>
              <a:rPr lang="en-US" sz="2000">
                <a:solidFill>
                  <a:prstClr val="black"/>
                </a:solidFill>
                <a:latin typeface="Calibri" panose="020F0502020204030204"/>
              </a:rPr>
              <a:t>:</a:t>
            </a:r>
          </a:p>
          <a:p>
            <a:pPr marL="800100" lvl="1" indent="-342900">
              <a:spcAft>
                <a:spcPts val="1200"/>
              </a:spcAft>
              <a:buFont typeface="Arial" panose="020B0604020202020204" pitchFamily="34" charset="0"/>
              <a:buChar char="•"/>
              <a:defRPr/>
            </a:pPr>
            <a:r>
              <a:rPr lang="en-US" sz="2000">
                <a:solidFill>
                  <a:prstClr val="black"/>
                </a:solidFill>
                <a:latin typeface="Calibri" panose="020F0502020204030204"/>
              </a:rPr>
              <a:t>Distribution of note respected where made prior to launching sale process  </a:t>
            </a:r>
          </a:p>
          <a:p>
            <a:pPr marL="800100" lvl="1" indent="-342900">
              <a:spcAft>
                <a:spcPts val="1200"/>
              </a:spcAft>
              <a:buFont typeface="Arial" panose="020B0604020202020204" pitchFamily="34" charset="0"/>
              <a:buChar char="•"/>
              <a:defRPr/>
            </a:pPr>
            <a:r>
              <a:rPr lang="en-US" sz="2000">
                <a:solidFill>
                  <a:prstClr val="black"/>
                </a:solidFill>
                <a:latin typeface="Calibri" panose="020F0502020204030204"/>
              </a:rPr>
              <a:t>Buyer acquired the note 6 months later (longer periods of time indicate no disguised sale)</a:t>
            </a:r>
          </a:p>
          <a:p>
            <a:pPr marL="342900" indent="-342900">
              <a:spcAft>
                <a:spcPts val="1200"/>
              </a:spcAft>
              <a:buFont typeface="Arial" panose="020B0604020202020204" pitchFamily="34" charset="0"/>
              <a:buChar char="•"/>
              <a:defRPr/>
            </a:pPr>
            <a:r>
              <a:rPr lang="en-US" sz="2000" i="1">
                <a:solidFill>
                  <a:prstClr val="black"/>
                </a:solidFill>
                <a:latin typeface="Calibri" panose="020F0502020204030204"/>
              </a:rPr>
              <a:t>TSN Liquidating Corp</a:t>
            </a:r>
            <a:r>
              <a:rPr lang="en-US" sz="2000">
                <a:solidFill>
                  <a:prstClr val="black"/>
                </a:solidFill>
                <a:latin typeface="Calibri" panose="020F0502020204030204"/>
              </a:rPr>
              <a:t>:</a:t>
            </a:r>
          </a:p>
          <a:p>
            <a:pPr marL="800100" lvl="1" indent="-342900">
              <a:spcAft>
                <a:spcPts val="1200"/>
              </a:spcAft>
              <a:buFont typeface="Arial" panose="020B0604020202020204" pitchFamily="34" charset="0"/>
              <a:buChar char="•"/>
              <a:defRPr/>
            </a:pPr>
            <a:r>
              <a:rPr lang="en-US" sz="2000">
                <a:solidFill>
                  <a:prstClr val="black"/>
                </a:solidFill>
                <a:latin typeface="Calibri" panose="020F0502020204030204"/>
              </a:rPr>
              <a:t>Dividend of unwanted investment securities respected, even when made after a binding commitment to sell, where (1) business reason to make the distribution and (2) seller retained those assets and did not sell to buyer</a:t>
            </a:r>
          </a:p>
          <a:p>
            <a:pPr marL="1257300" lvl="2" indent="-342900">
              <a:spcAft>
                <a:spcPts val="1200"/>
              </a:spcAft>
              <a:buFont typeface="Arial" panose="020B0604020202020204" pitchFamily="34" charset="0"/>
              <a:buChar char="•"/>
              <a:defRPr/>
            </a:pPr>
            <a:r>
              <a:rPr lang="en-US" sz="2000">
                <a:solidFill>
                  <a:prstClr val="black"/>
                </a:solidFill>
                <a:latin typeface="Calibri" panose="020F0502020204030204"/>
              </a:rPr>
              <a:t>Buyer contributed non-identical assets of roughly the same size</a:t>
            </a:r>
          </a:p>
          <a:p>
            <a:pPr marL="1257300" lvl="2" indent="-342900">
              <a:spcAft>
                <a:spcPts val="1200"/>
              </a:spcAft>
              <a:buFont typeface="Arial" panose="020B0604020202020204" pitchFamily="34" charset="0"/>
              <a:buChar char="•"/>
              <a:defRPr/>
            </a:pPr>
            <a:r>
              <a:rPr lang="en-US" sz="2000">
                <a:solidFill>
                  <a:prstClr val="black"/>
                </a:solidFill>
                <a:latin typeface="Calibri" panose="020F0502020204030204"/>
              </a:rPr>
              <a:t>Court stated </a:t>
            </a:r>
            <a:r>
              <a:rPr lang="en-US" sz="2000" i="1">
                <a:solidFill>
                  <a:prstClr val="black"/>
                </a:solidFill>
                <a:latin typeface="Calibri" panose="020F0502020204030204"/>
              </a:rPr>
              <a:t>Waterman</a:t>
            </a:r>
            <a:r>
              <a:rPr lang="en-US" sz="2000">
                <a:solidFill>
                  <a:prstClr val="black"/>
                </a:solidFill>
                <a:latin typeface="Calibri" panose="020F0502020204030204"/>
              </a:rPr>
              <a:t> likely requires a “sham aspect” </a:t>
            </a:r>
          </a:p>
        </p:txBody>
      </p:sp>
      <p:sp>
        <p:nvSpPr>
          <p:cNvPr id="3" name="Slide Number Placeholder 2">
            <a:extLst>
              <a:ext uri="{FF2B5EF4-FFF2-40B4-BE49-F238E27FC236}">
                <a16:creationId xmlns:a16="http://schemas.microsoft.com/office/drawing/2014/main" id="{5A504149-949D-46BF-AEA3-F9F735DBF0B5}"/>
              </a:ext>
            </a:extLst>
          </p:cNvPr>
          <p:cNvSpPr>
            <a:spLocks noGrp="1"/>
          </p:cNvSpPr>
          <p:nvPr>
            <p:ph type="sldNum" sz="quarter" idx="12"/>
          </p:nvPr>
        </p:nvSpPr>
        <p:spPr/>
        <p:txBody>
          <a:bodyPr/>
          <a:lstStyle/>
          <a:p>
            <a:fld id="{65AFAB5D-A498-4573-A847-903418A04ABF}" type="slidenum">
              <a:rPr lang="en-US" smtClean="0"/>
              <a:t>14</a:t>
            </a:fld>
            <a:endParaRPr lang="en-US"/>
          </a:p>
        </p:txBody>
      </p:sp>
    </p:spTree>
    <p:extLst>
      <p:ext uri="{BB962C8B-B14F-4D97-AF65-F5344CB8AC3E}">
        <p14:creationId xmlns:p14="http://schemas.microsoft.com/office/powerpoint/2010/main" val="23885123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7AAB8F1-7D77-4645-94F5-E3C7EBCE6794}"/>
              </a:ext>
            </a:extLst>
          </p:cNvPr>
          <p:cNvSpPr>
            <a:spLocks noGrp="1"/>
          </p:cNvSpPr>
          <p:nvPr>
            <p:ph type="sldNum" sz="quarter" idx="12"/>
          </p:nvPr>
        </p:nvSpPr>
        <p:spPr/>
        <p:txBody>
          <a:bodyPr/>
          <a:lstStyle/>
          <a:p>
            <a:fld id="{65AFAB5D-A498-4573-A847-903418A04ABF}" type="slidenum">
              <a:rPr lang="en-US" smtClean="0"/>
              <a:t>15</a:t>
            </a:fld>
            <a:endParaRPr lang="en-US"/>
          </a:p>
        </p:txBody>
      </p:sp>
      <p:sp>
        <p:nvSpPr>
          <p:cNvPr id="7" name="TextBox 6">
            <a:extLst>
              <a:ext uri="{FF2B5EF4-FFF2-40B4-BE49-F238E27FC236}">
                <a16:creationId xmlns:a16="http://schemas.microsoft.com/office/drawing/2014/main" id="{EDF1FC1A-C29A-4C0D-A72D-67638C6347DE}"/>
              </a:ext>
            </a:extLst>
          </p:cNvPr>
          <p:cNvSpPr txBox="1"/>
          <p:nvPr/>
        </p:nvSpPr>
        <p:spPr>
          <a:xfrm>
            <a:off x="2593662" y="2629686"/>
            <a:ext cx="1543290" cy="265791"/>
          </a:xfrm>
          <a:prstGeom prst="rect">
            <a:avLst/>
          </a:prstGeom>
          <a:noFill/>
          <a:ln w="12700">
            <a:noFill/>
          </a:ln>
        </p:spPr>
        <p:txBody>
          <a:bodyPr wrap="square" rtlCol="0">
            <a:noAutofit/>
          </a:bodyPr>
          <a:lstStyle/>
          <a:p>
            <a:pPr defTabSz="779163">
              <a:lnSpc>
                <a:spcPts val="1400"/>
              </a:lnSpc>
            </a:pPr>
            <a:r>
              <a:rPr lang="en-US" sz="1200">
                <a:solidFill>
                  <a:srgbClr val="FF0000"/>
                </a:solidFill>
              </a:rPr>
              <a:t>Bank</a:t>
            </a:r>
          </a:p>
        </p:txBody>
      </p:sp>
      <p:sp>
        <p:nvSpPr>
          <p:cNvPr id="57" name="TextBox 56">
            <a:extLst>
              <a:ext uri="{FF2B5EF4-FFF2-40B4-BE49-F238E27FC236}">
                <a16:creationId xmlns:a16="http://schemas.microsoft.com/office/drawing/2014/main" id="{1B03A7A4-ECD8-4EE0-AB90-8CF8A3DCBDF3}"/>
              </a:ext>
            </a:extLst>
          </p:cNvPr>
          <p:cNvSpPr txBox="1"/>
          <p:nvPr/>
        </p:nvSpPr>
        <p:spPr>
          <a:xfrm>
            <a:off x="449580" y="3602696"/>
            <a:ext cx="11292840" cy="2631490"/>
          </a:xfrm>
          <a:prstGeom prst="rect">
            <a:avLst/>
          </a:prstGeom>
          <a:noFill/>
        </p:spPr>
        <p:txBody>
          <a:bodyPr wrap="square" rtlCol="0">
            <a:spAutoFit/>
          </a:bodyPr>
          <a:lstStyle/>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Facts:</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E&amp;M had preferred and common shares outstanding</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E&amp;M borrows $43k on a short term basis and redeems preferred shares</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A week later, Borden acquires all of E&amp;M’s common in exchange for its voting stock</a:t>
            </a: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en-US" sz="1600">
                <a:solidFill>
                  <a:prstClr val="black"/>
                </a:solidFill>
              </a:rPr>
              <a:t>On the same day, Borden contributed cash to E&amp;M and E&amp;M repaid the short-term loan</a:t>
            </a:r>
          </a:p>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Holding</a:t>
            </a:r>
            <a:r>
              <a:rPr lang="en-US" sz="1600" b="1" u="sng">
                <a:solidFill>
                  <a:prstClr val="black"/>
                </a:solidFill>
              </a:rPr>
              <a:t>:</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Transaction is not a B reorganization</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Implicitly ruling that Taxpayer sold its E&amp;M preferred shares to B</a:t>
            </a:r>
            <a:r>
              <a:rPr lang="en-US" sz="1600">
                <a:solidFill>
                  <a:prstClr val="black"/>
                </a:solidFill>
              </a:rPr>
              <a:t>orden for cash (or E&amp;M is a conduit for Borden’s cash)</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The loan does not appear to be guaranteed by Borden</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What </a:t>
            </a:r>
            <a:r>
              <a:rPr lang="en-US" sz="1600">
                <a:solidFill>
                  <a:prstClr val="black"/>
                </a:solidFill>
              </a:rPr>
              <a:t>if Borden waited longer to repay loan?</a:t>
            </a:r>
            <a:endParaRPr kumimoji="0" lang="en-US" sz="1600" b="0" i="0" u="none" strike="noStrike" kern="1200" cap="none" spc="0" normalizeH="0" baseline="0" noProof="0">
              <a:ln>
                <a:noFill/>
              </a:ln>
              <a:solidFill>
                <a:prstClr val="black"/>
              </a:solidFill>
              <a:effectLst/>
              <a:uLnTx/>
              <a:uFillTx/>
              <a:ea typeface="+mn-ea"/>
              <a:cs typeface="+mn-cs"/>
            </a:endParaRPr>
          </a:p>
        </p:txBody>
      </p:sp>
      <p:grpSp>
        <p:nvGrpSpPr>
          <p:cNvPr id="9" name="Group 8">
            <a:extLst>
              <a:ext uri="{FF2B5EF4-FFF2-40B4-BE49-F238E27FC236}">
                <a16:creationId xmlns:a16="http://schemas.microsoft.com/office/drawing/2014/main" id="{0EEB38DD-BE89-4768-9190-BC8958FBD465}"/>
              </a:ext>
            </a:extLst>
          </p:cNvPr>
          <p:cNvGrpSpPr/>
          <p:nvPr/>
        </p:nvGrpSpPr>
        <p:grpSpPr>
          <a:xfrm>
            <a:off x="200663" y="1182659"/>
            <a:ext cx="3405222" cy="1872641"/>
            <a:chOff x="200663" y="1182659"/>
            <a:chExt cx="3405222" cy="1872641"/>
          </a:xfrm>
        </p:grpSpPr>
        <p:cxnSp>
          <p:nvCxnSpPr>
            <p:cNvPr id="6" name="Straight Connector 72">
              <a:extLst>
                <a:ext uri="{FF2B5EF4-FFF2-40B4-BE49-F238E27FC236}">
                  <a16:creationId xmlns:a16="http://schemas.microsoft.com/office/drawing/2014/main" id="{2D5B075C-8DA8-434B-86D2-E19A103D338F}"/>
                </a:ext>
              </a:extLst>
            </p:cNvPr>
            <p:cNvCxnSpPr/>
            <p:nvPr/>
          </p:nvCxnSpPr>
          <p:spPr>
            <a:xfrm flipH="1">
              <a:off x="1780495" y="2762582"/>
              <a:ext cx="804903" cy="0"/>
            </a:xfrm>
            <a:prstGeom prst="straightConnector1">
              <a:avLst/>
            </a:prstGeom>
            <a:noFill/>
            <a:ln w="12700" cap="flat" cmpd="sng" algn="ctr">
              <a:solidFill>
                <a:srgbClr val="FF0000"/>
              </a:solidFill>
              <a:prstDash val="dash"/>
              <a:round/>
              <a:headEnd type="none" w="med" len="med"/>
              <a:tailEnd type="triangl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0" name="Rectangle 9">
              <a:extLst>
                <a:ext uri="{FF2B5EF4-FFF2-40B4-BE49-F238E27FC236}">
                  <a16:creationId xmlns:a16="http://schemas.microsoft.com/office/drawing/2014/main" id="{2F19BE6D-195C-49E8-8F05-FC9F51505054}"/>
                </a:ext>
              </a:extLst>
            </p:cNvPr>
            <p:cNvSpPr/>
            <p:nvPr/>
          </p:nvSpPr>
          <p:spPr>
            <a:xfrm>
              <a:off x="506298" y="2496343"/>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E&amp;M</a:t>
              </a:r>
              <a:br>
                <a:rPr lang="en-US" sz="1200" kern="0">
                  <a:solidFill>
                    <a:schemeClr val="tx1"/>
                  </a:solidFill>
                  <a:cs typeface="Calibri" panose="020F0502020204030204" pitchFamily="34" charset="0"/>
                </a:rPr>
              </a:br>
              <a:r>
                <a:rPr lang="en-US" sz="1200" kern="0">
                  <a:solidFill>
                    <a:schemeClr val="tx1"/>
                  </a:solidFill>
                  <a:cs typeface="Calibri" panose="020F0502020204030204" pitchFamily="34" charset="0"/>
                </a:rPr>
                <a:t>(Target)</a:t>
              </a:r>
            </a:p>
          </p:txBody>
        </p:sp>
        <p:cxnSp>
          <p:nvCxnSpPr>
            <p:cNvPr id="11" name="Straight Connector 72">
              <a:extLst>
                <a:ext uri="{FF2B5EF4-FFF2-40B4-BE49-F238E27FC236}">
                  <a16:creationId xmlns:a16="http://schemas.microsoft.com/office/drawing/2014/main" id="{1DDD4181-393C-46B2-BD9B-976BB2B57EDB}"/>
                </a:ext>
              </a:extLst>
            </p:cNvPr>
            <p:cNvCxnSpPr>
              <a:stCxn id="41" idx="2"/>
              <a:endCxn id="10" idx="0"/>
            </p:cNvCxnSpPr>
            <p:nvPr/>
          </p:nvCxnSpPr>
          <p:spPr>
            <a:xfrm>
              <a:off x="1130034" y="1661679"/>
              <a:ext cx="9231" cy="834664"/>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5" name="Rectangle 14">
              <a:extLst>
                <a:ext uri="{FF2B5EF4-FFF2-40B4-BE49-F238E27FC236}">
                  <a16:creationId xmlns:a16="http://schemas.microsoft.com/office/drawing/2014/main" id="{D3B41361-D072-40CC-A308-74F13CAE85F3}"/>
                </a:ext>
              </a:extLst>
            </p:cNvPr>
            <p:cNvSpPr/>
            <p:nvPr/>
          </p:nvSpPr>
          <p:spPr>
            <a:xfrm>
              <a:off x="2339952" y="1182659"/>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Borden </a:t>
              </a:r>
            </a:p>
            <a:p>
              <a:pPr algn="ctr"/>
              <a:r>
                <a:rPr lang="en-US" sz="1200" kern="0">
                  <a:solidFill>
                    <a:schemeClr val="tx1"/>
                  </a:solidFill>
                  <a:cs typeface="Calibri" panose="020F0502020204030204" pitchFamily="34" charset="0"/>
                </a:rPr>
                <a:t>(Buyer)</a:t>
              </a:r>
            </a:p>
          </p:txBody>
        </p:sp>
        <p:sp>
          <p:nvSpPr>
            <p:cNvPr id="41" name="TextBox 40">
              <a:extLst>
                <a:ext uri="{FF2B5EF4-FFF2-40B4-BE49-F238E27FC236}">
                  <a16:creationId xmlns:a16="http://schemas.microsoft.com/office/drawing/2014/main" id="{88A98E28-B74F-4807-A4FA-7102A7E301AD}"/>
                </a:ext>
              </a:extLst>
            </p:cNvPr>
            <p:cNvSpPr txBox="1"/>
            <p:nvPr/>
          </p:nvSpPr>
          <p:spPr>
            <a:xfrm>
              <a:off x="454874" y="1326310"/>
              <a:ext cx="1350320" cy="335369"/>
            </a:xfrm>
            <a:prstGeom prst="rect">
              <a:avLst/>
            </a:prstGeom>
            <a:noFill/>
            <a:ln w="12700">
              <a:noFill/>
            </a:ln>
          </p:spPr>
          <p:txBody>
            <a:bodyPr wrap="square" rtlCol="0">
              <a:noAutofit/>
            </a:bodyPr>
            <a:lstStyle/>
            <a:p>
              <a:pPr algn="ctr" defTabSz="779163">
                <a:lnSpc>
                  <a:spcPts val="1400"/>
                </a:lnSpc>
              </a:pPr>
              <a:r>
                <a:rPr lang="en-US" sz="1200"/>
                <a:t>Taxpayer</a:t>
              </a:r>
            </a:p>
          </p:txBody>
        </p:sp>
        <p:sp>
          <p:nvSpPr>
            <p:cNvPr id="42" name="TextBox 41">
              <a:extLst>
                <a:ext uri="{FF2B5EF4-FFF2-40B4-BE49-F238E27FC236}">
                  <a16:creationId xmlns:a16="http://schemas.microsoft.com/office/drawing/2014/main" id="{4547A46B-C2ED-47EE-9397-30F73708E3E5}"/>
                </a:ext>
              </a:extLst>
            </p:cNvPr>
            <p:cNvSpPr txBox="1"/>
            <p:nvPr/>
          </p:nvSpPr>
          <p:spPr>
            <a:xfrm>
              <a:off x="200663" y="1610398"/>
              <a:ext cx="1771571" cy="335369"/>
            </a:xfrm>
            <a:prstGeom prst="rect">
              <a:avLst/>
            </a:prstGeom>
            <a:noFill/>
            <a:ln w="12700">
              <a:noFill/>
            </a:ln>
          </p:spPr>
          <p:txBody>
            <a:bodyPr wrap="square" rtlCol="0">
              <a:noAutofit/>
            </a:bodyPr>
            <a:lstStyle/>
            <a:p>
              <a:pPr defTabSz="779163">
                <a:lnSpc>
                  <a:spcPts val="1400"/>
                </a:lnSpc>
              </a:pPr>
              <a:r>
                <a:rPr lang="en-US" sz="1200"/>
                <a:t>Preferred </a:t>
              </a:r>
              <a:br>
                <a:rPr lang="en-US" sz="1200"/>
              </a:br>
              <a:r>
                <a:rPr lang="en-US" sz="1200"/>
                <a:t>&amp; Common</a:t>
              </a:r>
            </a:p>
          </p:txBody>
        </p:sp>
        <p:sp>
          <p:nvSpPr>
            <p:cNvPr id="43" name="TextBox 42">
              <a:extLst>
                <a:ext uri="{FF2B5EF4-FFF2-40B4-BE49-F238E27FC236}">
                  <a16:creationId xmlns:a16="http://schemas.microsoft.com/office/drawing/2014/main" id="{4C395732-9D5C-4061-B7DF-104AE6C692F9}"/>
                </a:ext>
              </a:extLst>
            </p:cNvPr>
            <p:cNvSpPr txBox="1"/>
            <p:nvPr/>
          </p:nvSpPr>
          <p:spPr>
            <a:xfrm>
              <a:off x="1990089" y="2811571"/>
              <a:ext cx="617905" cy="243729"/>
            </a:xfrm>
            <a:prstGeom prst="rect">
              <a:avLst/>
            </a:prstGeom>
            <a:noFill/>
            <a:ln w="12700">
              <a:noFill/>
            </a:ln>
          </p:spPr>
          <p:txBody>
            <a:bodyPr wrap="square" rtlCol="0">
              <a:noAutofit/>
            </a:bodyPr>
            <a:lstStyle/>
            <a:p>
              <a:pPr defTabSz="779163">
                <a:lnSpc>
                  <a:spcPts val="1400"/>
                </a:lnSpc>
              </a:pPr>
              <a:r>
                <a:rPr lang="en-US" sz="1200">
                  <a:solidFill>
                    <a:srgbClr val="FF0000"/>
                  </a:solidFill>
                </a:rPr>
                <a:t>$43k</a:t>
              </a:r>
            </a:p>
          </p:txBody>
        </p:sp>
        <p:cxnSp>
          <p:nvCxnSpPr>
            <p:cNvPr id="44" name="Straight Connector 72">
              <a:extLst>
                <a:ext uri="{FF2B5EF4-FFF2-40B4-BE49-F238E27FC236}">
                  <a16:creationId xmlns:a16="http://schemas.microsoft.com/office/drawing/2014/main" id="{6E127146-A201-4AB9-A08D-E9A8390AFDEF}"/>
                </a:ext>
              </a:extLst>
            </p:cNvPr>
            <p:cNvCxnSpPr/>
            <p:nvPr/>
          </p:nvCxnSpPr>
          <p:spPr>
            <a:xfrm flipV="1">
              <a:off x="1345729" y="1678949"/>
              <a:ext cx="0" cy="772496"/>
            </a:xfrm>
            <a:prstGeom prst="straightConnector1">
              <a:avLst/>
            </a:prstGeom>
            <a:noFill/>
            <a:ln w="12700" cap="flat" cmpd="sng" algn="ctr">
              <a:solidFill>
                <a:srgbClr val="FF0000"/>
              </a:solidFill>
              <a:prstDash val="dash"/>
              <a:round/>
              <a:headEnd type="none" w="med" len="med"/>
              <a:tailEnd type="triangl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45" name="TextBox 44">
              <a:extLst>
                <a:ext uri="{FF2B5EF4-FFF2-40B4-BE49-F238E27FC236}">
                  <a16:creationId xmlns:a16="http://schemas.microsoft.com/office/drawing/2014/main" id="{48718834-99C0-47C7-BAE1-ACFCCC160443}"/>
                </a:ext>
              </a:extLst>
            </p:cNvPr>
            <p:cNvSpPr txBox="1"/>
            <p:nvPr/>
          </p:nvSpPr>
          <p:spPr>
            <a:xfrm>
              <a:off x="1370815" y="1745754"/>
              <a:ext cx="1179322" cy="118016"/>
            </a:xfrm>
            <a:prstGeom prst="rect">
              <a:avLst/>
            </a:prstGeom>
            <a:noFill/>
            <a:ln w="12700">
              <a:noFill/>
            </a:ln>
          </p:spPr>
          <p:txBody>
            <a:bodyPr wrap="square" rtlCol="0">
              <a:noAutofit/>
            </a:bodyPr>
            <a:lstStyle/>
            <a:p>
              <a:pPr defTabSz="779163">
                <a:lnSpc>
                  <a:spcPts val="1400"/>
                </a:lnSpc>
              </a:pPr>
              <a:r>
                <a:rPr lang="en-US" sz="1200">
                  <a:solidFill>
                    <a:srgbClr val="FF0000"/>
                  </a:solidFill>
                </a:rPr>
                <a:t>$43k</a:t>
              </a:r>
              <a:br>
                <a:rPr lang="en-US" sz="1200">
                  <a:solidFill>
                    <a:srgbClr val="FF0000"/>
                  </a:solidFill>
                </a:rPr>
              </a:br>
              <a:r>
                <a:rPr lang="en-US" sz="1200">
                  <a:solidFill>
                    <a:srgbClr val="FF0000"/>
                  </a:solidFill>
                </a:rPr>
                <a:t>Preferred Redemption</a:t>
              </a:r>
            </a:p>
          </p:txBody>
        </p:sp>
      </p:grpSp>
      <p:sp>
        <p:nvSpPr>
          <p:cNvPr id="61" name="TextBox 60">
            <a:extLst>
              <a:ext uri="{FF2B5EF4-FFF2-40B4-BE49-F238E27FC236}">
                <a16:creationId xmlns:a16="http://schemas.microsoft.com/office/drawing/2014/main" id="{BCA54EAA-87BB-4FF4-993C-52F0989BA82B}"/>
              </a:ext>
            </a:extLst>
          </p:cNvPr>
          <p:cNvSpPr txBox="1"/>
          <p:nvPr/>
        </p:nvSpPr>
        <p:spPr>
          <a:xfrm>
            <a:off x="11277600" y="2727355"/>
            <a:ext cx="742950" cy="265791"/>
          </a:xfrm>
          <a:prstGeom prst="rect">
            <a:avLst/>
          </a:prstGeom>
          <a:noFill/>
        </p:spPr>
        <p:txBody>
          <a:bodyPr wrap="square" rtlCol="0">
            <a:noAutofit/>
          </a:bodyPr>
          <a:lstStyle/>
          <a:p>
            <a:pPr defTabSz="779163">
              <a:lnSpc>
                <a:spcPts val="1400"/>
              </a:lnSpc>
            </a:pPr>
            <a:r>
              <a:rPr lang="en-US" sz="1200">
                <a:solidFill>
                  <a:srgbClr val="FF0000"/>
                </a:solidFill>
              </a:rPr>
              <a:t>Bank</a:t>
            </a:r>
          </a:p>
        </p:txBody>
      </p:sp>
      <p:grpSp>
        <p:nvGrpSpPr>
          <p:cNvPr id="12" name="Group 11">
            <a:extLst>
              <a:ext uri="{FF2B5EF4-FFF2-40B4-BE49-F238E27FC236}">
                <a16:creationId xmlns:a16="http://schemas.microsoft.com/office/drawing/2014/main" id="{682D9E92-E4DE-4045-B61B-ED96DE1728F2}"/>
              </a:ext>
            </a:extLst>
          </p:cNvPr>
          <p:cNvGrpSpPr/>
          <p:nvPr/>
        </p:nvGrpSpPr>
        <p:grpSpPr>
          <a:xfrm>
            <a:off x="4514125" y="1091080"/>
            <a:ext cx="3151011" cy="2005238"/>
            <a:chOff x="4702085" y="1091080"/>
            <a:chExt cx="3151011" cy="2005238"/>
          </a:xfrm>
        </p:grpSpPr>
        <p:cxnSp>
          <p:nvCxnSpPr>
            <p:cNvPr id="46" name="Straight Connector 72">
              <a:extLst>
                <a:ext uri="{FF2B5EF4-FFF2-40B4-BE49-F238E27FC236}">
                  <a16:creationId xmlns:a16="http://schemas.microsoft.com/office/drawing/2014/main" id="{271FFA11-870D-4FEC-8DAD-6040A21EB3CC}"/>
                </a:ext>
              </a:extLst>
            </p:cNvPr>
            <p:cNvCxnSpPr/>
            <p:nvPr/>
          </p:nvCxnSpPr>
          <p:spPr>
            <a:xfrm flipH="1">
              <a:off x="6027706" y="2803600"/>
              <a:ext cx="804903" cy="0"/>
            </a:xfrm>
            <a:prstGeom prst="straightConnector1">
              <a:avLst/>
            </a:prstGeom>
            <a:noFill/>
            <a:ln w="12700" cap="flat" cmpd="sng" algn="ctr">
              <a:solidFill>
                <a:srgbClr val="FF0000"/>
              </a:solidFill>
              <a:prstDash val="dash"/>
              <a:round/>
              <a:headEnd type="none" w="med" len="med"/>
              <a:tailEnd type="triangl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47" name="Rectangle 46">
              <a:extLst>
                <a:ext uri="{FF2B5EF4-FFF2-40B4-BE49-F238E27FC236}">
                  <a16:creationId xmlns:a16="http://schemas.microsoft.com/office/drawing/2014/main" id="{D7F5CE9A-9C62-4FC1-8D9B-920DE9DF0B56}"/>
                </a:ext>
              </a:extLst>
            </p:cNvPr>
            <p:cNvSpPr/>
            <p:nvPr/>
          </p:nvSpPr>
          <p:spPr>
            <a:xfrm>
              <a:off x="4753509" y="2537361"/>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E&amp;M</a:t>
              </a:r>
              <a:br>
                <a:rPr lang="en-US" sz="1200" kern="0">
                  <a:solidFill>
                    <a:schemeClr val="tx1"/>
                  </a:solidFill>
                  <a:cs typeface="Calibri" panose="020F0502020204030204" pitchFamily="34" charset="0"/>
                </a:rPr>
              </a:br>
              <a:r>
                <a:rPr lang="en-US" sz="1200" kern="0">
                  <a:solidFill>
                    <a:schemeClr val="tx1"/>
                  </a:solidFill>
                  <a:cs typeface="Calibri" panose="020F0502020204030204" pitchFamily="34" charset="0"/>
                </a:rPr>
                <a:t>(Target)</a:t>
              </a:r>
            </a:p>
          </p:txBody>
        </p:sp>
        <p:cxnSp>
          <p:nvCxnSpPr>
            <p:cNvPr id="48" name="Straight Connector 72">
              <a:extLst>
                <a:ext uri="{FF2B5EF4-FFF2-40B4-BE49-F238E27FC236}">
                  <a16:creationId xmlns:a16="http://schemas.microsoft.com/office/drawing/2014/main" id="{9530E17C-9B37-40FB-ACC2-9A269FAA6CFC}"/>
                </a:ext>
              </a:extLst>
            </p:cNvPr>
            <p:cNvCxnSpPr>
              <a:stCxn id="51" idx="2"/>
              <a:endCxn id="47" idx="0"/>
            </p:cNvCxnSpPr>
            <p:nvPr/>
          </p:nvCxnSpPr>
          <p:spPr>
            <a:xfrm>
              <a:off x="5377245" y="1702697"/>
              <a:ext cx="9231" cy="834664"/>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50" name="Rectangle 49">
              <a:extLst>
                <a:ext uri="{FF2B5EF4-FFF2-40B4-BE49-F238E27FC236}">
                  <a16:creationId xmlns:a16="http://schemas.microsoft.com/office/drawing/2014/main" id="{5AED4FF0-F752-4887-97C5-7B37EAD05F05}"/>
                </a:ext>
              </a:extLst>
            </p:cNvPr>
            <p:cNvSpPr/>
            <p:nvPr/>
          </p:nvSpPr>
          <p:spPr>
            <a:xfrm>
              <a:off x="6587163" y="1223677"/>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Borden </a:t>
              </a:r>
            </a:p>
            <a:p>
              <a:pPr algn="ctr"/>
              <a:r>
                <a:rPr lang="en-US" sz="1200" kern="0">
                  <a:solidFill>
                    <a:schemeClr val="tx1"/>
                  </a:solidFill>
                  <a:cs typeface="Calibri" panose="020F0502020204030204" pitchFamily="34" charset="0"/>
                </a:rPr>
                <a:t>(Buyer)</a:t>
              </a:r>
            </a:p>
          </p:txBody>
        </p:sp>
        <p:sp>
          <p:nvSpPr>
            <p:cNvPr id="51" name="TextBox 50">
              <a:extLst>
                <a:ext uri="{FF2B5EF4-FFF2-40B4-BE49-F238E27FC236}">
                  <a16:creationId xmlns:a16="http://schemas.microsoft.com/office/drawing/2014/main" id="{714B6D39-D55A-4C0B-88C7-C2B7623A081F}"/>
                </a:ext>
              </a:extLst>
            </p:cNvPr>
            <p:cNvSpPr txBox="1"/>
            <p:nvPr/>
          </p:nvSpPr>
          <p:spPr>
            <a:xfrm>
              <a:off x="4702085" y="1367328"/>
              <a:ext cx="1350320" cy="335369"/>
            </a:xfrm>
            <a:prstGeom prst="rect">
              <a:avLst/>
            </a:prstGeom>
            <a:noFill/>
            <a:ln w="12700">
              <a:noFill/>
            </a:ln>
          </p:spPr>
          <p:txBody>
            <a:bodyPr wrap="square" rtlCol="0">
              <a:noAutofit/>
            </a:bodyPr>
            <a:lstStyle/>
            <a:p>
              <a:pPr algn="ctr" defTabSz="779163">
                <a:lnSpc>
                  <a:spcPts val="1400"/>
                </a:lnSpc>
              </a:pPr>
              <a:r>
                <a:rPr lang="en-US" sz="1200"/>
                <a:t>Taxpayer</a:t>
              </a:r>
            </a:p>
          </p:txBody>
        </p:sp>
        <p:sp>
          <p:nvSpPr>
            <p:cNvPr id="55" name="TextBox 54">
              <a:extLst>
                <a:ext uri="{FF2B5EF4-FFF2-40B4-BE49-F238E27FC236}">
                  <a16:creationId xmlns:a16="http://schemas.microsoft.com/office/drawing/2014/main" id="{94C2B4E7-DAC8-4507-AB86-02A22A6211F4}"/>
                </a:ext>
              </a:extLst>
            </p:cNvPr>
            <p:cNvSpPr txBox="1"/>
            <p:nvPr/>
          </p:nvSpPr>
          <p:spPr>
            <a:xfrm>
              <a:off x="6237300" y="2852589"/>
              <a:ext cx="617905" cy="243729"/>
            </a:xfrm>
            <a:prstGeom prst="rect">
              <a:avLst/>
            </a:prstGeom>
            <a:noFill/>
            <a:ln w="12700">
              <a:noFill/>
            </a:ln>
          </p:spPr>
          <p:txBody>
            <a:bodyPr wrap="square" rtlCol="0">
              <a:noAutofit/>
            </a:bodyPr>
            <a:lstStyle/>
            <a:p>
              <a:pPr defTabSz="779163">
                <a:lnSpc>
                  <a:spcPts val="1400"/>
                </a:lnSpc>
              </a:pPr>
              <a:r>
                <a:rPr lang="en-US" sz="1200">
                  <a:solidFill>
                    <a:srgbClr val="FF0000"/>
                  </a:solidFill>
                </a:rPr>
                <a:t>$43k</a:t>
              </a:r>
            </a:p>
          </p:txBody>
        </p:sp>
        <p:cxnSp>
          <p:nvCxnSpPr>
            <p:cNvPr id="58" name="Straight Connector 72">
              <a:extLst>
                <a:ext uri="{FF2B5EF4-FFF2-40B4-BE49-F238E27FC236}">
                  <a16:creationId xmlns:a16="http://schemas.microsoft.com/office/drawing/2014/main" id="{B7047EDC-57B0-43C6-81E5-7D6BC43CDFFE}"/>
                </a:ext>
              </a:extLst>
            </p:cNvPr>
            <p:cNvCxnSpPr/>
            <p:nvPr/>
          </p:nvCxnSpPr>
          <p:spPr>
            <a:xfrm flipH="1">
              <a:off x="5650880" y="1416075"/>
              <a:ext cx="846592" cy="0"/>
            </a:xfrm>
            <a:prstGeom prst="straightConnector1">
              <a:avLst/>
            </a:prstGeom>
            <a:noFill/>
            <a:ln w="12700" cap="flat" cmpd="sng" algn="ctr">
              <a:solidFill>
                <a:srgbClr val="FF0000"/>
              </a:solidFill>
              <a:prstDash val="dash"/>
              <a:round/>
              <a:headEnd type="none" w="med" len="med"/>
              <a:tailEnd type="triangl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60" name="Straight Connector 72">
              <a:extLst>
                <a:ext uri="{FF2B5EF4-FFF2-40B4-BE49-F238E27FC236}">
                  <a16:creationId xmlns:a16="http://schemas.microsoft.com/office/drawing/2014/main" id="{119E8146-B053-4ADC-B9E5-6DF228A9D747}"/>
                </a:ext>
              </a:extLst>
            </p:cNvPr>
            <p:cNvCxnSpPr/>
            <p:nvPr/>
          </p:nvCxnSpPr>
          <p:spPr>
            <a:xfrm flipH="1">
              <a:off x="5699660" y="1661679"/>
              <a:ext cx="846592" cy="0"/>
            </a:xfrm>
            <a:prstGeom prst="straightConnector1">
              <a:avLst/>
            </a:prstGeom>
            <a:noFill/>
            <a:ln w="12700" cap="flat" cmpd="sng" algn="ctr">
              <a:solidFill>
                <a:srgbClr val="FF0000"/>
              </a:solidFill>
              <a:prstDash val="dash"/>
              <a:round/>
              <a:headEnd type="triangl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62" name="TextBox 61">
              <a:extLst>
                <a:ext uri="{FF2B5EF4-FFF2-40B4-BE49-F238E27FC236}">
                  <a16:creationId xmlns:a16="http://schemas.microsoft.com/office/drawing/2014/main" id="{7024D820-D6EB-44B8-8936-4FC4A9287A3B}"/>
                </a:ext>
              </a:extLst>
            </p:cNvPr>
            <p:cNvSpPr txBox="1"/>
            <p:nvPr/>
          </p:nvSpPr>
          <p:spPr>
            <a:xfrm>
              <a:off x="5548139" y="1091080"/>
              <a:ext cx="1543290" cy="265791"/>
            </a:xfrm>
            <a:prstGeom prst="rect">
              <a:avLst/>
            </a:prstGeom>
            <a:noFill/>
            <a:ln w="12700">
              <a:noFill/>
            </a:ln>
          </p:spPr>
          <p:txBody>
            <a:bodyPr wrap="square" rtlCol="0">
              <a:noAutofit/>
            </a:bodyPr>
            <a:lstStyle/>
            <a:p>
              <a:pPr defTabSz="779163">
                <a:lnSpc>
                  <a:spcPts val="1400"/>
                </a:lnSpc>
              </a:pPr>
              <a:r>
                <a:rPr lang="en-US" sz="1200">
                  <a:solidFill>
                    <a:srgbClr val="FF0000"/>
                  </a:solidFill>
                </a:rPr>
                <a:t>Borden Shares</a:t>
              </a:r>
            </a:p>
          </p:txBody>
        </p:sp>
        <p:sp>
          <p:nvSpPr>
            <p:cNvPr id="63" name="TextBox 62">
              <a:extLst>
                <a:ext uri="{FF2B5EF4-FFF2-40B4-BE49-F238E27FC236}">
                  <a16:creationId xmlns:a16="http://schemas.microsoft.com/office/drawing/2014/main" id="{76AAD33C-76A2-44BD-992D-031E3937464A}"/>
                </a:ext>
              </a:extLst>
            </p:cNvPr>
            <p:cNvSpPr txBox="1"/>
            <p:nvPr/>
          </p:nvSpPr>
          <p:spPr>
            <a:xfrm>
              <a:off x="5686378" y="1729404"/>
              <a:ext cx="1543290" cy="265791"/>
            </a:xfrm>
            <a:prstGeom prst="rect">
              <a:avLst/>
            </a:prstGeom>
            <a:noFill/>
            <a:ln w="12700">
              <a:noFill/>
            </a:ln>
          </p:spPr>
          <p:txBody>
            <a:bodyPr wrap="square" rtlCol="0">
              <a:noAutofit/>
            </a:bodyPr>
            <a:lstStyle/>
            <a:p>
              <a:pPr defTabSz="779163">
                <a:lnSpc>
                  <a:spcPts val="1400"/>
                </a:lnSpc>
              </a:pPr>
              <a:r>
                <a:rPr lang="en-US" sz="1200">
                  <a:solidFill>
                    <a:srgbClr val="FF0000"/>
                  </a:solidFill>
                </a:rPr>
                <a:t>E&amp;M Shares</a:t>
              </a:r>
            </a:p>
          </p:txBody>
        </p:sp>
      </p:grpSp>
      <p:grpSp>
        <p:nvGrpSpPr>
          <p:cNvPr id="13" name="Group 12">
            <a:extLst>
              <a:ext uri="{FF2B5EF4-FFF2-40B4-BE49-F238E27FC236}">
                <a16:creationId xmlns:a16="http://schemas.microsoft.com/office/drawing/2014/main" id="{61A9B0BD-7132-42E4-83DB-AFD3162408F3}"/>
              </a:ext>
            </a:extLst>
          </p:cNvPr>
          <p:cNvGrpSpPr/>
          <p:nvPr/>
        </p:nvGrpSpPr>
        <p:grpSpPr>
          <a:xfrm>
            <a:off x="9068173" y="1245326"/>
            <a:ext cx="2209427" cy="1961962"/>
            <a:chOff x="9144373" y="1245326"/>
            <a:chExt cx="2209427" cy="1961962"/>
          </a:xfrm>
        </p:grpSpPr>
        <p:sp>
          <p:nvSpPr>
            <p:cNvPr id="64" name="Rectangle 63">
              <a:extLst>
                <a:ext uri="{FF2B5EF4-FFF2-40B4-BE49-F238E27FC236}">
                  <a16:creationId xmlns:a16="http://schemas.microsoft.com/office/drawing/2014/main" id="{08433BC0-3F00-43D0-B2C8-815B67F7DA28}"/>
                </a:ext>
              </a:extLst>
            </p:cNvPr>
            <p:cNvSpPr/>
            <p:nvPr/>
          </p:nvSpPr>
          <p:spPr>
            <a:xfrm>
              <a:off x="9295316" y="1245326"/>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Borden </a:t>
              </a:r>
            </a:p>
            <a:p>
              <a:pPr algn="ctr"/>
              <a:r>
                <a:rPr lang="en-US" sz="1200" kern="0">
                  <a:solidFill>
                    <a:schemeClr val="tx1"/>
                  </a:solidFill>
                  <a:cs typeface="Calibri" panose="020F0502020204030204" pitchFamily="34" charset="0"/>
                </a:rPr>
                <a:t>(Buyer)</a:t>
              </a:r>
            </a:p>
          </p:txBody>
        </p:sp>
        <p:cxnSp>
          <p:nvCxnSpPr>
            <p:cNvPr id="65" name="Straight Connector 72">
              <a:extLst>
                <a:ext uri="{FF2B5EF4-FFF2-40B4-BE49-F238E27FC236}">
                  <a16:creationId xmlns:a16="http://schemas.microsoft.com/office/drawing/2014/main" id="{E4AAFB64-1933-4291-AB19-83005434C7AF}"/>
                </a:ext>
              </a:extLst>
            </p:cNvPr>
            <p:cNvCxnSpPr/>
            <p:nvPr/>
          </p:nvCxnSpPr>
          <p:spPr>
            <a:xfrm>
              <a:off x="9919051" y="1777044"/>
              <a:ext cx="9231" cy="834664"/>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66" name="Rectangle 65">
              <a:extLst>
                <a:ext uri="{FF2B5EF4-FFF2-40B4-BE49-F238E27FC236}">
                  <a16:creationId xmlns:a16="http://schemas.microsoft.com/office/drawing/2014/main" id="{34266DA3-1016-45CB-84E0-F6999E0BE44D}"/>
                </a:ext>
              </a:extLst>
            </p:cNvPr>
            <p:cNvSpPr/>
            <p:nvPr/>
          </p:nvSpPr>
          <p:spPr>
            <a:xfrm>
              <a:off x="9283052" y="2599494"/>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E&amp;M</a:t>
              </a:r>
              <a:br>
                <a:rPr lang="en-US" sz="1200" kern="0">
                  <a:solidFill>
                    <a:schemeClr val="tx1"/>
                  </a:solidFill>
                  <a:cs typeface="Calibri" panose="020F0502020204030204" pitchFamily="34" charset="0"/>
                </a:rPr>
              </a:br>
              <a:r>
                <a:rPr lang="en-US" sz="1200" kern="0">
                  <a:solidFill>
                    <a:schemeClr val="tx1"/>
                  </a:solidFill>
                  <a:cs typeface="Calibri" panose="020F0502020204030204" pitchFamily="34" charset="0"/>
                </a:rPr>
                <a:t>(Target)</a:t>
              </a:r>
            </a:p>
          </p:txBody>
        </p:sp>
        <p:cxnSp>
          <p:nvCxnSpPr>
            <p:cNvPr id="67" name="Straight Connector 72">
              <a:extLst>
                <a:ext uri="{FF2B5EF4-FFF2-40B4-BE49-F238E27FC236}">
                  <a16:creationId xmlns:a16="http://schemas.microsoft.com/office/drawing/2014/main" id="{E8A67CFC-CFF5-439B-813A-DB5D3B9FE766}"/>
                </a:ext>
              </a:extLst>
            </p:cNvPr>
            <p:cNvCxnSpPr/>
            <p:nvPr/>
          </p:nvCxnSpPr>
          <p:spPr>
            <a:xfrm flipV="1">
              <a:off x="9626914" y="1741616"/>
              <a:ext cx="0" cy="870092"/>
            </a:xfrm>
            <a:prstGeom prst="straightConnector1">
              <a:avLst/>
            </a:prstGeom>
            <a:noFill/>
            <a:ln w="12700" cap="flat" cmpd="sng" algn="ctr">
              <a:solidFill>
                <a:srgbClr val="FF0000"/>
              </a:solidFill>
              <a:prstDash val="dash"/>
              <a:round/>
              <a:headEnd type="triangl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68" name="TextBox 67">
              <a:extLst>
                <a:ext uri="{FF2B5EF4-FFF2-40B4-BE49-F238E27FC236}">
                  <a16:creationId xmlns:a16="http://schemas.microsoft.com/office/drawing/2014/main" id="{314098C7-B6C4-43A0-BCA6-1DA4D96C847D}"/>
                </a:ext>
              </a:extLst>
            </p:cNvPr>
            <p:cNvSpPr txBox="1"/>
            <p:nvPr/>
          </p:nvSpPr>
          <p:spPr>
            <a:xfrm>
              <a:off x="9144373" y="1978833"/>
              <a:ext cx="1543290" cy="265791"/>
            </a:xfrm>
            <a:prstGeom prst="rect">
              <a:avLst/>
            </a:prstGeom>
            <a:noFill/>
            <a:ln w="12700">
              <a:noFill/>
            </a:ln>
          </p:spPr>
          <p:txBody>
            <a:bodyPr wrap="square" rtlCol="0">
              <a:noAutofit/>
            </a:bodyPr>
            <a:lstStyle/>
            <a:p>
              <a:pPr defTabSz="779163">
                <a:lnSpc>
                  <a:spcPts val="1400"/>
                </a:lnSpc>
              </a:pPr>
              <a:r>
                <a:rPr lang="en-US" sz="1200">
                  <a:solidFill>
                    <a:srgbClr val="FF0000"/>
                  </a:solidFill>
                </a:rPr>
                <a:t>Cash</a:t>
              </a:r>
            </a:p>
          </p:txBody>
        </p:sp>
        <p:cxnSp>
          <p:nvCxnSpPr>
            <p:cNvPr id="69" name="Straight Connector 72">
              <a:extLst>
                <a:ext uri="{FF2B5EF4-FFF2-40B4-BE49-F238E27FC236}">
                  <a16:creationId xmlns:a16="http://schemas.microsoft.com/office/drawing/2014/main" id="{366F38AF-C9DF-4CA2-BA76-00419D9376DB}"/>
                </a:ext>
              </a:extLst>
            </p:cNvPr>
            <p:cNvCxnSpPr/>
            <p:nvPr/>
          </p:nvCxnSpPr>
          <p:spPr>
            <a:xfrm flipH="1">
              <a:off x="10548897" y="2887660"/>
              <a:ext cx="804903" cy="0"/>
            </a:xfrm>
            <a:prstGeom prst="straightConnector1">
              <a:avLst/>
            </a:prstGeom>
            <a:noFill/>
            <a:ln w="12700" cap="flat" cmpd="sng" algn="ctr">
              <a:solidFill>
                <a:srgbClr val="FF0000"/>
              </a:solidFill>
              <a:prstDash val="dash"/>
              <a:round/>
              <a:headEnd type="triangl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70" name="TextBox 69">
              <a:extLst>
                <a:ext uri="{FF2B5EF4-FFF2-40B4-BE49-F238E27FC236}">
                  <a16:creationId xmlns:a16="http://schemas.microsoft.com/office/drawing/2014/main" id="{53E45996-17DD-4892-95D3-F5B10E9F87D4}"/>
                </a:ext>
              </a:extLst>
            </p:cNvPr>
            <p:cNvSpPr txBox="1"/>
            <p:nvPr/>
          </p:nvSpPr>
          <p:spPr>
            <a:xfrm>
              <a:off x="10687663" y="2963559"/>
              <a:ext cx="617905" cy="243729"/>
            </a:xfrm>
            <a:prstGeom prst="rect">
              <a:avLst/>
            </a:prstGeom>
            <a:noFill/>
            <a:ln w="12700">
              <a:noFill/>
            </a:ln>
          </p:spPr>
          <p:txBody>
            <a:bodyPr wrap="square" rtlCol="0">
              <a:noAutofit/>
            </a:bodyPr>
            <a:lstStyle/>
            <a:p>
              <a:pPr defTabSz="779163">
                <a:lnSpc>
                  <a:spcPts val="1400"/>
                </a:lnSpc>
              </a:pPr>
              <a:r>
                <a:rPr lang="en-US" sz="1200">
                  <a:solidFill>
                    <a:srgbClr val="FF0000"/>
                  </a:solidFill>
                </a:rPr>
                <a:t>Repay</a:t>
              </a:r>
              <a:br>
                <a:rPr lang="en-US" sz="1200">
                  <a:solidFill>
                    <a:srgbClr val="FF0000"/>
                  </a:solidFill>
                </a:rPr>
              </a:br>
              <a:r>
                <a:rPr lang="en-US" sz="1200">
                  <a:solidFill>
                    <a:srgbClr val="FF0000"/>
                  </a:solidFill>
                </a:rPr>
                <a:t>$43k</a:t>
              </a:r>
            </a:p>
          </p:txBody>
        </p:sp>
      </p:grpSp>
      <p:sp>
        <p:nvSpPr>
          <p:cNvPr id="39" name="Title 1">
            <a:extLst>
              <a:ext uri="{FF2B5EF4-FFF2-40B4-BE49-F238E27FC236}">
                <a16:creationId xmlns:a16="http://schemas.microsoft.com/office/drawing/2014/main" id="{E28368F3-7084-4C8B-91C2-8E3D5559C3AD}"/>
              </a:ext>
            </a:extLst>
          </p:cNvPr>
          <p:cNvSpPr txBox="1"/>
          <p:nvPr/>
        </p:nvSpPr>
        <p:spPr>
          <a:xfrm>
            <a:off x="838200" y="530352"/>
            <a:ext cx="10515600" cy="6159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2400" b="1">
                <a:latin typeface="+mn-lt"/>
              </a:rPr>
              <a:t>McDonald and Rev. Rul. 75-360</a:t>
            </a:r>
          </a:p>
        </p:txBody>
      </p:sp>
      <p:grpSp>
        <p:nvGrpSpPr>
          <p:cNvPr id="49" name="Group 48">
            <a:extLst>
              <a:ext uri="{FF2B5EF4-FFF2-40B4-BE49-F238E27FC236}">
                <a16:creationId xmlns:a16="http://schemas.microsoft.com/office/drawing/2014/main" id="{91CAB9A6-AB2D-484C-AA37-D2DCC59CC54D}"/>
              </a:ext>
            </a:extLst>
          </p:cNvPr>
          <p:cNvGrpSpPr/>
          <p:nvPr/>
        </p:nvGrpSpPr>
        <p:grpSpPr>
          <a:xfrm>
            <a:off x="3793475" y="1168549"/>
            <a:ext cx="4570164" cy="2260645"/>
            <a:chOff x="3793475" y="1168549"/>
            <a:chExt cx="4570164" cy="2260645"/>
          </a:xfrm>
        </p:grpSpPr>
        <p:cxnSp>
          <p:nvCxnSpPr>
            <p:cNvPr id="52" name="Straight Connector 51">
              <a:extLst>
                <a:ext uri="{FF2B5EF4-FFF2-40B4-BE49-F238E27FC236}">
                  <a16:creationId xmlns:a16="http://schemas.microsoft.com/office/drawing/2014/main" id="{41ACAACD-A86B-4FEC-9BD1-31AFCD3C363D}"/>
                </a:ext>
              </a:extLst>
            </p:cNvPr>
            <p:cNvCxnSpPr/>
            <p:nvPr/>
          </p:nvCxnSpPr>
          <p:spPr>
            <a:xfrm>
              <a:off x="3793475" y="1168549"/>
              <a:ext cx="0" cy="2260451"/>
            </a:xfrm>
            <a:prstGeom prst="line">
              <a:avLst/>
            </a:prstGeom>
            <a:ln w="12700" cap="flat" algn="ctr">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6C438328-DA05-47FF-83F2-B9287F419CFC}"/>
                </a:ext>
              </a:extLst>
            </p:cNvPr>
            <p:cNvCxnSpPr/>
            <p:nvPr/>
          </p:nvCxnSpPr>
          <p:spPr>
            <a:xfrm>
              <a:off x="8363639" y="1168743"/>
              <a:ext cx="0" cy="2260451"/>
            </a:xfrm>
            <a:prstGeom prst="line">
              <a:avLst/>
            </a:prstGeom>
            <a:ln w="12700" cap="flat" algn="ctr">
              <a:solidFill>
                <a:schemeClr val="tx1"/>
              </a:solidFill>
              <a:prstDash val="solid"/>
            </a:ln>
          </p:spPr>
          <p:style>
            <a:lnRef idx="1">
              <a:schemeClr val="accent1"/>
            </a:lnRef>
            <a:fillRef idx="0">
              <a:schemeClr val="accent1"/>
            </a:fillRef>
            <a:effectRef idx="0">
              <a:schemeClr val="accent1"/>
            </a:effectRef>
            <a:fontRef idx="minor">
              <a:schemeClr val="tx1"/>
            </a:fontRef>
          </p:style>
        </p:cxnSp>
      </p:grpSp>
      <p:sp>
        <p:nvSpPr>
          <p:cNvPr id="40" name="TextBox 39">
            <a:extLst>
              <a:ext uri="{FF2B5EF4-FFF2-40B4-BE49-F238E27FC236}">
                <a16:creationId xmlns:a16="http://schemas.microsoft.com/office/drawing/2014/main" id="{AF153B89-C7C7-4DF3-AD74-3A492FF3BE30}"/>
              </a:ext>
            </a:extLst>
          </p:cNvPr>
          <p:cNvSpPr txBox="1"/>
          <p:nvPr/>
        </p:nvSpPr>
        <p:spPr>
          <a:xfrm>
            <a:off x="6642242" y="2678675"/>
            <a:ext cx="1543290" cy="265791"/>
          </a:xfrm>
          <a:prstGeom prst="rect">
            <a:avLst/>
          </a:prstGeom>
          <a:noFill/>
          <a:ln w="12700">
            <a:noFill/>
          </a:ln>
        </p:spPr>
        <p:txBody>
          <a:bodyPr wrap="square" rtlCol="0">
            <a:noAutofit/>
          </a:bodyPr>
          <a:lstStyle/>
          <a:p>
            <a:pPr defTabSz="779163">
              <a:lnSpc>
                <a:spcPts val="1400"/>
              </a:lnSpc>
            </a:pPr>
            <a:r>
              <a:rPr lang="en-US" sz="1200">
                <a:solidFill>
                  <a:srgbClr val="FF0000"/>
                </a:solidFill>
              </a:rPr>
              <a:t>Bank</a:t>
            </a:r>
          </a:p>
        </p:txBody>
      </p:sp>
    </p:spTree>
    <p:extLst>
      <p:ext uri="{BB962C8B-B14F-4D97-AF65-F5344CB8AC3E}">
        <p14:creationId xmlns:p14="http://schemas.microsoft.com/office/powerpoint/2010/main" val="3788246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7AAB8F1-7D77-4645-94F5-E3C7EBCE6794}"/>
              </a:ext>
            </a:extLst>
          </p:cNvPr>
          <p:cNvSpPr>
            <a:spLocks noGrp="1"/>
          </p:cNvSpPr>
          <p:nvPr>
            <p:ph type="sldNum" sz="quarter" idx="12"/>
          </p:nvPr>
        </p:nvSpPr>
        <p:spPr/>
        <p:txBody>
          <a:bodyPr/>
          <a:lstStyle/>
          <a:p>
            <a:fld id="{65AFAB5D-A498-4573-A847-903418A04ABF}" type="slidenum">
              <a:rPr lang="en-US" smtClean="0"/>
              <a:t>16</a:t>
            </a:fld>
            <a:endParaRPr lang="en-US"/>
          </a:p>
        </p:txBody>
      </p:sp>
      <p:sp>
        <p:nvSpPr>
          <p:cNvPr id="57" name="TextBox 56">
            <a:extLst>
              <a:ext uri="{FF2B5EF4-FFF2-40B4-BE49-F238E27FC236}">
                <a16:creationId xmlns:a16="http://schemas.microsoft.com/office/drawing/2014/main" id="{1B03A7A4-ECD8-4EE0-AB90-8CF8A3DCBDF3}"/>
              </a:ext>
            </a:extLst>
          </p:cNvPr>
          <p:cNvSpPr txBox="1"/>
          <p:nvPr/>
        </p:nvSpPr>
        <p:spPr>
          <a:xfrm>
            <a:off x="449580" y="3612855"/>
            <a:ext cx="11292840" cy="2385268"/>
          </a:xfrm>
          <a:prstGeom prst="rect">
            <a:avLst/>
          </a:prstGeom>
          <a:noFill/>
        </p:spPr>
        <p:txBody>
          <a:bodyPr wrap="square" rtlCol="0">
            <a:spAutoFit/>
          </a:bodyPr>
          <a:lstStyle/>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Facts:</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Individual A owned 100% of X;  X has substantial cash</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Individual A needed cash to fund individual business ventures; could not do so without X’s cash</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A formed holding company Y.  A contributed the X stock to Y for Y stock plus cash from new Y borrowing</a:t>
            </a: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en-US" sz="1600">
                <a:solidFill>
                  <a:prstClr val="black"/>
                </a:solidFill>
              </a:rPr>
              <a:t>Y borrowing guaranteed by X and X stock was pledged.  X’s cash later repaid Y borrowing (unclear how long)</a:t>
            </a:r>
          </a:p>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Holding:</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Applying </a:t>
            </a:r>
            <a:r>
              <a:rPr kumimoji="0" lang="en-US" sz="1600" b="0" i="1" u="none" strike="noStrike" kern="1200" cap="none" spc="0" normalizeH="0" baseline="0" noProof="0">
                <a:ln>
                  <a:noFill/>
                </a:ln>
                <a:solidFill>
                  <a:prstClr val="black"/>
                </a:solidFill>
                <a:effectLst/>
                <a:uLnTx/>
                <a:uFillTx/>
                <a:ea typeface="+mn-ea"/>
                <a:cs typeface="+mn-cs"/>
              </a:rPr>
              <a:t>Waterman</a:t>
            </a:r>
            <a:r>
              <a:rPr kumimoji="0" lang="en-US" sz="1600" b="0" i="0" u="none" strike="noStrike" kern="1200" cap="none" spc="0" normalizeH="0" baseline="0" noProof="0">
                <a:ln>
                  <a:noFill/>
                </a:ln>
                <a:solidFill>
                  <a:prstClr val="black"/>
                </a:solidFill>
                <a:effectLst/>
                <a:uLnTx/>
                <a:uFillTx/>
                <a:ea typeface="+mn-ea"/>
                <a:cs typeface="+mn-cs"/>
              </a:rPr>
              <a:t>, IRS held dividend in substance from X and not from Y (Y was a “mere conduit”)</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Seems likely Y could not have borrowed on its own given that it was a newly-formed holding company</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Ruling predates modern Section 304</a:t>
            </a:r>
          </a:p>
        </p:txBody>
      </p:sp>
      <p:grpSp>
        <p:nvGrpSpPr>
          <p:cNvPr id="14" name="Group 13">
            <a:extLst>
              <a:ext uri="{FF2B5EF4-FFF2-40B4-BE49-F238E27FC236}">
                <a16:creationId xmlns:a16="http://schemas.microsoft.com/office/drawing/2014/main" id="{D0B8A46D-CB04-428C-BA2D-9AA798420F93}"/>
              </a:ext>
            </a:extLst>
          </p:cNvPr>
          <p:cNvGrpSpPr/>
          <p:nvPr/>
        </p:nvGrpSpPr>
        <p:grpSpPr>
          <a:xfrm>
            <a:off x="798454" y="1238664"/>
            <a:ext cx="2627589" cy="1666323"/>
            <a:chOff x="1077854" y="1238664"/>
            <a:chExt cx="2627589" cy="1666323"/>
          </a:xfrm>
        </p:grpSpPr>
        <p:sp>
          <p:nvSpPr>
            <p:cNvPr id="10" name="Rectangle 9">
              <a:extLst>
                <a:ext uri="{FF2B5EF4-FFF2-40B4-BE49-F238E27FC236}">
                  <a16:creationId xmlns:a16="http://schemas.microsoft.com/office/drawing/2014/main" id="{2F19BE6D-195C-49E8-8F05-FC9F51505054}"/>
                </a:ext>
              </a:extLst>
            </p:cNvPr>
            <p:cNvSpPr/>
            <p:nvPr/>
          </p:nvSpPr>
          <p:spPr>
            <a:xfrm>
              <a:off x="1118693" y="2408697"/>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X</a:t>
              </a:r>
            </a:p>
          </p:txBody>
        </p:sp>
        <p:cxnSp>
          <p:nvCxnSpPr>
            <p:cNvPr id="11" name="Straight Connector 72">
              <a:extLst>
                <a:ext uri="{FF2B5EF4-FFF2-40B4-BE49-F238E27FC236}">
                  <a16:creationId xmlns:a16="http://schemas.microsoft.com/office/drawing/2014/main" id="{1DDD4181-393C-46B2-BD9B-976BB2B57EDB}"/>
                </a:ext>
              </a:extLst>
            </p:cNvPr>
            <p:cNvCxnSpPr>
              <a:stCxn id="41" idx="2"/>
              <a:endCxn id="10" idx="0"/>
            </p:cNvCxnSpPr>
            <p:nvPr/>
          </p:nvCxnSpPr>
          <p:spPr>
            <a:xfrm flipH="1">
              <a:off x="1751660" y="1574033"/>
              <a:ext cx="1354" cy="834664"/>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41" name="TextBox 40">
              <a:extLst>
                <a:ext uri="{FF2B5EF4-FFF2-40B4-BE49-F238E27FC236}">
                  <a16:creationId xmlns:a16="http://schemas.microsoft.com/office/drawing/2014/main" id="{88A98E28-B74F-4807-A4FA-7102A7E301AD}"/>
                </a:ext>
              </a:extLst>
            </p:cNvPr>
            <p:cNvSpPr txBox="1"/>
            <p:nvPr/>
          </p:nvSpPr>
          <p:spPr>
            <a:xfrm>
              <a:off x="1077854" y="1238664"/>
              <a:ext cx="1350320" cy="335369"/>
            </a:xfrm>
            <a:prstGeom prst="rect">
              <a:avLst/>
            </a:prstGeom>
            <a:noFill/>
            <a:ln w="12700">
              <a:noFill/>
            </a:ln>
          </p:spPr>
          <p:txBody>
            <a:bodyPr wrap="square" rtlCol="0">
              <a:noAutofit/>
            </a:bodyPr>
            <a:lstStyle/>
            <a:p>
              <a:pPr algn="ctr" defTabSz="779163">
                <a:lnSpc>
                  <a:spcPts val="1400"/>
                </a:lnSpc>
              </a:pPr>
              <a:r>
                <a:rPr lang="en-US" sz="1200"/>
                <a:t>A</a:t>
              </a:r>
            </a:p>
          </p:txBody>
        </p:sp>
        <p:sp>
          <p:nvSpPr>
            <p:cNvPr id="42" name="TextBox 41">
              <a:extLst>
                <a:ext uri="{FF2B5EF4-FFF2-40B4-BE49-F238E27FC236}">
                  <a16:creationId xmlns:a16="http://schemas.microsoft.com/office/drawing/2014/main" id="{4547A46B-C2ED-47EE-9397-30F73708E3E5}"/>
                </a:ext>
              </a:extLst>
            </p:cNvPr>
            <p:cNvSpPr txBox="1"/>
            <p:nvPr/>
          </p:nvSpPr>
          <p:spPr>
            <a:xfrm>
              <a:off x="1214558" y="1850499"/>
              <a:ext cx="1771571" cy="335369"/>
            </a:xfrm>
            <a:prstGeom prst="rect">
              <a:avLst/>
            </a:prstGeom>
            <a:noFill/>
            <a:ln w="12700">
              <a:noFill/>
            </a:ln>
          </p:spPr>
          <p:txBody>
            <a:bodyPr wrap="square" rtlCol="0">
              <a:noAutofit/>
            </a:bodyPr>
            <a:lstStyle/>
            <a:p>
              <a:pPr defTabSz="779163">
                <a:lnSpc>
                  <a:spcPts val="1400"/>
                </a:lnSpc>
              </a:pPr>
              <a:r>
                <a:rPr lang="en-US" sz="1200"/>
                <a:t>100%</a:t>
              </a:r>
            </a:p>
          </p:txBody>
        </p:sp>
        <p:sp>
          <p:nvSpPr>
            <p:cNvPr id="43" name="TextBox 42">
              <a:extLst>
                <a:ext uri="{FF2B5EF4-FFF2-40B4-BE49-F238E27FC236}">
                  <a16:creationId xmlns:a16="http://schemas.microsoft.com/office/drawing/2014/main" id="{4C395732-9D5C-4061-B7DF-104AE6C692F9}"/>
                </a:ext>
              </a:extLst>
            </p:cNvPr>
            <p:cNvSpPr txBox="1"/>
            <p:nvPr/>
          </p:nvSpPr>
          <p:spPr>
            <a:xfrm>
              <a:off x="2433108" y="2473887"/>
              <a:ext cx="1272335" cy="243729"/>
            </a:xfrm>
            <a:prstGeom prst="rect">
              <a:avLst/>
            </a:prstGeom>
            <a:noFill/>
            <a:ln w="12700">
              <a:noFill/>
            </a:ln>
          </p:spPr>
          <p:txBody>
            <a:bodyPr wrap="square" rtlCol="0">
              <a:noAutofit/>
            </a:bodyPr>
            <a:lstStyle/>
            <a:p>
              <a:pPr defTabSz="779163">
                <a:lnSpc>
                  <a:spcPts val="1400"/>
                </a:lnSpc>
              </a:pPr>
              <a:r>
                <a:rPr lang="en-US" sz="1200">
                  <a:solidFill>
                    <a:srgbClr val="FF0000"/>
                  </a:solidFill>
                </a:rPr>
                <a:t>Substantial cash and E&amp;P</a:t>
              </a:r>
            </a:p>
          </p:txBody>
        </p:sp>
      </p:grpSp>
      <p:grpSp>
        <p:nvGrpSpPr>
          <p:cNvPr id="15" name="Group 14">
            <a:extLst>
              <a:ext uri="{FF2B5EF4-FFF2-40B4-BE49-F238E27FC236}">
                <a16:creationId xmlns:a16="http://schemas.microsoft.com/office/drawing/2014/main" id="{5CD35869-EF85-45B8-8822-F26E8D3521B7}"/>
              </a:ext>
            </a:extLst>
          </p:cNvPr>
          <p:cNvGrpSpPr/>
          <p:nvPr/>
        </p:nvGrpSpPr>
        <p:grpSpPr>
          <a:xfrm>
            <a:off x="4444616" y="1159303"/>
            <a:ext cx="3231367" cy="1996212"/>
            <a:chOff x="4711316" y="1159303"/>
            <a:chExt cx="3231367" cy="1996212"/>
          </a:xfrm>
        </p:grpSpPr>
        <p:cxnSp>
          <p:nvCxnSpPr>
            <p:cNvPr id="46" name="Straight Connector 72">
              <a:extLst>
                <a:ext uri="{FF2B5EF4-FFF2-40B4-BE49-F238E27FC236}">
                  <a16:creationId xmlns:a16="http://schemas.microsoft.com/office/drawing/2014/main" id="{271FFA11-870D-4FEC-8DAD-6040A21EB3CC}"/>
                </a:ext>
              </a:extLst>
            </p:cNvPr>
            <p:cNvCxnSpPr>
              <a:endCxn id="50" idx="2"/>
            </p:cNvCxnSpPr>
            <p:nvPr/>
          </p:nvCxnSpPr>
          <p:spPr>
            <a:xfrm flipV="1">
              <a:off x="7309716" y="2266278"/>
              <a:ext cx="1" cy="613997"/>
            </a:xfrm>
            <a:prstGeom prst="straightConnector1">
              <a:avLst/>
            </a:prstGeom>
            <a:noFill/>
            <a:ln w="12700" cap="flat" cmpd="sng" algn="ctr">
              <a:solidFill>
                <a:srgbClr val="FF0000"/>
              </a:solidFill>
              <a:prstDash val="dash"/>
              <a:round/>
              <a:headEnd type="none" w="med" len="med"/>
              <a:tailEnd type="triangl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47" name="Rectangle 46">
              <a:extLst>
                <a:ext uri="{FF2B5EF4-FFF2-40B4-BE49-F238E27FC236}">
                  <a16:creationId xmlns:a16="http://schemas.microsoft.com/office/drawing/2014/main" id="{D7F5CE9A-9C62-4FC1-8D9B-920DE9DF0B56}"/>
                </a:ext>
              </a:extLst>
            </p:cNvPr>
            <p:cNvSpPr/>
            <p:nvPr/>
          </p:nvSpPr>
          <p:spPr>
            <a:xfrm>
              <a:off x="4753509" y="2537361"/>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X</a:t>
              </a:r>
            </a:p>
          </p:txBody>
        </p:sp>
        <p:cxnSp>
          <p:nvCxnSpPr>
            <p:cNvPr id="48" name="Straight Connector 72">
              <a:extLst>
                <a:ext uri="{FF2B5EF4-FFF2-40B4-BE49-F238E27FC236}">
                  <a16:creationId xmlns:a16="http://schemas.microsoft.com/office/drawing/2014/main" id="{9530E17C-9B37-40FB-ACC2-9A269FAA6CFC}"/>
                </a:ext>
              </a:extLst>
            </p:cNvPr>
            <p:cNvCxnSpPr>
              <a:stCxn id="51" idx="2"/>
              <a:endCxn id="47" idx="0"/>
            </p:cNvCxnSpPr>
            <p:nvPr/>
          </p:nvCxnSpPr>
          <p:spPr>
            <a:xfrm>
              <a:off x="5386476" y="1709345"/>
              <a:ext cx="0" cy="828016"/>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50" name="Rectangle 49">
              <a:extLst>
                <a:ext uri="{FF2B5EF4-FFF2-40B4-BE49-F238E27FC236}">
                  <a16:creationId xmlns:a16="http://schemas.microsoft.com/office/drawing/2014/main" id="{5AED4FF0-F752-4887-97C5-7B37EAD05F05}"/>
                </a:ext>
              </a:extLst>
            </p:cNvPr>
            <p:cNvSpPr/>
            <p:nvPr/>
          </p:nvSpPr>
          <p:spPr>
            <a:xfrm>
              <a:off x="6676750" y="1769988"/>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Y</a:t>
              </a:r>
            </a:p>
          </p:txBody>
        </p:sp>
        <p:sp>
          <p:nvSpPr>
            <p:cNvPr id="51" name="TextBox 50">
              <a:extLst>
                <a:ext uri="{FF2B5EF4-FFF2-40B4-BE49-F238E27FC236}">
                  <a16:creationId xmlns:a16="http://schemas.microsoft.com/office/drawing/2014/main" id="{714B6D39-D55A-4C0B-88C7-C2B7623A081F}"/>
                </a:ext>
              </a:extLst>
            </p:cNvPr>
            <p:cNvSpPr txBox="1"/>
            <p:nvPr/>
          </p:nvSpPr>
          <p:spPr>
            <a:xfrm>
              <a:off x="4711316" y="1373976"/>
              <a:ext cx="1350320" cy="335369"/>
            </a:xfrm>
            <a:prstGeom prst="rect">
              <a:avLst/>
            </a:prstGeom>
            <a:noFill/>
            <a:ln w="12700">
              <a:noFill/>
            </a:ln>
          </p:spPr>
          <p:txBody>
            <a:bodyPr wrap="square" rtlCol="0">
              <a:noAutofit/>
            </a:bodyPr>
            <a:lstStyle/>
            <a:p>
              <a:pPr algn="ctr" defTabSz="779163">
                <a:lnSpc>
                  <a:spcPts val="1400"/>
                </a:lnSpc>
              </a:pPr>
              <a:r>
                <a:rPr lang="en-US" sz="1200"/>
                <a:t>A</a:t>
              </a:r>
            </a:p>
          </p:txBody>
        </p:sp>
        <p:sp>
          <p:nvSpPr>
            <p:cNvPr id="55" name="TextBox 54">
              <a:extLst>
                <a:ext uri="{FF2B5EF4-FFF2-40B4-BE49-F238E27FC236}">
                  <a16:creationId xmlns:a16="http://schemas.microsoft.com/office/drawing/2014/main" id="{94C2B4E7-DAC8-4507-AB86-02A22A6211F4}"/>
                </a:ext>
              </a:extLst>
            </p:cNvPr>
            <p:cNvSpPr txBox="1"/>
            <p:nvPr/>
          </p:nvSpPr>
          <p:spPr>
            <a:xfrm>
              <a:off x="7000763" y="2911786"/>
              <a:ext cx="617905" cy="243729"/>
            </a:xfrm>
            <a:prstGeom prst="rect">
              <a:avLst/>
            </a:prstGeom>
            <a:noFill/>
            <a:ln w="12700">
              <a:noFill/>
            </a:ln>
          </p:spPr>
          <p:txBody>
            <a:bodyPr wrap="square" rtlCol="0">
              <a:noAutofit/>
            </a:bodyPr>
            <a:lstStyle/>
            <a:p>
              <a:pPr algn="ctr" defTabSz="779163">
                <a:lnSpc>
                  <a:spcPts val="1400"/>
                </a:lnSpc>
              </a:pPr>
              <a:r>
                <a:rPr lang="en-US" sz="1200">
                  <a:solidFill>
                    <a:srgbClr val="FF0000"/>
                  </a:solidFill>
                </a:rPr>
                <a:t>Bank Loan</a:t>
              </a:r>
            </a:p>
          </p:txBody>
        </p:sp>
        <p:cxnSp>
          <p:nvCxnSpPr>
            <p:cNvPr id="58" name="Straight Connector 72">
              <a:extLst>
                <a:ext uri="{FF2B5EF4-FFF2-40B4-BE49-F238E27FC236}">
                  <a16:creationId xmlns:a16="http://schemas.microsoft.com/office/drawing/2014/main" id="{B7047EDC-57B0-43C6-81E5-7D6BC43CDFFE}"/>
                </a:ext>
              </a:extLst>
            </p:cNvPr>
            <p:cNvCxnSpPr/>
            <p:nvPr/>
          </p:nvCxnSpPr>
          <p:spPr>
            <a:xfrm flipH="1" flipV="1">
              <a:off x="5650880" y="1416075"/>
              <a:ext cx="1014536" cy="360969"/>
            </a:xfrm>
            <a:prstGeom prst="straightConnector1">
              <a:avLst/>
            </a:prstGeom>
            <a:noFill/>
            <a:ln w="12700" cap="flat" cmpd="sng" algn="ctr">
              <a:solidFill>
                <a:srgbClr val="FF0000"/>
              </a:solidFill>
              <a:prstDash val="dash"/>
              <a:round/>
              <a:headEnd type="none" w="med" len="med"/>
              <a:tailEnd type="triangl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60" name="Straight Connector 72">
              <a:extLst>
                <a:ext uri="{FF2B5EF4-FFF2-40B4-BE49-F238E27FC236}">
                  <a16:creationId xmlns:a16="http://schemas.microsoft.com/office/drawing/2014/main" id="{119E8146-B053-4ADC-B9E5-6DF228A9D747}"/>
                </a:ext>
              </a:extLst>
            </p:cNvPr>
            <p:cNvCxnSpPr>
              <a:stCxn id="63" idx="0"/>
            </p:cNvCxnSpPr>
            <p:nvPr/>
          </p:nvCxnSpPr>
          <p:spPr>
            <a:xfrm flipH="1" flipV="1">
              <a:off x="5699660" y="1661679"/>
              <a:ext cx="965756" cy="354563"/>
            </a:xfrm>
            <a:prstGeom prst="straightConnector1">
              <a:avLst/>
            </a:prstGeom>
            <a:noFill/>
            <a:ln w="12700" cap="flat" cmpd="sng" algn="ctr">
              <a:solidFill>
                <a:srgbClr val="FF0000"/>
              </a:solidFill>
              <a:prstDash val="dash"/>
              <a:round/>
              <a:headEnd type="triangl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62" name="TextBox 61">
              <a:extLst>
                <a:ext uri="{FF2B5EF4-FFF2-40B4-BE49-F238E27FC236}">
                  <a16:creationId xmlns:a16="http://schemas.microsoft.com/office/drawing/2014/main" id="{7024D820-D6EB-44B8-8936-4FC4A9287A3B}"/>
                </a:ext>
              </a:extLst>
            </p:cNvPr>
            <p:cNvSpPr txBox="1"/>
            <p:nvPr/>
          </p:nvSpPr>
          <p:spPr>
            <a:xfrm>
              <a:off x="5740016" y="1159303"/>
              <a:ext cx="1761577" cy="265791"/>
            </a:xfrm>
            <a:prstGeom prst="rect">
              <a:avLst/>
            </a:prstGeom>
            <a:noFill/>
            <a:ln w="12700">
              <a:noFill/>
            </a:ln>
          </p:spPr>
          <p:txBody>
            <a:bodyPr wrap="square" rtlCol="0">
              <a:noAutofit/>
            </a:bodyPr>
            <a:lstStyle/>
            <a:p>
              <a:pPr algn="ctr" defTabSz="779163">
                <a:lnSpc>
                  <a:spcPts val="1400"/>
                </a:lnSpc>
              </a:pPr>
              <a:r>
                <a:rPr lang="en-US" sz="1200">
                  <a:solidFill>
                    <a:srgbClr val="FF0000"/>
                  </a:solidFill>
                </a:rPr>
                <a:t>Y Shares + Cash from Bank Loan </a:t>
              </a:r>
            </a:p>
          </p:txBody>
        </p:sp>
        <p:sp>
          <p:nvSpPr>
            <p:cNvPr id="63" name="TextBox 62">
              <a:extLst>
                <a:ext uri="{FF2B5EF4-FFF2-40B4-BE49-F238E27FC236}">
                  <a16:creationId xmlns:a16="http://schemas.microsoft.com/office/drawing/2014/main" id="{76AAD33C-76A2-44BD-992D-031E3937464A}"/>
                </a:ext>
              </a:extLst>
            </p:cNvPr>
            <p:cNvSpPr txBox="1"/>
            <p:nvPr/>
          </p:nvSpPr>
          <p:spPr>
            <a:xfrm>
              <a:off x="5893771" y="2016242"/>
              <a:ext cx="1543290" cy="265791"/>
            </a:xfrm>
            <a:prstGeom prst="rect">
              <a:avLst/>
            </a:prstGeom>
            <a:noFill/>
            <a:ln w="12700">
              <a:noFill/>
            </a:ln>
          </p:spPr>
          <p:txBody>
            <a:bodyPr wrap="square" rtlCol="0">
              <a:noAutofit/>
            </a:bodyPr>
            <a:lstStyle/>
            <a:p>
              <a:pPr defTabSz="779163">
                <a:lnSpc>
                  <a:spcPts val="1400"/>
                </a:lnSpc>
              </a:pPr>
              <a:r>
                <a:rPr lang="en-US" sz="1200">
                  <a:solidFill>
                    <a:srgbClr val="FF0000"/>
                  </a:solidFill>
                </a:rPr>
                <a:t>X Shares</a:t>
              </a:r>
            </a:p>
          </p:txBody>
        </p:sp>
      </p:grpSp>
      <p:grpSp>
        <p:nvGrpSpPr>
          <p:cNvPr id="17" name="Group 16">
            <a:extLst>
              <a:ext uri="{FF2B5EF4-FFF2-40B4-BE49-F238E27FC236}">
                <a16:creationId xmlns:a16="http://schemas.microsoft.com/office/drawing/2014/main" id="{59BC94E0-A374-47AD-AC56-9E2AEFD51576}"/>
              </a:ext>
            </a:extLst>
          </p:cNvPr>
          <p:cNvGrpSpPr/>
          <p:nvPr/>
        </p:nvGrpSpPr>
        <p:grpSpPr>
          <a:xfrm>
            <a:off x="8851657" y="918379"/>
            <a:ext cx="2658459" cy="2217426"/>
            <a:chOff x="9258058" y="918379"/>
            <a:chExt cx="2608965" cy="2217426"/>
          </a:xfrm>
        </p:grpSpPr>
        <p:sp>
          <p:nvSpPr>
            <p:cNvPr id="61" name="TextBox 60">
              <a:extLst>
                <a:ext uri="{FF2B5EF4-FFF2-40B4-BE49-F238E27FC236}">
                  <a16:creationId xmlns:a16="http://schemas.microsoft.com/office/drawing/2014/main" id="{BCA54EAA-87BB-4FF4-993C-52F0989BA82B}"/>
                </a:ext>
              </a:extLst>
            </p:cNvPr>
            <p:cNvSpPr txBox="1"/>
            <p:nvPr/>
          </p:nvSpPr>
          <p:spPr>
            <a:xfrm>
              <a:off x="11348132" y="1631701"/>
              <a:ext cx="518891" cy="265791"/>
            </a:xfrm>
            <a:prstGeom prst="rect">
              <a:avLst/>
            </a:prstGeom>
            <a:noFill/>
          </p:spPr>
          <p:txBody>
            <a:bodyPr wrap="square" rtlCol="0">
              <a:noAutofit/>
            </a:bodyPr>
            <a:lstStyle/>
            <a:p>
              <a:pPr defTabSz="779163">
                <a:lnSpc>
                  <a:spcPts val="1400"/>
                </a:lnSpc>
              </a:pPr>
              <a:r>
                <a:rPr lang="en-US" sz="1200">
                  <a:solidFill>
                    <a:srgbClr val="FF0000"/>
                  </a:solidFill>
                </a:rPr>
                <a:t>Bank</a:t>
              </a:r>
              <a:br>
                <a:rPr lang="en-US" sz="1200">
                  <a:solidFill>
                    <a:srgbClr val="FF0000"/>
                  </a:solidFill>
                </a:rPr>
              </a:br>
              <a:r>
                <a:rPr lang="en-US" sz="1200">
                  <a:solidFill>
                    <a:srgbClr val="FF0000"/>
                  </a:solidFill>
                </a:rPr>
                <a:t>Loan</a:t>
              </a:r>
            </a:p>
          </p:txBody>
        </p:sp>
        <p:grpSp>
          <p:nvGrpSpPr>
            <p:cNvPr id="16" name="Group 15">
              <a:extLst>
                <a:ext uri="{FF2B5EF4-FFF2-40B4-BE49-F238E27FC236}">
                  <a16:creationId xmlns:a16="http://schemas.microsoft.com/office/drawing/2014/main" id="{EDFCC210-FA98-476F-99BF-E4F0A523FB41}"/>
                </a:ext>
              </a:extLst>
            </p:cNvPr>
            <p:cNvGrpSpPr/>
            <p:nvPr/>
          </p:nvGrpSpPr>
          <p:grpSpPr>
            <a:xfrm>
              <a:off x="9258058" y="918379"/>
              <a:ext cx="2464935" cy="2217426"/>
              <a:chOff x="9258058" y="918379"/>
              <a:chExt cx="2464935" cy="2217426"/>
            </a:xfrm>
          </p:grpSpPr>
          <p:sp>
            <p:nvSpPr>
              <p:cNvPr id="64" name="Rectangle 63">
                <a:extLst>
                  <a:ext uri="{FF2B5EF4-FFF2-40B4-BE49-F238E27FC236}">
                    <a16:creationId xmlns:a16="http://schemas.microsoft.com/office/drawing/2014/main" id="{08433BC0-3F00-43D0-B2C8-815B67F7DA28}"/>
                  </a:ext>
                </a:extLst>
              </p:cNvPr>
              <p:cNvSpPr/>
              <p:nvPr/>
            </p:nvSpPr>
            <p:spPr>
              <a:xfrm>
                <a:off x="9300252" y="1627468"/>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Y</a:t>
                </a:r>
              </a:p>
            </p:txBody>
          </p:sp>
          <p:cxnSp>
            <p:nvCxnSpPr>
              <p:cNvPr id="65" name="Straight Connector 72">
                <a:extLst>
                  <a:ext uri="{FF2B5EF4-FFF2-40B4-BE49-F238E27FC236}">
                    <a16:creationId xmlns:a16="http://schemas.microsoft.com/office/drawing/2014/main" id="{E4AAFB64-1933-4291-AB19-83005434C7AF}"/>
                  </a:ext>
                </a:extLst>
              </p:cNvPr>
              <p:cNvCxnSpPr>
                <a:stCxn id="64" idx="2"/>
                <a:endCxn id="66" idx="0"/>
              </p:cNvCxnSpPr>
              <p:nvPr/>
            </p:nvCxnSpPr>
            <p:spPr>
              <a:xfrm>
                <a:off x="9933219" y="2123758"/>
                <a:ext cx="1575" cy="515757"/>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66" name="Rectangle 65">
                <a:extLst>
                  <a:ext uri="{FF2B5EF4-FFF2-40B4-BE49-F238E27FC236}">
                    <a16:creationId xmlns:a16="http://schemas.microsoft.com/office/drawing/2014/main" id="{34266DA3-1016-45CB-84E0-F6999E0BE44D}"/>
                  </a:ext>
                </a:extLst>
              </p:cNvPr>
              <p:cNvSpPr/>
              <p:nvPr/>
            </p:nvSpPr>
            <p:spPr>
              <a:xfrm>
                <a:off x="9301827" y="2639515"/>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X</a:t>
                </a:r>
              </a:p>
            </p:txBody>
          </p:sp>
          <p:cxnSp>
            <p:nvCxnSpPr>
              <p:cNvPr id="67" name="Straight Connector 72">
                <a:extLst>
                  <a:ext uri="{FF2B5EF4-FFF2-40B4-BE49-F238E27FC236}">
                    <a16:creationId xmlns:a16="http://schemas.microsoft.com/office/drawing/2014/main" id="{E8A67CFC-CFF5-439B-813A-DB5D3B9FE766}"/>
                  </a:ext>
                </a:extLst>
              </p:cNvPr>
              <p:cNvCxnSpPr/>
              <p:nvPr/>
            </p:nvCxnSpPr>
            <p:spPr>
              <a:xfrm flipV="1">
                <a:off x="10179703" y="2123758"/>
                <a:ext cx="0" cy="487698"/>
              </a:xfrm>
              <a:prstGeom prst="straightConnector1">
                <a:avLst/>
              </a:prstGeom>
              <a:noFill/>
              <a:ln w="12700" cap="flat" cmpd="sng" algn="ctr">
                <a:solidFill>
                  <a:srgbClr val="FF0000"/>
                </a:solidFill>
                <a:prstDash val="dash"/>
                <a:round/>
                <a:headEnd type="none" w="med" len="med"/>
                <a:tailEnd type="triangl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68" name="TextBox 67">
                <a:extLst>
                  <a:ext uri="{FF2B5EF4-FFF2-40B4-BE49-F238E27FC236}">
                    <a16:creationId xmlns:a16="http://schemas.microsoft.com/office/drawing/2014/main" id="{314098C7-B6C4-43A0-BCA6-1DA4D96C847D}"/>
                  </a:ext>
                </a:extLst>
              </p:cNvPr>
              <p:cNvSpPr txBox="1"/>
              <p:nvPr/>
            </p:nvSpPr>
            <p:spPr>
              <a:xfrm>
                <a:off x="10179703" y="2266278"/>
                <a:ext cx="1543290" cy="265791"/>
              </a:xfrm>
              <a:prstGeom prst="rect">
                <a:avLst/>
              </a:prstGeom>
              <a:noFill/>
              <a:ln w="12700">
                <a:noFill/>
              </a:ln>
            </p:spPr>
            <p:txBody>
              <a:bodyPr wrap="square" rtlCol="0">
                <a:noAutofit/>
              </a:bodyPr>
              <a:lstStyle/>
              <a:p>
                <a:pPr defTabSz="779163">
                  <a:lnSpc>
                    <a:spcPts val="1400"/>
                  </a:lnSpc>
                </a:pPr>
                <a:r>
                  <a:rPr lang="en-US" sz="1200">
                    <a:solidFill>
                      <a:srgbClr val="FF0000"/>
                    </a:solidFill>
                  </a:rPr>
                  <a:t>Cash</a:t>
                </a:r>
              </a:p>
            </p:txBody>
          </p:sp>
          <p:cxnSp>
            <p:nvCxnSpPr>
              <p:cNvPr id="69" name="Straight Connector 72">
                <a:extLst>
                  <a:ext uri="{FF2B5EF4-FFF2-40B4-BE49-F238E27FC236}">
                    <a16:creationId xmlns:a16="http://schemas.microsoft.com/office/drawing/2014/main" id="{366F38AF-C9DF-4CA2-BA76-00419D9376DB}"/>
                  </a:ext>
                </a:extLst>
              </p:cNvPr>
              <p:cNvCxnSpPr/>
              <p:nvPr/>
            </p:nvCxnSpPr>
            <p:spPr>
              <a:xfrm flipH="1">
                <a:off x="10567760" y="1838960"/>
                <a:ext cx="804903" cy="0"/>
              </a:xfrm>
              <a:prstGeom prst="straightConnector1">
                <a:avLst/>
              </a:prstGeom>
              <a:noFill/>
              <a:ln w="12700" cap="flat" cmpd="sng" algn="ctr">
                <a:solidFill>
                  <a:srgbClr val="FF0000"/>
                </a:solidFill>
                <a:prstDash val="dash"/>
                <a:round/>
                <a:headEnd type="triangl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70" name="TextBox 69">
                <a:extLst>
                  <a:ext uri="{FF2B5EF4-FFF2-40B4-BE49-F238E27FC236}">
                    <a16:creationId xmlns:a16="http://schemas.microsoft.com/office/drawing/2014/main" id="{53E45996-17DD-4892-95D3-F5B10E9F87D4}"/>
                  </a:ext>
                </a:extLst>
              </p:cNvPr>
              <p:cNvSpPr txBox="1"/>
              <p:nvPr/>
            </p:nvSpPr>
            <p:spPr>
              <a:xfrm>
                <a:off x="10648994" y="1503437"/>
                <a:ext cx="617905" cy="243729"/>
              </a:xfrm>
              <a:prstGeom prst="rect">
                <a:avLst/>
              </a:prstGeom>
              <a:noFill/>
              <a:ln w="12700">
                <a:noFill/>
              </a:ln>
            </p:spPr>
            <p:txBody>
              <a:bodyPr wrap="square" rtlCol="0">
                <a:noAutofit/>
              </a:bodyPr>
              <a:lstStyle/>
              <a:p>
                <a:pPr defTabSz="779163">
                  <a:lnSpc>
                    <a:spcPts val="1400"/>
                  </a:lnSpc>
                </a:pPr>
                <a:r>
                  <a:rPr lang="en-US" sz="1200">
                    <a:solidFill>
                      <a:srgbClr val="FF0000"/>
                    </a:solidFill>
                  </a:rPr>
                  <a:t>Repay</a:t>
                </a:r>
              </a:p>
            </p:txBody>
          </p:sp>
          <p:sp>
            <p:nvSpPr>
              <p:cNvPr id="49" name="TextBox 48">
                <a:extLst>
                  <a:ext uri="{FF2B5EF4-FFF2-40B4-BE49-F238E27FC236}">
                    <a16:creationId xmlns:a16="http://schemas.microsoft.com/office/drawing/2014/main" id="{7CA3FADF-DA2F-4F65-B399-4FA6DEE3D6DA}"/>
                  </a:ext>
                </a:extLst>
              </p:cNvPr>
              <p:cNvSpPr txBox="1"/>
              <p:nvPr/>
            </p:nvSpPr>
            <p:spPr>
              <a:xfrm>
                <a:off x="9258058" y="918379"/>
                <a:ext cx="1350320" cy="335369"/>
              </a:xfrm>
              <a:prstGeom prst="rect">
                <a:avLst/>
              </a:prstGeom>
              <a:noFill/>
            </p:spPr>
            <p:txBody>
              <a:bodyPr wrap="square" rtlCol="0">
                <a:noAutofit/>
              </a:bodyPr>
              <a:lstStyle/>
              <a:p>
                <a:pPr algn="ctr" defTabSz="779163">
                  <a:lnSpc>
                    <a:spcPts val="1400"/>
                  </a:lnSpc>
                </a:pPr>
                <a:r>
                  <a:rPr lang="en-US" sz="1200"/>
                  <a:t>A</a:t>
                </a:r>
              </a:p>
            </p:txBody>
          </p:sp>
          <p:cxnSp>
            <p:nvCxnSpPr>
              <p:cNvPr id="52" name="Straight Connector 72">
                <a:extLst>
                  <a:ext uri="{FF2B5EF4-FFF2-40B4-BE49-F238E27FC236}">
                    <a16:creationId xmlns:a16="http://schemas.microsoft.com/office/drawing/2014/main" id="{E2CB3501-6F9F-42E1-ACFA-70BE9012EA3A}"/>
                  </a:ext>
                </a:extLst>
              </p:cNvPr>
              <p:cNvCxnSpPr>
                <a:stCxn id="49" idx="2"/>
                <a:endCxn id="64" idx="0"/>
              </p:cNvCxnSpPr>
              <p:nvPr/>
            </p:nvCxnSpPr>
            <p:spPr>
              <a:xfrm>
                <a:off x="9933218" y="1253748"/>
                <a:ext cx="1" cy="373720"/>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grpSp>
      </p:grpSp>
      <p:sp>
        <p:nvSpPr>
          <p:cNvPr id="36" name="Title 1">
            <a:extLst>
              <a:ext uri="{FF2B5EF4-FFF2-40B4-BE49-F238E27FC236}">
                <a16:creationId xmlns:a16="http://schemas.microsoft.com/office/drawing/2014/main" id="{30842BA5-09B5-4C02-BD8D-A639B312E903}"/>
              </a:ext>
            </a:extLst>
          </p:cNvPr>
          <p:cNvSpPr txBox="1"/>
          <p:nvPr/>
        </p:nvSpPr>
        <p:spPr>
          <a:xfrm>
            <a:off x="838200" y="530352"/>
            <a:ext cx="10515600" cy="6159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2400" b="1">
                <a:latin typeface="+mn-lt"/>
              </a:rPr>
              <a:t>Rev. Rul. 80-239 (Recasting Sale Proceeds as a Pre-Sale Dividend)</a:t>
            </a:r>
          </a:p>
        </p:txBody>
      </p:sp>
      <p:grpSp>
        <p:nvGrpSpPr>
          <p:cNvPr id="53" name="Group 52">
            <a:extLst>
              <a:ext uri="{FF2B5EF4-FFF2-40B4-BE49-F238E27FC236}">
                <a16:creationId xmlns:a16="http://schemas.microsoft.com/office/drawing/2014/main" id="{EE77BFFE-5268-42E2-80E2-1247AF3F4D5F}"/>
              </a:ext>
            </a:extLst>
          </p:cNvPr>
          <p:cNvGrpSpPr/>
          <p:nvPr/>
        </p:nvGrpSpPr>
        <p:grpSpPr>
          <a:xfrm>
            <a:off x="3793475" y="1168549"/>
            <a:ext cx="4570164" cy="2260645"/>
            <a:chOff x="3793475" y="1168549"/>
            <a:chExt cx="4570164" cy="2260645"/>
          </a:xfrm>
        </p:grpSpPr>
        <p:cxnSp>
          <p:nvCxnSpPr>
            <p:cNvPr id="54" name="Straight Connector 53">
              <a:extLst>
                <a:ext uri="{FF2B5EF4-FFF2-40B4-BE49-F238E27FC236}">
                  <a16:creationId xmlns:a16="http://schemas.microsoft.com/office/drawing/2014/main" id="{6F113179-5C23-4437-A348-7F2F17930A83}"/>
                </a:ext>
              </a:extLst>
            </p:cNvPr>
            <p:cNvCxnSpPr/>
            <p:nvPr/>
          </p:nvCxnSpPr>
          <p:spPr>
            <a:xfrm>
              <a:off x="3793475" y="1168549"/>
              <a:ext cx="0" cy="2260451"/>
            </a:xfrm>
            <a:prstGeom prst="line">
              <a:avLst/>
            </a:prstGeom>
            <a:ln w="12700" cap="flat" algn="ctr">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D579713-9604-4DAF-BDB3-D68C86C4765E}"/>
                </a:ext>
              </a:extLst>
            </p:cNvPr>
            <p:cNvCxnSpPr/>
            <p:nvPr/>
          </p:nvCxnSpPr>
          <p:spPr>
            <a:xfrm>
              <a:off x="8363639" y="1168743"/>
              <a:ext cx="0" cy="2260451"/>
            </a:xfrm>
            <a:prstGeom prst="line">
              <a:avLst/>
            </a:prstGeom>
            <a:ln w="12700" cap="flat" algn="ctr">
              <a:solidFill>
                <a:schemeClr val="tx1"/>
              </a:solidFill>
              <a:prstDash val="soli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23933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D04ED8-2A7B-4D38-8675-E38080816F15}"/>
              </a:ext>
            </a:extLst>
          </p:cNvPr>
          <p:cNvSpPr txBox="1"/>
          <p:nvPr/>
        </p:nvSpPr>
        <p:spPr>
          <a:xfrm>
            <a:off x="449580" y="530352"/>
            <a:ext cx="11292840" cy="5693866"/>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ts val="2400"/>
              </a:spcAft>
              <a:buClrTx/>
              <a:buSzTx/>
              <a:buFontTx/>
              <a:buNone/>
              <a:defRPr/>
            </a:pPr>
            <a:r>
              <a:rPr lang="en-US" sz="2400" b="1" i="1">
                <a:solidFill>
                  <a:prstClr val="black"/>
                </a:solidFill>
                <a:latin typeface="Calibri" panose="020F0502020204030204"/>
              </a:rPr>
              <a:t>Waterman</a:t>
            </a:r>
            <a:r>
              <a:rPr lang="en-US" sz="2400" b="1">
                <a:solidFill>
                  <a:prstClr val="black"/>
                </a:solidFill>
                <a:latin typeface="Calibri" panose="020F0502020204030204"/>
              </a:rPr>
              <a:t> Line of Authority - Summary</a:t>
            </a: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ct val="0"/>
              </a:spcBef>
              <a:spcAft>
                <a:spcPts val="2400"/>
              </a:spcAft>
              <a:buClrTx/>
              <a:buSzTx/>
              <a:buFont typeface="Arial" panose="020B0604020202020204" pitchFamily="34" charset="0"/>
              <a:buChar char="•"/>
              <a:defRPr/>
            </a:pPr>
            <a:r>
              <a:rPr lang="en-US" sz="2000">
                <a:solidFill>
                  <a:prstClr val="black"/>
                </a:solidFill>
                <a:latin typeface="Calibri" panose="020F0502020204030204"/>
              </a:rPr>
              <a:t>Two key factors seem to be:</a:t>
            </a:r>
            <a:endParaRPr kumimoji="0" lang="en-US" sz="2000" b="0" i="0" u="none" strike="noStrike" kern="1200" cap="none" spc="0" normalizeH="0" baseline="0" noProof="0">
              <a:ln>
                <a:noFill/>
              </a:ln>
              <a:solidFill>
                <a:prstClr val="black"/>
              </a:solidFill>
              <a:effectLst/>
              <a:uLnTx/>
              <a:uFillTx/>
              <a:latin typeface="Calibri" panose="020F0502020204030204"/>
              <a:ea typeface="+mn-ea"/>
              <a:cs typeface="+mn-cs"/>
            </a:endParaRPr>
          </a:p>
          <a:p>
            <a:pPr marL="800100" lvl="1" indent="-342900">
              <a:spcAft>
                <a:spcPts val="2400"/>
              </a:spcAft>
              <a:buFont typeface="Arial" panose="020B0604020202020204" pitchFamily="34" charset="0"/>
              <a:buChar char="•"/>
              <a:defRPr/>
            </a:pPr>
            <a:r>
              <a:rPr lang="en-US" sz="2000" b="1">
                <a:solidFill>
                  <a:prstClr val="black"/>
                </a:solidFill>
                <a:latin typeface="Calibri" panose="020F0502020204030204"/>
              </a:rPr>
              <a:t>Tax Motivation </a:t>
            </a:r>
            <a:r>
              <a:rPr lang="en-US" sz="2000">
                <a:solidFill>
                  <a:prstClr val="black"/>
                </a:solidFill>
                <a:latin typeface="Calibri" panose="020F0502020204030204"/>
              </a:rPr>
              <a:t>(respecting the form leads to inappropriate results)</a:t>
            </a:r>
          </a:p>
          <a:p>
            <a:pPr marL="1714500" lvl="3" indent="-342900">
              <a:spcAft>
                <a:spcPts val="2400"/>
              </a:spcAft>
              <a:buFont typeface="Arial" panose="020B0604020202020204" pitchFamily="34" charset="0"/>
              <a:buChar char="•"/>
              <a:defRPr/>
            </a:pPr>
            <a:r>
              <a:rPr kumimoji="0" lang="en-US" sz="2000" b="0" i="1" u="sng" strike="noStrike" kern="1200" cap="none" spc="0" normalizeH="0" baseline="0" noProof="0">
                <a:ln>
                  <a:noFill/>
                </a:ln>
                <a:solidFill>
                  <a:prstClr val="black"/>
                </a:solidFill>
                <a:effectLst/>
                <a:uLnTx/>
                <a:uFillTx/>
                <a:latin typeface="Calibri" panose="020F0502020204030204"/>
                <a:ea typeface="+mn-ea"/>
                <a:cs typeface="+mn-cs"/>
              </a:rPr>
              <a:t>Note</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  Is taking advantage of the corporate DRD abusive (see </a:t>
            </a:r>
            <a:r>
              <a:rPr kumimoji="0" lang="en-US" sz="2000" b="0" i="1" u="none" strike="noStrike" kern="1200" cap="none" spc="0" normalizeH="0" baseline="0" noProof="0">
                <a:ln>
                  <a:noFill/>
                </a:ln>
                <a:solidFill>
                  <a:prstClr val="black"/>
                </a:solidFill>
                <a:effectLst/>
                <a:uLnTx/>
                <a:uFillTx/>
                <a:latin typeface="Calibri" panose="020F0502020204030204"/>
                <a:ea typeface="+mn-ea"/>
                <a:cs typeface="+mn-cs"/>
              </a:rPr>
              <a:t>Uniroyal</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a:t>
            </a:r>
          </a:p>
          <a:p>
            <a:pPr marL="800100" lvl="1" indent="-342900">
              <a:spcAft>
                <a:spcPts val="2400"/>
              </a:spcAft>
              <a:buFont typeface="Arial" panose="020B0604020202020204" pitchFamily="34" charset="0"/>
              <a:buChar char="•"/>
              <a:defRPr/>
            </a:pPr>
            <a:r>
              <a:rPr lang="en-US" sz="2000" b="1">
                <a:solidFill>
                  <a:prstClr val="black"/>
                </a:solidFill>
                <a:latin typeface="Calibri" panose="020F0502020204030204"/>
              </a:rPr>
              <a:t>Source of funds</a:t>
            </a:r>
            <a:r>
              <a:rPr lang="en-US" sz="2000">
                <a:solidFill>
                  <a:prstClr val="black"/>
                </a:solidFill>
                <a:latin typeface="Calibri" panose="020F0502020204030204"/>
              </a:rPr>
              <a:t> – the buyer must in fact have funded the purported dividend</a:t>
            </a:r>
          </a:p>
          <a:p>
            <a:pPr marL="1714500" lvl="3" indent="-342900">
              <a:spcAft>
                <a:spcPts val="2400"/>
              </a:spcAft>
              <a:buFont typeface="Arial" panose="020B0604020202020204" pitchFamily="34" charset="0"/>
              <a:buChar char="•"/>
              <a:defRPr/>
            </a:pPr>
            <a:r>
              <a:rPr lang="en-US" sz="2000">
                <a:solidFill>
                  <a:prstClr val="black"/>
                </a:solidFill>
                <a:latin typeface="Calibri" panose="020F0502020204030204"/>
              </a:rPr>
              <a:t>In some cases, a “link” is found where dividend funded by new debt that is in fact repaid with buyer funds</a:t>
            </a:r>
          </a:p>
          <a:p>
            <a:pPr marL="1714500" lvl="3" indent="-342900">
              <a:spcAft>
                <a:spcPts val="2400"/>
              </a:spcAft>
              <a:buFont typeface="Arial" panose="020B0604020202020204" pitchFamily="34" charset="0"/>
              <a:buChar char="•"/>
              <a:defRPr/>
            </a:pPr>
            <a:r>
              <a:rPr lang="en-US" sz="2000">
                <a:solidFill>
                  <a:prstClr val="black"/>
                </a:solidFill>
                <a:latin typeface="Calibri" panose="020F0502020204030204"/>
              </a:rPr>
              <a:t>When is buyer assistance (loaning cash, guarantees, collateral, repayment of debt) equivalent to buyer funding?</a:t>
            </a:r>
          </a:p>
          <a:p>
            <a:pPr marL="2171700" lvl="4" indent="-342900">
              <a:spcAft>
                <a:spcPts val="2400"/>
              </a:spcAft>
              <a:buFont typeface="Arial" panose="020B0604020202020204" pitchFamily="34" charset="0"/>
              <a:buChar char="•"/>
              <a:defRPr/>
            </a:pPr>
            <a:r>
              <a:rPr lang="en-US" sz="2000">
                <a:solidFill>
                  <a:prstClr val="black"/>
                </a:solidFill>
                <a:latin typeface="Calibri" panose="020F0502020204030204"/>
              </a:rPr>
              <a:t>How much weight should be given to the corporation’s standalone ability to make the distribution?</a:t>
            </a:r>
            <a:endParaRPr kumimoji="0" lang="en-US" sz="20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0CAEB240-02DC-4DCA-95BA-7B7F917CA40C}"/>
              </a:ext>
            </a:extLst>
          </p:cNvPr>
          <p:cNvSpPr>
            <a:spLocks noGrp="1"/>
          </p:cNvSpPr>
          <p:nvPr>
            <p:ph type="sldNum" sz="quarter" idx="12"/>
          </p:nvPr>
        </p:nvSpPr>
        <p:spPr/>
        <p:txBody>
          <a:bodyPr/>
          <a:lstStyle/>
          <a:p>
            <a:fld id="{65AFAB5D-A498-4573-A847-903418A04ABF}" type="slidenum">
              <a:rPr lang="en-US" smtClean="0"/>
              <a:t>17</a:t>
            </a:fld>
            <a:endParaRPr lang="en-US"/>
          </a:p>
        </p:txBody>
      </p:sp>
    </p:spTree>
    <p:extLst>
      <p:ext uri="{BB962C8B-B14F-4D97-AF65-F5344CB8AC3E}">
        <p14:creationId xmlns:p14="http://schemas.microsoft.com/office/powerpoint/2010/main" val="13938503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D04ED8-2A7B-4D38-8675-E38080816F15}"/>
              </a:ext>
            </a:extLst>
          </p:cNvPr>
          <p:cNvSpPr txBox="1"/>
          <p:nvPr/>
        </p:nvSpPr>
        <p:spPr>
          <a:xfrm>
            <a:off x="449855" y="530351"/>
            <a:ext cx="11292290" cy="5155257"/>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ts val="2400"/>
              </a:spcAft>
              <a:buClrTx/>
              <a:buSzTx/>
              <a:buFontTx/>
              <a:buNone/>
              <a:defRPr/>
            </a:pPr>
            <a:r>
              <a:rPr kumimoji="0" lang="en-US" sz="2400" b="1" i="0" u="none" strike="noStrike" kern="1200" cap="none" spc="0" normalizeH="0" baseline="0" noProof="0">
                <a:ln>
                  <a:noFill/>
                </a:ln>
                <a:solidFill>
                  <a:prstClr val="black"/>
                </a:solidFill>
                <a:effectLst/>
                <a:uLnTx/>
                <a:uFillTx/>
                <a:latin typeface="Calibri" panose="020F0502020204030204"/>
                <a:ea typeface="+mn-ea"/>
                <a:cs typeface="+mn-cs"/>
              </a:rPr>
              <a:t>Single Entity Recapitalizations - “Contribution/Distribution”</a:t>
            </a:r>
          </a:p>
          <a:p>
            <a:pPr marL="342900" indent="-342900">
              <a:spcAft>
                <a:spcPts val="1200"/>
              </a:spcAft>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A separate line of authority deals with a fact pattern where there is a contribution to a corporation by some shareholders, and a related distribution/redemption to other shareholders</a:t>
            </a:r>
          </a:p>
          <a:p>
            <a:pPr marL="342900" indent="-342900">
              <a:spcAft>
                <a:spcPts val="1200"/>
              </a:spcAft>
              <a:buFont typeface="Arial" panose="020B0604020202020204" pitchFamily="34" charset="0"/>
              <a:buChar char="•"/>
              <a:defRPr/>
            </a:pPr>
            <a:r>
              <a:rPr lang="en-US" sz="2000">
                <a:solidFill>
                  <a:prstClr val="black"/>
                </a:solidFill>
                <a:latin typeface="Calibri" panose="020F0502020204030204"/>
              </a:rPr>
              <a:t>IRS Authority includes:</a:t>
            </a:r>
          </a:p>
          <a:p>
            <a:pPr marL="800100" lvl="1" indent="-342900">
              <a:spcAft>
                <a:spcPts val="600"/>
              </a:spcAft>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Rev. Rul. 68-55</a:t>
            </a:r>
          </a:p>
          <a:p>
            <a:pPr marL="800100" lvl="1" indent="-342900">
              <a:spcAft>
                <a:spcPts val="600"/>
              </a:spcAft>
              <a:buFont typeface="Arial" panose="020B0604020202020204" pitchFamily="34" charset="0"/>
              <a:buChar char="•"/>
              <a:defRPr/>
            </a:pPr>
            <a:r>
              <a:rPr lang="en-US" sz="2000">
                <a:solidFill>
                  <a:prstClr val="black"/>
                </a:solidFill>
                <a:latin typeface="Calibri" panose="020F0502020204030204"/>
              </a:rPr>
              <a:t>Rev. Rul. 7</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1-336</a:t>
            </a:r>
          </a:p>
          <a:p>
            <a:pPr marL="800100" lvl="1" indent="-342900">
              <a:spcAft>
                <a:spcPts val="600"/>
              </a:spcAft>
              <a:buFont typeface="Arial" panose="020B0604020202020204" pitchFamily="34" charset="0"/>
              <a:buChar char="•"/>
              <a:defRPr/>
            </a:pPr>
            <a:r>
              <a:rPr lang="en-US" sz="2000">
                <a:solidFill>
                  <a:prstClr val="black"/>
                </a:solidFill>
                <a:latin typeface="Calibri" panose="020F0502020204030204"/>
              </a:rPr>
              <a:t>Rev. Rul. 75-447 </a:t>
            </a:r>
          </a:p>
          <a:p>
            <a:pPr marL="800100" lvl="1" indent="-342900">
              <a:spcAft>
                <a:spcPts val="600"/>
              </a:spcAft>
              <a:buFont typeface="Arial" panose="020B0604020202020204" pitchFamily="34" charset="0"/>
              <a:buChar char="•"/>
              <a:defRPr/>
            </a:pPr>
            <a:r>
              <a:rPr lang="en-US" sz="2000">
                <a:solidFill>
                  <a:prstClr val="black"/>
                </a:solidFill>
                <a:latin typeface="Calibri" panose="020F0502020204030204"/>
              </a:rPr>
              <a:t>Rev. Rul. 96-29</a:t>
            </a:r>
          </a:p>
          <a:p>
            <a:pPr marL="800100" lvl="1" indent="-342900">
              <a:spcAft>
                <a:spcPts val="600"/>
              </a:spcAft>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PLR 20070816 (sponsor</a:t>
            </a:r>
            <a:r>
              <a:rPr lang="en-US" sz="2000">
                <a:solidFill>
                  <a:prstClr val="black"/>
                </a:solidFill>
                <a:latin typeface="Calibri" panose="020F0502020204030204"/>
              </a:rPr>
              <a:t>ed spin-off)</a:t>
            </a:r>
          </a:p>
          <a:p>
            <a:pPr marL="800100" lvl="1" indent="-342900">
              <a:spcAft>
                <a:spcPts val="1200"/>
              </a:spcAft>
              <a:buFont typeface="Arial" panose="020B0604020202020204" pitchFamily="34" charset="0"/>
              <a:buChar char="•"/>
              <a:defRPr/>
            </a:pPr>
            <a:r>
              <a:rPr lang="en-US" sz="2000">
                <a:solidFill>
                  <a:prstClr val="black"/>
                </a:solidFill>
                <a:latin typeface="Calibri" panose="020F0502020204030204"/>
              </a:rPr>
              <a:t>PLR 201418018</a:t>
            </a:r>
          </a:p>
          <a:p>
            <a:pPr marL="342900" marR="0" lvl="0" indent="-342900" algn="l" defTabSz="914400" rtl="0" eaLnBrk="1" fontAlgn="auto" latinLnBrk="0" hangingPunct="1">
              <a:spcBef>
                <a:spcPct val="0"/>
              </a:spcBef>
              <a:spcAft>
                <a:spcPts val="1200"/>
              </a:spcAft>
              <a:buClrTx/>
              <a:buSzTx/>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Of the authority above, only Rev. Rul. 71-336 found an “over the top” recast</a:t>
            </a:r>
          </a:p>
          <a:p>
            <a:pPr marL="342900" marR="0" lvl="0" indent="-342900" algn="l" defTabSz="914400" rtl="0" eaLnBrk="1" fontAlgn="auto" latinLnBrk="0" hangingPunct="1">
              <a:spcBef>
                <a:spcPct val="0"/>
              </a:spcBef>
              <a:spcAft>
                <a:spcPts val="1200"/>
              </a:spcAft>
              <a:buClrTx/>
              <a:buSzTx/>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Most of the authorities above deal with </a:t>
            </a:r>
            <a:r>
              <a:rPr kumimoji="0" lang="en-US" sz="2000" b="0" i="1" u="none" strike="noStrike" kern="1200" cap="none" spc="0" normalizeH="0" baseline="0" noProof="0">
                <a:ln>
                  <a:noFill/>
                </a:ln>
                <a:solidFill>
                  <a:prstClr val="black"/>
                </a:solidFill>
                <a:effectLst/>
                <a:uLnTx/>
                <a:uFillTx/>
                <a:latin typeface="Calibri" panose="020F0502020204030204"/>
                <a:ea typeface="+mn-ea"/>
                <a:cs typeface="+mn-cs"/>
              </a:rPr>
              <a:t>Waterman</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 issues (if at all) only indirectly by respecting form</a:t>
            </a:r>
          </a:p>
        </p:txBody>
      </p:sp>
      <p:sp>
        <p:nvSpPr>
          <p:cNvPr id="3" name="Slide Number Placeholder 2">
            <a:extLst>
              <a:ext uri="{FF2B5EF4-FFF2-40B4-BE49-F238E27FC236}">
                <a16:creationId xmlns:a16="http://schemas.microsoft.com/office/drawing/2014/main" id="{0CAEB240-02DC-4DCA-95BA-7B7F917CA40C}"/>
              </a:ext>
            </a:extLst>
          </p:cNvPr>
          <p:cNvSpPr>
            <a:spLocks noGrp="1"/>
          </p:cNvSpPr>
          <p:nvPr>
            <p:ph type="sldNum" sz="quarter" idx="12"/>
          </p:nvPr>
        </p:nvSpPr>
        <p:spPr/>
        <p:txBody>
          <a:bodyPr/>
          <a:lstStyle/>
          <a:p>
            <a:fld id="{65AFAB5D-A498-4573-A847-903418A04ABF}" type="slidenum">
              <a:rPr lang="en-US" smtClean="0"/>
              <a:t>18</a:t>
            </a:fld>
            <a:endParaRPr lang="en-US"/>
          </a:p>
        </p:txBody>
      </p:sp>
    </p:spTree>
    <p:extLst>
      <p:ext uri="{BB962C8B-B14F-4D97-AF65-F5344CB8AC3E}">
        <p14:creationId xmlns:p14="http://schemas.microsoft.com/office/powerpoint/2010/main" val="26002572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7AAB8F1-7D77-4645-94F5-E3C7EBCE6794}"/>
              </a:ext>
            </a:extLst>
          </p:cNvPr>
          <p:cNvSpPr>
            <a:spLocks noGrp="1"/>
          </p:cNvSpPr>
          <p:nvPr>
            <p:ph type="sldNum" sz="quarter" idx="12"/>
          </p:nvPr>
        </p:nvSpPr>
        <p:spPr/>
        <p:txBody>
          <a:bodyPr/>
          <a:lstStyle/>
          <a:p>
            <a:fld id="{65AFAB5D-A498-4573-A847-903418A04ABF}" type="slidenum">
              <a:rPr lang="en-US" smtClean="0"/>
              <a:t>19</a:t>
            </a:fld>
            <a:endParaRPr lang="en-US"/>
          </a:p>
        </p:txBody>
      </p:sp>
      <p:sp>
        <p:nvSpPr>
          <p:cNvPr id="57" name="TextBox 56">
            <a:extLst>
              <a:ext uri="{FF2B5EF4-FFF2-40B4-BE49-F238E27FC236}">
                <a16:creationId xmlns:a16="http://schemas.microsoft.com/office/drawing/2014/main" id="{1B03A7A4-ECD8-4EE0-AB90-8CF8A3DCBDF3}"/>
              </a:ext>
            </a:extLst>
          </p:cNvPr>
          <p:cNvSpPr txBox="1"/>
          <p:nvPr/>
        </p:nvSpPr>
        <p:spPr>
          <a:xfrm>
            <a:off x="449580" y="3692591"/>
            <a:ext cx="11292840" cy="2631490"/>
          </a:xfrm>
          <a:prstGeom prst="rect">
            <a:avLst/>
          </a:prstGeom>
          <a:noFill/>
        </p:spPr>
        <p:txBody>
          <a:bodyPr wrap="square" rtlCol="0">
            <a:spAutoFit/>
          </a:bodyPr>
          <a:lstStyle/>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Facts:</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Pursuant to a prearranged plan:</a:t>
            </a:r>
          </a:p>
          <a:p>
            <a:pPr marL="742950" lvl="1" indent="-285750">
              <a:buFont typeface="Arial" panose="020B0604020202020204" pitchFamily="34" charset="0"/>
              <a:buChar char="•"/>
              <a:defRPr/>
            </a:pPr>
            <a:r>
              <a:rPr lang="en-US" sz="1600">
                <a:solidFill>
                  <a:prstClr val="black"/>
                </a:solidFill>
              </a:rPr>
              <a:t>B, C, and D contributed their Y stock to X (presumably intended to be 351 exchange), then</a:t>
            </a:r>
          </a:p>
          <a:p>
            <a:pPr marL="742950" lvl="1" indent="-285750">
              <a:spcAft>
                <a:spcPts val="600"/>
              </a:spcAft>
              <a:buFont typeface="Arial" panose="020B0604020202020204" pitchFamily="34" charset="0"/>
              <a:buChar char="•"/>
              <a:defRPr/>
            </a:pPr>
            <a:r>
              <a:rPr lang="en-US" sz="1600">
                <a:solidFill>
                  <a:prstClr val="black"/>
                </a:solidFill>
              </a:rPr>
              <a:t>X redeemed all the X stock held by A in exchange for the contributed Y stock (intended to be 302 redemption)</a:t>
            </a:r>
          </a:p>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Holding:</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Applying </a:t>
            </a:r>
            <a:r>
              <a:rPr lang="en-US" sz="1600" i="1">
                <a:solidFill>
                  <a:prstClr val="black"/>
                </a:solidFill>
              </a:rPr>
              <a:t>Court Holding</a:t>
            </a:r>
            <a:r>
              <a:rPr lang="en-US" sz="1600">
                <a:solidFill>
                  <a:prstClr val="black"/>
                </a:solidFill>
              </a:rPr>
              <a:t>, IRS held that X was a “conduit”</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Real substance is a taxable “across the top” exchange (B, C, and D, on the one hand, and A, on the other hand, exchanging Y stock for X stock)</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See also Treas. Reg. 1.355-4</a:t>
            </a:r>
            <a:endParaRPr lang="en-US" sz="1600">
              <a:solidFill>
                <a:prstClr val="black"/>
              </a:solidFill>
            </a:endParaRP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Compare with Rev. Rul. 57-200</a:t>
            </a:r>
          </a:p>
        </p:txBody>
      </p:sp>
      <p:grpSp>
        <p:nvGrpSpPr>
          <p:cNvPr id="11" name="Group 10">
            <a:extLst>
              <a:ext uri="{FF2B5EF4-FFF2-40B4-BE49-F238E27FC236}">
                <a16:creationId xmlns:a16="http://schemas.microsoft.com/office/drawing/2014/main" id="{27244108-6E26-4192-8401-F69286B3DA60}"/>
              </a:ext>
            </a:extLst>
          </p:cNvPr>
          <p:cNvGrpSpPr/>
          <p:nvPr/>
        </p:nvGrpSpPr>
        <p:grpSpPr>
          <a:xfrm>
            <a:off x="1239141" y="1164320"/>
            <a:ext cx="3753265" cy="2005339"/>
            <a:chOff x="1239141" y="1164320"/>
            <a:chExt cx="3753265" cy="2005339"/>
          </a:xfrm>
        </p:grpSpPr>
        <p:sp>
          <p:nvSpPr>
            <p:cNvPr id="5" name="Rectangle 4">
              <a:extLst>
                <a:ext uri="{FF2B5EF4-FFF2-40B4-BE49-F238E27FC236}">
                  <a16:creationId xmlns:a16="http://schemas.microsoft.com/office/drawing/2014/main" id="{F7291671-34CC-44EC-9C11-B0C0D3514ECC}"/>
                </a:ext>
              </a:extLst>
            </p:cNvPr>
            <p:cNvSpPr/>
            <p:nvPr/>
          </p:nvSpPr>
          <p:spPr>
            <a:xfrm>
              <a:off x="1607464" y="2675883"/>
              <a:ext cx="1265933" cy="493776"/>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kern="0">
                  <a:solidFill>
                    <a:schemeClr val="tx1"/>
                  </a:solidFill>
                  <a:cs typeface="Calibri" panose="020F0502020204030204" pitchFamily="34" charset="0"/>
                </a:rPr>
                <a:t>Y</a:t>
              </a:r>
            </a:p>
          </p:txBody>
        </p:sp>
        <p:sp>
          <p:nvSpPr>
            <p:cNvPr id="15" name="Rectangle 14">
              <a:extLst>
                <a:ext uri="{FF2B5EF4-FFF2-40B4-BE49-F238E27FC236}">
                  <a16:creationId xmlns:a16="http://schemas.microsoft.com/office/drawing/2014/main" id="{D3B41361-D072-40CC-A308-74F13CAE85F3}"/>
                </a:ext>
              </a:extLst>
            </p:cNvPr>
            <p:cNvSpPr/>
            <p:nvPr/>
          </p:nvSpPr>
          <p:spPr>
            <a:xfrm>
              <a:off x="3427448" y="2671654"/>
              <a:ext cx="1265933" cy="493776"/>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kern="0">
                  <a:solidFill>
                    <a:schemeClr val="tx1"/>
                  </a:solidFill>
                  <a:cs typeface="Calibri" panose="020F0502020204030204" pitchFamily="34" charset="0"/>
                </a:rPr>
                <a:t>X</a:t>
              </a:r>
            </a:p>
          </p:txBody>
        </p:sp>
        <p:sp>
          <p:nvSpPr>
            <p:cNvPr id="4" name="Oval 3">
              <a:extLst>
                <a:ext uri="{FF2B5EF4-FFF2-40B4-BE49-F238E27FC236}">
                  <a16:creationId xmlns:a16="http://schemas.microsoft.com/office/drawing/2014/main" id="{DFB88CDA-E428-4679-8798-B2C118C38E7A}"/>
                </a:ext>
              </a:extLst>
            </p:cNvPr>
            <p:cNvSpPr/>
            <p:nvPr/>
          </p:nvSpPr>
          <p:spPr>
            <a:xfrm>
              <a:off x="1239141" y="1169538"/>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a:t>
              </a:r>
            </a:p>
          </p:txBody>
        </p:sp>
        <p:sp>
          <p:nvSpPr>
            <p:cNvPr id="41" name="Oval 40">
              <a:extLst>
                <a:ext uri="{FF2B5EF4-FFF2-40B4-BE49-F238E27FC236}">
                  <a16:creationId xmlns:a16="http://schemas.microsoft.com/office/drawing/2014/main" id="{B0AD6F1B-71CE-4084-9E55-EE3F192F50BD}"/>
                </a:ext>
              </a:extLst>
            </p:cNvPr>
            <p:cNvSpPr/>
            <p:nvPr/>
          </p:nvSpPr>
          <p:spPr>
            <a:xfrm>
              <a:off x="2253682" y="1169538"/>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B</a:t>
              </a:r>
            </a:p>
          </p:txBody>
        </p:sp>
        <p:sp>
          <p:nvSpPr>
            <p:cNvPr id="42" name="Oval 41">
              <a:extLst>
                <a:ext uri="{FF2B5EF4-FFF2-40B4-BE49-F238E27FC236}">
                  <a16:creationId xmlns:a16="http://schemas.microsoft.com/office/drawing/2014/main" id="{A00BB05A-D806-48FC-909C-5B12C1A1A85F}"/>
                </a:ext>
              </a:extLst>
            </p:cNvPr>
            <p:cNvSpPr/>
            <p:nvPr/>
          </p:nvSpPr>
          <p:spPr>
            <a:xfrm>
              <a:off x="3379815" y="1164320"/>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t>
              </a:r>
            </a:p>
          </p:txBody>
        </p:sp>
        <p:sp>
          <p:nvSpPr>
            <p:cNvPr id="43" name="Oval 42">
              <a:extLst>
                <a:ext uri="{FF2B5EF4-FFF2-40B4-BE49-F238E27FC236}">
                  <a16:creationId xmlns:a16="http://schemas.microsoft.com/office/drawing/2014/main" id="{B9A7B12F-CB57-4A00-9D28-AE507C116D86}"/>
                </a:ext>
              </a:extLst>
            </p:cNvPr>
            <p:cNvSpPr/>
            <p:nvPr/>
          </p:nvSpPr>
          <p:spPr>
            <a:xfrm>
              <a:off x="4394356" y="1164387"/>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D</a:t>
              </a:r>
            </a:p>
          </p:txBody>
        </p:sp>
        <p:cxnSp>
          <p:nvCxnSpPr>
            <p:cNvPr id="9" name="Straight Connector 8">
              <a:extLst>
                <a:ext uri="{FF2B5EF4-FFF2-40B4-BE49-F238E27FC236}">
                  <a16:creationId xmlns:a16="http://schemas.microsoft.com/office/drawing/2014/main" id="{EA6F5ABB-1572-4594-9D89-54B4BBEFC843}"/>
                </a:ext>
              </a:extLst>
            </p:cNvPr>
            <p:cNvCxnSpPr>
              <a:stCxn id="4" idx="4"/>
            </p:cNvCxnSpPr>
            <p:nvPr/>
          </p:nvCxnSpPr>
          <p:spPr>
            <a:xfrm>
              <a:off x="1538166" y="1785488"/>
              <a:ext cx="299025" cy="886166"/>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2DF7FD7-4F86-46E6-844D-452A8D93A751}"/>
                </a:ext>
              </a:extLst>
            </p:cNvPr>
            <p:cNvCxnSpPr>
              <a:stCxn id="41" idx="4"/>
            </p:cNvCxnSpPr>
            <p:nvPr/>
          </p:nvCxnSpPr>
          <p:spPr>
            <a:xfrm flipH="1">
              <a:off x="2056269" y="1785488"/>
              <a:ext cx="496438" cy="886166"/>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88340745-B72F-4ADF-8962-1CBADED5B222}"/>
                </a:ext>
              </a:extLst>
            </p:cNvPr>
            <p:cNvCxnSpPr>
              <a:stCxn id="42" idx="4"/>
            </p:cNvCxnSpPr>
            <p:nvPr/>
          </p:nvCxnSpPr>
          <p:spPr>
            <a:xfrm flipH="1">
              <a:off x="2407917" y="1780270"/>
              <a:ext cx="1270923" cy="891384"/>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F212F8A-8F5B-4841-9527-19D01443EB45}"/>
                </a:ext>
              </a:extLst>
            </p:cNvPr>
            <p:cNvCxnSpPr>
              <a:stCxn id="43" idx="4"/>
            </p:cNvCxnSpPr>
            <p:nvPr/>
          </p:nvCxnSpPr>
          <p:spPr>
            <a:xfrm flipH="1">
              <a:off x="2750120" y="1780337"/>
              <a:ext cx="1943261" cy="890328"/>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BB9B7BF-8357-4966-9435-2A3A2ED2E3A9}"/>
                </a:ext>
              </a:extLst>
            </p:cNvPr>
            <p:cNvCxnSpPr>
              <a:stCxn id="4" idx="4"/>
            </p:cNvCxnSpPr>
            <p:nvPr/>
          </p:nvCxnSpPr>
          <p:spPr>
            <a:xfrm>
              <a:off x="1538166" y="1785488"/>
              <a:ext cx="2140674" cy="890395"/>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A2D4893-1D2C-4073-B9A8-AB093CE5B58F}"/>
                </a:ext>
              </a:extLst>
            </p:cNvPr>
            <p:cNvCxnSpPr>
              <a:stCxn id="41" idx="4"/>
              <a:endCxn id="15" idx="0"/>
            </p:cNvCxnSpPr>
            <p:nvPr/>
          </p:nvCxnSpPr>
          <p:spPr>
            <a:xfrm>
              <a:off x="2552707" y="1785488"/>
              <a:ext cx="1507708" cy="886166"/>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5C0F610B-361F-4C54-A37F-2E48A1DA5311}"/>
                </a:ext>
              </a:extLst>
            </p:cNvPr>
            <p:cNvCxnSpPr>
              <a:stCxn id="42" idx="4"/>
            </p:cNvCxnSpPr>
            <p:nvPr/>
          </p:nvCxnSpPr>
          <p:spPr>
            <a:xfrm>
              <a:off x="3678840" y="1780270"/>
              <a:ext cx="584539" cy="888775"/>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7780373B-31DA-4E19-9218-1990D722F8D7}"/>
                </a:ext>
              </a:extLst>
            </p:cNvPr>
            <p:cNvCxnSpPr>
              <a:stCxn id="43" idx="4"/>
            </p:cNvCxnSpPr>
            <p:nvPr/>
          </p:nvCxnSpPr>
          <p:spPr>
            <a:xfrm flipH="1">
              <a:off x="4416021" y="1780337"/>
              <a:ext cx="277360" cy="887088"/>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E4AA298E-5A45-495F-9C74-A602839D6F38}"/>
                </a:ext>
              </a:extLst>
            </p:cNvPr>
            <p:cNvSpPr txBox="1"/>
            <p:nvPr/>
          </p:nvSpPr>
          <p:spPr>
            <a:xfrm>
              <a:off x="1320088" y="2412717"/>
              <a:ext cx="452368" cy="276999"/>
            </a:xfrm>
            <a:prstGeom prst="rect">
              <a:avLst/>
            </a:prstGeom>
            <a:noFill/>
            <a:ln w="12700">
              <a:noFill/>
            </a:ln>
          </p:spPr>
          <p:txBody>
            <a:bodyPr wrap="none" rtlCol="0">
              <a:spAutoFit/>
            </a:bodyPr>
            <a:lstStyle/>
            <a:p>
              <a:r>
                <a:rPr lang="en-US" sz="1200"/>
                <a:t>70%</a:t>
              </a:r>
            </a:p>
          </p:txBody>
        </p:sp>
        <p:sp>
          <p:nvSpPr>
            <p:cNvPr id="55" name="TextBox 54">
              <a:extLst>
                <a:ext uri="{FF2B5EF4-FFF2-40B4-BE49-F238E27FC236}">
                  <a16:creationId xmlns:a16="http://schemas.microsoft.com/office/drawing/2014/main" id="{2987EC3A-6D65-4767-9D7E-977C92E72749}"/>
                </a:ext>
              </a:extLst>
            </p:cNvPr>
            <p:cNvSpPr txBox="1"/>
            <p:nvPr/>
          </p:nvSpPr>
          <p:spPr>
            <a:xfrm>
              <a:off x="1808798" y="2243681"/>
              <a:ext cx="452368" cy="276999"/>
            </a:xfrm>
            <a:prstGeom prst="rect">
              <a:avLst/>
            </a:prstGeom>
            <a:noFill/>
            <a:ln w="12700">
              <a:noFill/>
            </a:ln>
          </p:spPr>
          <p:txBody>
            <a:bodyPr wrap="none" rtlCol="0">
              <a:spAutoFit/>
            </a:bodyPr>
            <a:lstStyle/>
            <a:p>
              <a:r>
                <a:rPr lang="en-US" sz="1200"/>
                <a:t>10%</a:t>
              </a:r>
            </a:p>
          </p:txBody>
        </p:sp>
        <p:sp>
          <p:nvSpPr>
            <p:cNvPr id="59" name="TextBox 58">
              <a:extLst>
                <a:ext uri="{FF2B5EF4-FFF2-40B4-BE49-F238E27FC236}">
                  <a16:creationId xmlns:a16="http://schemas.microsoft.com/office/drawing/2014/main" id="{C807912F-F341-4D89-8944-DDC5644CBF4E}"/>
                </a:ext>
              </a:extLst>
            </p:cNvPr>
            <p:cNvSpPr txBox="1"/>
            <p:nvPr/>
          </p:nvSpPr>
          <p:spPr>
            <a:xfrm>
              <a:off x="2267311" y="2328963"/>
              <a:ext cx="452368" cy="276999"/>
            </a:xfrm>
            <a:prstGeom prst="rect">
              <a:avLst/>
            </a:prstGeom>
            <a:noFill/>
            <a:ln w="12700">
              <a:noFill/>
            </a:ln>
          </p:spPr>
          <p:txBody>
            <a:bodyPr wrap="none" rtlCol="0">
              <a:spAutoFit/>
            </a:bodyPr>
            <a:lstStyle/>
            <a:p>
              <a:r>
                <a:rPr lang="en-US" sz="1200"/>
                <a:t>10%</a:t>
              </a:r>
            </a:p>
          </p:txBody>
        </p:sp>
        <p:sp>
          <p:nvSpPr>
            <p:cNvPr id="60" name="TextBox 59">
              <a:extLst>
                <a:ext uri="{FF2B5EF4-FFF2-40B4-BE49-F238E27FC236}">
                  <a16:creationId xmlns:a16="http://schemas.microsoft.com/office/drawing/2014/main" id="{0BDCFF57-2B6A-49BF-A2E6-A01FDF891BD0}"/>
                </a:ext>
              </a:extLst>
            </p:cNvPr>
            <p:cNvSpPr txBox="1"/>
            <p:nvPr/>
          </p:nvSpPr>
          <p:spPr>
            <a:xfrm>
              <a:off x="2863759" y="2584681"/>
              <a:ext cx="452368" cy="276999"/>
            </a:xfrm>
            <a:prstGeom prst="rect">
              <a:avLst/>
            </a:prstGeom>
            <a:noFill/>
            <a:ln w="12700">
              <a:noFill/>
            </a:ln>
          </p:spPr>
          <p:txBody>
            <a:bodyPr wrap="none" rtlCol="0">
              <a:spAutoFit/>
            </a:bodyPr>
            <a:lstStyle/>
            <a:p>
              <a:r>
                <a:rPr lang="en-US" sz="1200"/>
                <a:t>10%</a:t>
              </a:r>
            </a:p>
          </p:txBody>
        </p:sp>
        <p:sp>
          <p:nvSpPr>
            <p:cNvPr id="61" name="TextBox 60">
              <a:extLst>
                <a:ext uri="{FF2B5EF4-FFF2-40B4-BE49-F238E27FC236}">
                  <a16:creationId xmlns:a16="http://schemas.microsoft.com/office/drawing/2014/main" id="{A77F001D-FA81-4BD9-B466-75457854F63F}"/>
                </a:ext>
              </a:extLst>
            </p:cNvPr>
            <p:cNvSpPr txBox="1"/>
            <p:nvPr/>
          </p:nvSpPr>
          <p:spPr>
            <a:xfrm>
              <a:off x="3316579" y="2364631"/>
              <a:ext cx="452368" cy="276999"/>
            </a:xfrm>
            <a:prstGeom prst="rect">
              <a:avLst/>
            </a:prstGeom>
            <a:noFill/>
            <a:ln w="12700">
              <a:noFill/>
            </a:ln>
          </p:spPr>
          <p:txBody>
            <a:bodyPr wrap="none" rtlCol="0">
              <a:spAutoFit/>
            </a:bodyPr>
            <a:lstStyle/>
            <a:p>
              <a:r>
                <a:rPr lang="en-US" sz="1200"/>
                <a:t>25%</a:t>
              </a:r>
            </a:p>
          </p:txBody>
        </p:sp>
        <p:sp>
          <p:nvSpPr>
            <p:cNvPr id="62" name="TextBox 61">
              <a:extLst>
                <a:ext uri="{FF2B5EF4-FFF2-40B4-BE49-F238E27FC236}">
                  <a16:creationId xmlns:a16="http://schemas.microsoft.com/office/drawing/2014/main" id="{7877A91C-7228-4260-A7E2-9C8A542E867F}"/>
                </a:ext>
              </a:extLst>
            </p:cNvPr>
            <p:cNvSpPr txBox="1"/>
            <p:nvPr/>
          </p:nvSpPr>
          <p:spPr>
            <a:xfrm>
              <a:off x="3749373" y="2337217"/>
              <a:ext cx="452368" cy="276999"/>
            </a:xfrm>
            <a:prstGeom prst="rect">
              <a:avLst/>
            </a:prstGeom>
            <a:noFill/>
            <a:ln w="12700">
              <a:noFill/>
            </a:ln>
          </p:spPr>
          <p:txBody>
            <a:bodyPr wrap="none" rtlCol="0">
              <a:spAutoFit/>
            </a:bodyPr>
            <a:lstStyle/>
            <a:p>
              <a:r>
                <a:rPr lang="en-US" sz="1200"/>
                <a:t>25%</a:t>
              </a:r>
            </a:p>
          </p:txBody>
        </p:sp>
        <p:sp>
          <p:nvSpPr>
            <p:cNvPr id="63" name="TextBox 62">
              <a:extLst>
                <a:ext uri="{FF2B5EF4-FFF2-40B4-BE49-F238E27FC236}">
                  <a16:creationId xmlns:a16="http://schemas.microsoft.com/office/drawing/2014/main" id="{851981E9-9429-463F-B367-7FACEAEE6EB0}"/>
                </a:ext>
              </a:extLst>
            </p:cNvPr>
            <p:cNvSpPr txBox="1"/>
            <p:nvPr/>
          </p:nvSpPr>
          <p:spPr>
            <a:xfrm>
              <a:off x="4088205" y="2328963"/>
              <a:ext cx="452368" cy="276999"/>
            </a:xfrm>
            <a:prstGeom prst="rect">
              <a:avLst/>
            </a:prstGeom>
            <a:noFill/>
            <a:ln w="12700">
              <a:noFill/>
            </a:ln>
          </p:spPr>
          <p:txBody>
            <a:bodyPr wrap="none" rtlCol="0">
              <a:spAutoFit/>
            </a:bodyPr>
            <a:lstStyle/>
            <a:p>
              <a:r>
                <a:rPr lang="en-US" sz="1200"/>
                <a:t>25%</a:t>
              </a:r>
            </a:p>
          </p:txBody>
        </p:sp>
        <p:sp>
          <p:nvSpPr>
            <p:cNvPr id="64" name="TextBox 63">
              <a:extLst>
                <a:ext uri="{FF2B5EF4-FFF2-40B4-BE49-F238E27FC236}">
                  <a16:creationId xmlns:a16="http://schemas.microsoft.com/office/drawing/2014/main" id="{12DE0086-E8A0-4AD9-89E5-040A38CF1EA2}"/>
                </a:ext>
              </a:extLst>
            </p:cNvPr>
            <p:cNvSpPr txBox="1"/>
            <p:nvPr/>
          </p:nvSpPr>
          <p:spPr>
            <a:xfrm>
              <a:off x="4410130" y="2426776"/>
              <a:ext cx="452368" cy="276999"/>
            </a:xfrm>
            <a:prstGeom prst="rect">
              <a:avLst/>
            </a:prstGeom>
            <a:noFill/>
            <a:ln w="12700">
              <a:noFill/>
            </a:ln>
          </p:spPr>
          <p:txBody>
            <a:bodyPr wrap="none" rtlCol="0">
              <a:spAutoFit/>
            </a:bodyPr>
            <a:lstStyle/>
            <a:p>
              <a:r>
                <a:rPr lang="en-US" sz="1200"/>
                <a:t>25%</a:t>
              </a:r>
            </a:p>
          </p:txBody>
        </p:sp>
      </p:grpSp>
      <p:cxnSp>
        <p:nvCxnSpPr>
          <p:cNvPr id="54" name="Straight Connector 53">
            <a:extLst>
              <a:ext uri="{FF2B5EF4-FFF2-40B4-BE49-F238E27FC236}">
                <a16:creationId xmlns:a16="http://schemas.microsoft.com/office/drawing/2014/main" id="{5E588850-7478-4BFD-9B3D-314F0B930A77}"/>
              </a:ext>
            </a:extLst>
          </p:cNvPr>
          <p:cNvCxnSpPr/>
          <p:nvPr/>
        </p:nvCxnSpPr>
        <p:spPr>
          <a:xfrm>
            <a:off x="6096000" y="1164320"/>
            <a:ext cx="0" cy="2260451"/>
          </a:xfrm>
          <a:prstGeom prst="line">
            <a:avLst/>
          </a:prstGeom>
          <a:ln w="12700" cap="flat" algn="ctr">
            <a:solidFill>
              <a:schemeClr val="tx1"/>
            </a:solidFill>
            <a:prstDash val="solid"/>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2894E491-F2BE-4B60-B227-3A090C48F0CA}"/>
              </a:ext>
            </a:extLst>
          </p:cNvPr>
          <p:cNvGrpSpPr/>
          <p:nvPr/>
        </p:nvGrpSpPr>
        <p:grpSpPr>
          <a:xfrm>
            <a:off x="7273412" y="1198882"/>
            <a:ext cx="3961330" cy="2006654"/>
            <a:chOff x="6858222" y="1198882"/>
            <a:chExt cx="3961330" cy="2006654"/>
          </a:xfrm>
        </p:grpSpPr>
        <p:sp>
          <p:nvSpPr>
            <p:cNvPr id="65" name="Rectangle 64">
              <a:extLst>
                <a:ext uri="{FF2B5EF4-FFF2-40B4-BE49-F238E27FC236}">
                  <a16:creationId xmlns:a16="http://schemas.microsoft.com/office/drawing/2014/main" id="{A3C69445-72DE-4821-A1AE-992D82A426B1}"/>
                </a:ext>
              </a:extLst>
            </p:cNvPr>
            <p:cNvSpPr/>
            <p:nvPr/>
          </p:nvSpPr>
          <p:spPr>
            <a:xfrm>
              <a:off x="6858222" y="2689991"/>
              <a:ext cx="1265933" cy="493776"/>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kern="0">
                  <a:solidFill>
                    <a:schemeClr val="tx1"/>
                  </a:solidFill>
                  <a:cs typeface="Calibri" panose="020F0502020204030204" pitchFamily="34" charset="0"/>
                </a:rPr>
                <a:t>Y</a:t>
              </a:r>
            </a:p>
          </p:txBody>
        </p:sp>
        <p:sp>
          <p:nvSpPr>
            <p:cNvPr id="66" name="Rectangle 65">
              <a:extLst>
                <a:ext uri="{FF2B5EF4-FFF2-40B4-BE49-F238E27FC236}">
                  <a16:creationId xmlns:a16="http://schemas.microsoft.com/office/drawing/2014/main" id="{38294F96-1D69-4A03-A79B-D80F2D7811A6}"/>
                </a:ext>
              </a:extLst>
            </p:cNvPr>
            <p:cNvSpPr/>
            <p:nvPr/>
          </p:nvSpPr>
          <p:spPr>
            <a:xfrm>
              <a:off x="9006904" y="2711760"/>
              <a:ext cx="1265933" cy="493776"/>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kern="0">
                  <a:solidFill>
                    <a:schemeClr val="tx1"/>
                  </a:solidFill>
                  <a:cs typeface="Calibri" panose="020F0502020204030204" pitchFamily="34" charset="0"/>
                </a:rPr>
                <a:t>X</a:t>
              </a:r>
            </a:p>
          </p:txBody>
        </p:sp>
        <p:sp>
          <p:nvSpPr>
            <p:cNvPr id="67" name="Oval 66">
              <a:extLst>
                <a:ext uri="{FF2B5EF4-FFF2-40B4-BE49-F238E27FC236}">
                  <a16:creationId xmlns:a16="http://schemas.microsoft.com/office/drawing/2014/main" id="{8AF0825E-82F0-4655-B323-60C14782E5CD}"/>
                </a:ext>
              </a:extLst>
            </p:cNvPr>
            <p:cNvSpPr/>
            <p:nvPr/>
          </p:nvSpPr>
          <p:spPr>
            <a:xfrm>
              <a:off x="7187474" y="1218244"/>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a:t>
              </a:r>
            </a:p>
          </p:txBody>
        </p:sp>
        <p:sp>
          <p:nvSpPr>
            <p:cNvPr id="68" name="Oval 67">
              <a:extLst>
                <a:ext uri="{FF2B5EF4-FFF2-40B4-BE49-F238E27FC236}">
                  <a16:creationId xmlns:a16="http://schemas.microsoft.com/office/drawing/2014/main" id="{791A2C34-1500-4801-8900-24A18A4EC2ED}"/>
                </a:ext>
              </a:extLst>
            </p:cNvPr>
            <p:cNvSpPr/>
            <p:nvPr/>
          </p:nvSpPr>
          <p:spPr>
            <a:xfrm>
              <a:off x="8528713" y="1207577"/>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B</a:t>
              </a:r>
            </a:p>
          </p:txBody>
        </p:sp>
        <p:sp>
          <p:nvSpPr>
            <p:cNvPr id="69" name="Oval 68">
              <a:extLst>
                <a:ext uri="{FF2B5EF4-FFF2-40B4-BE49-F238E27FC236}">
                  <a16:creationId xmlns:a16="http://schemas.microsoft.com/office/drawing/2014/main" id="{F42C0EAC-AE3C-4B9A-9FCE-4A320FF0BAC0}"/>
                </a:ext>
              </a:extLst>
            </p:cNvPr>
            <p:cNvSpPr/>
            <p:nvPr/>
          </p:nvSpPr>
          <p:spPr>
            <a:xfrm>
              <a:off x="9336340" y="1198882"/>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t>
              </a:r>
            </a:p>
          </p:txBody>
        </p:sp>
        <p:sp>
          <p:nvSpPr>
            <p:cNvPr id="70" name="Oval 69">
              <a:extLst>
                <a:ext uri="{FF2B5EF4-FFF2-40B4-BE49-F238E27FC236}">
                  <a16:creationId xmlns:a16="http://schemas.microsoft.com/office/drawing/2014/main" id="{5B8AB270-D3D5-4586-8F64-46D7941B79C8}"/>
                </a:ext>
              </a:extLst>
            </p:cNvPr>
            <p:cNvSpPr/>
            <p:nvPr/>
          </p:nvSpPr>
          <p:spPr>
            <a:xfrm>
              <a:off x="10221502" y="1224883"/>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D</a:t>
              </a:r>
            </a:p>
          </p:txBody>
        </p:sp>
        <p:cxnSp>
          <p:nvCxnSpPr>
            <p:cNvPr id="71" name="Straight Connector 70">
              <a:extLst>
                <a:ext uri="{FF2B5EF4-FFF2-40B4-BE49-F238E27FC236}">
                  <a16:creationId xmlns:a16="http://schemas.microsoft.com/office/drawing/2014/main" id="{D05CF75A-2739-4CF8-944F-05022B124CAA}"/>
                </a:ext>
              </a:extLst>
            </p:cNvPr>
            <p:cNvCxnSpPr>
              <a:stCxn id="67" idx="4"/>
              <a:endCxn id="65" idx="0"/>
            </p:cNvCxnSpPr>
            <p:nvPr/>
          </p:nvCxnSpPr>
          <p:spPr>
            <a:xfrm>
              <a:off x="7486499" y="1834194"/>
              <a:ext cx="4690" cy="855797"/>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7AFAC858-C05B-44DA-9B25-03FAE8431C15}"/>
                </a:ext>
              </a:extLst>
            </p:cNvPr>
            <p:cNvSpPr txBox="1"/>
            <p:nvPr/>
          </p:nvSpPr>
          <p:spPr>
            <a:xfrm>
              <a:off x="6989166" y="2135718"/>
              <a:ext cx="530915" cy="276999"/>
            </a:xfrm>
            <a:prstGeom prst="rect">
              <a:avLst/>
            </a:prstGeom>
            <a:noFill/>
            <a:ln w="12700">
              <a:noFill/>
            </a:ln>
          </p:spPr>
          <p:txBody>
            <a:bodyPr wrap="none" rtlCol="0">
              <a:spAutoFit/>
            </a:bodyPr>
            <a:lstStyle/>
            <a:p>
              <a:r>
                <a:rPr lang="en-US" sz="1200"/>
                <a:t>100%</a:t>
              </a:r>
            </a:p>
          </p:txBody>
        </p:sp>
        <p:sp>
          <p:nvSpPr>
            <p:cNvPr id="85" name="TextBox 84">
              <a:extLst>
                <a:ext uri="{FF2B5EF4-FFF2-40B4-BE49-F238E27FC236}">
                  <a16:creationId xmlns:a16="http://schemas.microsoft.com/office/drawing/2014/main" id="{AFC86EAA-94A0-4249-B6A9-9B0C25CC4781}"/>
                </a:ext>
              </a:extLst>
            </p:cNvPr>
            <p:cNvSpPr txBox="1"/>
            <p:nvPr/>
          </p:nvSpPr>
          <p:spPr>
            <a:xfrm>
              <a:off x="10157018" y="2390426"/>
              <a:ext cx="452368" cy="276999"/>
            </a:xfrm>
            <a:prstGeom prst="rect">
              <a:avLst/>
            </a:prstGeom>
            <a:noFill/>
            <a:ln w="12700">
              <a:noFill/>
            </a:ln>
          </p:spPr>
          <p:txBody>
            <a:bodyPr wrap="none" rtlCol="0">
              <a:spAutoFit/>
            </a:bodyPr>
            <a:lstStyle/>
            <a:p>
              <a:r>
                <a:rPr lang="en-US" sz="1200"/>
                <a:t>33%</a:t>
              </a:r>
            </a:p>
          </p:txBody>
        </p:sp>
        <p:cxnSp>
          <p:nvCxnSpPr>
            <p:cNvPr id="93" name="Straight Connector 92">
              <a:extLst>
                <a:ext uri="{FF2B5EF4-FFF2-40B4-BE49-F238E27FC236}">
                  <a16:creationId xmlns:a16="http://schemas.microsoft.com/office/drawing/2014/main" id="{77D9D7BA-526F-4739-B811-85389750CD36}"/>
                </a:ext>
              </a:extLst>
            </p:cNvPr>
            <p:cNvCxnSpPr>
              <a:stCxn id="69" idx="4"/>
              <a:endCxn id="66" idx="0"/>
            </p:cNvCxnSpPr>
            <p:nvPr/>
          </p:nvCxnSpPr>
          <p:spPr>
            <a:xfrm>
              <a:off x="9635365" y="1814832"/>
              <a:ext cx="4506" cy="896928"/>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B95AAE1B-FD4B-4FB9-B8EC-35BDBBA84BAD}"/>
                </a:ext>
              </a:extLst>
            </p:cNvPr>
            <p:cNvCxnSpPr>
              <a:endCxn id="70" idx="4"/>
            </p:cNvCxnSpPr>
            <p:nvPr/>
          </p:nvCxnSpPr>
          <p:spPr>
            <a:xfrm flipV="1">
              <a:off x="10009512" y="1840833"/>
              <a:ext cx="511015" cy="882347"/>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96" name="TextBox 95">
              <a:extLst>
                <a:ext uri="{FF2B5EF4-FFF2-40B4-BE49-F238E27FC236}">
                  <a16:creationId xmlns:a16="http://schemas.microsoft.com/office/drawing/2014/main" id="{315494B8-4728-43CE-8609-6E363675494B}"/>
                </a:ext>
              </a:extLst>
            </p:cNvPr>
            <p:cNvSpPr txBox="1"/>
            <p:nvPr/>
          </p:nvSpPr>
          <p:spPr>
            <a:xfrm>
              <a:off x="9635365" y="2382181"/>
              <a:ext cx="452368" cy="276999"/>
            </a:xfrm>
            <a:prstGeom prst="rect">
              <a:avLst/>
            </a:prstGeom>
            <a:noFill/>
            <a:ln w="12700">
              <a:noFill/>
            </a:ln>
          </p:spPr>
          <p:txBody>
            <a:bodyPr wrap="none" rtlCol="0">
              <a:spAutoFit/>
            </a:bodyPr>
            <a:lstStyle/>
            <a:p>
              <a:r>
                <a:rPr lang="en-US" sz="1200"/>
                <a:t>33%</a:t>
              </a:r>
            </a:p>
          </p:txBody>
        </p:sp>
        <p:sp>
          <p:nvSpPr>
            <p:cNvPr id="97" name="TextBox 96">
              <a:extLst>
                <a:ext uri="{FF2B5EF4-FFF2-40B4-BE49-F238E27FC236}">
                  <a16:creationId xmlns:a16="http://schemas.microsoft.com/office/drawing/2014/main" id="{78706B99-0CA7-4C8F-9B1D-9500110673CB}"/>
                </a:ext>
              </a:extLst>
            </p:cNvPr>
            <p:cNvSpPr txBox="1"/>
            <p:nvPr/>
          </p:nvSpPr>
          <p:spPr>
            <a:xfrm>
              <a:off x="8747424" y="2377324"/>
              <a:ext cx="452368" cy="276999"/>
            </a:xfrm>
            <a:prstGeom prst="rect">
              <a:avLst/>
            </a:prstGeom>
            <a:noFill/>
            <a:ln w="12700">
              <a:noFill/>
            </a:ln>
          </p:spPr>
          <p:txBody>
            <a:bodyPr wrap="none" rtlCol="0">
              <a:spAutoFit/>
            </a:bodyPr>
            <a:lstStyle/>
            <a:p>
              <a:r>
                <a:rPr lang="en-US" sz="1200"/>
                <a:t>33%</a:t>
              </a:r>
            </a:p>
          </p:txBody>
        </p:sp>
        <p:cxnSp>
          <p:nvCxnSpPr>
            <p:cNvPr id="7" name="Straight Connector 6">
              <a:extLst>
                <a:ext uri="{FF2B5EF4-FFF2-40B4-BE49-F238E27FC236}">
                  <a16:creationId xmlns:a16="http://schemas.microsoft.com/office/drawing/2014/main" id="{D50BB50B-57EA-46BC-967F-6EB82ECA5BCA}"/>
                </a:ext>
              </a:extLst>
            </p:cNvPr>
            <p:cNvCxnSpPr>
              <a:stCxn id="68" idx="4"/>
            </p:cNvCxnSpPr>
            <p:nvPr/>
          </p:nvCxnSpPr>
          <p:spPr>
            <a:xfrm>
              <a:off x="8827738" y="1823527"/>
              <a:ext cx="556412" cy="888232"/>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grpSp>
      <p:sp>
        <p:nvSpPr>
          <p:cNvPr id="45" name="Title 1">
            <a:extLst>
              <a:ext uri="{FF2B5EF4-FFF2-40B4-BE49-F238E27FC236}">
                <a16:creationId xmlns:a16="http://schemas.microsoft.com/office/drawing/2014/main" id="{DA72E0D8-FC19-4869-8934-FF168F1EB0B4}"/>
              </a:ext>
            </a:extLst>
          </p:cNvPr>
          <p:cNvSpPr txBox="1"/>
          <p:nvPr/>
        </p:nvSpPr>
        <p:spPr>
          <a:xfrm>
            <a:off x="838200" y="530352"/>
            <a:ext cx="10515600" cy="6159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2400" b="1">
                <a:latin typeface="+mn-lt"/>
              </a:rPr>
              <a:t>Rev. Rul. 71-336</a:t>
            </a:r>
          </a:p>
        </p:txBody>
      </p:sp>
    </p:spTree>
    <p:extLst>
      <p:ext uri="{BB962C8B-B14F-4D97-AF65-F5344CB8AC3E}">
        <p14:creationId xmlns:p14="http://schemas.microsoft.com/office/powerpoint/2010/main" val="3875148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D04ED8-2A7B-4D38-8675-E38080816F15}"/>
              </a:ext>
            </a:extLst>
          </p:cNvPr>
          <p:cNvSpPr txBox="1"/>
          <p:nvPr/>
        </p:nvSpPr>
        <p:spPr>
          <a:xfrm>
            <a:off x="1015481" y="445389"/>
            <a:ext cx="10161037" cy="1015663"/>
          </a:xfrm>
          <a:prstGeom prst="rect">
            <a:avLst/>
          </a:prstGeom>
          <a:noFill/>
        </p:spPr>
        <p:txBody>
          <a:bodyPr wrap="square" rtlCol="0">
            <a:spAutoFit/>
          </a:bodyPr>
          <a:lstStyle/>
          <a:p>
            <a:pPr marR="0" lvl="0" algn="ctr" defTabSz="914400" rtl="0" eaLnBrk="1" fontAlgn="auto" latinLnBrk="0" hangingPunct="1">
              <a:lnSpc>
                <a:spcPct val="100000"/>
              </a:lnSpc>
              <a:spcBef>
                <a:spcPct val="0"/>
              </a:spcBef>
              <a:spcAft>
                <a:spcPct val="0"/>
              </a:spcAft>
              <a:buClrTx/>
              <a:buSzTx/>
              <a:defRPr/>
            </a:pPr>
            <a:r>
              <a:rPr kumimoji="0" lang="en-US" sz="3600" i="0" u="none" strike="noStrike" kern="1200" cap="none" spc="0" normalizeH="0" baseline="0" noProof="0">
                <a:ln>
                  <a:noFill/>
                </a:ln>
                <a:solidFill>
                  <a:prstClr val="black"/>
                </a:solidFill>
                <a:effectLst/>
                <a:uLnTx/>
                <a:uFillTx/>
                <a:latin typeface="Calibri" panose="020F0502020204030204"/>
                <a:ea typeface="+mn-ea"/>
                <a:cs typeface="+mn-cs"/>
              </a:rPr>
              <a:t>Agenda</a:t>
            </a:r>
            <a:endParaRPr kumimoji="0" lang="en-US" sz="280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BFBD1F57-79EA-4E76-936D-58971D12AD9C}"/>
              </a:ext>
            </a:extLst>
          </p:cNvPr>
          <p:cNvSpPr>
            <a:spLocks noGrp="1"/>
          </p:cNvSpPr>
          <p:nvPr>
            <p:ph type="sldNum" sz="quarter" idx="12"/>
          </p:nvPr>
        </p:nvSpPr>
        <p:spPr/>
        <p:txBody>
          <a:bodyPr/>
          <a:lstStyle/>
          <a:p>
            <a:fld id="{65AFAB5D-A498-4573-A847-903418A04ABF}" type="slidenum">
              <a:rPr lang="en-US" smtClean="0"/>
              <a:t>2</a:t>
            </a:fld>
            <a:endParaRPr lang="en-US"/>
          </a:p>
        </p:txBody>
      </p:sp>
      <p:sp>
        <p:nvSpPr>
          <p:cNvPr id="6" name="TextBox 5">
            <a:extLst>
              <a:ext uri="{FF2B5EF4-FFF2-40B4-BE49-F238E27FC236}">
                <a16:creationId xmlns:a16="http://schemas.microsoft.com/office/drawing/2014/main" id="{44B202D4-02AE-40AA-AC34-F6E771EE3FC3}"/>
              </a:ext>
            </a:extLst>
          </p:cNvPr>
          <p:cNvSpPr txBox="1"/>
          <p:nvPr/>
        </p:nvSpPr>
        <p:spPr>
          <a:xfrm>
            <a:off x="546652" y="1351722"/>
            <a:ext cx="12560197" cy="6093976"/>
          </a:xfrm>
          <a:prstGeom prst="rect">
            <a:avLst/>
          </a:prstGeom>
          <a:noFill/>
        </p:spPr>
        <p:txBody>
          <a:bodyPr wrap="square" rtlCol="0">
            <a:spAutoFit/>
          </a:bodyPr>
          <a:lstStyle/>
          <a:p>
            <a:pPr marL="457200" indent="-457200">
              <a:spcAft>
                <a:spcPts val="2400"/>
              </a:spcAft>
              <a:buFont typeface="+mj-lt"/>
              <a:buAutoNum type="arabicPeriod"/>
            </a:pPr>
            <a:r>
              <a:rPr lang="en-US" sz="2000" b="1"/>
              <a:t>Disguised Sales of Partnership Interests</a:t>
            </a:r>
            <a:br>
              <a:rPr lang="en-US" sz="2000"/>
            </a:br>
            <a:r>
              <a:rPr lang="en-US" sz="2000" i="1"/>
              <a:t>	Going “Over the Top”</a:t>
            </a:r>
          </a:p>
          <a:p>
            <a:pPr marL="457200" indent="-457200">
              <a:spcAft>
                <a:spcPts val="2400"/>
              </a:spcAft>
              <a:buFont typeface="+mj-lt"/>
              <a:buAutoNum type="arabicPeriod"/>
            </a:pPr>
            <a:r>
              <a:rPr lang="en-US" sz="2000" b="1"/>
              <a:t>Disguised Sales of Corporate Stock</a:t>
            </a:r>
            <a:br>
              <a:rPr lang="en-US" sz="2000"/>
            </a:br>
            <a:r>
              <a:rPr lang="en-US" sz="2000"/>
              <a:t>	</a:t>
            </a:r>
            <a:r>
              <a:rPr lang="en-US" sz="2000" i="1"/>
              <a:t>What Can Section 707(a)(2)(B) Learn From Sub C?</a:t>
            </a:r>
          </a:p>
          <a:p>
            <a:pPr marL="457200" indent="-457200">
              <a:spcAft>
                <a:spcPts val="2400"/>
              </a:spcAft>
              <a:buFont typeface="+mj-lt"/>
              <a:buAutoNum type="arabicPeriod"/>
            </a:pPr>
            <a:r>
              <a:rPr lang="en-US" sz="2000" b="1"/>
              <a:t>Revisiting Disguised Sales of Partnership Equity</a:t>
            </a:r>
            <a:br>
              <a:rPr lang="en-US" sz="2000"/>
            </a:br>
            <a:r>
              <a:rPr lang="en-US" sz="2000"/>
              <a:t>	</a:t>
            </a:r>
            <a:r>
              <a:rPr lang="en-US" sz="2000" i="1"/>
              <a:t>Why is the Result Different?</a:t>
            </a:r>
          </a:p>
          <a:p>
            <a:pPr marL="457200" indent="-457200">
              <a:spcAft>
                <a:spcPts val="2400"/>
              </a:spcAft>
              <a:buFont typeface="+mj-lt"/>
              <a:buAutoNum type="arabicPeriod"/>
            </a:pPr>
            <a:r>
              <a:rPr lang="en-US" sz="2000" b="1"/>
              <a:t>Partnership Continuity in M&amp;A</a:t>
            </a:r>
            <a:br>
              <a:rPr lang="en-US" sz="2000"/>
            </a:br>
            <a:r>
              <a:rPr lang="en-US" sz="2000"/>
              <a:t>	</a:t>
            </a:r>
            <a:r>
              <a:rPr lang="en-US" sz="2000" i="1"/>
              <a:t>Continuously Causing Uncertainty</a:t>
            </a:r>
          </a:p>
          <a:p>
            <a:pPr marL="457200" indent="-457200">
              <a:spcAft>
                <a:spcPts val="2400"/>
              </a:spcAft>
              <a:buFont typeface="+mj-lt"/>
              <a:buAutoNum type="arabicPeriod"/>
            </a:pPr>
            <a:r>
              <a:rPr lang="en-US" sz="2000" b="1"/>
              <a:t>Can Section 708 Learn from COI and COBE?</a:t>
            </a:r>
            <a:br>
              <a:rPr lang="en-US" sz="2000"/>
            </a:br>
            <a:r>
              <a:rPr lang="en-US" sz="2000"/>
              <a:t>	</a:t>
            </a:r>
            <a:r>
              <a:rPr lang="en-US" sz="2000" i="1"/>
              <a:t>Should the Standard Be So Low?</a:t>
            </a:r>
            <a:endParaRPr lang="en-US" sz="2000"/>
          </a:p>
          <a:p>
            <a:pPr marL="285750" indent="-285750">
              <a:buFont typeface="Arial" panose="020B0604020202020204" pitchFamily="34" charset="0"/>
              <a:buChar char="•"/>
            </a:pPr>
            <a:endParaRPr lang="en-US"/>
          </a:p>
          <a:p>
            <a:pPr marL="285750" indent="-285750">
              <a:buFont typeface="Arial" panose="020B0604020202020204" pitchFamily="34" charset="0"/>
              <a:buChar char="•"/>
            </a:pPr>
            <a:endParaRPr lang="en-US"/>
          </a:p>
          <a:p>
            <a:pPr marL="285750" indent="-285750">
              <a:buFont typeface="Arial" panose="020B0604020202020204" pitchFamily="34" charset="0"/>
              <a:buChar char="•"/>
            </a:pPr>
            <a:endParaRPr lang="en-US"/>
          </a:p>
          <a:p>
            <a:pPr marL="285750" indent="-285750">
              <a:buFont typeface="Arial" panose="020B0604020202020204" pitchFamily="34" charset="0"/>
              <a:buChar char="•"/>
            </a:pPr>
            <a:endParaRPr lang="en-US"/>
          </a:p>
          <a:p>
            <a:pPr marL="285750" indent="-285750">
              <a:buFont typeface="Arial" panose="020B0604020202020204" pitchFamily="34" charset="0"/>
              <a:buChar char="•"/>
            </a:pPr>
            <a:endParaRPr lang="en-US"/>
          </a:p>
        </p:txBody>
      </p:sp>
    </p:spTree>
    <p:extLst>
      <p:ext uri="{BB962C8B-B14F-4D97-AF65-F5344CB8AC3E}">
        <p14:creationId xmlns:p14="http://schemas.microsoft.com/office/powerpoint/2010/main" val="9814046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7AAB8F1-7D77-4645-94F5-E3C7EBCE6794}"/>
              </a:ext>
            </a:extLst>
          </p:cNvPr>
          <p:cNvSpPr>
            <a:spLocks noGrp="1"/>
          </p:cNvSpPr>
          <p:nvPr>
            <p:ph type="sldNum" sz="quarter" idx="12"/>
          </p:nvPr>
        </p:nvSpPr>
        <p:spPr/>
        <p:txBody>
          <a:bodyPr/>
          <a:lstStyle/>
          <a:p>
            <a:fld id="{65AFAB5D-A498-4573-A847-903418A04ABF}" type="slidenum">
              <a:rPr lang="en-US" smtClean="0"/>
              <a:t>20</a:t>
            </a:fld>
            <a:endParaRPr lang="en-US"/>
          </a:p>
        </p:txBody>
      </p:sp>
      <p:cxnSp>
        <p:nvCxnSpPr>
          <p:cNvPr id="106" name="Straight Connector 72">
            <a:extLst>
              <a:ext uri="{FF2B5EF4-FFF2-40B4-BE49-F238E27FC236}">
                <a16:creationId xmlns:a16="http://schemas.microsoft.com/office/drawing/2014/main" id="{DE70F8B3-09CF-4646-84F5-66CEC81A0D89}"/>
              </a:ext>
            </a:extLst>
          </p:cNvPr>
          <p:cNvCxnSpPr/>
          <p:nvPr/>
        </p:nvCxnSpPr>
        <p:spPr>
          <a:xfrm flipH="1">
            <a:off x="6391487" y="1885409"/>
            <a:ext cx="819239" cy="956629"/>
          </a:xfrm>
          <a:prstGeom prst="straightConnector1">
            <a:avLst/>
          </a:prstGeom>
          <a:noFill/>
          <a:ln w="12700" cap="flat" cmpd="sng" algn="ctr">
            <a:solidFill>
              <a:srgbClr val="FF0000"/>
            </a:solidFill>
            <a:prstDash val="dash"/>
            <a:round/>
            <a:headEnd type="triangle" w="med" len="med"/>
            <a:tailEnd type="triangl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07" name="TextBox 106">
            <a:extLst>
              <a:ext uri="{FF2B5EF4-FFF2-40B4-BE49-F238E27FC236}">
                <a16:creationId xmlns:a16="http://schemas.microsoft.com/office/drawing/2014/main" id="{D4A5AEF6-4B8E-469E-BE88-EBEDF0252E56}"/>
              </a:ext>
            </a:extLst>
          </p:cNvPr>
          <p:cNvSpPr txBox="1"/>
          <p:nvPr/>
        </p:nvSpPr>
        <p:spPr>
          <a:xfrm>
            <a:off x="6599392" y="2558771"/>
            <a:ext cx="1217350" cy="193290"/>
          </a:xfrm>
          <a:prstGeom prst="rect">
            <a:avLst/>
          </a:prstGeom>
          <a:noFill/>
          <a:ln w="12700">
            <a:noFill/>
          </a:ln>
        </p:spPr>
        <p:txBody>
          <a:bodyPr wrap="square" rtlCol="0">
            <a:noAutofit/>
          </a:bodyPr>
          <a:lstStyle/>
          <a:p>
            <a:pPr defTabSz="779163">
              <a:lnSpc>
                <a:spcPts val="1400"/>
              </a:lnSpc>
            </a:pPr>
            <a:r>
              <a:rPr lang="en-US" sz="1200">
                <a:solidFill>
                  <a:srgbClr val="FF0000"/>
                </a:solidFill>
              </a:rPr>
              <a:t>Cash</a:t>
            </a:r>
          </a:p>
        </p:txBody>
      </p:sp>
      <p:cxnSp>
        <p:nvCxnSpPr>
          <p:cNvPr id="109" name="Straight Connector 72">
            <a:extLst>
              <a:ext uri="{FF2B5EF4-FFF2-40B4-BE49-F238E27FC236}">
                <a16:creationId xmlns:a16="http://schemas.microsoft.com/office/drawing/2014/main" id="{43F6444F-23F1-45DE-B670-A836C3AD67CA}"/>
              </a:ext>
            </a:extLst>
          </p:cNvPr>
          <p:cNvCxnSpPr/>
          <p:nvPr/>
        </p:nvCxnSpPr>
        <p:spPr>
          <a:xfrm>
            <a:off x="6069194" y="1907582"/>
            <a:ext cx="0" cy="905615"/>
          </a:xfrm>
          <a:prstGeom prst="straightConnector1">
            <a:avLst/>
          </a:prstGeom>
          <a:noFill/>
          <a:ln w="12700" cap="flat" cmpd="sng" algn="ctr">
            <a:solidFill>
              <a:srgbClr val="FF0000"/>
            </a:solidFill>
            <a:prstDash val="dash"/>
            <a:round/>
            <a:headEnd type="triangle" w="med" len="med"/>
            <a:tailEnd type="triangl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61" name="TextBox 160">
            <a:extLst>
              <a:ext uri="{FF2B5EF4-FFF2-40B4-BE49-F238E27FC236}">
                <a16:creationId xmlns:a16="http://schemas.microsoft.com/office/drawing/2014/main" id="{A33EA5B7-C5DA-419D-8B13-139C37D52990}"/>
              </a:ext>
            </a:extLst>
          </p:cNvPr>
          <p:cNvSpPr txBox="1"/>
          <p:nvPr/>
        </p:nvSpPr>
        <p:spPr>
          <a:xfrm>
            <a:off x="449580" y="3963853"/>
            <a:ext cx="11292840" cy="1892826"/>
          </a:xfrm>
          <a:prstGeom prst="rect">
            <a:avLst/>
          </a:prstGeom>
          <a:noFill/>
        </p:spPr>
        <p:txBody>
          <a:bodyPr wrap="square" rtlCol="0">
            <a:spAutoFit/>
          </a:bodyPr>
          <a:lstStyle/>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Facts:</a:t>
            </a:r>
            <a:endParaRPr kumimoji="0" lang="en-US" sz="1600" b="1" strike="noStrike" kern="1200" cap="none" spc="0" normalizeH="0" baseline="0" noProof="0">
              <a:ln>
                <a:noFill/>
              </a:ln>
              <a:solidFill>
                <a:prstClr val="black"/>
              </a:solidFill>
              <a:effectLst/>
              <a:uLnTx/>
              <a:uFillTx/>
              <a:ea typeface="+mn-ea"/>
              <a:cs typeface="+mn-cs"/>
            </a:endParaRP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Corporation X had two shareholders, A and B, with 50 shares each</a:t>
            </a: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en-US" sz="1600">
                <a:solidFill>
                  <a:prstClr val="black"/>
                </a:solidFill>
              </a:rPr>
              <a:t>To bring C into the business, pursuant to an integrated plan, X issued 25 shares to C and then redeemed 25 shares from each of A and B</a:t>
            </a:r>
          </a:p>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Holding:</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As to A and B, the transaction is treated as a 302 redemption of stock, even though source of funds was from C</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i="1">
                <a:solidFill>
                  <a:prstClr val="black"/>
                </a:solidFill>
              </a:rPr>
              <a:t>Waterman</a:t>
            </a:r>
            <a:r>
              <a:rPr lang="en-US" sz="1600">
                <a:solidFill>
                  <a:prstClr val="black"/>
                </a:solidFill>
              </a:rPr>
              <a:t> and Rev. Rul. 71-336 not discussed</a:t>
            </a:r>
            <a:endParaRPr kumimoji="0" lang="en-US" sz="1400" b="0" i="0" u="none" strike="noStrike" kern="1200" cap="none" spc="0" normalizeH="0" baseline="0" noProof="0">
              <a:ln>
                <a:noFill/>
              </a:ln>
              <a:solidFill>
                <a:prstClr val="black"/>
              </a:solidFill>
              <a:effectLst/>
              <a:uLnTx/>
              <a:uFillTx/>
              <a:ea typeface="+mn-ea"/>
              <a:cs typeface="+mn-cs"/>
            </a:endParaRPr>
          </a:p>
        </p:txBody>
      </p:sp>
      <p:sp>
        <p:nvSpPr>
          <p:cNvPr id="44" name="Rectangle 43">
            <a:extLst>
              <a:ext uri="{FF2B5EF4-FFF2-40B4-BE49-F238E27FC236}">
                <a16:creationId xmlns:a16="http://schemas.microsoft.com/office/drawing/2014/main" id="{18BF29D4-8230-4238-835A-9759D51886F2}"/>
              </a:ext>
            </a:extLst>
          </p:cNvPr>
          <p:cNvSpPr/>
          <p:nvPr/>
        </p:nvSpPr>
        <p:spPr>
          <a:xfrm>
            <a:off x="5283990" y="2855373"/>
            <a:ext cx="1225296" cy="493776"/>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kern="0">
                <a:solidFill>
                  <a:schemeClr val="tx1"/>
                </a:solidFill>
                <a:cs typeface="Calibri" panose="020F0502020204030204" pitchFamily="34" charset="0"/>
              </a:rPr>
              <a:t>X</a:t>
            </a:r>
          </a:p>
        </p:txBody>
      </p:sp>
      <p:sp>
        <p:nvSpPr>
          <p:cNvPr id="45" name="Oval 44">
            <a:extLst>
              <a:ext uri="{FF2B5EF4-FFF2-40B4-BE49-F238E27FC236}">
                <a16:creationId xmlns:a16="http://schemas.microsoft.com/office/drawing/2014/main" id="{AF6A0136-5E28-45A5-8E8E-1ADE24CF32B0}"/>
              </a:ext>
            </a:extLst>
          </p:cNvPr>
          <p:cNvSpPr/>
          <p:nvPr/>
        </p:nvSpPr>
        <p:spPr>
          <a:xfrm>
            <a:off x="4113287" y="1289245"/>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a:t>
            </a:r>
          </a:p>
        </p:txBody>
      </p:sp>
      <p:sp>
        <p:nvSpPr>
          <p:cNvPr id="46" name="Oval 45">
            <a:extLst>
              <a:ext uri="{FF2B5EF4-FFF2-40B4-BE49-F238E27FC236}">
                <a16:creationId xmlns:a16="http://schemas.microsoft.com/office/drawing/2014/main" id="{0648E79F-3357-4BCB-83FC-16AA3BD4F7EF}"/>
              </a:ext>
            </a:extLst>
          </p:cNvPr>
          <p:cNvSpPr/>
          <p:nvPr/>
        </p:nvSpPr>
        <p:spPr>
          <a:xfrm>
            <a:off x="5597613" y="1276317"/>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B</a:t>
            </a:r>
          </a:p>
        </p:txBody>
      </p:sp>
      <p:sp>
        <p:nvSpPr>
          <p:cNvPr id="47" name="Oval 46">
            <a:extLst>
              <a:ext uri="{FF2B5EF4-FFF2-40B4-BE49-F238E27FC236}">
                <a16:creationId xmlns:a16="http://schemas.microsoft.com/office/drawing/2014/main" id="{AF99CB11-4F09-4881-858E-8EB3EC7C29D1}"/>
              </a:ext>
            </a:extLst>
          </p:cNvPr>
          <p:cNvSpPr/>
          <p:nvPr/>
        </p:nvSpPr>
        <p:spPr>
          <a:xfrm>
            <a:off x="7197292" y="1242051"/>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t>
            </a:r>
          </a:p>
        </p:txBody>
      </p:sp>
      <p:cxnSp>
        <p:nvCxnSpPr>
          <p:cNvPr id="49" name="Straight Connector 48">
            <a:extLst>
              <a:ext uri="{FF2B5EF4-FFF2-40B4-BE49-F238E27FC236}">
                <a16:creationId xmlns:a16="http://schemas.microsoft.com/office/drawing/2014/main" id="{02391CD2-728D-4FA7-B2CB-9AB01C9039FB}"/>
              </a:ext>
            </a:extLst>
          </p:cNvPr>
          <p:cNvCxnSpPr>
            <a:stCxn id="46" idx="4"/>
            <a:endCxn id="44" idx="0"/>
          </p:cNvCxnSpPr>
          <p:nvPr/>
        </p:nvCxnSpPr>
        <p:spPr>
          <a:xfrm>
            <a:off x="5896638" y="1892267"/>
            <a:ext cx="0" cy="963106"/>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804E1A4B-481A-4B0C-8B4C-F544161AAF19}"/>
              </a:ext>
            </a:extLst>
          </p:cNvPr>
          <p:cNvCxnSpPr>
            <a:stCxn id="45" idx="4"/>
          </p:cNvCxnSpPr>
          <p:nvPr/>
        </p:nvCxnSpPr>
        <p:spPr>
          <a:xfrm>
            <a:off x="4412312" y="1905195"/>
            <a:ext cx="1143581" cy="936843"/>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835BA7EB-5A33-4CBB-992E-09505A69C1BF}"/>
              </a:ext>
            </a:extLst>
          </p:cNvPr>
          <p:cNvSpPr txBox="1"/>
          <p:nvPr/>
        </p:nvSpPr>
        <p:spPr>
          <a:xfrm>
            <a:off x="7071476" y="2016424"/>
            <a:ext cx="1217350" cy="193290"/>
          </a:xfrm>
          <a:prstGeom prst="rect">
            <a:avLst/>
          </a:prstGeom>
          <a:noFill/>
          <a:ln w="12700">
            <a:noFill/>
          </a:ln>
        </p:spPr>
        <p:txBody>
          <a:bodyPr wrap="square" rtlCol="0">
            <a:noAutofit/>
          </a:bodyPr>
          <a:lstStyle/>
          <a:p>
            <a:pPr defTabSz="779163">
              <a:lnSpc>
                <a:spcPts val="1400"/>
              </a:lnSpc>
            </a:pPr>
            <a:r>
              <a:rPr lang="en-US" sz="1200">
                <a:solidFill>
                  <a:srgbClr val="FF0000"/>
                </a:solidFill>
              </a:rPr>
              <a:t>25 Shares</a:t>
            </a:r>
          </a:p>
        </p:txBody>
      </p:sp>
      <p:sp>
        <p:nvSpPr>
          <p:cNvPr id="60" name="TextBox 59">
            <a:extLst>
              <a:ext uri="{FF2B5EF4-FFF2-40B4-BE49-F238E27FC236}">
                <a16:creationId xmlns:a16="http://schemas.microsoft.com/office/drawing/2014/main" id="{95623DBC-2AAC-4C69-8242-EF293FC8AF90}"/>
              </a:ext>
            </a:extLst>
          </p:cNvPr>
          <p:cNvSpPr txBox="1"/>
          <p:nvPr/>
        </p:nvSpPr>
        <p:spPr>
          <a:xfrm>
            <a:off x="6035479" y="2223913"/>
            <a:ext cx="723360" cy="238708"/>
          </a:xfrm>
          <a:prstGeom prst="rect">
            <a:avLst/>
          </a:prstGeom>
          <a:noFill/>
          <a:ln w="12700">
            <a:noFill/>
          </a:ln>
        </p:spPr>
        <p:txBody>
          <a:bodyPr wrap="square" rtlCol="0">
            <a:noAutofit/>
          </a:bodyPr>
          <a:lstStyle/>
          <a:p>
            <a:pPr defTabSz="779163">
              <a:lnSpc>
                <a:spcPts val="1400"/>
              </a:lnSpc>
            </a:pPr>
            <a:r>
              <a:rPr lang="en-US" sz="1200">
                <a:solidFill>
                  <a:srgbClr val="FF0000"/>
                </a:solidFill>
              </a:rPr>
              <a:t>25 </a:t>
            </a:r>
          </a:p>
          <a:p>
            <a:pPr defTabSz="779163">
              <a:lnSpc>
                <a:spcPts val="1400"/>
              </a:lnSpc>
            </a:pPr>
            <a:r>
              <a:rPr lang="en-US" sz="1200">
                <a:solidFill>
                  <a:srgbClr val="FF0000"/>
                </a:solidFill>
              </a:rPr>
              <a:t>Shares</a:t>
            </a:r>
          </a:p>
        </p:txBody>
      </p:sp>
      <p:sp>
        <p:nvSpPr>
          <p:cNvPr id="61" name="TextBox 60">
            <a:extLst>
              <a:ext uri="{FF2B5EF4-FFF2-40B4-BE49-F238E27FC236}">
                <a16:creationId xmlns:a16="http://schemas.microsoft.com/office/drawing/2014/main" id="{AB419E78-CD6D-4777-8C8E-9D570846065A}"/>
              </a:ext>
            </a:extLst>
          </p:cNvPr>
          <p:cNvSpPr txBox="1"/>
          <p:nvPr/>
        </p:nvSpPr>
        <p:spPr>
          <a:xfrm>
            <a:off x="6035479" y="1865406"/>
            <a:ext cx="1217350" cy="193290"/>
          </a:xfrm>
          <a:prstGeom prst="rect">
            <a:avLst/>
          </a:prstGeom>
          <a:noFill/>
          <a:ln w="12700">
            <a:noFill/>
          </a:ln>
        </p:spPr>
        <p:txBody>
          <a:bodyPr wrap="square" rtlCol="0">
            <a:noAutofit/>
          </a:bodyPr>
          <a:lstStyle/>
          <a:p>
            <a:pPr defTabSz="779163">
              <a:lnSpc>
                <a:spcPts val="1400"/>
              </a:lnSpc>
            </a:pPr>
            <a:r>
              <a:rPr lang="en-US" sz="1200">
                <a:solidFill>
                  <a:srgbClr val="FF0000"/>
                </a:solidFill>
              </a:rPr>
              <a:t>Cash</a:t>
            </a:r>
          </a:p>
        </p:txBody>
      </p:sp>
      <p:cxnSp>
        <p:nvCxnSpPr>
          <p:cNvPr id="62" name="Straight Connector 72">
            <a:extLst>
              <a:ext uri="{FF2B5EF4-FFF2-40B4-BE49-F238E27FC236}">
                <a16:creationId xmlns:a16="http://schemas.microsoft.com/office/drawing/2014/main" id="{C2C5F8D4-EAE8-479C-981C-63D6D1C8115D}"/>
              </a:ext>
            </a:extLst>
          </p:cNvPr>
          <p:cNvCxnSpPr/>
          <p:nvPr/>
        </p:nvCxnSpPr>
        <p:spPr>
          <a:xfrm>
            <a:off x="4182357" y="1907582"/>
            <a:ext cx="1079864" cy="905615"/>
          </a:xfrm>
          <a:prstGeom prst="straightConnector1">
            <a:avLst/>
          </a:prstGeom>
          <a:noFill/>
          <a:ln w="12700" cap="flat" cmpd="sng" algn="ctr">
            <a:solidFill>
              <a:srgbClr val="FF0000"/>
            </a:solidFill>
            <a:prstDash val="dash"/>
            <a:round/>
            <a:headEnd type="triangle" w="med" len="med"/>
            <a:tailEnd type="triangl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63" name="TextBox 62">
            <a:extLst>
              <a:ext uri="{FF2B5EF4-FFF2-40B4-BE49-F238E27FC236}">
                <a16:creationId xmlns:a16="http://schemas.microsoft.com/office/drawing/2014/main" id="{649A56F8-E1B5-4EC3-A996-A8AE54F3FBAB}"/>
              </a:ext>
            </a:extLst>
          </p:cNvPr>
          <p:cNvSpPr txBox="1"/>
          <p:nvPr/>
        </p:nvSpPr>
        <p:spPr>
          <a:xfrm>
            <a:off x="3910400" y="2069869"/>
            <a:ext cx="1217350" cy="193290"/>
          </a:xfrm>
          <a:prstGeom prst="rect">
            <a:avLst/>
          </a:prstGeom>
          <a:noFill/>
          <a:ln w="12700">
            <a:noFill/>
          </a:ln>
        </p:spPr>
        <p:txBody>
          <a:bodyPr wrap="square" rtlCol="0">
            <a:noAutofit/>
          </a:bodyPr>
          <a:lstStyle/>
          <a:p>
            <a:pPr defTabSz="779163">
              <a:lnSpc>
                <a:spcPts val="1400"/>
              </a:lnSpc>
            </a:pPr>
            <a:r>
              <a:rPr lang="en-US" sz="1200">
                <a:solidFill>
                  <a:srgbClr val="FF0000"/>
                </a:solidFill>
              </a:rPr>
              <a:t>Cash</a:t>
            </a:r>
          </a:p>
        </p:txBody>
      </p:sp>
      <p:sp>
        <p:nvSpPr>
          <p:cNvPr id="64" name="TextBox 63">
            <a:extLst>
              <a:ext uri="{FF2B5EF4-FFF2-40B4-BE49-F238E27FC236}">
                <a16:creationId xmlns:a16="http://schemas.microsoft.com/office/drawing/2014/main" id="{C69FC9EF-8848-47AA-AC60-0BC3B0791A22}"/>
              </a:ext>
            </a:extLst>
          </p:cNvPr>
          <p:cNvSpPr txBox="1"/>
          <p:nvPr/>
        </p:nvSpPr>
        <p:spPr>
          <a:xfrm>
            <a:off x="4495154" y="2507594"/>
            <a:ext cx="1217350" cy="193290"/>
          </a:xfrm>
          <a:prstGeom prst="rect">
            <a:avLst/>
          </a:prstGeom>
          <a:noFill/>
          <a:ln w="12700">
            <a:noFill/>
          </a:ln>
        </p:spPr>
        <p:txBody>
          <a:bodyPr wrap="square" rtlCol="0">
            <a:noAutofit/>
          </a:bodyPr>
          <a:lstStyle/>
          <a:p>
            <a:pPr defTabSz="779163">
              <a:lnSpc>
                <a:spcPts val="1400"/>
              </a:lnSpc>
            </a:pPr>
            <a:r>
              <a:rPr lang="en-US" sz="1200">
                <a:solidFill>
                  <a:srgbClr val="FF0000"/>
                </a:solidFill>
              </a:rPr>
              <a:t>25 </a:t>
            </a:r>
          </a:p>
          <a:p>
            <a:pPr defTabSz="779163">
              <a:lnSpc>
                <a:spcPts val="1400"/>
              </a:lnSpc>
            </a:pPr>
            <a:r>
              <a:rPr lang="en-US" sz="1200">
                <a:solidFill>
                  <a:srgbClr val="FF0000"/>
                </a:solidFill>
              </a:rPr>
              <a:t>Shares</a:t>
            </a:r>
          </a:p>
        </p:txBody>
      </p:sp>
      <p:sp>
        <p:nvSpPr>
          <p:cNvPr id="65" name="TextBox 64">
            <a:extLst>
              <a:ext uri="{FF2B5EF4-FFF2-40B4-BE49-F238E27FC236}">
                <a16:creationId xmlns:a16="http://schemas.microsoft.com/office/drawing/2014/main" id="{82D29C36-042D-4072-82AD-569C293B8714}"/>
              </a:ext>
            </a:extLst>
          </p:cNvPr>
          <p:cNvSpPr txBox="1"/>
          <p:nvPr/>
        </p:nvSpPr>
        <p:spPr>
          <a:xfrm>
            <a:off x="3529900" y="1453105"/>
            <a:ext cx="717898" cy="306757"/>
          </a:xfrm>
          <a:prstGeom prst="rect">
            <a:avLst/>
          </a:prstGeom>
          <a:noFill/>
          <a:ln w="12700">
            <a:noFill/>
          </a:ln>
        </p:spPr>
        <p:txBody>
          <a:bodyPr wrap="square" rtlCol="0">
            <a:noAutofit/>
          </a:bodyPr>
          <a:lstStyle/>
          <a:p>
            <a:pPr algn="ctr" defTabSz="779163">
              <a:lnSpc>
                <a:spcPts val="1400"/>
              </a:lnSpc>
            </a:pPr>
            <a:r>
              <a:rPr lang="en-US" sz="1200"/>
              <a:t>50 Shares</a:t>
            </a:r>
          </a:p>
        </p:txBody>
      </p:sp>
      <p:sp>
        <p:nvSpPr>
          <p:cNvPr id="66" name="TextBox 65">
            <a:extLst>
              <a:ext uri="{FF2B5EF4-FFF2-40B4-BE49-F238E27FC236}">
                <a16:creationId xmlns:a16="http://schemas.microsoft.com/office/drawing/2014/main" id="{61625D32-1F5C-49F6-85D7-9A8777839915}"/>
              </a:ext>
            </a:extLst>
          </p:cNvPr>
          <p:cNvSpPr txBox="1"/>
          <p:nvPr/>
        </p:nvSpPr>
        <p:spPr>
          <a:xfrm>
            <a:off x="5025008" y="1408868"/>
            <a:ext cx="717898" cy="306757"/>
          </a:xfrm>
          <a:prstGeom prst="rect">
            <a:avLst/>
          </a:prstGeom>
          <a:noFill/>
          <a:ln w="12700">
            <a:noFill/>
          </a:ln>
        </p:spPr>
        <p:txBody>
          <a:bodyPr wrap="square" rtlCol="0">
            <a:noAutofit/>
          </a:bodyPr>
          <a:lstStyle/>
          <a:p>
            <a:pPr algn="ctr" defTabSz="779163">
              <a:lnSpc>
                <a:spcPts val="1400"/>
              </a:lnSpc>
            </a:pPr>
            <a:r>
              <a:rPr lang="en-US" sz="1200"/>
              <a:t>50 Shares</a:t>
            </a:r>
          </a:p>
        </p:txBody>
      </p:sp>
      <p:sp>
        <p:nvSpPr>
          <p:cNvPr id="22" name="Title 1">
            <a:extLst>
              <a:ext uri="{FF2B5EF4-FFF2-40B4-BE49-F238E27FC236}">
                <a16:creationId xmlns:a16="http://schemas.microsoft.com/office/drawing/2014/main" id="{443543D6-3664-4416-906F-9BE61E70C547}"/>
              </a:ext>
            </a:extLst>
          </p:cNvPr>
          <p:cNvSpPr txBox="1"/>
          <p:nvPr/>
        </p:nvSpPr>
        <p:spPr>
          <a:xfrm>
            <a:off x="838200" y="530352"/>
            <a:ext cx="10515600" cy="6159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2400" b="1">
                <a:latin typeface="+mn-lt"/>
              </a:rPr>
              <a:t>Rev. Rul. 75-447 (Situation 1)</a:t>
            </a:r>
          </a:p>
        </p:txBody>
      </p:sp>
    </p:spTree>
    <p:extLst>
      <p:ext uri="{BB962C8B-B14F-4D97-AF65-F5344CB8AC3E}">
        <p14:creationId xmlns:p14="http://schemas.microsoft.com/office/powerpoint/2010/main" val="3825753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D04ED8-2A7B-4D38-8675-E38080816F15}"/>
              </a:ext>
            </a:extLst>
          </p:cNvPr>
          <p:cNvSpPr txBox="1"/>
          <p:nvPr/>
        </p:nvSpPr>
        <p:spPr>
          <a:xfrm>
            <a:off x="449580" y="530352"/>
            <a:ext cx="11292840" cy="5909310"/>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ts val="2400"/>
              </a:spcAft>
              <a:buClrTx/>
              <a:buSzTx/>
              <a:buFontTx/>
              <a:buNone/>
              <a:defRPr/>
            </a:pPr>
            <a:r>
              <a:rPr kumimoji="0" lang="en-US" sz="2400" b="1" i="0" u="none" strike="noStrike" kern="1200" cap="none" spc="0" normalizeH="0" baseline="0" noProof="0">
                <a:ln>
                  <a:noFill/>
                </a:ln>
                <a:solidFill>
                  <a:prstClr val="black"/>
                </a:solidFill>
                <a:effectLst/>
                <a:uLnTx/>
                <a:uFillTx/>
                <a:latin typeface="Calibri" panose="020F0502020204030204"/>
                <a:ea typeface="+mn-ea"/>
                <a:cs typeface="+mn-cs"/>
              </a:rPr>
              <a:t>Are Rev. Rul. 71-336 and Rev. Rul. 75-447 Consistent?</a:t>
            </a: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spcBef>
                <a:spcPct val="0"/>
              </a:spcBef>
              <a:spcAft>
                <a:spcPts val="1200"/>
              </a:spcAft>
              <a:buClrTx/>
              <a:buSzTx/>
              <a:buFont typeface="Arial" panose="020B0604020202020204" pitchFamily="34" charset="0"/>
              <a:buChar char="•"/>
              <a:defRPr/>
            </a:pPr>
            <a:r>
              <a:rPr kumimoji="0" lang="en-US" b="1" i="0" u="none" strike="noStrike" kern="1200" cap="none" spc="0" normalizeH="0" baseline="0" noProof="0">
                <a:ln>
                  <a:noFill/>
                </a:ln>
                <a:solidFill>
                  <a:prstClr val="black"/>
                </a:solidFill>
                <a:effectLst/>
                <a:uLnTx/>
                <a:uFillTx/>
                <a:latin typeface="Calibri" panose="020F0502020204030204"/>
                <a:ea typeface="+mn-ea"/>
                <a:cs typeface="+mn-cs"/>
              </a:rPr>
              <a:t>Business Purpose</a:t>
            </a:r>
          </a:p>
          <a:p>
            <a:pPr marL="800100" lvl="1" indent="-342900">
              <a:spcAft>
                <a:spcPts val="1200"/>
              </a:spcAft>
              <a:buFont typeface="Arial" panose="020B0604020202020204" pitchFamily="34" charset="0"/>
              <a:buChar char="•"/>
              <a:defRPr/>
            </a:pPr>
            <a:r>
              <a:rPr lang="en-US">
                <a:solidFill>
                  <a:prstClr val="black"/>
                </a:solidFill>
                <a:latin typeface="Calibri" panose="020F0502020204030204"/>
              </a:rPr>
              <a:t>Rev. Rul. 71-336 lacks a business purpose: </a:t>
            </a:r>
          </a:p>
          <a:p>
            <a:pPr marL="1257300" lvl="2" indent="-342900">
              <a:spcAft>
                <a:spcPts val="1200"/>
              </a:spcAft>
              <a:buFont typeface="Arial" panose="020B0604020202020204" pitchFamily="34" charset="0"/>
              <a:buChar char="•"/>
              <a:defRPr/>
            </a:pPr>
            <a:r>
              <a:rPr kumimoji="0" lang="en-US" b="0" i="0" u="none" strike="noStrike" kern="1200" cap="none" spc="0" normalizeH="0" baseline="0" noProof="0">
                <a:ln>
                  <a:noFill/>
                </a:ln>
                <a:solidFill>
                  <a:prstClr val="black"/>
                </a:solidFill>
                <a:effectLst/>
                <a:uLnTx/>
                <a:uFillTx/>
                <a:latin typeface="Calibri" panose="020F0502020204030204"/>
                <a:ea typeface="+mn-ea"/>
                <a:cs typeface="+mn-cs"/>
              </a:rPr>
              <a:t>There is no reason for X to temporarily own the Y</a:t>
            </a:r>
            <a:r>
              <a:rPr lang="en-US">
                <a:solidFill>
                  <a:prstClr val="black"/>
                </a:solidFill>
                <a:latin typeface="Calibri" panose="020F0502020204030204"/>
              </a:rPr>
              <a:t> Stock</a:t>
            </a:r>
          </a:p>
          <a:p>
            <a:pPr marL="800100" lvl="1" indent="-342900">
              <a:spcAft>
                <a:spcPts val="1200"/>
              </a:spcAft>
              <a:buFont typeface="Arial" panose="020B0604020202020204" pitchFamily="34" charset="0"/>
              <a:buChar char="•"/>
              <a:defRPr/>
            </a:pPr>
            <a:r>
              <a:rPr kumimoji="0" lang="en-US" b="0" i="0" u="none" strike="noStrike" kern="1200" cap="none" spc="0" normalizeH="0" baseline="0" noProof="0">
                <a:ln>
                  <a:noFill/>
                </a:ln>
                <a:solidFill>
                  <a:prstClr val="black"/>
                </a:solidFill>
                <a:effectLst/>
                <a:uLnTx/>
                <a:uFillTx/>
                <a:latin typeface="Calibri" panose="020F0502020204030204"/>
                <a:ea typeface="+mn-ea"/>
                <a:cs typeface="+mn-cs"/>
              </a:rPr>
              <a:t>Rev. Rul. 75-477 </a:t>
            </a:r>
            <a:r>
              <a:rPr lang="en-US">
                <a:solidFill>
                  <a:prstClr val="black"/>
                </a:solidFill>
                <a:latin typeface="Calibri" panose="020F0502020204030204"/>
              </a:rPr>
              <a:t>structure often consistent with commercial objectives:</a:t>
            </a:r>
          </a:p>
          <a:p>
            <a:pPr marL="1257300" lvl="2" indent="-342900">
              <a:spcAft>
                <a:spcPts val="1200"/>
              </a:spcAft>
              <a:buFont typeface="Arial" panose="020B0604020202020204" pitchFamily="34" charset="0"/>
              <a:buChar char="•"/>
              <a:defRPr/>
            </a:pPr>
            <a:r>
              <a:rPr kumimoji="0" lang="en-US" b="0" i="0" u="none" strike="noStrike" kern="1200" cap="none" spc="0" normalizeH="0" baseline="0" noProof="0">
                <a:ln>
                  <a:noFill/>
                </a:ln>
                <a:solidFill>
                  <a:prstClr val="black"/>
                </a:solidFill>
                <a:effectLst/>
                <a:uLnTx/>
                <a:uFillTx/>
                <a:latin typeface="Calibri" panose="020F0502020204030204"/>
                <a:ea typeface="+mn-ea"/>
                <a:cs typeface="+mn-cs"/>
              </a:rPr>
              <a:t>Buyers prefer </a:t>
            </a:r>
            <a:r>
              <a:rPr lang="en-US">
                <a:solidFill>
                  <a:prstClr val="black"/>
                </a:solidFill>
                <a:latin typeface="Calibri" panose="020F0502020204030204"/>
              </a:rPr>
              <a:t>fresh issuance of shares free from liens and encumbrances, sometimes with different terms (e.g., voting rights, preferences)</a:t>
            </a:r>
          </a:p>
          <a:p>
            <a:pPr marL="1257300" lvl="2" indent="-342900">
              <a:spcAft>
                <a:spcPts val="1200"/>
              </a:spcAft>
              <a:buFont typeface="Arial" panose="020B0604020202020204" pitchFamily="34" charset="0"/>
              <a:buChar char="•"/>
              <a:defRPr/>
            </a:pPr>
            <a:r>
              <a:rPr kumimoji="0" lang="en-US" b="0" i="0" u="none" strike="noStrike" kern="1200" cap="none" spc="0" normalizeH="0" baseline="0" noProof="0">
                <a:ln>
                  <a:noFill/>
                </a:ln>
                <a:solidFill>
                  <a:prstClr val="black"/>
                </a:solidFill>
                <a:effectLst/>
                <a:uLnTx/>
                <a:uFillTx/>
                <a:latin typeface="Calibri" panose="020F0502020204030204"/>
                <a:ea typeface="+mn-ea"/>
                <a:cs typeface="+mn-cs"/>
              </a:rPr>
              <a:t>Contractual privity with issuing corporation to support corporate reps and warranties</a:t>
            </a:r>
          </a:p>
          <a:p>
            <a:pPr marL="342900" indent="-342900">
              <a:spcAft>
                <a:spcPts val="1200"/>
              </a:spcAft>
              <a:buFont typeface="Arial" panose="020B0604020202020204" pitchFamily="34" charset="0"/>
              <a:buChar char="•"/>
              <a:defRPr/>
            </a:pPr>
            <a:r>
              <a:rPr kumimoji="0" lang="en-US" b="1" i="0" u="none" strike="noStrike" kern="1200" cap="none" spc="0" normalizeH="0" baseline="0" noProof="0">
                <a:ln>
                  <a:noFill/>
                </a:ln>
                <a:solidFill>
                  <a:prstClr val="black"/>
                </a:solidFill>
                <a:effectLst/>
                <a:uLnTx/>
                <a:uFillTx/>
                <a:latin typeface="Calibri" panose="020F0502020204030204"/>
                <a:ea typeface="+mn-ea"/>
                <a:cs typeface="+mn-cs"/>
              </a:rPr>
              <a:t>Anti-Abuse Rule</a:t>
            </a:r>
          </a:p>
          <a:p>
            <a:pPr marL="800100" lvl="1" indent="-342900">
              <a:spcAft>
                <a:spcPts val="1200"/>
              </a:spcAft>
              <a:buFont typeface="Arial" panose="020B0604020202020204" pitchFamily="34" charset="0"/>
              <a:buChar char="•"/>
              <a:defRPr/>
            </a:pPr>
            <a:r>
              <a:rPr lang="en-US">
                <a:solidFill>
                  <a:prstClr val="black"/>
                </a:solidFill>
                <a:latin typeface="Calibri" panose="020F0502020204030204"/>
              </a:rPr>
              <a:t>Shareholders in Rev. Rul. 71-336 attempted to defer tax on Section 351 exchange</a:t>
            </a:r>
          </a:p>
          <a:p>
            <a:pPr marL="800100" lvl="1" indent="-342900">
              <a:spcAft>
                <a:spcPts val="1200"/>
              </a:spcAft>
              <a:buFont typeface="Arial" panose="020B0604020202020204" pitchFamily="34" charset="0"/>
              <a:buChar char="•"/>
              <a:defRPr/>
            </a:pPr>
            <a:r>
              <a:rPr kumimoji="0" lang="en-US" b="0" i="0" u="none" strike="noStrike" kern="1200" cap="none" spc="0" normalizeH="0" baseline="0" noProof="0">
                <a:ln>
                  <a:noFill/>
                </a:ln>
                <a:solidFill>
                  <a:prstClr val="black"/>
                </a:solidFill>
                <a:effectLst/>
                <a:uLnTx/>
                <a:uFillTx/>
                <a:latin typeface="Calibri" panose="020F0502020204030204"/>
                <a:ea typeface="+mn-ea"/>
                <a:cs typeface="+mn-cs"/>
              </a:rPr>
              <a:t>Share</a:t>
            </a:r>
            <a:r>
              <a:rPr lang="en-US">
                <a:solidFill>
                  <a:prstClr val="black"/>
                </a:solidFill>
                <a:latin typeface="Calibri" panose="020F0502020204030204"/>
              </a:rPr>
              <a:t>holders in Rev. Rul. 75-477 paying tax either way</a:t>
            </a:r>
          </a:p>
          <a:p>
            <a:pPr marL="1257300" lvl="2" indent="-342900">
              <a:spcAft>
                <a:spcPts val="1200"/>
              </a:spcAft>
              <a:buFont typeface="Arial" panose="020B0604020202020204" pitchFamily="34" charset="0"/>
              <a:buChar char="•"/>
              <a:defRPr/>
            </a:pPr>
            <a:r>
              <a:rPr lang="en-US">
                <a:solidFill>
                  <a:prstClr val="black"/>
                </a:solidFill>
                <a:latin typeface="Calibri" panose="020F0502020204030204"/>
              </a:rPr>
              <a:t>Would Rev. Rul. 75-447 be different if the shareholder redemptions were small, such that they were treated as receiving dividends (or a reduction of basis under Section 301(c)(3))?</a:t>
            </a:r>
          </a:p>
          <a:p>
            <a:pPr marL="1257300" lvl="2" indent="-342900">
              <a:spcAft>
                <a:spcPts val="1200"/>
              </a:spcAft>
              <a:buFont typeface="Arial" panose="020B0604020202020204" pitchFamily="34" charset="0"/>
              <a:buChar char="•"/>
              <a:defRPr/>
            </a:pPr>
            <a:r>
              <a:rPr lang="en-US">
                <a:solidFill>
                  <a:prstClr val="black"/>
                </a:solidFill>
                <a:latin typeface="Calibri" panose="020F0502020204030204"/>
              </a:rPr>
              <a:t>What if X were recently formed?</a:t>
            </a:r>
          </a:p>
        </p:txBody>
      </p:sp>
      <p:sp>
        <p:nvSpPr>
          <p:cNvPr id="3" name="Slide Number Placeholder 2">
            <a:extLst>
              <a:ext uri="{FF2B5EF4-FFF2-40B4-BE49-F238E27FC236}">
                <a16:creationId xmlns:a16="http://schemas.microsoft.com/office/drawing/2014/main" id="{0CAEB240-02DC-4DCA-95BA-7B7F917CA40C}"/>
              </a:ext>
            </a:extLst>
          </p:cNvPr>
          <p:cNvSpPr>
            <a:spLocks noGrp="1"/>
          </p:cNvSpPr>
          <p:nvPr>
            <p:ph type="sldNum" sz="quarter" idx="12"/>
          </p:nvPr>
        </p:nvSpPr>
        <p:spPr/>
        <p:txBody>
          <a:bodyPr/>
          <a:lstStyle/>
          <a:p>
            <a:fld id="{65AFAB5D-A498-4573-A847-903418A04ABF}" type="slidenum">
              <a:rPr lang="en-US" smtClean="0"/>
              <a:t>21</a:t>
            </a:fld>
            <a:endParaRPr lang="en-US"/>
          </a:p>
        </p:txBody>
      </p:sp>
    </p:spTree>
    <p:extLst>
      <p:ext uri="{BB962C8B-B14F-4D97-AF65-F5344CB8AC3E}">
        <p14:creationId xmlns:p14="http://schemas.microsoft.com/office/powerpoint/2010/main" val="17727778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2224A60-403D-4BF0-BD95-F6DFAC510A1D}"/>
              </a:ext>
            </a:extLst>
          </p:cNvPr>
          <p:cNvSpPr>
            <a:spLocks noGrp="1"/>
          </p:cNvSpPr>
          <p:nvPr>
            <p:ph type="sldNum" sz="quarter" idx="12"/>
          </p:nvPr>
        </p:nvSpPr>
        <p:spPr/>
        <p:txBody>
          <a:bodyPr/>
          <a:lstStyle/>
          <a:p>
            <a:fld id="{65AFAB5D-A498-4573-A847-903418A04ABF}" type="slidenum">
              <a:rPr lang="en-US" smtClean="0"/>
              <a:t>22</a:t>
            </a:fld>
            <a:endParaRPr lang="en-US"/>
          </a:p>
        </p:txBody>
      </p:sp>
      <p:grpSp>
        <p:nvGrpSpPr>
          <p:cNvPr id="4" name="Group 3">
            <a:extLst>
              <a:ext uri="{FF2B5EF4-FFF2-40B4-BE49-F238E27FC236}">
                <a16:creationId xmlns:a16="http://schemas.microsoft.com/office/drawing/2014/main" id="{FBD95596-E3C1-4F5B-B2D1-812703DBD32D}"/>
              </a:ext>
            </a:extLst>
          </p:cNvPr>
          <p:cNvGrpSpPr/>
          <p:nvPr/>
        </p:nvGrpSpPr>
        <p:grpSpPr>
          <a:xfrm>
            <a:off x="215826" y="1259829"/>
            <a:ext cx="3319529" cy="1760279"/>
            <a:chOff x="327615" y="1625597"/>
            <a:chExt cx="3319529" cy="1760279"/>
          </a:xfrm>
        </p:grpSpPr>
        <p:sp>
          <p:nvSpPr>
            <p:cNvPr id="23" name="Isosceles Triangle 22">
              <a:extLst>
                <a:ext uri="{FF2B5EF4-FFF2-40B4-BE49-F238E27FC236}">
                  <a16:creationId xmlns:a16="http://schemas.microsoft.com/office/drawing/2014/main" id="{095CACEA-B339-4DA2-BE01-38CBF66B3A91}"/>
                </a:ext>
              </a:extLst>
            </p:cNvPr>
            <p:cNvSpPr/>
            <p:nvPr/>
          </p:nvSpPr>
          <p:spPr>
            <a:xfrm>
              <a:off x="327615" y="2736196"/>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t>OpCo</a:t>
              </a:r>
            </a:p>
          </p:txBody>
        </p:sp>
        <p:sp>
          <p:nvSpPr>
            <p:cNvPr id="26" name="Oval 25">
              <a:extLst>
                <a:ext uri="{FF2B5EF4-FFF2-40B4-BE49-F238E27FC236}">
                  <a16:creationId xmlns:a16="http://schemas.microsoft.com/office/drawing/2014/main" id="{32EF9C30-6C48-48DE-9946-753BE9840BD6}"/>
                </a:ext>
              </a:extLst>
            </p:cNvPr>
            <p:cNvSpPr/>
            <p:nvPr/>
          </p:nvSpPr>
          <p:spPr>
            <a:xfrm>
              <a:off x="327615" y="1625597"/>
              <a:ext cx="1265933" cy="496290"/>
            </a:xfrm>
            <a:prstGeom prst="ellipse">
              <a:avLst/>
            </a:prstGeom>
            <a:noFill/>
            <a:ln w="12700" cap="flat" cmpd="sng" algn="ctr">
              <a:no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lvl="0" algn="ctr"/>
              <a:r>
                <a:rPr lang="en-US" sz="1200"/>
                <a:t>Pre-IPO Owners</a:t>
              </a:r>
            </a:p>
          </p:txBody>
        </p:sp>
        <p:cxnSp>
          <p:nvCxnSpPr>
            <p:cNvPr id="27" name="Straight Connector 72">
              <a:extLst>
                <a:ext uri="{FF2B5EF4-FFF2-40B4-BE49-F238E27FC236}">
                  <a16:creationId xmlns:a16="http://schemas.microsoft.com/office/drawing/2014/main" id="{2D758151-B833-4B05-8875-3F20A5A33046}"/>
                </a:ext>
              </a:extLst>
            </p:cNvPr>
            <p:cNvCxnSpPr>
              <a:stCxn id="26" idx="4"/>
              <a:endCxn id="23" idx="0"/>
            </p:cNvCxnSpPr>
            <p:nvPr/>
          </p:nvCxnSpPr>
          <p:spPr>
            <a:xfrm>
              <a:off x="960582" y="2121887"/>
              <a:ext cx="0" cy="614309"/>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1" name="Rectangle 30">
              <a:extLst>
                <a:ext uri="{FF2B5EF4-FFF2-40B4-BE49-F238E27FC236}">
                  <a16:creationId xmlns:a16="http://schemas.microsoft.com/office/drawing/2014/main" id="{536F75B6-4F13-456A-8C9A-B70F8AB8AEC2}"/>
                </a:ext>
              </a:extLst>
            </p:cNvPr>
            <p:cNvSpPr/>
            <p:nvPr/>
          </p:nvSpPr>
          <p:spPr>
            <a:xfrm>
              <a:off x="2363644" y="2736196"/>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PubCo</a:t>
              </a:r>
            </a:p>
          </p:txBody>
        </p:sp>
        <p:cxnSp>
          <p:nvCxnSpPr>
            <p:cNvPr id="32" name="Straight Connector 72">
              <a:extLst>
                <a:ext uri="{FF2B5EF4-FFF2-40B4-BE49-F238E27FC236}">
                  <a16:creationId xmlns:a16="http://schemas.microsoft.com/office/drawing/2014/main" id="{E5E1FF58-8E22-4B24-8B3B-DFB693FCE32C}"/>
                </a:ext>
              </a:extLst>
            </p:cNvPr>
            <p:cNvCxnSpPr>
              <a:stCxn id="26" idx="5"/>
              <a:endCxn id="31" idx="0"/>
            </p:cNvCxnSpPr>
            <p:nvPr/>
          </p:nvCxnSpPr>
          <p:spPr>
            <a:xfrm>
              <a:off x="1408156" y="2049207"/>
              <a:ext cx="1588455" cy="686989"/>
            </a:xfrm>
            <a:prstGeom prst="straightConnector1">
              <a:avLst/>
            </a:prstGeom>
            <a:noFill/>
            <a:ln w="12700" cap="flat" cmpd="sng" algn="ctr">
              <a:solidFill>
                <a:srgbClr val="FF0000"/>
              </a:solidFill>
              <a:prstDash val="dash"/>
              <a:round/>
              <a:headEnd type="triangle" w="med" len="med"/>
              <a:tailEnd type="triangl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6" name="TextBox 35">
              <a:extLst>
                <a:ext uri="{FF2B5EF4-FFF2-40B4-BE49-F238E27FC236}">
                  <a16:creationId xmlns:a16="http://schemas.microsoft.com/office/drawing/2014/main" id="{99743CDB-EE42-4F96-98E6-8862F5E2B57C}"/>
                </a:ext>
              </a:extLst>
            </p:cNvPr>
            <p:cNvSpPr txBox="1"/>
            <p:nvPr/>
          </p:nvSpPr>
          <p:spPr>
            <a:xfrm>
              <a:off x="1125940" y="2185958"/>
              <a:ext cx="914549" cy="306757"/>
            </a:xfrm>
            <a:prstGeom prst="rect">
              <a:avLst/>
            </a:prstGeom>
            <a:noFill/>
            <a:ln w="12700">
              <a:noFill/>
            </a:ln>
          </p:spPr>
          <p:txBody>
            <a:bodyPr wrap="square" rtlCol="0">
              <a:noAutofit/>
            </a:bodyPr>
            <a:lstStyle/>
            <a:p>
              <a:pPr algn="ctr" defTabSz="779163">
                <a:lnSpc>
                  <a:spcPts val="1400"/>
                </a:lnSpc>
              </a:pPr>
              <a:r>
                <a:rPr lang="en-US" sz="1200">
                  <a:solidFill>
                    <a:srgbClr val="FF0000"/>
                  </a:solidFill>
                </a:rPr>
                <a:t>75 PubCo Shares + Note</a:t>
              </a:r>
            </a:p>
          </p:txBody>
        </p:sp>
        <p:sp>
          <p:nvSpPr>
            <p:cNvPr id="60" name="TextBox 59">
              <a:extLst>
                <a:ext uri="{FF2B5EF4-FFF2-40B4-BE49-F238E27FC236}">
                  <a16:creationId xmlns:a16="http://schemas.microsoft.com/office/drawing/2014/main" id="{D8C3BC9F-2C42-43C6-957D-ADA0E0D32924}"/>
                </a:ext>
              </a:extLst>
            </p:cNvPr>
            <p:cNvSpPr txBox="1"/>
            <p:nvPr/>
          </p:nvSpPr>
          <p:spPr>
            <a:xfrm>
              <a:off x="2898179" y="2264540"/>
              <a:ext cx="748965" cy="306757"/>
            </a:xfrm>
            <a:prstGeom prst="rect">
              <a:avLst/>
            </a:prstGeom>
            <a:noFill/>
            <a:ln w="12700">
              <a:noFill/>
            </a:ln>
          </p:spPr>
          <p:txBody>
            <a:bodyPr wrap="square" rtlCol="0">
              <a:noAutofit/>
            </a:bodyPr>
            <a:lstStyle/>
            <a:p>
              <a:pPr algn="ctr" defTabSz="779163">
                <a:lnSpc>
                  <a:spcPts val="1400"/>
                </a:lnSpc>
              </a:pPr>
              <a:r>
                <a:rPr lang="en-US" sz="1200">
                  <a:solidFill>
                    <a:srgbClr val="FF0000"/>
                  </a:solidFill>
                </a:rPr>
                <a:t>OpCo Interests</a:t>
              </a:r>
            </a:p>
          </p:txBody>
        </p:sp>
      </p:grpSp>
      <p:sp>
        <p:nvSpPr>
          <p:cNvPr id="86" name="TextBox 85">
            <a:extLst>
              <a:ext uri="{FF2B5EF4-FFF2-40B4-BE49-F238E27FC236}">
                <a16:creationId xmlns:a16="http://schemas.microsoft.com/office/drawing/2014/main" id="{8A39538E-DAD6-4B05-A4D0-380D4DB1C07E}"/>
              </a:ext>
            </a:extLst>
          </p:cNvPr>
          <p:cNvSpPr txBox="1"/>
          <p:nvPr/>
        </p:nvSpPr>
        <p:spPr>
          <a:xfrm>
            <a:off x="449580" y="3692591"/>
            <a:ext cx="11292840" cy="2877711"/>
          </a:xfrm>
          <a:prstGeom prst="rect">
            <a:avLst/>
          </a:prstGeom>
          <a:noFill/>
        </p:spPr>
        <p:txBody>
          <a:bodyPr wrap="square" rtlCol="0">
            <a:spAutoFit/>
          </a:bodyPr>
          <a:lstStyle/>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Facts:</a:t>
            </a:r>
            <a:endParaRPr kumimoji="0" lang="en-US" sz="1600" b="1" strike="noStrike" kern="1200" cap="none" spc="0" normalizeH="0" baseline="0" noProof="0">
              <a:ln>
                <a:noFill/>
              </a:ln>
              <a:solidFill>
                <a:prstClr val="black"/>
              </a:solidFill>
              <a:effectLst/>
              <a:uLnTx/>
              <a:uFillTx/>
              <a:ea typeface="+mn-ea"/>
              <a:cs typeface="+mn-cs"/>
            </a:endParaRP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Pre-IPO Owners incorporate OpCo, an existing partnership, prior to IPO, in a transaction intended to be a Section 351 transaction; </a:t>
            </a:r>
            <a:r>
              <a:rPr lang="en-US" sz="1600">
                <a:solidFill>
                  <a:prstClr val="black"/>
                </a:solidFill>
              </a:rPr>
              <a:t>Pre-IPO Owners receive 75 shares of PubCo worth $75 and a note worth $25</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Public shareholders purchase 25 shares in PubCo for $25 in primary issuance</a:t>
            </a: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en-US" sz="1600">
                <a:solidFill>
                  <a:prstClr val="black"/>
                </a:solidFill>
              </a:rPr>
              <a:t>PubCo uses $25 to repay the note owed to the Pre-IPO Owners</a:t>
            </a:r>
          </a:p>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Considerations</a:t>
            </a:r>
            <a:r>
              <a:rPr lang="en-US" sz="1600">
                <a:solidFill>
                  <a:prstClr val="black"/>
                </a:solidFill>
              </a:rPr>
              <a:t>:</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If Pre-IPO Owners sold 25 shares directly to Public shareholders, incorporation transaction may not qualify as a Section 351 exchange</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Rev. Rul. 75-447 seems on point  </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Public versus private – Should disguised sale be harder to find where one side is the public?  No negotiations with public shareholders</a:t>
            </a:r>
          </a:p>
        </p:txBody>
      </p:sp>
      <p:grpSp>
        <p:nvGrpSpPr>
          <p:cNvPr id="5" name="Group 4">
            <a:extLst>
              <a:ext uri="{FF2B5EF4-FFF2-40B4-BE49-F238E27FC236}">
                <a16:creationId xmlns:a16="http://schemas.microsoft.com/office/drawing/2014/main" id="{5F782134-FDA3-44ED-8283-47229C04BEBB}"/>
              </a:ext>
            </a:extLst>
          </p:cNvPr>
          <p:cNvGrpSpPr/>
          <p:nvPr/>
        </p:nvGrpSpPr>
        <p:grpSpPr>
          <a:xfrm>
            <a:off x="4570061" y="1168549"/>
            <a:ext cx="3241221" cy="2126817"/>
            <a:chOff x="4691082" y="1200633"/>
            <a:chExt cx="3241221" cy="2126817"/>
          </a:xfrm>
        </p:grpSpPr>
        <p:sp>
          <p:nvSpPr>
            <p:cNvPr id="33" name="TextBox 32">
              <a:extLst>
                <a:ext uri="{FF2B5EF4-FFF2-40B4-BE49-F238E27FC236}">
                  <a16:creationId xmlns:a16="http://schemas.microsoft.com/office/drawing/2014/main" id="{95A1048E-8BFE-41DC-8419-999335C4B318}"/>
                </a:ext>
              </a:extLst>
            </p:cNvPr>
            <p:cNvSpPr txBox="1"/>
            <p:nvPr/>
          </p:nvSpPr>
          <p:spPr>
            <a:xfrm>
              <a:off x="6684864" y="1899932"/>
              <a:ext cx="748965" cy="306757"/>
            </a:xfrm>
            <a:prstGeom prst="rect">
              <a:avLst/>
            </a:prstGeom>
            <a:noFill/>
            <a:ln w="12700">
              <a:noFill/>
            </a:ln>
          </p:spPr>
          <p:txBody>
            <a:bodyPr wrap="square" rtlCol="0">
              <a:noAutofit/>
            </a:bodyPr>
            <a:lstStyle/>
            <a:p>
              <a:pPr defTabSz="779163">
                <a:lnSpc>
                  <a:spcPts val="1400"/>
                </a:lnSpc>
              </a:pPr>
              <a:r>
                <a:rPr lang="en-US" sz="1200">
                  <a:solidFill>
                    <a:srgbClr val="FF0000"/>
                  </a:solidFill>
                </a:rPr>
                <a:t>Cash</a:t>
              </a:r>
            </a:p>
          </p:txBody>
        </p:sp>
        <p:sp>
          <p:nvSpPr>
            <p:cNvPr id="38" name="Oval 37">
              <a:extLst>
                <a:ext uri="{FF2B5EF4-FFF2-40B4-BE49-F238E27FC236}">
                  <a16:creationId xmlns:a16="http://schemas.microsoft.com/office/drawing/2014/main" id="{BBE58D87-A364-4A98-88F3-8BD460B5361F}"/>
                </a:ext>
              </a:extLst>
            </p:cNvPr>
            <p:cNvSpPr/>
            <p:nvPr/>
          </p:nvSpPr>
          <p:spPr>
            <a:xfrm>
              <a:off x="4691082" y="1200633"/>
              <a:ext cx="1265933" cy="496290"/>
            </a:xfrm>
            <a:prstGeom prst="ellipse">
              <a:avLst/>
            </a:prstGeom>
            <a:noFill/>
            <a:ln w="12700" cap="flat" cmpd="sng" algn="ctr">
              <a:no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lvl="0" algn="ctr"/>
              <a:r>
                <a:rPr lang="en-US" sz="1200"/>
                <a:t>Pre-IPO Owners</a:t>
              </a:r>
            </a:p>
          </p:txBody>
        </p:sp>
        <p:cxnSp>
          <p:nvCxnSpPr>
            <p:cNvPr id="39" name="Straight Connector 72">
              <a:extLst>
                <a:ext uri="{FF2B5EF4-FFF2-40B4-BE49-F238E27FC236}">
                  <a16:creationId xmlns:a16="http://schemas.microsoft.com/office/drawing/2014/main" id="{ED85523F-7BDE-4C4D-922C-2C2878D3D4A6}"/>
                </a:ext>
              </a:extLst>
            </p:cNvPr>
            <p:cNvCxnSpPr>
              <a:stCxn id="38" idx="4"/>
              <a:endCxn id="40" idx="0"/>
            </p:cNvCxnSpPr>
            <p:nvPr/>
          </p:nvCxnSpPr>
          <p:spPr>
            <a:xfrm>
              <a:off x="5324049" y="1696923"/>
              <a:ext cx="996891" cy="443046"/>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40" name="Rectangle 39">
              <a:extLst>
                <a:ext uri="{FF2B5EF4-FFF2-40B4-BE49-F238E27FC236}">
                  <a16:creationId xmlns:a16="http://schemas.microsoft.com/office/drawing/2014/main" id="{6ADBC24E-049D-416E-9254-2D1AEC4826D4}"/>
                </a:ext>
              </a:extLst>
            </p:cNvPr>
            <p:cNvSpPr/>
            <p:nvPr/>
          </p:nvSpPr>
          <p:spPr>
            <a:xfrm>
              <a:off x="5687973" y="2139969"/>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PubCo</a:t>
              </a:r>
            </a:p>
          </p:txBody>
        </p:sp>
        <p:grpSp>
          <p:nvGrpSpPr>
            <p:cNvPr id="48" name="Group 47">
              <a:extLst>
                <a:ext uri="{FF2B5EF4-FFF2-40B4-BE49-F238E27FC236}">
                  <a16:creationId xmlns:a16="http://schemas.microsoft.com/office/drawing/2014/main" id="{13840410-CE97-40A8-8C59-AF15E2E78466}"/>
                </a:ext>
              </a:extLst>
            </p:cNvPr>
            <p:cNvGrpSpPr/>
            <p:nvPr/>
          </p:nvGrpSpPr>
          <p:grpSpPr>
            <a:xfrm>
              <a:off x="5687973" y="2831160"/>
              <a:ext cx="1265934" cy="496290"/>
              <a:chOff x="5426351" y="4164391"/>
              <a:chExt cx="1265934" cy="496290"/>
            </a:xfrm>
            <a:noFill/>
          </p:grpSpPr>
          <p:sp>
            <p:nvSpPr>
              <p:cNvPr id="47" name="Rectangle 46">
                <a:extLst>
                  <a:ext uri="{FF2B5EF4-FFF2-40B4-BE49-F238E27FC236}">
                    <a16:creationId xmlns:a16="http://schemas.microsoft.com/office/drawing/2014/main" id="{ABE4C9B1-EA9A-4DFD-A59C-6CDC49331733}"/>
                  </a:ext>
                </a:extLst>
              </p:cNvPr>
              <p:cNvSpPr/>
              <p:nvPr/>
            </p:nvSpPr>
            <p:spPr>
              <a:xfrm>
                <a:off x="5426352" y="4164391"/>
                <a:ext cx="1265933" cy="496290"/>
              </a:xfrm>
              <a:prstGeom prst="rect">
                <a:avLst/>
              </a:prstGeom>
              <a:grp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OpCo</a:t>
                </a:r>
              </a:p>
            </p:txBody>
          </p:sp>
          <p:sp>
            <p:nvSpPr>
              <p:cNvPr id="46" name="Oval 45">
                <a:extLst>
                  <a:ext uri="{FF2B5EF4-FFF2-40B4-BE49-F238E27FC236}">
                    <a16:creationId xmlns:a16="http://schemas.microsoft.com/office/drawing/2014/main" id="{1E5CBF4B-FD59-416A-B305-6A4E474FDA23}"/>
                  </a:ext>
                </a:extLst>
              </p:cNvPr>
              <p:cNvSpPr/>
              <p:nvPr/>
            </p:nvSpPr>
            <p:spPr>
              <a:xfrm>
                <a:off x="5426351" y="4164391"/>
                <a:ext cx="1265933" cy="496290"/>
              </a:xfrm>
              <a:prstGeom prst="ellipse">
                <a:avLst/>
              </a:prstGeom>
              <a:grp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tlCol="0" anchor="ctr"/>
              <a:lstStyle/>
              <a:p>
                <a:pPr lvl="0" algn="ctr"/>
                <a:endParaRPr lang="en-US" sz="1050" b="1"/>
              </a:p>
            </p:txBody>
          </p:sp>
        </p:grpSp>
        <p:cxnSp>
          <p:nvCxnSpPr>
            <p:cNvPr id="53" name="Straight Connector 72">
              <a:extLst>
                <a:ext uri="{FF2B5EF4-FFF2-40B4-BE49-F238E27FC236}">
                  <a16:creationId xmlns:a16="http://schemas.microsoft.com/office/drawing/2014/main" id="{25F91C74-6D20-4BEA-A420-85A035F0DF9E}"/>
                </a:ext>
              </a:extLst>
            </p:cNvPr>
            <p:cNvCxnSpPr>
              <a:stCxn id="40" idx="2"/>
              <a:endCxn id="46" idx="0"/>
            </p:cNvCxnSpPr>
            <p:nvPr/>
          </p:nvCxnSpPr>
          <p:spPr>
            <a:xfrm>
              <a:off x="6320940" y="2636259"/>
              <a:ext cx="0" cy="194901"/>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56" name="Oval 55">
              <a:extLst>
                <a:ext uri="{FF2B5EF4-FFF2-40B4-BE49-F238E27FC236}">
                  <a16:creationId xmlns:a16="http://schemas.microsoft.com/office/drawing/2014/main" id="{0BBE9CB9-DB1D-46E6-9CF4-0EDB06806CCA}"/>
                </a:ext>
              </a:extLst>
            </p:cNvPr>
            <p:cNvSpPr/>
            <p:nvPr/>
          </p:nvSpPr>
          <p:spPr>
            <a:xfrm>
              <a:off x="6666370" y="1200633"/>
              <a:ext cx="1265933" cy="496290"/>
            </a:xfrm>
            <a:prstGeom prst="ellipse">
              <a:avLst/>
            </a:prstGeom>
            <a:noFill/>
            <a:ln w="12700" cap="flat" cmpd="sng" algn="ctr">
              <a:no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lvl="0" algn="ctr"/>
              <a:r>
                <a:rPr lang="en-US" sz="1200"/>
                <a:t>Public</a:t>
              </a:r>
            </a:p>
          </p:txBody>
        </p:sp>
        <p:cxnSp>
          <p:nvCxnSpPr>
            <p:cNvPr id="57" name="Straight Connector 72">
              <a:extLst>
                <a:ext uri="{FF2B5EF4-FFF2-40B4-BE49-F238E27FC236}">
                  <a16:creationId xmlns:a16="http://schemas.microsoft.com/office/drawing/2014/main" id="{E7B1A4FD-903A-4FDB-A658-95AC65A607CE}"/>
                </a:ext>
              </a:extLst>
            </p:cNvPr>
            <p:cNvCxnSpPr>
              <a:stCxn id="40" idx="0"/>
              <a:endCxn id="56" idx="4"/>
            </p:cNvCxnSpPr>
            <p:nvPr/>
          </p:nvCxnSpPr>
          <p:spPr>
            <a:xfrm flipV="1">
              <a:off x="6320940" y="1696923"/>
              <a:ext cx="978397" cy="443046"/>
            </a:xfrm>
            <a:prstGeom prst="straightConnector1">
              <a:avLst/>
            </a:prstGeom>
            <a:noFill/>
            <a:ln w="12700" cap="flat" cmpd="sng" algn="ctr">
              <a:solidFill>
                <a:srgbClr val="FF0000"/>
              </a:solidFill>
              <a:prstDash val="dash"/>
              <a:round/>
              <a:headEnd type="triangle" w="med" len="med"/>
              <a:tailEnd type="triangl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65" name="TextBox 64">
              <a:extLst>
                <a:ext uri="{FF2B5EF4-FFF2-40B4-BE49-F238E27FC236}">
                  <a16:creationId xmlns:a16="http://schemas.microsoft.com/office/drawing/2014/main" id="{01E5DE4D-6221-46F7-B0F7-2B42EFFFB247}"/>
                </a:ext>
              </a:extLst>
            </p:cNvPr>
            <p:cNvSpPr txBox="1"/>
            <p:nvPr/>
          </p:nvSpPr>
          <p:spPr>
            <a:xfrm>
              <a:off x="7129492" y="1736281"/>
              <a:ext cx="748965" cy="306757"/>
            </a:xfrm>
            <a:prstGeom prst="rect">
              <a:avLst/>
            </a:prstGeom>
            <a:noFill/>
            <a:ln w="12700">
              <a:noFill/>
            </a:ln>
          </p:spPr>
          <p:txBody>
            <a:bodyPr wrap="square" rtlCol="0">
              <a:noAutofit/>
            </a:bodyPr>
            <a:lstStyle/>
            <a:p>
              <a:pPr algn="ctr" defTabSz="779163">
                <a:lnSpc>
                  <a:spcPts val="1400"/>
                </a:lnSpc>
              </a:pPr>
              <a:r>
                <a:rPr lang="en-US" sz="1200">
                  <a:solidFill>
                    <a:srgbClr val="FF0000"/>
                  </a:solidFill>
                </a:rPr>
                <a:t>25 PubCo Shares</a:t>
              </a:r>
            </a:p>
          </p:txBody>
        </p:sp>
        <p:cxnSp>
          <p:nvCxnSpPr>
            <p:cNvPr id="87" name="Straight Connector 72">
              <a:extLst>
                <a:ext uri="{FF2B5EF4-FFF2-40B4-BE49-F238E27FC236}">
                  <a16:creationId xmlns:a16="http://schemas.microsoft.com/office/drawing/2014/main" id="{2A372FA6-256D-4243-BD9A-D6B087DD68CC}"/>
                </a:ext>
              </a:extLst>
            </p:cNvPr>
            <p:cNvCxnSpPr>
              <a:endCxn id="40" idx="1"/>
            </p:cNvCxnSpPr>
            <p:nvPr/>
          </p:nvCxnSpPr>
          <p:spPr>
            <a:xfrm rot="16200000" flipH="1">
              <a:off x="5117440" y="1817580"/>
              <a:ext cx="691189" cy="449877"/>
            </a:xfrm>
            <a:prstGeom prst="curvedConnector2">
              <a:avLst/>
            </a:prstGeom>
            <a:noFill/>
            <a:ln w="12700" cap="flat" cmpd="sng" algn="ctr">
              <a:solidFill>
                <a:schemeClr val="tx1"/>
              </a:solidFill>
              <a:prstDash val="dash"/>
              <a:round/>
              <a:headEnd type="none" w="med" len="med"/>
              <a:tailEnd type="triangl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92" name="TextBox 91">
              <a:extLst>
                <a:ext uri="{FF2B5EF4-FFF2-40B4-BE49-F238E27FC236}">
                  <a16:creationId xmlns:a16="http://schemas.microsoft.com/office/drawing/2014/main" id="{4F9F600E-C94E-4ACE-BBA4-72E7429D99FB}"/>
                </a:ext>
              </a:extLst>
            </p:cNvPr>
            <p:cNvSpPr txBox="1"/>
            <p:nvPr/>
          </p:nvSpPr>
          <p:spPr>
            <a:xfrm>
              <a:off x="5648918" y="1529262"/>
              <a:ext cx="748965" cy="290646"/>
            </a:xfrm>
            <a:prstGeom prst="rect">
              <a:avLst/>
            </a:prstGeom>
            <a:noFill/>
            <a:ln w="12700">
              <a:noFill/>
            </a:ln>
          </p:spPr>
          <p:txBody>
            <a:bodyPr wrap="square" rtlCol="0">
              <a:noAutofit/>
            </a:bodyPr>
            <a:lstStyle/>
            <a:p>
              <a:pPr algn="ctr" defTabSz="779163">
                <a:lnSpc>
                  <a:spcPts val="1400"/>
                </a:lnSpc>
              </a:pPr>
              <a:r>
                <a:rPr lang="en-US" sz="1200"/>
                <a:t>75 Shares</a:t>
              </a:r>
            </a:p>
          </p:txBody>
        </p:sp>
        <p:sp>
          <p:nvSpPr>
            <p:cNvPr id="93" name="TextBox 92">
              <a:extLst>
                <a:ext uri="{FF2B5EF4-FFF2-40B4-BE49-F238E27FC236}">
                  <a16:creationId xmlns:a16="http://schemas.microsoft.com/office/drawing/2014/main" id="{9319A9FD-3057-4A09-B791-615E31CF6F7C}"/>
                </a:ext>
              </a:extLst>
            </p:cNvPr>
            <p:cNvSpPr txBox="1"/>
            <p:nvPr/>
          </p:nvSpPr>
          <p:spPr>
            <a:xfrm>
              <a:off x="4776126" y="1940222"/>
              <a:ext cx="748965" cy="290646"/>
            </a:xfrm>
            <a:prstGeom prst="rect">
              <a:avLst/>
            </a:prstGeom>
            <a:noFill/>
            <a:ln w="12700">
              <a:noFill/>
            </a:ln>
          </p:spPr>
          <p:txBody>
            <a:bodyPr wrap="square" rtlCol="0">
              <a:noAutofit/>
            </a:bodyPr>
            <a:lstStyle/>
            <a:p>
              <a:pPr algn="ctr" defTabSz="779163">
                <a:lnSpc>
                  <a:spcPts val="1400"/>
                </a:lnSpc>
              </a:pPr>
              <a:r>
                <a:rPr lang="en-US" sz="1200"/>
                <a:t>$25 </a:t>
              </a:r>
            </a:p>
            <a:p>
              <a:pPr algn="ctr" defTabSz="779163">
                <a:lnSpc>
                  <a:spcPts val="1400"/>
                </a:lnSpc>
              </a:pPr>
              <a:r>
                <a:rPr lang="en-US" sz="1200"/>
                <a:t>Note</a:t>
              </a:r>
            </a:p>
          </p:txBody>
        </p:sp>
      </p:grpSp>
      <p:grpSp>
        <p:nvGrpSpPr>
          <p:cNvPr id="9" name="Group 8">
            <a:extLst>
              <a:ext uri="{FF2B5EF4-FFF2-40B4-BE49-F238E27FC236}">
                <a16:creationId xmlns:a16="http://schemas.microsoft.com/office/drawing/2014/main" id="{A7727C9A-E690-4DD8-832A-D7608126D813}"/>
              </a:ext>
            </a:extLst>
          </p:cNvPr>
          <p:cNvGrpSpPr/>
          <p:nvPr/>
        </p:nvGrpSpPr>
        <p:grpSpPr>
          <a:xfrm>
            <a:off x="8621074" y="1200633"/>
            <a:ext cx="3241221" cy="2126817"/>
            <a:chOff x="8621074" y="1200633"/>
            <a:chExt cx="3241221" cy="2126817"/>
          </a:xfrm>
        </p:grpSpPr>
        <p:sp>
          <p:nvSpPr>
            <p:cNvPr id="67" name="Oval 66">
              <a:extLst>
                <a:ext uri="{FF2B5EF4-FFF2-40B4-BE49-F238E27FC236}">
                  <a16:creationId xmlns:a16="http://schemas.microsoft.com/office/drawing/2014/main" id="{30D8C87A-D70D-4A95-8A47-AED1B6E200CF}"/>
                </a:ext>
              </a:extLst>
            </p:cNvPr>
            <p:cNvSpPr/>
            <p:nvPr/>
          </p:nvSpPr>
          <p:spPr>
            <a:xfrm>
              <a:off x="8621074" y="1200633"/>
              <a:ext cx="1265933" cy="496290"/>
            </a:xfrm>
            <a:prstGeom prst="ellipse">
              <a:avLst/>
            </a:prstGeom>
            <a:noFill/>
            <a:ln w="12700" cap="flat" cmpd="sng" algn="ctr">
              <a:no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lvl="0" algn="ctr"/>
              <a:r>
                <a:rPr lang="en-US" sz="1050"/>
                <a:t>Pre-IPO Owners</a:t>
              </a:r>
            </a:p>
          </p:txBody>
        </p:sp>
        <p:cxnSp>
          <p:nvCxnSpPr>
            <p:cNvPr id="68" name="Straight Connector 72">
              <a:extLst>
                <a:ext uri="{FF2B5EF4-FFF2-40B4-BE49-F238E27FC236}">
                  <a16:creationId xmlns:a16="http://schemas.microsoft.com/office/drawing/2014/main" id="{9475EA99-736E-4333-86B2-38B1EB435633}"/>
                </a:ext>
              </a:extLst>
            </p:cNvPr>
            <p:cNvCxnSpPr>
              <a:stCxn id="67" idx="4"/>
              <a:endCxn id="69" idx="0"/>
            </p:cNvCxnSpPr>
            <p:nvPr/>
          </p:nvCxnSpPr>
          <p:spPr>
            <a:xfrm>
              <a:off x="9254041" y="1696923"/>
              <a:ext cx="996891" cy="443046"/>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69" name="Rectangle 68">
              <a:extLst>
                <a:ext uri="{FF2B5EF4-FFF2-40B4-BE49-F238E27FC236}">
                  <a16:creationId xmlns:a16="http://schemas.microsoft.com/office/drawing/2014/main" id="{4B858C34-70A8-4E48-B991-B81CD3E702CC}"/>
                </a:ext>
              </a:extLst>
            </p:cNvPr>
            <p:cNvSpPr/>
            <p:nvPr/>
          </p:nvSpPr>
          <p:spPr>
            <a:xfrm>
              <a:off x="9617965" y="2139969"/>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PubCo</a:t>
              </a:r>
            </a:p>
          </p:txBody>
        </p:sp>
        <p:grpSp>
          <p:nvGrpSpPr>
            <p:cNvPr id="70" name="Group 69">
              <a:extLst>
                <a:ext uri="{FF2B5EF4-FFF2-40B4-BE49-F238E27FC236}">
                  <a16:creationId xmlns:a16="http://schemas.microsoft.com/office/drawing/2014/main" id="{8C47E86C-8915-4FDA-AFCC-6F88DDD4466B}"/>
                </a:ext>
              </a:extLst>
            </p:cNvPr>
            <p:cNvGrpSpPr/>
            <p:nvPr/>
          </p:nvGrpSpPr>
          <p:grpSpPr>
            <a:xfrm>
              <a:off x="9617965" y="2831160"/>
              <a:ext cx="1265934" cy="496290"/>
              <a:chOff x="5426351" y="4164391"/>
              <a:chExt cx="1265934" cy="496290"/>
            </a:xfrm>
            <a:noFill/>
          </p:grpSpPr>
          <p:sp>
            <p:nvSpPr>
              <p:cNvPr id="71" name="Rectangle 70">
                <a:extLst>
                  <a:ext uri="{FF2B5EF4-FFF2-40B4-BE49-F238E27FC236}">
                    <a16:creationId xmlns:a16="http://schemas.microsoft.com/office/drawing/2014/main" id="{51AD257F-0F0C-40BB-AEAE-7C3CC718A9A5}"/>
                  </a:ext>
                </a:extLst>
              </p:cNvPr>
              <p:cNvSpPr/>
              <p:nvPr/>
            </p:nvSpPr>
            <p:spPr>
              <a:xfrm>
                <a:off x="5426352" y="4164391"/>
                <a:ext cx="1265933" cy="496290"/>
              </a:xfrm>
              <a:prstGeom prst="rect">
                <a:avLst/>
              </a:prstGeom>
              <a:grp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OpCo</a:t>
                </a:r>
              </a:p>
            </p:txBody>
          </p:sp>
          <p:sp>
            <p:nvSpPr>
              <p:cNvPr id="72" name="Oval 71">
                <a:extLst>
                  <a:ext uri="{FF2B5EF4-FFF2-40B4-BE49-F238E27FC236}">
                    <a16:creationId xmlns:a16="http://schemas.microsoft.com/office/drawing/2014/main" id="{63E1C4DB-F56A-4795-A2A3-E88D086B2A81}"/>
                  </a:ext>
                </a:extLst>
              </p:cNvPr>
              <p:cNvSpPr/>
              <p:nvPr/>
            </p:nvSpPr>
            <p:spPr>
              <a:xfrm>
                <a:off x="5426351" y="4164391"/>
                <a:ext cx="1265933" cy="496290"/>
              </a:xfrm>
              <a:prstGeom prst="ellipse">
                <a:avLst/>
              </a:prstGeom>
              <a:grp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tlCol="0" anchor="ctr"/>
              <a:lstStyle/>
              <a:p>
                <a:pPr lvl="0" algn="ctr"/>
                <a:endParaRPr lang="en-US" sz="1050" b="1"/>
              </a:p>
            </p:txBody>
          </p:sp>
        </p:grpSp>
        <p:cxnSp>
          <p:nvCxnSpPr>
            <p:cNvPr id="73" name="Straight Connector 72">
              <a:extLst>
                <a:ext uri="{FF2B5EF4-FFF2-40B4-BE49-F238E27FC236}">
                  <a16:creationId xmlns:a16="http://schemas.microsoft.com/office/drawing/2014/main" id="{BEE6A23D-26CF-48FA-94D4-71256866C0D1}"/>
                </a:ext>
              </a:extLst>
            </p:cNvPr>
            <p:cNvCxnSpPr>
              <a:stCxn id="69" idx="2"/>
              <a:endCxn id="72" idx="0"/>
            </p:cNvCxnSpPr>
            <p:nvPr/>
          </p:nvCxnSpPr>
          <p:spPr>
            <a:xfrm>
              <a:off x="10250932" y="2636259"/>
              <a:ext cx="0" cy="194901"/>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74" name="Oval 73">
              <a:extLst>
                <a:ext uri="{FF2B5EF4-FFF2-40B4-BE49-F238E27FC236}">
                  <a16:creationId xmlns:a16="http://schemas.microsoft.com/office/drawing/2014/main" id="{4C9F2A4B-6390-4925-899D-BB014CBD6918}"/>
                </a:ext>
              </a:extLst>
            </p:cNvPr>
            <p:cNvSpPr/>
            <p:nvPr/>
          </p:nvSpPr>
          <p:spPr>
            <a:xfrm>
              <a:off x="10596362" y="1200633"/>
              <a:ext cx="1265933" cy="496290"/>
            </a:xfrm>
            <a:prstGeom prst="ellipse">
              <a:avLst/>
            </a:prstGeom>
            <a:noFill/>
            <a:ln w="12700" cap="flat" cmpd="sng" algn="ctr">
              <a:no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lvl="0" algn="ctr"/>
              <a:r>
                <a:rPr lang="en-US" sz="1200"/>
                <a:t>Public</a:t>
              </a:r>
            </a:p>
          </p:txBody>
        </p:sp>
        <p:cxnSp>
          <p:nvCxnSpPr>
            <p:cNvPr id="78" name="Straight Connector 72">
              <a:extLst>
                <a:ext uri="{FF2B5EF4-FFF2-40B4-BE49-F238E27FC236}">
                  <a16:creationId xmlns:a16="http://schemas.microsoft.com/office/drawing/2014/main" id="{394D6D1E-FBD6-4C97-B98A-65B9338F783A}"/>
                </a:ext>
              </a:extLst>
            </p:cNvPr>
            <p:cNvCxnSpPr/>
            <p:nvPr/>
          </p:nvCxnSpPr>
          <p:spPr>
            <a:xfrm>
              <a:off x="9038845" y="1696923"/>
              <a:ext cx="991846" cy="443046"/>
            </a:xfrm>
            <a:prstGeom prst="straightConnector1">
              <a:avLst/>
            </a:prstGeom>
            <a:noFill/>
            <a:ln w="12700" cap="flat" cmpd="sng" algn="ctr">
              <a:solidFill>
                <a:srgbClr val="FF0000"/>
              </a:solidFill>
              <a:prstDash val="dash"/>
              <a:round/>
              <a:headEnd type="triangl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81" name="TextBox 80">
              <a:extLst>
                <a:ext uri="{FF2B5EF4-FFF2-40B4-BE49-F238E27FC236}">
                  <a16:creationId xmlns:a16="http://schemas.microsoft.com/office/drawing/2014/main" id="{07D1F4D2-3C34-4EBB-BEDC-265F29D70E42}"/>
                </a:ext>
              </a:extLst>
            </p:cNvPr>
            <p:cNvSpPr txBox="1"/>
            <p:nvPr/>
          </p:nvSpPr>
          <p:spPr>
            <a:xfrm>
              <a:off x="8835402" y="1765067"/>
              <a:ext cx="748965" cy="306757"/>
            </a:xfrm>
            <a:prstGeom prst="rect">
              <a:avLst/>
            </a:prstGeom>
            <a:noFill/>
            <a:ln w="12700">
              <a:noFill/>
            </a:ln>
          </p:spPr>
          <p:txBody>
            <a:bodyPr wrap="square" rtlCol="0">
              <a:noAutofit/>
            </a:bodyPr>
            <a:lstStyle/>
            <a:p>
              <a:pPr defTabSz="779163">
                <a:lnSpc>
                  <a:spcPts val="1400"/>
                </a:lnSpc>
              </a:pPr>
              <a:r>
                <a:rPr lang="en-US" sz="1200">
                  <a:solidFill>
                    <a:srgbClr val="FF0000"/>
                  </a:solidFill>
                </a:rPr>
                <a:t>Cash</a:t>
              </a:r>
            </a:p>
          </p:txBody>
        </p:sp>
        <p:cxnSp>
          <p:nvCxnSpPr>
            <p:cNvPr id="83" name="Straight Connector 72">
              <a:extLst>
                <a:ext uri="{FF2B5EF4-FFF2-40B4-BE49-F238E27FC236}">
                  <a16:creationId xmlns:a16="http://schemas.microsoft.com/office/drawing/2014/main" id="{2AEC8849-803E-4835-8C73-0DB068C53678}"/>
                </a:ext>
              </a:extLst>
            </p:cNvPr>
            <p:cNvCxnSpPr>
              <a:stCxn id="74" idx="4"/>
              <a:endCxn id="69" idx="0"/>
            </p:cNvCxnSpPr>
            <p:nvPr/>
          </p:nvCxnSpPr>
          <p:spPr>
            <a:xfrm flipH="1">
              <a:off x="10250932" y="1696923"/>
              <a:ext cx="978397" cy="443046"/>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94" name="TextBox 93">
              <a:extLst>
                <a:ext uri="{FF2B5EF4-FFF2-40B4-BE49-F238E27FC236}">
                  <a16:creationId xmlns:a16="http://schemas.microsoft.com/office/drawing/2014/main" id="{4F574AD2-B688-410D-9D56-41198EB58051}"/>
                </a:ext>
              </a:extLst>
            </p:cNvPr>
            <p:cNvSpPr txBox="1"/>
            <p:nvPr/>
          </p:nvSpPr>
          <p:spPr>
            <a:xfrm>
              <a:off x="9748441" y="1534881"/>
              <a:ext cx="748965" cy="290646"/>
            </a:xfrm>
            <a:prstGeom prst="rect">
              <a:avLst/>
            </a:prstGeom>
            <a:noFill/>
            <a:ln w="12700">
              <a:noFill/>
            </a:ln>
          </p:spPr>
          <p:txBody>
            <a:bodyPr wrap="square" rtlCol="0">
              <a:noAutofit/>
            </a:bodyPr>
            <a:lstStyle/>
            <a:p>
              <a:pPr defTabSz="779163">
                <a:lnSpc>
                  <a:spcPts val="1400"/>
                </a:lnSpc>
              </a:pPr>
              <a:r>
                <a:rPr lang="en-US" sz="1200"/>
                <a:t>75 Shares</a:t>
              </a:r>
            </a:p>
          </p:txBody>
        </p:sp>
        <p:sp>
          <p:nvSpPr>
            <p:cNvPr id="95" name="TextBox 94">
              <a:extLst>
                <a:ext uri="{FF2B5EF4-FFF2-40B4-BE49-F238E27FC236}">
                  <a16:creationId xmlns:a16="http://schemas.microsoft.com/office/drawing/2014/main" id="{F47F71A8-AA16-4AE5-8CED-068167967FAF}"/>
                </a:ext>
              </a:extLst>
            </p:cNvPr>
            <p:cNvSpPr txBox="1"/>
            <p:nvPr/>
          </p:nvSpPr>
          <p:spPr>
            <a:xfrm>
              <a:off x="11075087" y="1680546"/>
              <a:ext cx="748965" cy="290646"/>
            </a:xfrm>
            <a:prstGeom prst="rect">
              <a:avLst/>
            </a:prstGeom>
            <a:noFill/>
            <a:ln w="12700">
              <a:noFill/>
            </a:ln>
          </p:spPr>
          <p:txBody>
            <a:bodyPr wrap="square" rtlCol="0">
              <a:noAutofit/>
            </a:bodyPr>
            <a:lstStyle/>
            <a:p>
              <a:pPr algn="ctr" defTabSz="779163">
                <a:lnSpc>
                  <a:spcPts val="1400"/>
                </a:lnSpc>
              </a:pPr>
              <a:r>
                <a:rPr lang="en-US" sz="1200"/>
                <a:t>25 Shares</a:t>
              </a:r>
            </a:p>
          </p:txBody>
        </p:sp>
      </p:grpSp>
      <p:sp>
        <p:nvSpPr>
          <p:cNvPr id="50" name="Title 1">
            <a:extLst>
              <a:ext uri="{FF2B5EF4-FFF2-40B4-BE49-F238E27FC236}">
                <a16:creationId xmlns:a16="http://schemas.microsoft.com/office/drawing/2014/main" id="{E3684B0C-F5FE-4B8F-A9B1-FF7DB117B002}"/>
              </a:ext>
            </a:extLst>
          </p:cNvPr>
          <p:cNvSpPr txBox="1"/>
          <p:nvPr/>
        </p:nvSpPr>
        <p:spPr>
          <a:xfrm>
            <a:off x="838200" y="530352"/>
            <a:ext cx="10515600" cy="6159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lang="en-US" sz="2400" b="1">
                <a:solidFill>
                  <a:prstClr val="black"/>
                </a:solidFill>
                <a:latin typeface="+mn-lt"/>
              </a:rPr>
              <a:t>IPO – 351 with </a:t>
            </a:r>
            <a:r>
              <a:rPr kumimoji="0" lang="en-US" sz="2400" b="1" i="0" u="none" strike="noStrike" kern="1200" cap="none" spc="0" normalizeH="0" baseline="0" noProof="0">
                <a:ln>
                  <a:noFill/>
                </a:ln>
                <a:solidFill>
                  <a:prstClr val="black"/>
                </a:solidFill>
                <a:effectLst/>
                <a:uLnTx/>
                <a:uFillTx/>
                <a:latin typeface="+mn-lt"/>
                <a:ea typeface="+mn-ea"/>
                <a:cs typeface="+mn-cs"/>
              </a:rPr>
              <a:t>Synthetic Secondary</a:t>
            </a:r>
            <a:endParaRPr kumimoji="0" lang="en-US" sz="2400" b="0" i="0" u="none" strike="noStrike" kern="1200" cap="none" spc="0" normalizeH="0" baseline="0" noProof="0">
              <a:ln>
                <a:noFill/>
              </a:ln>
              <a:solidFill>
                <a:prstClr val="black"/>
              </a:solidFill>
              <a:effectLst/>
              <a:uLnTx/>
              <a:uFillTx/>
              <a:latin typeface="+mn-lt"/>
              <a:ea typeface="+mn-ea"/>
              <a:cs typeface="+mn-cs"/>
            </a:endParaRPr>
          </a:p>
        </p:txBody>
      </p:sp>
      <p:grpSp>
        <p:nvGrpSpPr>
          <p:cNvPr id="51" name="Group 50">
            <a:extLst>
              <a:ext uri="{FF2B5EF4-FFF2-40B4-BE49-F238E27FC236}">
                <a16:creationId xmlns:a16="http://schemas.microsoft.com/office/drawing/2014/main" id="{3EB74F87-9747-4C44-92C8-8103A1817534}"/>
              </a:ext>
            </a:extLst>
          </p:cNvPr>
          <p:cNvGrpSpPr/>
          <p:nvPr/>
        </p:nvGrpSpPr>
        <p:grpSpPr>
          <a:xfrm>
            <a:off x="3793475" y="1168549"/>
            <a:ext cx="4570164" cy="2260645"/>
            <a:chOff x="3793475" y="1168549"/>
            <a:chExt cx="4570164" cy="2260645"/>
          </a:xfrm>
        </p:grpSpPr>
        <p:cxnSp>
          <p:nvCxnSpPr>
            <p:cNvPr id="52" name="Straight Connector 51">
              <a:extLst>
                <a:ext uri="{FF2B5EF4-FFF2-40B4-BE49-F238E27FC236}">
                  <a16:creationId xmlns:a16="http://schemas.microsoft.com/office/drawing/2014/main" id="{11840C13-F684-4B14-94FF-9EAAD79E4B94}"/>
                </a:ext>
              </a:extLst>
            </p:cNvPr>
            <p:cNvCxnSpPr/>
            <p:nvPr/>
          </p:nvCxnSpPr>
          <p:spPr>
            <a:xfrm>
              <a:off x="3793475" y="1168549"/>
              <a:ext cx="0" cy="2260451"/>
            </a:xfrm>
            <a:prstGeom prst="line">
              <a:avLst/>
            </a:prstGeom>
            <a:ln w="12700" cap="flat" algn="ctr">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DA27F6BE-0463-4A66-9DF4-43597B0278E2}"/>
                </a:ext>
              </a:extLst>
            </p:cNvPr>
            <p:cNvCxnSpPr/>
            <p:nvPr/>
          </p:nvCxnSpPr>
          <p:spPr>
            <a:xfrm>
              <a:off x="8363639" y="1168743"/>
              <a:ext cx="0" cy="2260451"/>
            </a:xfrm>
            <a:prstGeom prst="line">
              <a:avLst/>
            </a:prstGeom>
            <a:ln w="12700" cap="flat" algn="ctr">
              <a:solidFill>
                <a:schemeClr val="tx1"/>
              </a:solidFill>
              <a:prstDash val="soli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559701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2224A60-403D-4BF0-BD95-F6DFAC510A1D}"/>
              </a:ext>
            </a:extLst>
          </p:cNvPr>
          <p:cNvSpPr>
            <a:spLocks noGrp="1"/>
          </p:cNvSpPr>
          <p:nvPr>
            <p:ph type="sldNum" sz="quarter" idx="12"/>
          </p:nvPr>
        </p:nvSpPr>
        <p:spPr/>
        <p:txBody>
          <a:bodyPr/>
          <a:lstStyle/>
          <a:p>
            <a:fld id="{65AFAB5D-A498-4573-A847-903418A04ABF}" type="slidenum">
              <a:rPr lang="en-US" smtClean="0"/>
              <a:t>23</a:t>
            </a:fld>
            <a:endParaRPr lang="en-US"/>
          </a:p>
        </p:txBody>
      </p:sp>
      <p:sp>
        <p:nvSpPr>
          <p:cNvPr id="86" name="TextBox 85">
            <a:extLst>
              <a:ext uri="{FF2B5EF4-FFF2-40B4-BE49-F238E27FC236}">
                <a16:creationId xmlns:a16="http://schemas.microsoft.com/office/drawing/2014/main" id="{8A39538E-DAD6-4B05-A4D0-380D4DB1C07E}"/>
              </a:ext>
            </a:extLst>
          </p:cNvPr>
          <p:cNvSpPr txBox="1"/>
          <p:nvPr/>
        </p:nvSpPr>
        <p:spPr>
          <a:xfrm>
            <a:off x="449580" y="3976849"/>
            <a:ext cx="11292840" cy="2139047"/>
          </a:xfrm>
          <a:prstGeom prst="rect">
            <a:avLst/>
          </a:prstGeom>
          <a:noFill/>
        </p:spPr>
        <p:txBody>
          <a:bodyPr wrap="square" rtlCol="0">
            <a:spAutoFit/>
          </a:bodyPr>
          <a:lstStyle/>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Facts:</a:t>
            </a:r>
            <a:endParaRPr kumimoji="0" lang="en-US" sz="1600" b="1" strike="noStrike" kern="1200" cap="none" spc="0" normalizeH="0" baseline="0" noProof="0">
              <a:ln>
                <a:noFill/>
              </a:ln>
              <a:solidFill>
                <a:prstClr val="black"/>
              </a:solidFill>
              <a:effectLst/>
              <a:uLnTx/>
              <a:uFillTx/>
              <a:ea typeface="+mn-ea"/>
              <a:cs typeface="+mn-cs"/>
            </a:endParaRP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Parent wants to combine with Target;  Target raises $X from Investor and loans $X to Parent.</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Parent would not be able to raise $X of debt on its standalone credit.</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Parent declares and pays $X dividend to its public shareholders</a:t>
            </a: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en-US" sz="1600">
                <a:solidFill>
                  <a:prstClr val="black"/>
                </a:solidFill>
              </a:rPr>
              <a:t>Parent acquires Target in a reverse subsidiary merger (Parent public shareholders’ interest reduced to take into account debt)</a:t>
            </a:r>
          </a:p>
          <a:p>
            <a:pPr marR="0" lvl="0" algn="l" defTabSz="914400" rtl="0" eaLnBrk="1" fontAlgn="auto" latinLnBrk="0" hangingPunct="1">
              <a:lnSpc>
                <a:spcPct val="100000"/>
              </a:lnSpc>
              <a:spcBef>
                <a:spcPct val="0"/>
              </a:spcBef>
              <a:spcAft>
                <a:spcPct val="0"/>
              </a:spcAft>
              <a:buClrTx/>
              <a:buSzTx/>
              <a:defRPr/>
            </a:pPr>
            <a:endParaRPr lang="en-US" sz="1600" b="1">
              <a:solidFill>
                <a:prstClr val="black"/>
              </a:solidFill>
            </a:endParaRPr>
          </a:p>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Issue for Consideration</a:t>
            </a:r>
            <a:r>
              <a:rPr lang="en-US" sz="1600">
                <a:solidFill>
                  <a:prstClr val="black"/>
                </a:solidFill>
              </a:rPr>
              <a:t>:</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Disguised sale between P public shareholders and Investor?</a:t>
            </a:r>
          </a:p>
        </p:txBody>
      </p:sp>
      <p:grpSp>
        <p:nvGrpSpPr>
          <p:cNvPr id="12" name="Group 11">
            <a:extLst>
              <a:ext uri="{FF2B5EF4-FFF2-40B4-BE49-F238E27FC236}">
                <a16:creationId xmlns:a16="http://schemas.microsoft.com/office/drawing/2014/main" id="{3A7CEA7C-886F-48BA-BE93-B8C5EC52E7E1}"/>
              </a:ext>
            </a:extLst>
          </p:cNvPr>
          <p:cNvGrpSpPr/>
          <p:nvPr/>
        </p:nvGrpSpPr>
        <p:grpSpPr>
          <a:xfrm>
            <a:off x="140110" y="1199034"/>
            <a:ext cx="3836960" cy="1649303"/>
            <a:chOff x="293335" y="1026038"/>
            <a:chExt cx="3836960" cy="1649303"/>
          </a:xfrm>
        </p:grpSpPr>
        <p:sp>
          <p:nvSpPr>
            <p:cNvPr id="54" name="TextBox 53">
              <a:extLst>
                <a:ext uri="{FF2B5EF4-FFF2-40B4-BE49-F238E27FC236}">
                  <a16:creationId xmlns:a16="http://schemas.microsoft.com/office/drawing/2014/main" id="{4EB1572F-2DDC-45B2-8B87-65095F0D4DF3}"/>
                </a:ext>
              </a:extLst>
            </p:cNvPr>
            <p:cNvSpPr txBox="1"/>
            <p:nvPr/>
          </p:nvSpPr>
          <p:spPr>
            <a:xfrm>
              <a:off x="3116483" y="1200670"/>
              <a:ext cx="775790" cy="307777"/>
            </a:xfrm>
            <a:prstGeom prst="rect">
              <a:avLst/>
            </a:prstGeom>
            <a:noFill/>
            <a:ln w="12700">
              <a:noFill/>
            </a:ln>
          </p:spPr>
          <p:txBody>
            <a:bodyPr wrap="none" rtlCol="0">
              <a:spAutoFit/>
            </a:bodyPr>
            <a:lstStyle/>
            <a:p>
              <a:r>
                <a:rPr lang="en-US" sz="1400"/>
                <a:t>Investor</a:t>
              </a:r>
            </a:p>
          </p:txBody>
        </p:sp>
        <p:grpSp>
          <p:nvGrpSpPr>
            <p:cNvPr id="10" name="Group 9">
              <a:extLst>
                <a:ext uri="{FF2B5EF4-FFF2-40B4-BE49-F238E27FC236}">
                  <a16:creationId xmlns:a16="http://schemas.microsoft.com/office/drawing/2014/main" id="{C2C7F969-C5F8-43D2-92F4-E8FD8C399014}"/>
                </a:ext>
              </a:extLst>
            </p:cNvPr>
            <p:cNvGrpSpPr/>
            <p:nvPr/>
          </p:nvGrpSpPr>
          <p:grpSpPr>
            <a:xfrm>
              <a:off x="293335" y="1026038"/>
              <a:ext cx="3836960" cy="1649303"/>
              <a:chOff x="293335" y="1026038"/>
              <a:chExt cx="3836960" cy="1649303"/>
            </a:xfrm>
          </p:grpSpPr>
          <p:sp>
            <p:nvSpPr>
              <p:cNvPr id="31" name="Rectangle 30">
                <a:extLst>
                  <a:ext uri="{FF2B5EF4-FFF2-40B4-BE49-F238E27FC236}">
                    <a16:creationId xmlns:a16="http://schemas.microsoft.com/office/drawing/2014/main" id="{536F75B6-4F13-456A-8C9A-B70F8AB8AEC2}"/>
                  </a:ext>
                </a:extLst>
              </p:cNvPr>
              <p:cNvSpPr/>
              <p:nvPr/>
            </p:nvSpPr>
            <p:spPr>
              <a:xfrm>
                <a:off x="2268005" y="2106751"/>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Target</a:t>
                </a:r>
              </a:p>
            </p:txBody>
          </p:sp>
          <p:sp>
            <p:nvSpPr>
              <p:cNvPr id="44" name="Rectangle 43">
                <a:extLst>
                  <a:ext uri="{FF2B5EF4-FFF2-40B4-BE49-F238E27FC236}">
                    <a16:creationId xmlns:a16="http://schemas.microsoft.com/office/drawing/2014/main" id="{B6F1A4E0-3551-43F9-8A8A-CDA156D17F97}"/>
                  </a:ext>
                </a:extLst>
              </p:cNvPr>
              <p:cNvSpPr/>
              <p:nvPr/>
            </p:nvSpPr>
            <p:spPr>
              <a:xfrm>
                <a:off x="293335" y="2106500"/>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Parent</a:t>
                </a:r>
              </a:p>
            </p:txBody>
          </p:sp>
          <p:cxnSp>
            <p:nvCxnSpPr>
              <p:cNvPr id="9" name="Straight Connector 8">
                <a:extLst>
                  <a:ext uri="{FF2B5EF4-FFF2-40B4-BE49-F238E27FC236}">
                    <a16:creationId xmlns:a16="http://schemas.microsoft.com/office/drawing/2014/main" id="{7339BA76-035D-47B9-9962-95A27D1A41B0}"/>
                  </a:ext>
                </a:extLst>
              </p:cNvPr>
              <p:cNvCxnSpPr>
                <a:stCxn id="44" idx="0"/>
              </p:cNvCxnSpPr>
              <p:nvPr/>
            </p:nvCxnSpPr>
            <p:spPr>
              <a:xfrm flipH="1" flipV="1">
                <a:off x="926301" y="1484078"/>
                <a:ext cx="1" cy="622422"/>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CBC510E1-2514-4841-8F0F-AE6F75FE4963}"/>
                  </a:ext>
                </a:extLst>
              </p:cNvPr>
              <p:cNvSpPr txBox="1"/>
              <p:nvPr/>
            </p:nvSpPr>
            <p:spPr>
              <a:xfrm>
                <a:off x="1831212" y="1038631"/>
                <a:ext cx="998991" cy="523220"/>
              </a:xfrm>
              <a:prstGeom prst="rect">
                <a:avLst/>
              </a:prstGeom>
              <a:noFill/>
              <a:ln w="12700">
                <a:noFill/>
              </a:ln>
            </p:spPr>
            <p:txBody>
              <a:bodyPr wrap="none" rtlCol="0">
                <a:spAutoFit/>
              </a:bodyPr>
              <a:lstStyle/>
              <a:p>
                <a:pPr algn="ctr"/>
                <a:r>
                  <a:rPr lang="en-US" sz="1400"/>
                  <a:t>T</a:t>
                </a:r>
              </a:p>
              <a:p>
                <a:pPr algn="ctr"/>
                <a:r>
                  <a:rPr lang="en-US" sz="1400"/>
                  <a:t>Public S/Hs</a:t>
                </a:r>
              </a:p>
            </p:txBody>
          </p:sp>
          <p:cxnSp>
            <p:nvCxnSpPr>
              <p:cNvPr id="11" name="Straight Connector 10">
                <a:extLst>
                  <a:ext uri="{FF2B5EF4-FFF2-40B4-BE49-F238E27FC236}">
                    <a16:creationId xmlns:a16="http://schemas.microsoft.com/office/drawing/2014/main" id="{37E61F74-A1BA-4776-901D-35046B3F6823}"/>
                  </a:ext>
                </a:extLst>
              </p:cNvPr>
              <p:cNvCxnSpPr>
                <a:stCxn id="31" idx="0"/>
                <a:endCxn id="49" idx="2"/>
              </p:cNvCxnSpPr>
              <p:nvPr/>
            </p:nvCxnSpPr>
            <p:spPr>
              <a:xfrm flipH="1" flipV="1">
                <a:off x="2330708" y="1561851"/>
                <a:ext cx="570264" cy="544900"/>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0510D820-ED3B-4063-9EF4-87AC8E4DD5D8}"/>
                  </a:ext>
                </a:extLst>
              </p:cNvPr>
              <p:cNvSpPr txBox="1"/>
              <p:nvPr/>
            </p:nvSpPr>
            <p:spPr>
              <a:xfrm>
                <a:off x="435254" y="1026038"/>
                <a:ext cx="998991" cy="523220"/>
              </a:xfrm>
              <a:prstGeom prst="rect">
                <a:avLst/>
              </a:prstGeom>
              <a:noFill/>
              <a:ln w="12700">
                <a:noFill/>
              </a:ln>
            </p:spPr>
            <p:txBody>
              <a:bodyPr wrap="none" rtlCol="0">
                <a:spAutoFit/>
              </a:bodyPr>
              <a:lstStyle/>
              <a:p>
                <a:pPr algn="ctr"/>
                <a:r>
                  <a:rPr lang="en-US" sz="1400"/>
                  <a:t>P</a:t>
                </a:r>
              </a:p>
              <a:p>
                <a:pPr algn="ctr"/>
                <a:r>
                  <a:rPr lang="en-US" sz="1400"/>
                  <a:t>Public S/Hs</a:t>
                </a:r>
              </a:p>
            </p:txBody>
          </p:sp>
          <p:cxnSp>
            <p:nvCxnSpPr>
              <p:cNvPr id="58" name="Straight Connector 72">
                <a:extLst>
                  <a:ext uri="{FF2B5EF4-FFF2-40B4-BE49-F238E27FC236}">
                    <a16:creationId xmlns:a16="http://schemas.microsoft.com/office/drawing/2014/main" id="{00D08DF4-5842-49A0-9A92-AA53D8BE1FF4}"/>
                  </a:ext>
                </a:extLst>
              </p:cNvPr>
              <p:cNvCxnSpPr/>
              <p:nvPr/>
            </p:nvCxnSpPr>
            <p:spPr>
              <a:xfrm flipV="1">
                <a:off x="3135158" y="1514758"/>
                <a:ext cx="398780" cy="557066"/>
              </a:xfrm>
              <a:prstGeom prst="straightConnector1">
                <a:avLst/>
              </a:prstGeom>
              <a:noFill/>
              <a:ln w="12700" cap="flat" cmpd="sng" algn="ctr">
                <a:solidFill>
                  <a:srgbClr val="FF0000"/>
                </a:solidFill>
                <a:prstDash val="dash"/>
                <a:round/>
                <a:headEnd type="triangl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59" name="TextBox 58">
                <a:extLst>
                  <a:ext uri="{FF2B5EF4-FFF2-40B4-BE49-F238E27FC236}">
                    <a16:creationId xmlns:a16="http://schemas.microsoft.com/office/drawing/2014/main" id="{D9FD7AB6-791F-4054-94B1-7B234EF9FA2F}"/>
                  </a:ext>
                </a:extLst>
              </p:cNvPr>
              <p:cNvSpPr txBox="1"/>
              <p:nvPr/>
            </p:nvSpPr>
            <p:spPr>
              <a:xfrm>
                <a:off x="3381330" y="1735761"/>
                <a:ext cx="748965" cy="306757"/>
              </a:xfrm>
              <a:prstGeom prst="rect">
                <a:avLst/>
              </a:prstGeom>
              <a:noFill/>
              <a:ln w="12700">
                <a:noFill/>
              </a:ln>
            </p:spPr>
            <p:txBody>
              <a:bodyPr wrap="square" rtlCol="0">
                <a:noAutofit/>
              </a:bodyPr>
              <a:lstStyle/>
              <a:p>
                <a:pPr defTabSz="779163">
                  <a:lnSpc>
                    <a:spcPts val="1400"/>
                  </a:lnSpc>
                </a:pPr>
                <a:r>
                  <a:rPr lang="en-US" sz="1200">
                    <a:solidFill>
                      <a:srgbClr val="FF0000"/>
                    </a:solidFill>
                  </a:rPr>
                  <a:t>Cash</a:t>
                </a:r>
              </a:p>
            </p:txBody>
          </p:sp>
          <p:cxnSp>
            <p:nvCxnSpPr>
              <p:cNvPr id="61" name="Straight Connector 72">
                <a:extLst>
                  <a:ext uri="{FF2B5EF4-FFF2-40B4-BE49-F238E27FC236}">
                    <a16:creationId xmlns:a16="http://schemas.microsoft.com/office/drawing/2014/main" id="{CC381E8D-32CE-4E04-B2E7-248ED97086EB}"/>
                  </a:ext>
                </a:extLst>
              </p:cNvPr>
              <p:cNvCxnSpPr>
                <a:stCxn id="44" idx="3"/>
                <a:endCxn id="31" idx="1"/>
              </p:cNvCxnSpPr>
              <p:nvPr/>
            </p:nvCxnSpPr>
            <p:spPr>
              <a:xfrm>
                <a:off x="1559268" y="2354645"/>
                <a:ext cx="708737" cy="251"/>
              </a:xfrm>
              <a:prstGeom prst="straightConnector1">
                <a:avLst/>
              </a:prstGeom>
              <a:noFill/>
              <a:ln w="12700" cap="flat" cmpd="sng" algn="ctr">
                <a:solidFill>
                  <a:srgbClr val="FF0000"/>
                </a:solidFill>
                <a:prstDash val="dash"/>
                <a:round/>
                <a:headEnd type="triangl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62" name="TextBox 61">
                <a:extLst>
                  <a:ext uri="{FF2B5EF4-FFF2-40B4-BE49-F238E27FC236}">
                    <a16:creationId xmlns:a16="http://schemas.microsoft.com/office/drawing/2014/main" id="{115A0AB7-279B-4244-9A05-AF175287103D}"/>
                  </a:ext>
                </a:extLst>
              </p:cNvPr>
              <p:cNvSpPr txBox="1"/>
              <p:nvPr/>
            </p:nvSpPr>
            <p:spPr>
              <a:xfrm>
                <a:off x="1652548" y="2368584"/>
                <a:ext cx="748965" cy="306757"/>
              </a:xfrm>
              <a:prstGeom prst="rect">
                <a:avLst/>
              </a:prstGeom>
              <a:noFill/>
              <a:ln w="12700">
                <a:noFill/>
              </a:ln>
            </p:spPr>
            <p:txBody>
              <a:bodyPr wrap="square" rtlCol="0">
                <a:noAutofit/>
              </a:bodyPr>
              <a:lstStyle/>
              <a:p>
                <a:pPr defTabSz="779163">
                  <a:lnSpc>
                    <a:spcPts val="1400"/>
                  </a:lnSpc>
                </a:pPr>
                <a:r>
                  <a:rPr lang="en-US" sz="1200">
                    <a:solidFill>
                      <a:srgbClr val="FF0000"/>
                    </a:solidFill>
                  </a:rPr>
                  <a:t>Loan</a:t>
                </a:r>
              </a:p>
            </p:txBody>
          </p:sp>
        </p:grpSp>
      </p:grpSp>
      <p:grpSp>
        <p:nvGrpSpPr>
          <p:cNvPr id="15" name="Group 14">
            <a:extLst>
              <a:ext uri="{FF2B5EF4-FFF2-40B4-BE49-F238E27FC236}">
                <a16:creationId xmlns:a16="http://schemas.microsoft.com/office/drawing/2014/main" id="{B107D68C-4A43-40FF-81BD-C5E1FB0D0405}"/>
              </a:ext>
            </a:extLst>
          </p:cNvPr>
          <p:cNvGrpSpPr/>
          <p:nvPr/>
        </p:nvGrpSpPr>
        <p:grpSpPr>
          <a:xfrm>
            <a:off x="4339659" y="1198493"/>
            <a:ext cx="3598938" cy="2359497"/>
            <a:chOff x="4267014" y="1234244"/>
            <a:chExt cx="3598938" cy="2359497"/>
          </a:xfrm>
        </p:grpSpPr>
        <p:sp>
          <p:nvSpPr>
            <p:cNvPr id="63" name="Rectangle 62">
              <a:extLst>
                <a:ext uri="{FF2B5EF4-FFF2-40B4-BE49-F238E27FC236}">
                  <a16:creationId xmlns:a16="http://schemas.microsoft.com/office/drawing/2014/main" id="{D9070996-D2AD-442A-B7A5-BD5909B6DA6B}"/>
                </a:ext>
              </a:extLst>
            </p:cNvPr>
            <p:cNvSpPr/>
            <p:nvPr/>
          </p:nvSpPr>
          <p:spPr>
            <a:xfrm>
              <a:off x="6216594" y="2333896"/>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Target</a:t>
              </a:r>
            </a:p>
          </p:txBody>
        </p:sp>
        <p:sp>
          <p:nvSpPr>
            <p:cNvPr id="75" name="Rectangle 74">
              <a:extLst>
                <a:ext uri="{FF2B5EF4-FFF2-40B4-BE49-F238E27FC236}">
                  <a16:creationId xmlns:a16="http://schemas.microsoft.com/office/drawing/2014/main" id="{78C04D97-03FA-4FB2-ACF5-7970042ACD2D}"/>
                </a:ext>
              </a:extLst>
            </p:cNvPr>
            <p:cNvSpPr/>
            <p:nvPr/>
          </p:nvSpPr>
          <p:spPr>
            <a:xfrm>
              <a:off x="4267014" y="2314706"/>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Parent</a:t>
              </a:r>
            </a:p>
          </p:txBody>
        </p:sp>
        <p:cxnSp>
          <p:nvCxnSpPr>
            <p:cNvPr id="77" name="Straight Connector 76">
              <a:extLst>
                <a:ext uri="{FF2B5EF4-FFF2-40B4-BE49-F238E27FC236}">
                  <a16:creationId xmlns:a16="http://schemas.microsoft.com/office/drawing/2014/main" id="{E625D3F6-1905-4F88-BA18-B601175A4E2C}"/>
                </a:ext>
              </a:extLst>
            </p:cNvPr>
            <p:cNvCxnSpPr>
              <a:stCxn id="75" idx="0"/>
            </p:cNvCxnSpPr>
            <p:nvPr/>
          </p:nvCxnSpPr>
          <p:spPr>
            <a:xfrm flipH="1" flipV="1">
              <a:off x="4899980" y="1692284"/>
              <a:ext cx="1" cy="622422"/>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45EA9715-B2B7-4EEE-B161-4F5951834663}"/>
                </a:ext>
              </a:extLst>
            </p:cNvPr>
            <p:cNvSpPr txBox="1"/>
            <p:nvPr/>
          </p:nvSpPr>
          <p:spPr>
            <a:xfrm>
              <a:off x="5804891" y="1246837"/>
              <a:ext cx="998991" cy="523220"/>
            </a:xfrm>
            <a:prstGeom prst="rect">
              <a:avLst/>
            </a:prstGeom>
            <a:noFill/>
            <a:ln w="12700">
              <a:noFill/>
            </a:ln>
          </p:spPr>
          <p:txBody>
            <a:bodyPr wrap="none" rtlCol="0">
              <a:spAutoFit/>
            </a:bodyPr>
            <a:lstStyle/>
            <a:p>
              <a:pPr algn="ctr"/>
              <a:r>
                <a:rPr lang="en-US" sz="1400"/>
                <a:t>T</a:t>
              </a:r>
            </a:p>
            <a:p>
              <a:pPr algn="ctr"/>
              <a:r>
                <a:rPr lang="en-US" sz="1400"/>
                <a:t>Public S/Hs</a:t>
              </a:r>
            </a:p>
          </p:txBody>
        </p:sp>
        <p:cxnSp>
          <p:nvCxnSpPr>
            <p:cNvPr id="80" name="Straight Connector 79">
              <a:extLst>
                <a:ext uri="{FF2B5EF4-FFF2-40B4-BE49-F238E27FC236}">
                  <a16:creationId xmlns:a16="http://schemas.microsoft.com/office/drawing/2014/main" id="{63E8D723-527F-406C-8A6B-0F714BD054B8}"/>
                </a:ext>
              </a:extLst>
            </p:cNvPr>
            <p:cNvCxnSpPr>
              <a:stCxn id="63" idx="0"/>
              <a:endCxn id="79" idx="2"/>
            </p:cNvCxnSpPr>
            <p:nvPr/>
          </p:nvCxnSpPr>
          <p:spPr>
            <a:xfrm flipH="1" flipV="1">
              <a:off x="6304387" y="1770057"/>
              <a:ext cx="545174" cy="563839"/>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13CF555A-2916-4FD8-B25C-A0290191792F}"/>
                </a:ext>
              </a:extLst>
            </p:cNvPr>
            <p:cNvSpPr txBox="1"/>
            <p:nvPr/>
          </p:nvSpPr>
          <p:spPr>
            <a:xfrm>
              <a:off x="7090162" y="1408876"/>
              <a:ext cx="775790" cy="307777"/>
            </a:xfrm>
            <a:prstGeom prst="rect">
              <a:avLst/>
            </a:prstGeom>
            <a:noFill/>
            <a:ln w="12700">
              <a:noFill/>
            </a:ln>
          </p:spPr>
          <p:txBody>
            <a:bodyPr wrap="none" rtlCol="0">
              <a:spAutoFit/>
            </a:bodyPr>
            <a:lstStyle/>
            <a:p>
              <a:r>
                <a:rPr lang="en-US" sz="1400"/>
                <a:t>Investor</a:t>
              </a:r>
            </a:p>
          </p:txBody>
        </p:sp>
        <p:sp>
          <p:nvSpPr>
            <p:cNvPr id="84" name="TextBox 83">
              <a:extLst>
                <a:ext uri="{FF2B5EF4-FFF2-40B4-BE49-F238E27FC236}">
                  <a16:creationId xmlns:a16="http://schemas.microsoft.com/office/drawing/2014/main" id="{628A83F6-B685-4602-B130-80073ACDB963}"/>
                </a:ext>
              </a:extLst>
            </p:cNvPr>
            <p:cNvSpPr txBox="1"/>
            <p:nvPr/>
          </p:nvSpPr>
          <p:spPr>
            <a:xfrm>
              <a:off x="4408933" y="1234244"/>
              <a:ext cx="998991" cy="523220"/>
            </a:xfrm>
            <a:prstGeom prst="rect">
              <a:avLst/>
            </a:prstGeom>
            <a:noFill/>
            <a:ln w="12700">
              <a:noFill/>
            </a:ln>
          </p:spPr>
          <p:txBody>
            <a:bodyPr wrap="none" rtlCol="0">
              <a:spAutoFit/>
            </a:bodyPr>
            <a:lstStyle/>
            <a:p>
              <a:pPr algn="ctr"/>
              <a:r>
                <a:rPr lang="en-US" sz="1400"/>
                <a:t>P</a:t>
              </a:r>
            </a:p>
            <a:p>
              <a:pPr algn="ctr"/>
              <a:r>
                <a:rPr lang="en-US" sz="1400"/>
                <a:t>Public S/Hs</a:t>
              </a:r>
            </a:p>
          </p:txBody>
        </p:sp>
        <p:cxnSp>
          <p:nvCxnSpPr>
            <p:cNvPr id="85" name="Straight Connector 72">
              <a:extLst>
                <a:ext uri="{FF2B5EF4-FFF2-40B4-BE49-F238E27FC236}">
                  <a16:creationId xmlns:a16="http://schemas.microsoft.com/office/drawing/2014/main" id="{096C0AC6-DB1C-40CD-9CD1-D3794F8A58D1}"/>
                </a:ext>
              </a:extLst>
            </p:cNvPr>
            <p:cNvCxnSpPr/>
            <p:nvPr/>
          </p:nvCxnSpPr>
          <p:spPr>
            <a:xfrm flipV="1">
              <a:off x="5080643" y="1716653"/>
              <a:ext cx="0" cy="598053"/>
            </a:xfrm>
            <a:prstGeom prst="straightConnector1">
              <a:avLst/>
            </a:prstGeom>
            <a:noFill/>
            <a:ln w="12700" cap="flat" cmpd="sng" algn="ctr">
              <a:solidFill>
                <a:srgbClr val="FF0000"/>
              </a:solidFill>
              <a:prstDash val="dash"/>
              <a:round/>
              <a:headEnd type="none" w="med" len="med"/>
              <a:tailEnd type="triangl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91" name="Rectangle 90">
              <a:extLst>
                <a:ext uri="{FF2B5EF4-FFF2-40B4-BE49-F238E27FC236}">
                  <a16:creationId xmlns:a16="http://schemas.microsoft.com/office/drawing/2014/main" id="{9F2EE7EB-0613-4780-B472-5F926D4BB867}"/>
                </a:ext>
              </a:extLst>
            </p:cNvPr>
            <p:cNvSpPr/>
            <p:nvPr/>
          </p:nvSpPr>
          <p:spPr>
            <a:xfrm>
              <a:off x="4267742" y="3097451"/>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Merger Sub</a:t>
              </a:r>
            </a:p>
          </p:txBody>
        </p:sp>
        <p:sp>
          <p:nvSpPr>
            <p:cNvPr id="96" name="TextBox 95">
              <a:extLst>
                <a:ext uri="{FF2B5EF4-FFF2-40B4-BE49-F238E27FC236}">
                  <a16:creationId xmlns:a16="http://schemas.microsoft.com/office/drawing/2014/main" id="{086FD97D-47F1-4424-BEE9-1F6CD07442F6}"/>
                </a:ext>
              </a:extLst>
            </p:cNvPr>
            <p:cNvSpPr txBox="1"/>
            <p:nvPr/>
          </p:nvSpPr>
          <p:spPr>
            <a:xfrm>
              <a:off x="5149588" y="1774810"/>
              <a:ext cx="748965" cy="306757"/>
            </a:xfrm>
            <a:prstGeom prst="rect">
              <a:avLst/>
            </a:prstGeom>
            <a:noFill/>
            <a:ln w="12700">
              <a:noFill/>
            </a:ln>
          </p:spPr>
          <p:txBody>
            <a:bodyPr wrap="square" rtlCol="0">
              <a:noAutofit/>
            </a:bodyPr>
            <a:lstStyle/>
            <a:p>
              <a:pPr defTabSz="779163">
                <a:lnSpc>
                  <a:spcPts val="1400"/>
                </a:lnSpc>
              </a:pPr>
              <a:r>
                <a:rPr lang="en-US" sz="1200">
                  <a:solidFill>
                    <a:srgbClr val="FF0000"/>
                  </a:solidFill>
                </a:rPr>
                <a:t>Cash</a:t>
              </a:r>
            </a:p>
            <a:p>
              <a:pPr defTabSz="779163">
                <a:lnSpc>
                  <a:spcPts val="1400"/>
                </a:lnSpc>
              </a:pPr>
              <a:r>
                <a:rPr lang="en-US" sz="1200">
                  <a:solidFill>
                    <a:srgbClr val="FF0000"/>
                  </a:solidFill>
                </a:rPr>
                <a:t>Dividend</a:t>
              </a:r>
            </a:p>
          </p:txBody>
        </p:sp>
        <p:cxnSp>
          <p:nvCxnSpPr>
            <p:cNvPr id="21" name="Straight Connector 20">
              <a:extLst>
                <a:ext uri="{FF2B5EF4-FFF2-40B4-BE49-F238E27FC236}">
                  <a16:creationId xmlns:a16="http://schemas.microsoft.com/office/drawing/2014/main" id="{C5DD6C27-DFF6-4455-A8F8-DC8F8231AAF0}"/>
                </a:ext>
              </a:extLst>
            </p:cNvPr>
            <p:cNvCxnSpPr>
              <a:endCxn id="82" idx="2"/>
            </p:cNvCxnSpPr>
            <p:nvPr/>
          </p:nvCxnSpPr>
          <p:spPr>
            <a:xfrm flipV="1">
              <a:off x="7111359" y="1716653"/>
              <a:ext cx="366698" cy="622683"/>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681CD37-152C-4FEE-B9D7-07C66883406B}"/>
                </a:ext>
              </a:extLst>
            </p:cNvPr>
            <p:cNvCxnSpPr>
              <a:stCxn id="91" idx="0"/>
              <a:endCxn id="75" idx="2"/>
            </p:cNvCxnSpPr>
            <p:nvPr/>
          </p:nvCxnSpPr>
          <p:spPr>
            <a:xfrm flipH="1" flipV="1">
              <a:off x="4899981" y="2810996"/>
              <a:ext cx="728" cy="286455"/>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97" name="Straight Connector 72">
              <a:extLst>
                <a:ext uri="{FF2B5EF4-FFF2-40B4-BE49-F238E27FC236}">
                  <a16:creationId xmlns:a16="http://schemas.microsoft.com/office/drawing/2014/main" id="{143A1D02-B358-4C62-8CDA-7A0F73366068}"/>
                </a:ext>
              </a:extLst>
            </p:cNvPr>
            <p:cNvCxnSpPr>
              <a:endCxn id="63" idx="2"/>
            </p:cNvCxnSpPr>
            <p:nvPr/>
          </p:nvCxnSpPr>
          <p:spPr>
            <a:xfrm flipV="1">
              <a:off x="5577181" y="2830186"/>
              <a:ext cx="1272380" cy="535601"/>
            </a:xfrm>
            <a:prstGeom prst="straightConnector1">
              <a:avLst/>
            </a:prstGeom>
            <a:noFill/>
            <a:ln w="12700" cap="flat" cmpd="sng" algn="ctr">
              <a:solidFill>
                <a:srgbClr val="FF0000"/>
              </a:solidFill>
              <a:prstDash val="dash"/>
              <a:round/>
              <a:headEnd type="none" w="med" len="med"/>
              <a:tailEnd type="triangl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98" name="TextBox 97">
              <a:extLst>
                <a:ext uri="{FF2B5EF4-FFF2-40B4-BE49-F238E27FC236}">
                  <a16:creationId xmlns:a16="http://schemas.microsoft.com/office/drawing/2014/main" id="{E2FC18C4-5A18-4FD9-9801-CDDE33E93FAE}"/>
                </a:ext>
              </a:extLst>
            </p:cNvPr>
            <p:cNvSpPr txBox="1"/>
            <p:nvPr/>
          </p:nvSpPr>
          <p:spPr>
            <a:xfrm>
              <a:off x="6195010" y="3081623"/>
              <a:ext cx="748965" cy="306757"/>
            </a:xfrm>
            <a:prstGeom prst="rect">
              <a:avLst/>
            </a:prstGeom>
            <a:noFill/>
            <a:ln w="12700">
              <a:noFill/>
            </a:ln>
          </p:spPr>
          <p:txBody>
            <a:bodyPr wrap="square" rtlCol="0">
              <a:noAutofit/>
            </a:bodyPr>
            <a:lstStyle/>
            <a:p>
              <a:pPr algn="ctr" defTabSz="779163">
                <a:lnSpc>
                  <a:spcPts val="1400"/>
                </a:lnSpc>
              </a:pPr>
              <a:r>
                <a:rPr lang="en-US" sz="1200">
                  <a:solidFill>
                    <a:srgbClr val="FF0000"/>
                  </a:solidFill>
                </a:rPr>
                <a:t>Reverse Sub</a:t>
              </a:r>
            </a:p>
            <a:p>
              <a:pPr algn="ctr" defTabSz="779163">
                <a:lnSpc>
                  <a:spcPts val="1400"/>
                </a:lnSpc>
              </a:pPr>
              <a:r>
                <a:rPr lang="en-US" sz="1200">
                  <a:solidFill>
                    <a:srgbClr val="FF0000"/>
                  </a:solidFill>
                </a:rPr>
                <a:t>Merger</a:t>
              </a:r>
            </a:p>
          </p:txBody>
        </p:sp>
      </p:grpSp>
      <p:grpSp>
        <p:nvGrpSpPr>
          <p:cNvPr id="19" name="Group 18">
            <a:extLst>
              <a:ext uri="{FF2B5EF4-FFF2-40B4-BE49-F238E27FC236}">
                <a16:creationId xmlns:a16="http://schemas.microsoft.com/office/drawing/2014/main" id="{8A0F6000-D8F8-48FF-9D47-4E8D7E451EB5}"/>
              </a:ext>
            </a:extLst>
          </p:cNvPr>
          <p:cNvGrpSpPr/>
          <p:nvPr/>
        </p:nvGrpSpPr>
        <p:grpSpPr>
          <a:xfrm>
            <a:off x="8556983" y="1168549"/>
            <a:ext cx="3457019" cy="2478422"/>
            <a:chOff x="8562386" y="1116209"/>
            <a:chExt cx="3457019" cy="2478422"/>
          </a:xfrm>
        </p:grpSpPr>
        <p:sp>
          <p:nvSpPr>
            <p:cNvPr id="69" name="Rectangle 68">
              <a:extLst>
                <a:ext uri="{FF2B5EF4-FFF2-40B4-BE49-F238E27FC236}">
                  <a16:creationId xmlns:a16="http://schemas.microsoft.com/office/drawing/2014/main" id="{4B858C34-70A8-4E48-B991-B81CD3E702CC}"/>
                </a:ext>
              </a:extLst>
            </p:cNvPr>
            <p:cNvSpPr/>
            <p:nvPr/>
          </p:nvSpPr>
          <p:spPr>
            <a:xfrm>
              <a:off x="9617965" y="2127535"/>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Parent</a:t>
              </a:r>
            </a:p>
          </p:txBody>
        </p:sp>
        <p:cxnSp>
          <p:nvCxnSpPr>
            <p:cNvPr id="73" name="Straight Connector 72">
              <a:extLst>
                <a:ext uri="{FF2B5EF4-FFF2-40B4-BE49-F238E27FC236}">
                  <a16:creationId xmlns:a16="http://schemas.microsoft.com/office/drawing/2014/main" id="{BEE6A23D-26CF-48FA-94D4-71256866C0D1}"/>
                </a:ext>
              </a:extLst>
            </p:cNvPr>
            <p:cNvCxnSpPr>
              <a:stCxn id="69" idx="2"/>
              <a:endCxn id="99" idx="0"/>
            </p:cNvCxnSpPr>
            <p:nvPr/>
          </p:nvCxnSpPr>
          <p:spPr>
            <a:xfrm>
              <a:off x="10250932" y="2623825"/>
              <a:ext cx="0" cy="474516"/>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99" name="Rectangle 98">
              <a:extLst>
                <a:ext uri="{FF2B5EF4-FFF2-40B4-BE49-F238E27FC236}">
                  <a16:creationId xmlns:a16="http://schemas.microsoft.com/office/drawing/2014/main" id="{728E0837-2573-4884-9DEF-ECC1D43777EB}"/>
                </a:ext>
              </a:extLst>
            </p:cNvPr>
            <p:cNvSpPr/>
            <p:nvPr/>
          </p:nvSpPr>
          <p:spPr>
            <a:xfrm>
              <a:off x="9617965" y="3098341"/>
              <a:ext cx="1265933" cy="496290"/>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Target</a:t>
              </a:r>
            </a:p>
          </p:txBody>
        </p:sp>
        <p:sp>
          <p:nvSpPr>
            <p:cNvPr id="100" name="TextBox 99">
              <a:extLst>
                <a:ext uri="{FF2B5EF4-FFF2-40B4-BE49-F238E27FC236}">
                  <a16:creationId xmlns:a16="http://schemas.microsoft.com/office/drawing/2014/main" id="{2D1DED2A-64FF-4FC9-950F-E99B677E5387}"/>
                </a:ext>
              </a:extLst>
            </p:cNvPr>
            <p:cNvSpPr txBox="1"/>
            <p:nvPr/>
          </p:nvSpPr>
          <p:spPr>
            <a:xfrm>
              <a:off x="9741117" y="1151233"/>
              <a:ext cx="998991" cy="523220"/>
            </a:xfrm>
            <a:prstGeom prst="rect">
              <a:avLst/>
            </a:prstGeom>
            <a:noFill/>
            <a:ln w="12700">
              <a:noFill/>
            </a:ln>
          </p:spPr>
          <p:txBody>
            <a:bodyPr wrap="none" rtlCol="0">
              <a:spAutoFit/>
            </a:bodyPr>
            <a:lstStyle/>
            <a:p>
              <a:pPr algn="ctr"/>
              <a:r>
                <a:rPr lang="en-US" sz="1400"/>
                <a:t>T</a:t>
              </a:r>
            </a:p>
            <a:p>
              <a:pPr algn="ctr"/>
              <a:r>
                <a:rPr lang="en-US" sz="1400"/>
                <a:t>Public S/Hs</a:t>
              </a:r>
            </a:p>
          </p:txBody>
        </p:sp>
        <p:sp>
          <p:nvSpPr>
            <p:cNvPr id="101" name="TextBox 100">
              <a:extLst>
                <a:ext uri="{FF2B5EF4-FFF2-40B4-BE49-F238E27FC236}">
                  <a16:creationId xmlns:a16="http://schemas.microsoft.com/office/drawing/2014/main" id="{EB77364E-DFFE-4F2E-81F9-872231C09E99}"/>
                </a:ext>
              </a:extLst>
            </p:cNvPr>
            <p:cNvSpPr txBox="1"/>
            <p:nvPr/>
          </p:nvSpPr>
          <p:spPr>
            <a:xfrm>
              <a:off x="11243615" y="1290841"/>
              <a:ext cx="775790" cy="307777"/>
            </a:xfrm>
            <a:prstGeom prst="rect">
              <a:avLst/>
            </a:prstGeom>
            <a:noFill/>
          </p:spPr>
          <p:txBody>
            <a:bodyPr wrap="none" rtlCol="0">
              <a:spAutoFit/>
            </a:bodyPr>
            <a:lstStyle/>
            <a:p>
              <a:r>
                <a:rPr lang="en-US" sz="1400"/>
                <a:t>Investor</a:t>
              </a:r>
            </a:p>
          </p:txBody>
        </p:sp>
        <p:sp>
          <p:nvSpPr>
            <p:cNvPr id="102" name="TextBox 101">
              <a:extLst>
                <a:ext uri="{FF2B5EF4-FFF2-40B4-BE49-F238E27FC236}">
                  <a16:creationId xmlns:a16="http://schemas.microsoft.com/office/drawing/2014/main" id="{32307DE9-3364-488E-AD28-130610899C1A}"/>
                </a:ext>
              </a:extLst>
            </p:cNvPr>
            <p:cNvSpPr txBox="1"/>
            <p:nvPr/>
          </p:nvSpPr>
          <p:spPr>
            <a:xfrm>
              <a:off x="8562386" y="1116209"/>
              <a:ext cx="998991" cy="523220"/>
            </a:xfrm>
            <a:prstGeom prst="rect">
              <a:avLst/>
            </a:prstGeom>
            <a:noFill/>
            <a:ln w="12700">
              <a:noFill/>
            </a:ln>
          </p:spPr>
          <p:txBody>
            <a:bodyPr wrap="none" rtlCol="0">
              <a:spAutoFit/>
            </a:bodyPr>
            <a:lstStyle/>
            <a:p>
              <a:pPr algn="ctr"/>
              <a:r>
                <a:rPr lang="en-US" sz="1400"/>
                <a:t>P</a:t>
              </a:r>
            </a:p>
            <a:p>
              <a:pPr algn="ctr"/>
              <a:r>
                <a:rPr lang="en-US" sz="1400"/>
                <a:t>Public S/Hs</a:t>
              </a:r>
            </a:p>
          </p:txBody>
        </p:sp>
        <p:cxnSp>
          <p:nvCxnSpPr>
            <p:cNvPr id="29" name="Straight Connector 28">
              <a:extLst>
                <a:ext uri="{FF2B5EF4-FFF2-40B4-BE49-F238E27FC236}">
                  <a16:creationId xmlns:a16="http://schemas.microsoft.com/office/drawing/2014/main" id="{EE830F72-B282-497B-A082-59B414D0A028}"/>
                </a:ext>
              </a:extLst>
            </p:cNvPr>
            <p:cNvCxnSpPr>
              <a:stCxn id="102" idx="2"/>
            </p:cNvCxnSpPr>
            <p:nvPr/>
          </p:nvCxnSpPr>
          <p:spPr>
            <a:xfrm>
              <a:off x="9061882" y="1639429"/>
              <a:ext cx="967642" cy="488106"/>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372EA761-5B64-4487-B93D-825AC9F47551}"/>
                </a:ext>
              </a:extLst>
            </p:cNvPr>
            <p:cNvCxnSpPr>
              <a:stCxn id="69" idx="0"/>
              <a:endCxn id="100" idx="2"/>
            </p:cNvCxnSpPr>
            <p:nvPr/>
          </p:nvCxnSpPr>
          <p:spPr>
            <a:xfrm flipH="1" flipV="1">
              <a:off x="10240613" y="1674453"/>
              <a:ext cx="10319" cy="453082"/>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F6FF374-D37A-47BA-AEDB-C3449F1D8CC9}"/>
                </a:ext>
              </a:extLst>
            </p:cNvPr>
            <p:cNvCxnSpPr>
              <a:endCxn id="101" idx="2"/>
            </p:cNvCxnSpPr>
            <p:nvPr/>
          </p:nvCxnSpPr>
          <p:spPr>
            <a:xfrm flipV="1">
              <a:off x="10519416" y="1598618"/>
              <a:ext cx="1112094" cy="523491"/>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03" name="Straight Connector 72">
              <a:extLst>
                <a:ext uri="{FF2B5EF4-FFF2-40B4-BE49-F238E27FC236}">
                  <a16:creationId xmlns:a16="http://schemas.microsoft.com/office/drawing/2014/main" id="{77B3E1D7-38EB-4EEA-ABA1-328849B7A0E8}"/>
                </a:ext>
              </a:extLst>
            </p:cNvPr>
            <p:cNvCxnSpPr/>
            <p:nvPr/>
          </p:nvCxnSpPr>
          <p:spPr>
            <a:xfrm flipV="1">
              <a:off x="10438242" y="2623825"/>
              <a:ext cx="0" cy="484131"/>
            </a:xfrm>
            <a:prstGeom prst="straightConnector1">
              <a:avLst/>
            </a:prstGeom>
            <a:noFill/>
            <a:ln w="12700" cap="flat" cmpd="sng" algn="ctr">
              <a:solidFill>
                <a:srgbClr val="FF0000"/>
              </a:solidFill>
              <a:prstDash val="dash"/>
              <a:round/>
              <a:headEnd type="triangl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04" name="TextBox 103">
              <a:extLst>
                <a:ext uri="{FF2B5EF4-FFF2-40B4-BE49-F238E27FC236}">
                  <a16:creationId xmlns:a16="http://schemas.microsoft.com/office/drawing/2014/main" id="{8D8DD663-C2EC-481F-962B-7DB13B8141CD}"/>
                </a:ext>
              </a:extLst>
            </p:cNvPr>
            <p:cNvSpPr txBox="1"/>
            <p:nvPr/>
          </p:nvSpPr>
          <p:spPr>
            <a:xfrm>
              <a:off x="10438242" y="2702602"/>
              <a:ext cx="748965" cy="306757"/>
            </a:xfrm>
            <a:prstGeom prst="rect">
              <a:avLst/>
            </a:prstGeom>
            <a:noFill/>
            <a:ln w="12700">
              <a:noFill/>
            </a:ln>
          </p:spPr>
          <p:txBody>
            <a:bodyPr wrap="square" rtlCol="0">
              <a:noAutofit/>
            </a:bodyPr>
            <a:lstStyle/>
            <a:p>
              <a:pPr defTabSz="779163">
                <a:lnSpc>
                  <a:spcPts val="1400"/>
                </a:lnSpc>
              </a:pPr>
              <a:r>
                <a:rPr lang="en-US" sz="1200">
                  <a:solidFill>
                    <a:srgbClr val="FF0000"/>
                  </a:solidFill>
                </a:rPr>
                <a:t>Loan</a:t>
              </a:r>
            </a:p>
          </p:txBody>
        </p:sp>
      </p:grpSp>
      <p:sp>
        <p:nvSpPr>
          <p:cNvPr id="50" name="Title 1">
            <a:extLst>
              <a:ext uri="{FF2B5EF4-FFF2-40B4-BE49-F238E27FC236}">
                <a16:creationId xmlns:a16="http://schemas.microsoft.com/office/drawing/2014/main" id="{5212C886-DC44-4BCE-BEC3-077F3D81C544}"/>
              </a:ext>
            </a:extLst>
          </p:cNvPr>
          <p:cNvSpPr txBox="1"/>
          <p:nvPr/>
        </p:nvSpPr>
        <p:spPr>
          <a:xfrm>
            <a:off x="838200" y="327297"/>
            <a:ext cx="10515600" cy="81900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2400" b="1" i="0" u="none" strike="noStrike" kern="1200" cap="none" spc="0" normalizeH="0" baseline="0" noProof="0">
                <a:ln>
                  <a:noFill/>
                </a:ln>
                <a:solidFill>
                  <a:prstClr val="black"/>
                </a:solidFill>
                <a:effectLst/>
                <a:uLnTx/>
                <a:uFillTx/>
                <a:latin typeface="+mn-lt"/>
                <a:ea typeface="+mn-ea"/>
                <a:cs typeface="+mn-cs"/>
              </a:rPr>
              <a:t>Does “Direction” Matter:  Target Supplies Cash with Dilution</a:t>
            </a:r>
            <a:endParaRPr kumimoji="0" lang="en-US" sz="2400" b="0" i="0" u="none" strike="noStrike" kern="1200" cap="none" spc="0" normalizeH="0" baseline="0" noProof="0">
              <a:ln>
                <a:noFill/>
              </a:ln>
              <a:solidFill>
                <a:prstClr val="black"/>
              </a:solidFill>
              <a:effectLst/>
              <a:uLnTx/>
              <a:uFillTx/>
              <a:latin typeface="+mn-lt"/>
              <a:ea typeface="+mn-ea"/>
              <a:cs typeface="+mn-cs"/>
            </a:endParaRPr>
          </a:p>
        </p:txBody>
      </p:sp>
      <p:grpSp>
        <p:nvGrpSpPr>
          <p:cNvPr id="64" name="Group 63">
            <a:extLst>
              <a:ext uri="{FF2B5EF4-FFF2-40B4-BE49-F238E27FC236}">
                <a16:creationId xmlns:a16="http://schemas.microsoft.com/office/drawing/2014/main" id="{E3223D66-2358-493A-A447-B831A497CECA}"/>
              </a:ext>
            </a:extLst>
          </p:cNvPr>
          <p:cNvGrpSpPr/>
          <p:nvPr/>
        </p:nvGrpSpPr>
        <p:grpSpPr>
          <a:xfrm>
            <a:off x="3793475" y="1168549"/>
            <a:ext cx="4570164" cy="2260645"/>
            <a:chOff x="3793475" y="1168549"/>
            <a:chExt cx="4570164" cy="2260645"/>
          </a:xfrm>
        </p:grpSpPr>
        <p:cxnSp>
          <p:nvCxnSpPr>
            <p:cNvPr id="65" name="Straight Connector 64">
              <a:extLst>
                <a:ext uri="{FF2B5EF4-FFF2-40B4-BE49-F238E27FC236}">
                  <a16:creationId xmlns:a16="http://schemas.microsoft.com/office/drawing/2014/main" id="{846A50AE-8243-4334-AA90-E45526D7662A}"/>
                </a:ext>
              </a:extLst>
            </p:cNvPr>
            <p:cNvCxnSpPr/>
            <p:nvPr/>
          </p:nvCxnSpPr>
          <p:spPr>
            <a:xfrm>
              <a:off x="3793475" y="1168549"/>
              <a:ext cx="0" cy="2260451"/>
            </a:xfrm>
            <a:prstGeom prst="line">
              <a:avLst/>
            </a:prstGeom>
            <a:ln w="12700" cap="flat" algn="ctr">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C53166DE-8837-4CC0-9E3A-161D9BEF4A42}"/>
                </a:ext>
              </a:extLst>
            </p:cNvPr>
            <p:cNvCxnSpPr/>
            <p:nvPr/>
          </p:nvCxnSpPr>
          <p:spPr>
            <a:xfrm>
              <a:off x="8363639" y="1168743"/>
              <a:ext cx="0" cy="2260451"/>
            </a:xfrm>
            <a:prstGeom prst="line">
              <a:avLst/>
            </a:prstGeom>
            <a:ln w="12700" cap="flat" algn="ctr">
              <a:solidFill>
                <a:schemeClr val="tx1"/>
              </a:solidFill>
              <a:prstDash val="soli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047684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D04ED8-2A7B-4D38-8675-E38080816F15}"/>
              </a:ext>
            </a:extLst>
          </p:cNvPr>
          <p:cNvSpPr txBox="1"/>
          <p:nvPr/>
        </p:nvSpPr>
        <p:spPr>
          <a:xfrm>
            <a:off x="449580" y="530352"/>
            <a:ext cx="11292840" cy="6063198"/>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ts val="2400"/>
              </a:spcAft>
              <a:buClrTx/>
              <a:buSzTx/>
              <a:buFontTx/>
              <a:buNone/>
              <a:defRPr/>
            </a:pPr>
            <a:r>
              <a:rPr kumimoji="0" lang="en-US" sz="2400" b="1" i="0" u="none" strike="noStrike" kern="1200" cap="none" spc="0" normalizeH="0" baseline="0" noProof="0">
                <a:ln>
                  <a:noFill/>
                </a:ln>
                <a:solidFill>
                  <a:prstClr val="black"/>
                </a:solidFill>
                <a:effectLst/>
                <a:uLnTx/>
                <a:uFillTx/>
                <a:latin typeface="Calibri" panose="020F0502020204030204"/>
                <a:ea typeface="+mn-ea"/>
                <a:cs typeface="+mn-cs"/>
              </a:rPr>
              <a:t>Corporate Stock “Disguised Sales” - Summary</a:t>
            </a: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spcBef>
                <a:spcPct val="0"/>
              </a:spcBef>
              <a:spcAft>
                <a:spcPts val="1200"/>
              </a:spcAft>
              <a:buClrTx/>
              <a:buSzTx/>
              <a:buFont typeface="Arial" panose="020B0604020202020204" pitchFamily="34" charset="0"/>
              <a:buChar char="•"/>
              <a:defRPr/>
            </a:pPr>
            <a:r>
              <a:rPr kumimoji="0" lang="en-US" b="0" i="0" u="none" strike="noStrike" kern="1200" cap="none" spc="0" normalizeH="0" baseline="0" noProof="0">
                <a:ln>
                  <a:noFill/>
                </a:ln>
                <a:solidFill>
                  <a:prstClr val="black"/>
                </a:solidFill>
                <a:effectLst/>
                <a:uLnTx/>
                <a:uFillTx/>
                <a:latin typeface="Calibri" panose="020F0502020204030204"/>
                <a:ea typeface="+mn-ea"/>
                <a:cs typeface="+mn-cs"/>
              </a:rPr>
              <a:t>Is it possible to articulate a coherent test?  </a:t>
            </a:r>
            <a:r>
              <a:rPr lang="en-US">
                <a:solidFill>
                  <a:prstClr val="black"/>
                </a:solidFill>
                <a:latin typeface="Calibri" panose="020F0502020204030204"/>
              </a:rPr>
              <a:t>Likely a narrow exception to the general rule that form controls, with following key factors:</a:t>
            </a:r>
            <a:endParaRPr kumimoji="0" lang="en-US" b="0" i="0" u="none" strike="noStrike" kern="1200" cap="none" spc="0" normalizeH="0" baseline="0" noProof="0">
              <a:ln>
                <a:noFill/>
              </a:ln>
              <a:solidFill>
                <a:prstClr val="black"/>
              </a:solidFill>
              <a:effectLst/>
              <a:uLnTx/>
              <a:uFillTx/>
              <a:latin typeface="Calibri" panose="020F0502020204030204"/>
              <a:ea typeface="+mn-ea"/>
              <a:cs typeface="+mn-cs"/>
            </a:endParaRPr>
          </a:p>
          <a:p>
            <a:pPr marL="800100" marR="0" lvl="1" indent="-342900" algn="l" defTabSz="914400" rtl="0" eaLnBrk="1" fontAlgn="auto" latinLnBrk="0" hangingPunct="1">
              <a:spcBef>
                <a:spcPct val="0"/>
              </a:spcBef>
              <a:spcAft>
                <a:spcPts val="1200"/>
              </a:spcAft>
              <a:buClrTx/>
              <a:buSzTx/>
              <a:buFont typeface="Arial" panose="020B0604020202020204" pitchFamily="34" charset="0"/>
              <a:buChar char="•"/>
              <a:defRPr/>
            </a:pPr>
            <a:r>
              <a:rPr lang="en-US" b="1">
                <a:solidFill>
                  <a:prstClr val="black"/>
                </a:solidFill>
                <a:latin typeface="Calibri" panose="020F0502020204030204"/>
              </a:rPr>
              <a:t>Business Purpose / Tax Motivation / “Sham” transaction </a:t>
            </a:r>
          </a:p>
          <a:p>
            <a:pPr marL="1257300" lvl="2" indent="-342900">
              <a:spcAft>
                <a:spcPts val="1200"/>
              </a:spcAft>
              <a:buFont typeface="Arial" panose="020B0604020202020204" pitchFamily="34" charset="0"/>
              <a:buChar char="•"/>
              <a:defRPr/>
            </a:pPr>
            <a:r>
              <a:rPr kumimoji="0" lang="en-US" b="0" i="0" u="none" strike="noStrike" kern="1200" cap="none" spc="0" normalizeH="0" baseline="0" noProof="0">
                <a:ln>
                  <a:noFill/>
                </a:ln>
                <a:solidFill>
                  <a:prstClr val="black"/>
                </a:solidFill>
                <a:effectLst/>
                <a:uLnTx/>
                <a:uFillTx/>
                <a:latin typeface="Calibri" panose="020F0502020204030204"/>
                <a:ea typeface="+mn-ea"/>
                <a:cs typeface="+mn-cs"/>
              </a:rPr>
              <a:t>Is there a reason to structure as “in and out”</a:t>
            </a:r>
          </a:p>
          <a:p>
            <a:pPr marL="1257300" lvl="2" indent="-342900">
              <a:spcAft>
                <a:spcPts val="1200"/>
              </a:spcAft>
              <a:buFont typeface="Arial" panose="020B0604020202020204" pitchFamily="34" charset="0"/>
              <a:buChar char="•"/>
              <a:defRPr/>
            </a:pPr>
            <a:r>
              <a:rPr lang="en-US">
                <a:solidFill>
                  <a:prstClr val="black"/>
                </a:solidFill>
                <a:latin typeface="Calibri" panose="020F0502020204030204"/>
              </a:rPr>
              <a:t>Are the “sellers” paying tax / reducing basis</a:t>
            </a:r>
          </a:p>
          <a:p>
            <a:pPr marL="1257300" lvl="2" indent="-342900">
              <a:spcAft>
                <a:spcPts val="1200"/>
              </a:spcAft>
              <a:buFont typeface="Arial" panose="020B0604020202020204" pitchFamily="34" charset="0"/>
              <a:buChar char="•"/>
              <a:defRPr/>
            </a:pPr>
            <a:r>
              <a:rPr lang="en-US">
                <a:solidFill>
                  <a:prstClr val="black"/>
                </a:solidFill>
                <a:latin typeface="Calibri" panose="020F0502020204030204"/>
              </a:rPr>
              <a:t>Should form be respected absent abuse (compare Rev. Rul. 84-111)?</a:t>
            </a:r>
          </a:p>
          <a:p>
            <a:pPr marL="800100" lvl="1" indent="-342900">
              <a:spcAft>
                <a:spcPts val="1200"/>
              </a:spcAft>
              <a:buFont typeface="Arial" panose="020B0604020202020204" pitchFamily="34" charset="0"/>
              <a:buChar char="•"/>
              <a:defRPr/>
            </a:pPr>
            <a:r>
              <a:rPr lang="en-US" b="1">
                <a:solidFill>
                  <a:prstClr val="black"/>
                </a:solidFill>
                <a:latin typeface="Calibri" panose="020F0502020204030204"/>
              </a:rPr>
              <a:t>Source of Funds</a:t>
            </a:r>
          </a:p>
          <a:p>
            <a:pPr marL="1257300" lvl="2" indent="-342900">
              <a:spcAft>
                <a:spcPts val="1200"/>
              </a:spcAft>
              <a:buFont typeface="Arial" panose="020B0604020202020204" pitchFamily="34" charset="0"/>
              <a:buChar char="•"/>
              <a:defRPr/>
            </a:pPr>
            <a:r>
              <a:rPr kumimoji="0" lang="en-US" b="0" i="0" u="none" strike="noStrike" kern="1200" cap="none" spc="0" normalizeH="0" baseline="0" noProof="0">
                <a:ln>
                  <a:noFill/>
                </a:ln>
                <a:solidFill>
                  <a:prstClr val="black"/>
                </a:solidFill>
                <a:effectLst/>
                <a:uLnTx/>
                <a:uFillTx/>
                <a:latin typeface="Calibri" panose="020F0502020204030204"/>
                <a:ea typeface="+mn-ea"/>
                <a:cs typeface="+mn-cs"/>
              </a:rPr>
              <a:t>Is “buyer” supplying the cash and/or property?  Is “buyer” assistance needed to make the distribution?</a:t>
            </a:r>
          </a:p>
          <a:p>
            <a:pPr marL="1257300" lvl="2" indent="-342900">
              <a:spcAft>
                <a:spcPts val="1200"/>
              </a:spcAft>
              <a:buFont typeface="Arial" panose="020B0604020202020204" pitchFamily="34" charset="0"/>
              <a:buChar char="•"/>
              <a:defRPr/>
            </a:pPr>
            <a:r>
              <a:rPr lang="en-US">
                <a:solidFill>
                  <a:prstClr val="black"/>
                </a:solidFill>
                <a:latin typeface="Calibri" panose="020F0502020204030204"/>
              </a:rPr>
              <a:t>Unwanted Assets?</a:t>
            </a:r>
            <a:endParaRPr kumimoji="0" lang="en-US" b="0" i="0" u="none" strike="noStrike" kern="1200" cap="none" spc="0" normalizeH="0" baseline="0" noProof="0">
              <a:ln>
                <a:noFill/>
              </a:ln>
              <a:solidFill>
                <a:prstClr val="black"/>
              </a:solidFill>
              <a:effectLst/>
              <a:uLnTx/>
              <a:uFillTx/>
              <a:latin typeface="Calibri" panose="020F0502020204030204"/>
              <a:ea typeface="+mn-ea"/>
              <a:cs typeface="+mn-cs"/>
            </a:endParaRPr>
          </a:p>
          <a:p>
            <a:pPr marL="800100" lvl="1" indent="-342900">
              <a:spcAft>
                <a:spcPts val="1200"/>
              </a:spcAft>
              <a:buFont typeface="Arial" panose="020B0604020202020204" pitchFamily="34" charset="0"/>
              <a:buChar char="•"/>
              <a:defRPr/>
            </a:pPr>
            <a:r>
              <a:rPr kumimoji="0" lang="en-US" b="1" i="0" u="none" strike="noStrike" kern="1200" cap="none" spc="0" normalizeH="0" baseline="0" noProof="0">
                <a:ln>
                  <a:noFill/>
                </a:ln>
                <a:solidFill>
                  <a:prstClr val="black"/>
                </a:solidFill>
                <a:effectLst/>
                <a:uLnTx/>
                <a:uFillTx/>
                <a:latin typeface="Calibri" panose="020F0502020204030204"/>
                <a:ea typeface="+mn-ea"/>
                <a:cs typeface="+mn-cs"/>
              </a:rPr>
              <a:t>Proximity of Time</a:t>
            </a:r>
          </a:p>
          <a:p>
            <a:pPr marL="800100" lvl="1" indent="-342900">
              <a:spcAft>
                <a:spcPts val="1200"/>
              </a:spcAft>
              <a:buFont typeface="Arial" panose="020B0604020202020204" pitchFamily="34" charset="0"/>
              <a:buChar char="•"/>
              <a:defRPr/>
            </a:pPr>
            <a:r>
              <a:rPr kumimoji="0" lang="en-US" b="1" i="0" u="none" strike="noStrike" kern="1200" cap="none" spc="0" normalizeH="0" baseline="0" noProof="0">
                <a:ln>
                  <a:noFill/>
                </a:ln>
                <a:solidFill>
                  <a:prstClr val="black"/>
                </a:solidFill>
                <a:effectLst/>
                <a:uLnTx/>
                <a:uFillTx/>
                <a:latin typeface="Calibri" panose="020F0502020204030204"/>
                <a:ea typeface="+mn-ea"/>
                <a:cs typeface="+mn-cs"/>
              </a:rPr>
              <a:t>Direct Negotiations</a:t>
            </a:r>
          </a:p>
          <a:p>
            <a:pPr marL="1257300" lvl="2" indent="-342900">
              <a:spcAft>
                <a:spcPts val="1200"/>
              </a:spcAft>
              <a:buFont typeface="Arial" panose="020B0604020202020204" pitchFamily="34" charset="0"/>
              <a:buChar char="•"/>
              <a:defRPr/>
            </a:pPr>
            <a:r>
              <a:rPr kumimoji="0" lang="en-US" b="0" i="0" u="none" strike="noStrike" kern="1200" cap="none" spc="0" normalizeH="0" baseline="0" noProof="0">
                <a:ln>
                  <a:noFill/>
                </a:ln>
                <a:solidFill>
                  <a:prstClr val="black"/>
                </a:solidFill>
                <a:effectLst/>
                <a:uLnTx/>
                <a:uFillTx/>
                <a:latin typeface="Calibri" panose="020F0502020204030204"/>
                <a:ea typeface="+mn-ea"/>
                <a:cs typeface="+mn-cs"/>
              </a:rPr>
              <a:t>Is there a plan involving all parties (double “but for” test)?</a:t>
            </a:r>
          </a:p>
          <a:p>
            <a:pPr marL="1257300" lvl="2" indent="-342900">
              <a:spcAft>
                <a:spcPts val="1200"/>
              </a:spcAft>
              <a:buFont typeface="Arial" panose="020B0604020202020204" pitchFamily="34" charset="0"/>
              <a:buChar char="•"/>
              <a:defRPr/>
            </a:pPr>
            <a:r>
              <a:rPr lang="en-US">
                <a:solidFill>
                  <a:prstClr val="black"/>
                </a:solidFill>
                <a:latin typeface="Calibri" panose="020F0502020204030204"/>
              </a:rPr>
              <a:t>Private versus public distinction </a:t>
            </a:r>
            <a:endParaRPr kumimoji="0" lang="en-US"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02224A60-403D-4BF0-BD95-F6DFAC510A1D}"/>
              </a:ext>
            </a:extLst>
          </p:cNvPr>
          <p:cNvSpPr>
            <a:spLocks noGrp="1"/>
          </p:cNvSpPr>
          <p:nvPr>
            <p:ph type="sldNum" sz="quarter" idx="12"/>
          </p:nvPr>
        </p:nvSpPr>
        <p:spPr/>
        <p:txBody>
          <a:bodyPr/>
          <a:lstStyle/>
          <a:p>
            <a:fld id="{65AFAB5D-A498-4573-A847-903418A04ABF}" type="slidenum">
              <a:rPr lang="en-US" smtClean="0"/>
              <a:t>24</a:t>
            </a:fld>
            <a:endParaRPr lang="en-US"/>
          </a:p>
        </p:txBody>
      </p:sp>
    </p:spTree>
    <p:extLst>
      <p:ext uri="{BB962C8B-B14F-4D97-AF65-F5344CB8AC3E}">
        <p14:creationId xmlns:p14="http://schemas.microsoft.com/office/powerpoint/2010/main" val="5203085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D04ED8-2A7B-4D38-8675-E38080816F15}"/>
              </a:ext>
            </a:extLst>
          </p:cNvPr>
          <p:cNvSpPr txBox="1"/>
          <p:nvPr/>
        </p:nvSpPr>
        <p:spPr>
          <a:xfrm>
            <a:off x="1015481" y="2574962"/>
            <a:ext cx="10161037" cy="2185214"/>
          </a:xfrm>
          <a:prstGeom prst="rect">
            <a:avLst/>
          </a:prstGeom>
          <a:noFill/>
        </p:spPr>
        <p:txBody>
          <a:bodyPr wrap="square" rtlCol="0">
            <a:spAutoFit/>
          </a:bodyPr>
          <a:lstStyle/>
          <a:p>
            <a:pPr marR="0" lvl="0" algn="ctr" defTabSz="914400" rtl="0" eaLnBrk="1" fontAlgn="auto" latinLnBrk="0" hangingPunct="1">
              <a:lnSpc>
                <a:spcPct val="100000"/>
              </a:lnSpc>
              <a:spcBef>
                <a:spcPct val="0"/>
              </a:spcBef>
              <a:spcAft>
                <a:spcPct val="0"/>
              </a:spcAft>
              <a:buClrTx/>
              <a:buSzTx/>
              <a:defRPr/>
            </a:pPr>
            <a:r>
              <a:rPr kumimoji="0" lang="en-US" sz="3600" i="0" u="none" strike="noStrike" kern="1200" cap="none" spc="0" normalizeH="0" baseline="0" noProof="0">
                <a:ln>
                  <a:noFill/>
                </a:ln>
                <a:solidFill>
                  <a:prstClr val="black"/>
                </a:solidFill>
                <a:effectLst/>
                <a:uLnTx/>
                <a:uFillTx/>
                <a:latin typeface="Calibri" panose="020F0502020204030204"/>
                <a:ea typeface="+mn-ea"/>
                <a:cs typeface="+mn-cs"/>
              </a:rPr>
              <a:t>3.	Revisiting Disguised Sales of Partnership Equity</a:t>
            </a:r>
          </a:p>
          <a:p>
            <a:pPr marL="742950" marR="0" lvl="0" indent="-742950" algn="ctr" defTabSz="914400" rtl="0" eaLnBrk="1" fontAlgn="auto" latinLnBrk="0" hangingPunct="1">
              <a:lnSpc>
                <a:spcPct val="100000"/>
              </a:lnSpc>
              <a:spcBef>
                <a:spcPct val="0"/>
              </a:spcBef>
              <a:spcAft>
                <a:spcPct val="0"/>
              </a:spcAft>
              <a:buClrTx/>
              <a:buSzTx/>
              <a:buFontTx/>
              <a:buAutoNum type="arabicPeriod"/>
              <a:defRPr/>
            </a:pPr>
            <a:endParaRPr kumimoji="0" lang="en-US" sz="440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kumimoji="0" lang="en-US" sz="2800" i="0" u="none" strike="noStrike" kern="1200" cap="none" spc="0" normalizeH="0" baseline="0" noProof="0">
                <a:ln>
                  <a:noFill/>
                </a:ln>
                <a:solidFill>
                  <a:prstClr val="black"/>
                </a:solidFill>
                <a:effectLst/>
                <a:uLnTx/>
                <a:uFillTx/>
                <a:latin typeface="Calibri" panose="020F0502020204030204"/>
                <a:ea typeface="+mn-ea"/>
                <a:cs typeface="+mn-cs"/>
              </a:rPr>
              <a:t>Why is the Result Different?</a:t>
            </a:r>
          </a:p>
          <a:p>
            <a:pPr marL="0" marR="0" lvl="0" indent="0" algn="l" defTabSz="914400" rtl="0" eaLnBrk="1" fontAlgn="auto"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BFBD1F57-79EA-4E76-936D-58971D12AD9C}"/>
              </a:ext>
            </a:extLst>
          </p:cNvPr>
          <p:cNvSpPr>
            <a:spLocks noGrp="1"/>
          </p:cNvSpPr>
          <p:nvPr>
            <p:ph type="sldNum" sz="quarter" idx="12"/>
          </p:nvPr>
        </p:nvSpPr>
        <p:spPr/>
        <p:txBody>
          <a:bodyPr/>
          <a:lstStyle/>
          <a:p>
            <a:fld id="{65AFAB5D-A498-4573-A847-903418A04ABF}" type="slidenum">
              <a:rPr lang="en-US" smtClean="0"/>
              <a:t>25</a:t>
            </a:fld>
            <a:endParaRPr lang="en-US"/>
          </a:p>
        </p:txBody>
      </p:sp>
    </p:spTree>
    <p:extLst>
      <p:ext uri="{BB962C8B-B14F-4D97-AF65-F5344CB8AC3E}">
        <p14:creationId xmlns:p14="http://schemas.microsoft.com/office/powerpoint/2010/main" val="5023120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7AAB8F1-7D77-4645-94F5-E3C7EBCE6794}"/>
              </a:ext>
            </a:extLst>
          </p:cNvPr>
          <p:cNvSpPr>
            <a:spLocks noGrp="1"/>
          </p:cNvSpPr>
          <p:nvPr>
            <p:ph type="sldNum" sz="quarter" idx="12"/>
          </p:nvPr>
        </p:nvSpPr>
        <p:spPr/>
        <p:txBody>
          <a:bodyPr/>
          <a:lstStyle/>
          <a:p>
            <a:fld id="{65AFAB5D-A498-4573-A847-903418A04ABF}" type="slidenum">
              <a:rPr lang="en-US" smtClean="0"/>
              <a:t>26</a:t>
            </a:fld>
            <a:endParaRPr lang="en-US"/>
          </a:p>
        </p:txBody>
      </p:sp>
      <p:cxnSp>
        <p:nvCxnSpPr>
          <p:cNvPr id="106" name="Straight Connector 72">
            <a:extLst>
              <a:ext uri="{FF2B5EF4-FFF2-40B4-BE49-F238E27FC236}">
                <a16:creationId xmlns:a16="http://schemas.microsoft.com/office/drawing/2014/main" id="{DE70F8B3-09CF-4646-84F5-66CEC81A0D89}"/>
              </a:ext>
            </a:extLst>
          </p:cNvPr>
          <p:cNvCxnSpPr>
            <a:stCxn id="47" idx="4"/>
          </p:cNvCxnSpPr>
          <p:nvPr/>
        </p:nvCxnSpPr>
        <p:spPr>
          <a:xfrm flipH="1">
            <a:off x="6303338" y="1858001"/>
            <a:ext cx="1192979" cy="1260178"/>
          </a:xfrm>
          <a:prstGeom prst="straightConnector1">
            <a:avLst/>
          </a:prstGeom>
          <a:noFill/>
          <a:ln w="9525" cap="flat" cmpd="sng" algn="ctr">
            <a:solidFill>
              <a:srgbClr val="FF0000"/>
            </a:solidFill>
            <a:prstDash val="dash"/>
            <a:round/>
            <a:headEnd type="triangle" w="med" len="med"/>
            <a:tailEnd type="triangl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07" name="TextBox 106">
            <a:extLst>
              <a:ext uri="{FF2B5EF4-FFF2-40B4-BE49-F238E27FC236}">
                <a16:creationId xmlns:a16="http://schemas.microsoft.com/office/drawing/2014/main" id="{D4A5AEF6-4B8E-469E-BE88-EBEDF0252E56}"/>
              </a:ext>
            </a:extLst>
          </p:cNvPr>
          <p:cNvSpPr txBox="1"/>
          <p:nvPr/>
        </p:nvSpPr>
        <p:spPr>
          <a:xfrm>
            <a:off x="6458647" y="2924889"/>
            <a:ext cx="1217350" cy="193290"/>
          </a:xfrm>
          <a:prstGeom prst="rect">
            <a:avLst/>
          </a:prstGeom>
          <a:noFill/>
        </p:spPr>
        <p:txBody>
          <a:bodyPr wrap="square" rtlCol="0">
            <a:noAutofit/>
          </a:bodyPr>
          <a:lstStyle/>
          <a:p>
            <a:pPr defTabSz="779163">
              <a:lnSpc>
                <a:spcPts val="1400"/>
              </a:lnSpc>
            </a:pPr>
            <a:r>
              <a:rPr lang="en-US" sz="1200">
                <a:solidFill>
                  <a:srgbClr val="FF0000"/>
                </a:solidFill>
              </a:rPr>
              <a:t>Cash</a:t>
            </a:r>
          </a:p>
        </p:txBody>
      </p:sp>
      <p:cxnSp>
        <p:nvCxnSpPr>
          <p:cNvPr id="109" name="Straight Connector 72">
            <a:extLst>
              <a:ext uri="{FF2B5EF4-FFF2-40B4-BE49-F238E27FC236}">
                <a16:creationId xmlns:a16="http://schemas.microsoft.com/office/drawing/2014/main" id="{43F6444F-23F1-45DE-B670-A836C3AD67CA}"/>
              </a:ext>
            </a:extLst>
          </p:cNvPr>
          <p:cNvCxnSpPr/>
          <p:nvPr/>
        </p:nvCxnSpPr>
        <p:spPr>
          <a:xfrm>
            <a:off x="6107454" y="1865408"/>
            <a:ext cx="0" cy="1148051"/>
          </a:xfrm>
          <a:prstGeom prst="straightConnector1">
            <a:avLst/>
          </a:prstGeom>
          <a:noFill/>
          <a:ln w="9525" cap="flat" cmpd="sng" algn="ctr">
            <a:solidFill>
              <a:srgbClr val="FF0000"/>
            </a:solidFill>
            <a:prstDash val="dash"/>
            <a:round/>
            <a:headEnd type="triangle" w="med" len="med"/>
            <a:tailEnd type="triangl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61" name="TextBox 160">
            <a:extLst>
              <a:ext uri="{FF2B5EF4-FFF2-40B4-BE49-F238E27FC236}">
                <a16:creationId xmlns:a16="http://schemas.microsoft.com/office/drawing/2014/main" id="{A33EA5B7-C5DA-419D-8B13-139C37D52990}"/>
              </a:ext>
            </a:extLst>
          </p:cNvPr>
          <p:cNvSpPr txBox="1"/>
          <p:nvPr/>
        </p:nvSpPr>
        <p:spPr>
          <a:xfrm>
            <a:off x="449580" y="3963853"/>
            <a:ext cx="11292840" cy="2462213"/>
          </a:xfrm>
          <a:prstGeom prst="rect">
            <a:avLst/>
          </a:prstGeom>
          <a:noFill/>
        </p:spPr>
        <p:txBody>
          <a:bodyPr wrap="square" rtlCol="0">
            <a:spAutoFit/>
          </a:bodyPr>
          <a:lstStyle/>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Facts:</a:t>
            </a:r>
            <a:endParaRPr kumimoji="0" lang="en-US" sz="1600" b="1" strike="noStrike" kern="1200" cap="none" spc="0" normalizeH="0" baseline="0" noProof="0">
              <a:ln>
                <a:noFill/>
              </a:ln>
              <a:solidFill>
                <a:prstClr val="black"/>
              </a:solidFill>
              <a:effectLst/>
              <a:uLnTx/>
              <a:uFillTx/>
              <a:ea typeface="+mn-ea"/>
              <a:cs typeface="+mn-cs"/>
            </a:endParaRPr>
          </a:p>
          <a:p>
            <a:pPr marL="742950" lvl="1" indent="-285750">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Partnership X had two partners, A and B, with 50 units each</a:t>
            </a:r>
          </a:p>
          <a:p>
            <a:pPr marL="742950" lvl="1" indent="-285750">
              <a:spcAft>
                <a:spcPts val="600"/>
              </a:spcAft>
              <a:buFont typeface="Arial" panose="020B0604020202020204" pitchFamily="34" charset="0"/>
              <a:buChar char="•"/>
              <a:defRPr/>
            </a:pPr>
            <a:r>
              <a:rPr lang="en-US" sz="1600">
                <a:solidFill>
                  <a:prstClr val="black"/>
                </a:solidFill>
              </a:rPr>
              <a:t>To bring C into the business, pursuant to an integrated plan, X issued 25 units to C and then redeemed 25 units from each of A and B</a:t>
            </a:r>
          </a:p>
          <a:p>
            <a:pPr marL="742950" lvl="1" indent="-285750">
              <a:spcAft>
                <a:spcPts val="600"/>
              </a:spcAft>
              <a:buFont typeface="Arial" panose="020B0604020202020204" pitchFamily="34" charset="0"/>
              <a:buChar char="•"/>
              <a:defRPr/>
            </a:pPr>
            <a:endParaRPr lang="en-US" sz="1600">
              <a:solidFill>
                <a:prstClr val="black"/>
              </a:solidFill>
            </a:endParaRPr>
          </a:p>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Issues to Consider:</a:t>
            </a:r>
          </a:p>
          <a:p>
            <a:pPr marL="742950" lvl="1" indent="-285750">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Almost certainly a disguised sale of partnership interests</a:t>
            </a:r>
          </a:p>
          <a:p>
            <a:pPr marL="742950" lvl="1" indent="-285750">
              <a:buFont typeface="Arial" panose="020B0604020202020204" pitchFamily="34" charset="0"/>
              <a:buChar char="•"/>
              <a:defRPr/>
            </a:pPr>
            <a:r>
              <a:rPr lang="en-US" sz="1600">
                <a:solidFill>
                  <a:prstClr val="black"/>
                </a:solidFill>
              </a:rPr>
              <a:t>Why is the result different? </a:t>
            </a:r>
          </a:p>
          <a:p>
            <a:pPr marL="742950" lvl="1" indent="-285750">
              <a:buFont typeface="Arial" panose="020B0604020202020204" pitchFamily="34" charset="0"/>
              <a:buChar char="•"/>
              <a:defRPr/>
            </a:pPr>
            <a:r>
              <a:rPr lang="en-US" sz="1600">
                <a:solidFill>
                  <a:prstClr val="black"/>
                </a:solidFill>
              </a:rPr>
              <a:t>No need to find a “sham”?  What if C has good business reasons for subscribing for new equity? </a:t>
            </a:r>
            <a:endParaRPr kumimoji="0" lang="en-US" sz="1600" b="0" i="0" u="none" strike="noStrike" kern="1200" cap="none" spc="0" normalizeH="0" baseline="0" noProof="0">
              <a:ln>
                <a:noFill/>
              </a:ln>
              <a:solidFill>
                <a:prstClr val="black"/>
              </a:solidFill>
              <a:effectLst/>
              <a:uLnTx/>
              <a:uFillTx/>
              <a:ea typeface="+mn-ea"/>
              <a:cs typeface="+mn-cs"/>
            </a:endParaRPr>
          </a:p>
        </p:txBody>
      </p:sp>
      <p:sp>
        <p:nvSpPr>
          <p:cNvPr id="45" name="Oval 44">
            <a:extLst>
              <a:ext uri="{FF2B5EF4-FFF2-40B4-BE49-F238E27FC236}">
                <a16:creationId xmlns:a16="http://schemas.microsoft.com/office/drawing/2014/main" id="{AF6A0136-5E28-45A5-8E8E-1ADE24CF32B0}"/>
              </a:ext>
            </a:extLst>
          </p:cNvPr>
          <p:cNvSpPr/>
          <p:nvPr/>
        </p:nvSpPr>
        <p:spPr>
          <a:xfrm>
            <a:off x="4113287" y="1289245"/>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a:t>
            </a:r>
          </a:p>
        </p:txBody>
      </p:sp>
      <p:sp>
        <p:nvSpPr>
          <p:cNvPr id="46" name="Oval 45">
            <a:extLst>
              <a:ext uri="{FF2B5EF4-FFF2-40B4-BE49-F238E27FC236}">
                <a16:creationId xmlns:a16="http://schemas.microsoft.com/office/drawing/2014/main" id="{0648E79F-3357-4BCB-83FC-16AA3BD4F7EF}"/>
              </a:ext>
            </a:extLst>
          </p:cNvPr>
          <p:cNvSpPr/>
          <p:nvPr/>
        </p:nvSpPr>
        <p:spPr>
          <a:xfrm>
            <a:off x="5619766" y="1275694"/>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B</a:t>
            </a:r>
          </a:p>
        </p:txBody>
      </p:sp>
      <p:sp>
        <p:nvSpPr>
          <p:cNvPr id="47" name="Oval 46">
            <a:extLst>
              <a:ext uri="{FF2B5EF4-FFF2-40B4-BE49-F238E27FC236}">
                <a16:creationId xmlns:a16="http://schemas.microsoft.com/office/drawing/2014/main" id="{AF99CB11-4F09-4881-858E-8EB3EC7C29D1}"/>
              </a:ext>
            </a:extLst>
          </p:cNvPr>
          <p:cNvSpPr/>
          <p:nvPr/>
        </p:nvSpPr>
        <p:spPr>
          <a:xfrm>
            <a:off x="7197292" y="1242051"/>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t>
            </a:r>
          </a:p>
        </p:txBody>
      </p:sp>
      <p:cxnSp>
        <p:nvCxnSpPr>
          <p:cNvPr id="49" name="Straight Connector 48">
            <a:extLst>
              <a:ext uri="{FF2B5EF4-FFF2-40B4-BE49-F238E27FC236}">
                <a16:creationId xmlns:a16="http://schemas.microsoft.com/office/drawing/2014/main" id="{02391CD2-728D-4FA7-B2CB-9AB01C9039FB}"/>
              </a:ext>
            </a:extLst>
          </p:cNvPr>
          <p:cNvCxnSpPr>
            <a:stCxn id="46" idx="4"/>
            <a:endCxn id="25" idx="0"/>
          </p:cNvCxnSpPr>
          <p:nvPr/>
        </p:nvCxnSpPr>
        <p:spPr>
          <a:xfrm flipH="1">
            <a:off x="5916957" y="1891644"/>
            <a:ext cx="1834" cy="982840"/>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804E1A4B-481A-4B0C-8B4C-F544161AAF19}"/>
              </a:ext>
            </a:extLst>
          </p:cNvPr>
          <p:cNvCxnSpPr>
            <a:stCxn id="45" idx="4"/>
            <a:endCxn id="25" idx="0"/>
          </p:cNvCxnSpPr>
          <p:nvPr/>
        </p:nvCxnSpPr>
        <p:spPr>
          <a:xfrm>
            <a:off x="4412312" y="1905195"/>
            <a:ext cx="1504645" cy="969289"/>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835BA7EB-5A33-4CBB-992E-09505A69C1BF}"/>
              </a:ext>
            </a:extLst>
          </p:cNvPr>
          <p:cNvSpPr txBox="1"/>
          <p:nvPr/>
        </p:nvSpPr>
        <p:spPr>
          <a:xfrm>
            <a:off x="7319331" y="2020751"/>
            <a:ext cx="1217350" cy="193290"/>
          </a:xfrm>
          <a:prstGeom prst="rect">
            <a:avLst/>
          </a:prstGeom>
          <a:noFill/>
        </p:spPr>
        <p:txBody>
          <a:bodyPr wrap="square" rtlCol="0">
            <a:noAutofit/>
          </a:bodyPr>
          <a:lstStyle/>
          <a:p>
            <a:pPr defTabSz="779163">
              <a:lnSpc>
                <a:spcPts val="1400"/>
              </a:lnSpc>
            </a:pPr>
            <a:r>
              <a:rPr lang="en-US" sz="1200">
                <a:solidFill>
                  <a:srgbClr val="FF0000"/>
                </a:solidFill>
              </a:rPr>
              <a:t>25 Units</a:t>
            </a:r>
          </a:p>
        </p:txBody>
      </p:sp>
      <p:sp>
        <p:nvSpPr>
          <p:cNvPr id="60" name="TextBox 59">
            <a:extLst>
              <a:ext uri="{FF2B5EF4-FFF2-40B4-BE49-F238E27FC236}">
                <a16:creationId xmlns:a16="http://schemas.microsoft.com/office/drawing/2014/main" id="{95623DBC-2AAC-4C69-8242-EF293FC8AF90}"/>
              </a:ext>
            </a:extLst>
          </p:cNvPr>
          <p:cNvSpPr txBox="1"/>
          <p:nvPr/>
        </p:nvSpPr>
        <p:spPr>
          <a:xfrm>
            <a:off x="6039329" y="2363900"/>
            <a:ext cx="598049" cy="516041"/>
          </a:xfrm>
          <a:prstGeom prst="rect">
            <a:avLst/>
          </a:prstGeom>
          <a:noFill/>
        </p:spPr>
        <p:txBody>
          <a:bodyPr wrap="square" rtlCol="0">
            <a:noAutofit/>
          </a:bodyPr>
          <a:lstStyle/>
          <a:p>
            <a:pPr defTabSz="779163">
              <a:lnSpc>
                <a:spcPts val="1400"/>
              </a:lnSpc>
            </a:pPr>
            <a:r>
              <a:rPr lang="en-US" sz="1200">
                <a:solidFill>
                  <a:srgbClr val="FF0000"/>
                </a:solidFill>
              </a:rPr>
              <a:t>25 </a:t>
            </a:r>
          </a:p>
          <a:p>
            <a:pPr defTabSz="779163">
              <a:lnSpc>
                <a:spcPts val="1400"/>
              </a:lnSpc>
            </a:pPr>
            <a:r>
              <a:rPr lang="en-US" sz="1200">
                <a:solidFill>
                  <a:srgbClr val="FF0000"/>
                </a:solidFill>
              </a:rPr>
              <a:t>Units</a:t>
            </a:r>
          </a:p>
        </p:txBody>
      </p:sp>
      <p:sp>
        <p:nvSpPr>
          <p:cNvPr id="61" name="TextBox 60">
            <a:extLst>
              <a:ext uri="{FF2B5EF4-FFF2-40B4-BE49-F238E27FC236}">
                <a16:creationId xmlns:a16="http://schemas.microsoft.com/office/drawing/2014/main" id="{AB419E78-CD6D-4777-8C8E-9D570846065A}"/>
              </a:ext>
            </a:extLst>
          </p:cNvPr>
          <p:cNvSpPr txBox="1"/>
          <p:nvPr/>
        </p:nvSpPr>
        <p:spPr>
          <a:xfrm>
            <a:off x="6122806" y="1876579"/>
            <a:ext cx="582695" cy="409840"/>
          </a:xfrm>
          <a:prstGeom prst="rect">
            <a:avLst/>
          </a:prstGeom>
          <a:noFill/>
        </p:spPr>
        <p:txBody>
          <a:bodyPr wrap="square" rtlCol="0">
            <a:noAutofit/>
          </a:bodyPr>
          <a:lstStyle/>
          <a:p>
            <a:pPr defTabSz="779163">
              <a:lnSpc>
                <a:spcPts val="1400"/>
              </a:lnSpc>
            </a:pPr>
            <a:r>
              <a:rPr lang="en-US" sz="1200">
                <a:solidFill>
                  <a:srgbClr val="FF0000"/>
                </a:solidFill>
              </a:rPr>
              <a:t>Cash</a:t>
            </a:r>
          </a:p>
        </p:txBody>
      </p:sp>
      <p:cxnSp>
        <p:nvCxnSpPr>
          <p:cNvPr id="62" name="Straight Connector 72">
            <a:extLst>
              <a:ext uri="{FF2B5EF4-FFF2-40B4-BE49-F238E27FC236}">
                <a16:creationId xmlns:a16="http://schemas.microsoft.com/office/drawing/2014/main" id="{C2C5F8D4-EAE8-479C-981C-63D6D1C8115D}"/>
              </a:ext>
            </a:extLst>
          </p:cNvPr>
          <p:cNvCxnSpPr>
            <a:endCxn id="64" idx="3"/>
          </p:cNvCxnSpPr>
          <p:nvPr/>
        </p:nvCxnSpPr>
        <p:spPr>
          <a:xfrm>
            <a:off x="4335852" y="1982420"/>
            <a:ext cx="1478834" cy="977651"/>
          </a:xfrm>
          <a:prstGeom prst="straightConnector1">
            <a:avLst/>
          </a:prstGeom>
          <a:noFill/>
          <a:ln w="9525" cap="flat" cmpd="sng" algn="ctr">
            <a:solidFill>
              <a:srgbClr val="FF0000"/>
            </a:solidFill>
            <a:prstDash val="dash"/>
            <a:round/>
            <a:headEnd type="triangle" w="med" len="med"/>
            <a:tailEnd type="triangl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63" name="TextBox 62">
            <a:extLst>
              <a:ext uri="{FF2B5EF4-FFF2-40B4-BE49-F238E27FC236}">
                <a16:creationId xmlns:a16="http://schemas.microsoft.com/office/drawing/2014/main" id="{649A56F8-E1B5-4EC3-A996-A8AE54F3FBAB}"/>
              </a:ext>
            </a:extLst>
          </p:cNvPr>
          <p:cNvSpPr txBox="1"/>
          <p:nvPr/>
        </p:nvSpPr>
        <p:spPr>
          <a:xfrm>
            <a:off x="4066640" y="2108840"/>
            <a:ext cx="1217350" cy="193290"/>
          </a:xfrm>
          <a:prstGeom prst="rect">
            <a:avLst/>
          </a:prstGeom>
          <a:noFill/>
        </p:spPr>
        <p:txBody>
          <a:bodyPr wrap="square" rtlCol="0">
            <a:noAutofit/>
          </a:bodyPr>
          <a:lstStyle/>
          <a:p>
            <a:pPr defTabSz="779163">
              <a:lnSpc>
                <a:spcPts val="1400"/>
              </a:lnSpc>
            </a:pPr>
            <a:r>
              <a:rPr lang="en-US" sz="1200">
                <a:solidFill>
                  <a:srgbClr val="FF0000"/>
                </a:solidFill>
              </a:rPr>
              <a:t>Cash</a:t>
            </a:r>
          </a:p>
        </p:txBody>
      </p:sp>
      <p:sp>
        <p:nvSpPr>
          <p:cNvPr id="64" name="TextBox 63">
            <a:extLst>
              <a:ext uri="{FF2B5EF4-FFF2-40B4-BE49-F238E27FC236}">
                <a16:creationId xmlns:a16="http://schemas.microsoft.com/office/drawing/2014/main" id="{C69FC9EF-8848-47AA-AC60-0BC3B0791A22}"/>
              </a:ext>
            </a:extLst>
          </p:cNvPr>
          <p:cNvSpPr txBox="1"/>
          <p:nvPr/>
        </p:nvSpPr>
        <p:spPr>
          <a:xfrm>
            <a:off x="5056273" y="2750159"/>
            <a:ext cx="758413" cy="419823"/>
          </a:xfrm>
          <a:prstGeom prst="rect">
            <a:avLst/>
          </a:prstGeom>
          <a:noFill/>
        </p:spPr>
        <p:txBody>
          <a:bodyPr wrap="square" rtlCol="0">
            <a:noAutofit/>
          </a:bodyPr>
          <a:lstStyle/>
          <a:p>
            <a:pPr defTabSz="779163">
              <a:lnSpc>
                <a:spcPts val="1400"/>
              </a:lnSpc>
            </a:pPr>
            <a:r>
              <a:rPr lang="en-US" sz="1200">
                <a:solidFill>
                  <a:srgbClr val="FF0000"/>
                </a:solidFill>
              </a:rPr>
              <a:t>25 </a:t>
            </a:r>
          </a:p>
          <a:p>
            <a:pPr defTabSz="779163">
              <a:lnSpc>
                <a:spcPts val="1400"/>
              </a:lnSpc>
            </a:pPr>
            <a:r>
              <a:rPr lang="en-US" sz="1200">
                <a:solidFill>
                  <a:srgbClr val="FF0000"/>
                </a:solidFill>
              </a:rPr>
              <a:t>Units</a:t>
            </a:r>
          </a:p>
        </p:txBody>
      </p:sp>
      <p:sp>
        <p:nvSpPr>
          <p:cNvPr id="65" name="TextBox 64">
            <a:extLst>
              <a:ext uri="{FF2B5EF4-FFF2-40B4-BE49-F238E27FC236}">
                <a16:creationId xmlns:a16="http://schemas.microsoft.com/office/drawing/2014/main" id="{82D29C36-042D-4072-82AD-569C293B8714}"/>
              </a:ext>
            </a:extLst>
          </p:cNvPr>
          <p:cNvSpPr txBox="1"/>
          <p:nvPr/>
        </p:nvSpPr>
        <p:spPr>
          <a:xfrm>
            <a:off x="3529900" y="1453105"/>
            <a:ext cx="717898" cy="432304"/>
          </a:xfrm>
          <a:prstGeom prst="rect">
            <a:avLst/>
          </a:prstGeom>
          <a:noFill/>
        </p:spPr>
        <p:txBody>
          <a:bodyPr wrap="square" rtlCol="0">
            <a:noAutofit/>
          </a:bodyPr>
          <a:lstStyle/>
          <a:p>
            <a:pPr algn="ctr" defTabSz="779163">
              <a:lnSpc>
                <a:spcPts val="1400"/>
              </a:lnSpc>
            </a:pPr>
            <a:r>
              <a:rPr lang="en-US" sz="1200"/>
              <a:t>50</a:t>
            </a:r>
            <a:br>
              <a:rPr lang="en-US" sz="1200"/>
            </a:br>
            <a:r>
              <a:rPr lang="en-US" sz="1200"/>
              <a:t>Units</a:t>
            </a:r>
          </a:p>
        </p:txBody>
      </p:sp>
      <p:sp>
        <p:nvSpPr>
          <p:cNvPr id="66" name="TextBox 65">
            <a:extLst>
              <a:ext uri="{FF2B5EF4-FFF2-40B4-BE49-F238E27FC236}">
                <a16:creationId xmlns:a16="http://schemas.microsoft.com/office/drawing/2014/main" id="{61625D32-1F5C-49F6-85D7-9A8777839915}"/>
              </a:ext>
            </a:extLst>
          </p:cNvPr>
          <p:cNvSpPr txBox="1"/>
          <p:nvPr/>
        </p:nvSpPr>
        <p:spPr>
          <a:xfrm>
            <a:off x="5025008" y="1408868"/>
            <a:ext cx="717898" cy="306757"/>
          </a:xfrm>
          <a:prstGeom prst="rect">
            <a:avLst/>
          </a:prstGeom>
          <a:noFill/>
        </p:spPr>
        <p:txBody>
          <a:bodyPr wrap="square" rtlCol="0">
            <a:noAutofit/>
          </a:bodyPr>
          <a:lstStyle/>
          <a:p>
            <a:pPr algn="ctr" defTabSz="779163">
              <a:lnSpc>
                <a:spcPts val="1400"/>
              </a:lnSpc>
            </a:pPr>
            <a:r>
              <a:rPr lang="en-US" sz="1200"/>
              <a:t>50</a:t>
            </a:r>
            <a:br>
              <a:rPr lang="en-US" sz="1200"/>
            </a:br>
            <a:r>
              <a:rPr lang="en-US" sz="1200"/>
              <a:t>Units</a:t>
            </a:r>
          </a:p>
        </p:txBody>
      </p:sp>
      <p:sp>
        <p:nvSpPr>
          <p:cNvPr id="22" name="Title 1">
            <a:extLst>
              <a:ext uri="{FF2B5EF4-FFF2-40B4-BE49-F238E27FC236}">
                <a16:creationId xmlns:a16="http://schemas.microsoft.com/office/drawing/2014/main" id="{50750FA1-D1CF-4DC9-A806-753DC7F92277}"/>
              </a:ext>
            </a:extLst>
          </p:cNvPr>
          <p:cNvSpPr txBox="1"/>
          <p:nvPr/>
        </p:nvSpPr>
        <p:spPr>
          <a:xfrm>
            <a:off x="838200" y="530352"/>
            <a:ext cx="10515600" cy="6159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lang="en-US" sz="2400" b="1">
                <a:latin typeface="+mn-lt"/>
              </a:rPr>
              <a:t>Rev. Rul. 75-447 (Situation 1) – But now with a Partnership</a:t>
            </a:r>
            <a:endParaRPr kumimoji="0" lang="en-US" sz="2400" b="0" i="0" u="none" strike="noStrike" kern="1200" cap="none" spc="0" normalizeH="0" baseline="0" noProof="0">
              <a:ln>
                <a:noFill/>
              </a:ln>
              <a:solidFill>
                <a:prstClr val="black"/>
              </a:solidFill>
              <a:effectLst/>
              <a:uLnTx/>
              <a:uFillTx/>
              <a:latin typeface="+mn-lt"/>
              <a:ea typeface="+mn-ea"/>
              <a:cs typeface="+mn-cs"/>
            </a:endParaRPr>
          </a:p>
        </p:txBody>
      </p:sp>
      <p:sp>
        <p:nvSpPr>
          <p:cNvPr id="25" name="Isosceles Triangle 24">
            <a:extLst>
              <a:ext uri="{FF2B5EF4-FFF2-40B4-BE49-F238E27FC236}">
                <a16:creationId xmlns:a16="http://schemas.microsoft.com/office/drawing/2014/main" id="{0AE3EEA3-90A0-45C6-A8BB-959266AAD065}"/>
              </a:ext>
            </a:extLst>
          </p:cNvPr>
          <p:cNvSpPr/>
          <p:nvPr/>
        </p:nvSpPr>
        <p:spPr>
          <a:xfrm>
            <a:off x="5283990" y="2874484"/>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a:solidFill>
                  <a:schemeClr val="tx1"/>
                </a:solidFill>
              </a:rPr>
              <a:t>X</a:t>
            </a:r>
            <a:endParaRPr lang="en-US"/>
          </a:p>
        </p:txBody>
      </p:sp>
    </p:spTree>
    <p:extLst>
      <p:ext uri="{BB962C8B-B14F-4D97-AF65-F5344CB8AC3E}">
        <p14:creationId xmlns:p14="http://schemas.microsoft.com/office/powerpoint/2010/main" val="13462494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D04ED8-2A7B-4D38-8675-E38080816F15}"/>
              </a:ext>
            </a:extLst>
          </p:cNvPr>
          <p:cNvSpPr txBox="1"/>
          <p:nvPr/>
        </p:nvSpPr>
        <p:spPr>
          <a:xfrm>
            <a:off x="449580" y="530352"/>
            <a:ext cx="11292840" cy="5386090"/>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ts val="2400"/>
              </a:spcAft>
              <a:buClrTx/>
              <a:buSzTx/>
              <a:buFontTx/>
              <a:buNone/>
              <a:defRPr/>
            </a:pPr>
            <a:r>
              <a:rPr kumimoji="0" lang="en-US" sz="2400" b="1" i="0" u="none" strike="noStrike" kern="1200" cap="none" spc="0" normalizeH="0" baseline="0" noProof="0">
                <a:ln>
                  <a:noFill/>
                </a:ln>
                <a:solidFill>
                  <a:prstClr val="black"/>
                </a:solidFill>
                <a:effectLst/>
                <a:uLnTx/>
                <a:uFillTx/>
                <a:latin typeface="Calibri" panose="020F0502020204030204"/>
                <a:ea typeface="+mn-ea"/>
                <a:cs typeface="+mn-cs"/>
              </a:rPr>
              <a:t>What are the Stakes?</a:t>
            </a: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spcBef>
                <a:spcPct val="0"/>
              </a:spcBef>
              <a:spcAft>
                <a:spcPts val="1200"/>
              </a:spcAft>
              <a:buClrTx/>
              <a:buSzTx/>
              <a:buFont typeface="Arial" panose="020B0604020202020204" pitchFamily="34" charset="0"/>
              <a:buChar char="•"/>
              <a:defRPr/>
            </a:pPr>
            <a:r>
              <a:rPr kumimoji="0" lang="en-US" sz="2000" b="1" i="0" u="none" strike="noStrike" kern="1200" cap="none" spc="0" normalizeH="0" baseline="0" noProof="0">
                <a:ln>
                  <a:noFill/>
                </a:ln>
                <a:solidFill>
                  <a:prstClr val="black"/>
                </a:solidFill>
                <a:effectLst/>
                <a:uLnTx/>
                <a:uFillTx/>
                <a:latin typeface="Calibri" panose="020F0502020204030204"/>
                <a:ea typeface="+mn-ea"/>
                <a:cs typeface="+mn-cs"/>
              </a:rPr>
              <a:t>Selling Partner:</a:t>
            </a:r>
          </a:p>
          <a:p>
            <a:pPr marL="800100" lvl="1" indent="-342900">
              <a:spcAft>
                <a:spcPts val="1200"/>
              </a:spcAft>
              <a:buFont typeface="Arial" panose="020B0604020202020204" pitchFamily="34" charset="0"/>
              <a:buChar char="•"/>
              <a:defRPr/>
            </a:pPr>
            <a:r>
              <a:rPr lang="en-US" sz="2000">
                <a:solidFill>
                  <a:prstClr val="black"/>
                </a:solidFill>
                <a:latin typeface="Calibri" panose="020F0502020204030204"/>
              </a:rPr>
              <a:t>Section 731 (front-loaded basis recovery) versus Section 741 (proportionate basis recovery)</a:t>
            </a:r>
          </a:p>
          <a:p>
            <a:pPr marL="800100" lvl="1" indent="-342900">
              <a:spcAft>
                <a:spcPts val="1200"/>
              </a:spcAft>
              <a:buFont typeface="Arial" panose="020B0604020202020204" pitchFamily="34" charset="0"/>
              <a:buChar char="•"/>
              <a:defRPr/>
            </a:pPr>
            <a:r>
              <a:rPr lang="en-US" sz="2000">
                <a:solidFill>
                  <a:prstClr val="black"/>
                </a:solidFill>
                <a:latin typeface="Calibri" panose="020F0502020204030204"/>
              </a:rPr>
              <a:t>Section 751(a) versus Section 751(b) (Section 751(b) only applies to “inventory items” that have </a:t>
            </a:r>
            <a:br>
              <a:rPr lang="en-US" sz="2000">
                <a:solidFill>
                  <a:prstClr val="black"/>
                </a:solidFill>
                <a:latin typeface="Calibri" panose="020F0502020204030204"/>
              </a:rPr>
            </a:br>
            <a:r>
              <a:rPr lang="en-US" sz="2000">
                <a:solidFill>
                  <a:prstClr val="black"/>
                </a:solidFill>
                <a:latin typeface="Calibri" panose="020F0502020204030204"/>
              </a:rPr>
              <a:t>“appreciated substantially in value”)</a:t>
            </a:r>
          </a:p>
          <a:p>
            <a:pPr marL="342900" marR="0" lvl="0" indent="-342900" algn="l" defTabSz="914400" rtl="0" eaLnBrk="1" fontAlgn="auto" latinLnBrk="0" hangingPunct="1">
              <a:spcBef>
                <a:spcPct val="0"/>
              </a:spcBef>
              <a:spcAft>
                <a:spcPts val="1200"/>
              </a:spcAft>
              <a:buClrTx/>
              <a:buSzTx/>
              <a:buFont typeface="Arial" panose="020B0604020202020204" pitchFamily="34" charset="0"/>
              <a:buChar char="•"/>
              <a:defRPr/>
            </a:pPr>
            <a:r>
              <a:rPr kumimoji="0" lang="en-US" sz="2000" b="1" i="0" u="none" strike="noStrike" kern="1200" cap="none" spc="0" normalizeH="0" baseline="0" noProof="0">
                <a:ln>
                  <a:noFill/>
                </a:ln>
                <a:solidFill>
                  <a:prstClr val="black"/>
                </a:solidFill>
                <a:effectLst/>
                <a:uLnTx/>
                <a:uFillTx/>
                <a:latin typeface="Calibri" panose="020F0502020204030204"/>
                <a:ea typeface="+mn-ea"/>
                <a:cs typeface="+mn-cs"/>
              </a:rPr>
              <a:t>Buying Partner:</a:t>
            </a:r>
          </a:p>
          <a:p>
            <a:pPr marL="800100" lvl="1" indent="-342900">
              <a:spcAft>
                <a:spcPts val="1200"/>
              </a:spcAft>
              <a:buFont typeface="Arial" panose="020B0604020202020204" pitchFamily="34" charset="0"/>
              <a:buChar char="•"/>
              <a:defRPr/>
            </a:pPr>
            <a:r>
              <a:rPr lang="en-US" sz="2000">
                <a:solidFill>
                  <a:prstClr val="black"/>
                </a:solidFill>
                <a:latin typeface="Calibri" panose="020F0502020204030204"/>
              </a:rPr>
              <a:t>Step-up in basis under Section 734(b) (common basis) versus Section 743(b) (personal step-up)</a:t>
            </a:r>
          </a:p>
          <a:p>
            <a:pPr marL="1257300" lvl="2" indent="-342900">
              <a:spcAft>
                <a:spcPts val="1200"/>
              </a:spcAft>
              <a:buFont typeface="Arial" panose="020B0604020202020204" pitchFamily="34" charset="0"/>
              <a:buChar char="•"/>
              <a:defRPr/>
            </a:pPr>
            <a:r>
              <a:rPr lang="en-US" sz="2000">
                <a:solidFill>
                  <a:prstClr val="black"/>
                </a:solidFill>
                <a:latin typeface="Calibri" panose="020F0502020204030204"/>
              </a:rPr>
              <a:t>Section 197 anti-churning results may be different</a:t>
            </a:r>
          </a:p>
          <a:p>
            <a:pPr marL="1257300" lvl="2" indent="-342900">
              <a:spcAft>
                <a:spcPts val="1200"/>
              </a:spcAft>
              <a:buFont typeface="Arial" panose="020B0604020202020204" pitchFamily="34" charset="0"/>
              <a:buChar char="•"/>
              <a:defRPr/>
            </a:pPr>
            <a:r>
              <a:rPr lang="en-US" sz="2000">
                <a:solidFill>
                  <a:prstClr val="black"/>
                </a:solidFill>
                <a:latin typeface="Calibri" panose="020F0502020204030204"/>
              </a:rPr>
              <a:t>Bonus depreciation</a:t>
            </a:r>
          </a:p>
          <a:p>
            <a:pPr marL="800100" lvl="1" indent="-342900">
              <a:spcAft>
                <a:spcPts val="1200"/>
              </a:spcAft>
              <a:buFont typeface="Arial" panose="020B0604020202020204" pitchFamily="34" charset="0"/>
              <a:buChar char="•"/>
              <a:defRPr/>
            </a:pPr>
            <a:r>
              <a:rPr lang="en-US" sz="2000">
                <a:solidFill>
                  <a:prstClr val="black"/>
                </a:solidFill>
                <a:latin typeface="Calibri" panose="020F0502020204030204"/>
              </a:rPr>
              <a:t>Section 704(c) results are different (an acquiror of p/s interests steps into the shoes of seller’s Section 704(c) gain)</a:t>
            </a:r>
          </a:p>
          <a:p>
            <a:pPr marL="1257300" lvl="2" indent="-342900">
              <a:spcAft>
                <a:spcPts val="1200"/>
              </a:spcAft>
              <a:buFont typeface="Arial" panose="020B0604020202020204" pitchFamily="34" charset="0"/>
              <a:buChar char="•"/>
              <a:defRPr/>
            </a:pPr>
            <a:r>
              <a:rPr lang="en-US" sz="2000">
                <a:solidFill>
                  <a:prstClr val="black"/>
                </a:solidFill>
                <a:latin typeface="Calibri" panose="020F0502020204030204"/>
              </a:rPr>
              <a:t>Different recovery methods may be available</a:t>
            </a:r>
          </a:p>
        </p:txBody>
      </p:sp>
      <p:sp>
        <p:nvSpPr>
          <p:cNvPr id="3" name="Slide Number Placeholder 2">
            <a:extLst>
              <a:ext uri="{FF2B5EF4-FFF2-40B4-BE49-F238E27FC236}">
                <a16:creationId xmlns:a16="http://schemas.microsoft.com/office/drawing/2014/main" id="{0CAEB240-02DC-4DCA-95BA-7B7F917CA40C}"/>
              </a:ext>
            </a:extLst>
          </p:cNvPr>
          <p:cNvSpPr>
            <a:spLocks noGrp="1"/>
          </p:cNvSpPr>
          <p:nvPr>
            <p:ph type="sldNum" sz="quarter" idx="12"/>
          </p:nvPr>
        </p:nvSpPr>
        <p:spPr/>
        <p:txBody>
          <a:bodyPr/>
          <a:lstStyle/>
          <a:p>
            <a:fld id="{65AFAB5D-A498-4573-A847-903418A04ABF}" type="slidenum">
              <a:rPr lang="en-US" smtClean="0"/>
              <a:t>27</a:t>
            </a:fld>
            <a:endParaRPr lang="en-US"/>
          </a:p>
        </p:txBody>
      </p:sp>
    </p:spTree>
    <p:extLst>
      <p:ext uri="{BB962C8B-B14F-4D97-AF65-F5344CB8AC3E}">
        <p14:creationId xmlns:p14="http://schemas.microsoft.com/office/powerpoint/2010/main" val="42059684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7AAB8F1-7D77-4645-94F5-E3C7EBCE6794}"/>
              </a:ext>
            </a:extLst>
          </p:cNvPr>
          <p:cNvSpPr>
            <a:spLocks noGrp="1"/>
          </p:cNvSpPr>
          <p:nvPr>
            <p:ph type="sldNum" sz="quarter" idx="12"/>
          </p:nvPr>
        </p:nvSpPr>
        <p:spPr/>
        <p:txBody>
          <a:bodyPr/>
          <a:lstStyle/>
          <a:p>
            <a:fld id="{65AFAB5D-A498-4573-A847-903418A04ABF}" type="slidenum">
              <a:rPr lang="en-US" smtClean="0"/>
              <a:t>28</a:t>
            </a:fld>
            <a:endParaRPr lang="en-US"/>
          </a:p>
        </p:txBody>
      </p:sp>
      <p:cxnSp>
        <p:nvCxnSpPr>
          <p:cNvPr id="106" name="Straight Connector 72">
            <a:extLst>
              <a:ext uri="{FF2B5EF4-FFF2-40B4-BE49-F238E27FC236}">
                <a16:creationId xmlns:a16="http://schemas.microsoft.com/office/drawing/2014/main" id="{DE70F8B3-09CF-4646-84F5-66CEC81A0D89}"/>
              </a:ext>
            </a:extLst>
          </p:cNvPr>
          <p:cNvCxnSpPr/>
          <p:nvPr/>
        </p:nvCxnSpPr>
        <p:spPr>
          <a:xfrm flipH="1">
            <a:off x="3060455" y="2110407"/>
            <a:ext cx="1308810" cy="954069"/>
          </a:xfrm>
          <a:prstGeom prst="straightConnector1">
            <a:avLst/>
          </a:prstGeom>
          <a:noFill/>
          <a:ln w="9525" cap="flat" cmpd="sng" algn="ctr">
            <a:solidFill>
              <a:srgbClr val="FF0000"/>
            </a:solidFill>
            <a:prstDash val="dash"/>
            <a:round/>
            <a:headEnd type="triangl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07" name="TextBox 106">
            <a:extLst>
              <a:ext uri="{FF2B5EF4-FFF2-40B4-BE49-F238E27FC236}">
                <a16:creationId xmlns:a16="http://schemas.microsoft.com/office/drawing/2014/main" id="{D4A5AEF6-4B8E-469E-BE88-EBEDF0252E56}"/>
              </a:ext>
            </a:extLst>
          </p:cNvPr>
          <p:cNvSpPr txBox="1"/>
          <p:nvPr/>
        </p:nvSpPr>
        <p:spPr>
          <a:xfrm>
            <a:off x="3523035" y="2448050"/>
            <a:ext cx="1217350" cy="193290"/>
          </a:xfrm>
          <a:prstGeom prst="rect">
            <a:avLst/>
          </a:prstGeom>
          <a:noFill/>
        </p:spPr>
        <p:txBody>
          <a:bodyPr wrap="square" rtlCol="0">
            <a:noAutofit/>
          </a:bodyPr>
          <a:lstStyle/>
          <a:p>
            <a:pPr algn="ctr" defTabSz="779163">
              <a:lnSpc>
                <a:spcPts val="1400"/>
              </a:lnSpc>
            </a:pPr>
            <a:r>
              <a:rPr lang="en-US" sz="1200">
                <a:solidFill>
                  <a:srgbClr val="FF0000"/>
                </a:solidFill>
              </a:rPr>
              <a:t>Debt</a:t>
            </a:r>
            <a:br>
              <a:rPr lang="en-US" sz="1200">
                <a:solidFill>
                  <a:srgbClr val="FF0000"/>
                </a:solidFill>
              </a:rPr>
            </a:br>
            <a:r>
              <a:rPr lang="en-US" sz="1200">
                <a:solidFill>
                  <a:srgbClr val="FF0000"/>
                </a:solidFill>
              </a:rPr>
              <a:t>Proceeds</a:t>
            </a:r>
          </a:p>
        </p:txBody>
      </p:sp>
      <p:sp>
        <p:nvSpPr>
          <p:cNvPr id="161" name="TextBox 160">
            <a:extLst>
              <a:ext uri="{FF2B5EF4-FFF2-40B4-BE49-F238E27FC236}">
                <a16:creationId xmlns:a16="http://schemas.microsoft.com/office/drawing/2014/main" id="{A33EA5B7-C5DA-419D-8B13-139C37D52990}"/>
              </a:ext>
            </a:extLst>
          </p:cNvPr>
          <p:cNvSpPr txBox="1"/>
          <p:nvPr/>
        </p:nvSpPr>
        <p:spPr>
          <a:xfrm>
            <a:off x="449580" y="3963853"/>
            <a:ext cx="11292840" cy="2708434"/>
          </a:xfrm>
          <a:prstGeom prst="rect">
            <a:avLst/>
          </a:prstGeom>
          <a:noFill/>
        </p:spPr>
        <p:txBody>
          <a:bodyPr wrap="square" rtlCol="0">
            <a:spAutoFit/>
          </a:bodyPr>
          <a:lstStyle/>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Facts:</a:t>
            </a:r>
            <a:endParaRPr kumimoji="0" lang="en-US" sz="1600" b="1" strike="noStrike" kern="1200" cap="none" spc="0" normalizeH="0" baseline="0" noProof="0">
              <a:ln>
                <a:noFill/>
              </a:ln>
              <a:solidFill>
                <a:prstClr val="black"/>
              </a:solidFill>
              <a:effectLst/>
              <a:uLnTx/>
              <a:uFillTx/>
              <a:ea typeface="+mn-ea"/>
              <a:cs typeface="+mn-cs"/>
            </a:endParaRP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On 1/1, X borrows cash from a bank and distributes proceeds to A and B</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At the time of the distribution, X has a fixed plan to bring in a new equity investor to pay down debt, but no discussions with C</a:t>
            </a:r>
            <a:endParaRPr kumimoji="0" lang="en-US" sz="1600" b="0" i="0" u="none" strike="noStrike" kern="1200" cap="none" spc="0" normalizeH="0" baseline="0" noProof="0">
              <a:ln>
                <a:noFill/>
              </a:ln>
              <a:solidFill>
                <a:prstClr val="black"/>
              </a:solidFill>
              <a:effectLst/>
              <a:uLnTx/>
              <a:uFillTx/>
              <a:ea typeface="+mn-ea"/>
              <a:cs typeface="+mn-cs"/>
            </a:endParaRP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en-US" sz="1600">
                <a:solidFill>
                  <a:prstClr val="black"/>
                </a:solidFill>
              </a:rPr>
              <a:t>On 2/1, C agrees to invest cash into X; X uses the cash to repay the bank debt</a:t>
            </a: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endParaRPr lang="en-US" sz="1600">
              <a:solidFill>
                <a:prstClr val="black"/>
              </a:solidFill>
            </a:endParaRPr>
          </a:p>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Issues to Consider:</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Is disguised sale treatment avoided because no discussions with C at time the debt is incurred (compare </a:t>
            </a:r>
            <a:r>
              <a:rPr kumimoji="0" lang="en-US" sz="1600" b="0" i="1" u="none" strike="noStrike" kern="1200" cap="none" spc="0" normalizeH="0" baseline="0" noProof="0">
                <a:ln>
                  <a:noFill/>
                </a:ln>
                <a:solidFill>
                  <a:prstClr val="black"/>
                </a:solidFill>
                <a:effectLst/>
                <a:uLnTx/>
                <a:uFillTx/>
                <a:ea typeface="+mn-ea"/>
                <a:cs typeface="+mn-cs"/>
              </a:rPr>
              <a:t>Litton</a:t>
            </a:r>
            <a:r>
              <a:rPr kumimoji="0" lang="en-US" sz="1600" b="0" i="0" u="none" strike="noStrike" kern="1200" cap="none" spc="0" normalizeH="0" baseline="0" noProof="0">
                <a:ln>
                  <a:noFill/>
                </a:ln>
                <a:solidFill>
                  <a:prstClr val="black"/>
                </a:solidFill>
                <a:effectLst/>
                <a:uLnTx/>
                <a:uFillTx/>
                <a:ea typeface="+mn-ea"/>
                <a:cs typeface="+mn-cs"/>
              </a:rPr>
              <a:t> and Treas. Reg. Section 1.355-7 - “plan” requires negotiations)?</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What if there were substantial negotiations with C at the time the debt was incurred?</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If disguised sale, when does C become a partner?  Who gets income allocations between 1/1 and 2/1?</a:t>
            </a:r>
          </a:p>
        </p:txBody>
      </p:sp>
      <p:sp>
        <p:nvSpPr>
          <p:cNvPr id="45" name="Oval 44">
            <a:extLst>
              <a:ext uri="{FF2B5EF4-FFF2-40B4-BE49-F238E27FC236}">
                <a16:creationId xmlns:a16="http://schemas.microsoft.com/office/drawing/2014/main" id="{AF6A0136-5E28-45A5-8E8E-1ADE24CF32B0}"/>
              </a:ext>
            </a:extLst>
          </p:cNvPr>
          <p:cNvSpPr/>
          <p:nvPr/>
        </p:nvSpPr>
        <p:spPr>
          <a:xfrm>
            <a:off x="1137675" y="1334330"/>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a:t>
            </a:r>
          </a:p>
        </p:txBody>
      </p:sp>
      <p:sp>
        <p:nvSpPr>
          <p:cNvPr id="46" name="Oval 45">
            <a:extLst>
              <a:ext uri="{FF2B5EF4-FFF2-40B4-BE49-F238E27FC236}">
                <a16:creationId xmlns:a16="http://schemas.microsoft.com/office/drawing/2014/main" id="{0648E79F-3357-4BCB-83FC-16AA3BD4F7EF}"/>
              </a:ext>
            </a:extLst>
          </p:cNvPr>
          <p:cNvSpPr/>
          <p:nvPr/>
        </p:nvSpPr>
        <p:spPr>
          <a:xfrm>
            <a:off x="4009571" y="1349379"/>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B</a:t>
            </a:r>
          </a:p>
        </p:txBody>
      </p:sp>
      <p:cxnSp>
        <p:nvCxnSpPr>
          <p:cNvPr id="49" name="Straight Connector 48">
            <a:extLst>
              <a:ext uri="{FF2B5EF4-FFF2-40B4-BE49-F238E27FC236}">
                <a16:creationId xmlns:a16="http://schemas.microsoft.com/office/drawing/2014/main" id="{02391CD2-728D-4FA7-B2CB-9AB01C9039FB}"/>
              </a:ext>
            </a:extLst>
          </p:cNvPr>
          <p:cNvCxnSpPr>
            <a:stCxn id="46" idx="4"/>
            <a:endCxn id="34" idx="0"/>
          </p:cNvCxnSpPr>
          <p:nvPr/>
        </p:nvCxnSpPr>
        <p:spPr>
          <a:xfrm flipH="1">
            <a:off x="2933913" y="1965329"/>
            <a:ext cx="1374683" cy="964105"/>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804E1A4B-481A-4B0C-8B4C-F544161AAF19}"/>
              </a:ext>
            </a:extLst>
          </p:cNvPr>
          <p:cNvCxnSpPr>
            <a:stCxn id="45" idx="4"/>
            <a:endCxn id="34" idx="0"/>
          </p:cNvCxnSpPr>
          <p:nvPr/>
        </p:nvCxnSpPr>
        <p:spPr>
          <a:xfrm>
            <a:off x="1436700" y="1950280"/>
            <a:ext cx="1497213" cy="979154"/>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62" name="Straight Connector 72">
            <a:extLst>
              <a:ext uri="{FF2B5EF4-FFF2-40B4-BE49-F238E27FC236}">
                <a16:creationId xmlns:a16="http://schemas.microsoft.com/office/drawing/2014/main" id="{C2C5F8D4-EAE8-479C-981C-63D6D1C8115D}"/>
              </a:ext>
            </a:extLst>
          </p:cNvPr>
          <p:cNvCxnSpPr/>
          <p:nvPr/>
        </p:nvCxnSpPr>
        <p:spPr>
          <a:xfrm>
            <a:off x="1285349" y="2012501"/>
            <a:ext cx="1531190" cy="999460"/>
          </a:xfrm>
          <a:prstGeom prst="straightConnector1">
            <a:avLst/>
          </a:prstGeom>
          <a:noFill/>
          <a:ln w="9525" cap="flat" cmpd="sng" algn="ctr">
            <a:solidFill>
              <a:srgbClr val="FF0000"/>
            </a:solidFill>
            <a:prstDash val="dash"/>
            <a:round/>
            <a:headEnd type="triangl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63" name="TextBox 62">
            <a:extLst>
              <a:ext uri="{FF2B5EF4-FFF2-40B4-BE49-F238E27FC236}">
                <a16:creationId xmlns:a16="http://schemas.microsoft.com/office/drawing/2014/main" id="{649A56F8-E1B5-4EC3-A996-A8AE54F3FBAB}"/>
              </a:ext>
            </a:extLst>
          </p:cNvPr>
          <p:cNvSpPr txBox="1"/>
          <p:nvPr/>
        </p:nvSpPr>
        <p:spPr>
          <a:xfrm>
            <a:off x="1112557" y="2485557"/>
            <a:ext cx="1217350" cy="193290"/>
          </a:xfrm>
          <a:prstGeom prst="rect">
            <a:avLst/>
          </a:prstGeom>
          <a:noFill/>
        </p:spPr>
        <p:txBody>
          <a:bodyPr wrap="square" rtlCol="0">
            <a:noAutofit/>
          </a:bodyPr>
          <a:lstStyle/>
          <a:p>
            <a:pPr algn="ctr" defTabSz="779163">
              <a:lnSpc>
                <a:spcPts val="1400"/>
              </a:lnSpc>
            </a:pPr>
            <a:r>
              <a:rPr lang="en-US" sz="1200">
                <a:solidFill>
                  <a:srgbClr val="FF0000"/>
                </a:solidFill>
              </a:rPr>
              <a:t>Debt</a:t>
            </a:r>
            <a:br>
              <a:rPr lang="en-US" sz="1200">
                <a:solidFill>
                  <a:srgbClr val="FF0000"/>
                </a:solidFill>
              </a:rPr>
            </a:br>
            <a:r>
              <a:rPr lang="en-US" sz="1200">
                <a:solidFill>
                  <a:srgbClr val="FF0000"/>
                </a:solidFill>
              </a:rPr>
              <a:t>Proceeds</a:t>
            </a:r>
          </a:p>
        </p:txBody>
      </p:sp>
      <p:sp>
        <p:nvSpPr>
          <p:cNvPr id="64" name="TextBox 63">
            <a:extLst>
              <a:ext uri="{FF2B5EF4-FFF2-40B4-BE49-F238E27FC236}">
                <a16:creationId xmlns:a16="http://schemas.microsoft.com/office/drawing/2014/main" id="{C69FC9EF-8848-47AA-AC60-0BC3B0791A22}"/>
              </a:ext>
            </a:extLst>
          </p:cNvPr>
          <p:cNvSpPr txBox="1"/>
          <p:nvPr/>
        </p:nvSpPr>
        <p:spPr>
          <a:xfrm>
            <a:off x="907419" y="3126343"/>
            <a:ext cx="590486" cy="277398"/>
          </a:xfrm>
          <a:prstGeom prst="rect">
            <a:avLst/>
          </a:prstGeom>
          <a:noFill/>
        </p:spPr>
        <p:txBody>
          <a:bodyPr wrap="square" rtlCol="0">
            <a:noAutofit/>
          </a:bodyPr>
          <a:lstStyle/>
          <a:p>
            <a:pPr defTabSz="779163">
              <a:lnSpc>
                <a:spcPts val="1400"/>
              </a:lnSpc>
            </a:pPr>
            <a:r>
              <a:rPr lang="en-US" sz="1200">
                <a:solidFill>
                  <a:srgbClr val="FF0000"/>
                </a:solidFill>
              </a:rPr>
              <a:t>Bank</a:t>
            </a:r>
          </a:p>
        </p:txBody>
      </p:sp>
      <p:cxnSp>
        <p:nvCxnSpPr>
          <p:cNvPr id="6" name="Straight Connector 5">
            <a:extLst>
              <a:ext uri="{FF2B5EF4-FFF2-40B4-BE49-F238E27FC236}">
                <a16:creationId xmlns:a16="http://schemas.microsoft.com/office/drawing/2014/main" id="{0A82A9F2-20B1-436B-AB30-58BE8B5135DC}"/>
              </a:ext>
            </a:extLst>
          </p:cNvPr>
          <p:cNvCxnSpPr/>
          <p:nvPr/>
        </p:nvCxnSpPr>
        <p:spPr>
          <a:xfrm flipV="1">
            <a:off x="6096000" y="1334330"/>
            <a:ext cx="0" cy="2532590"/>
          </a:xfrm>
          <a:prstGeom prst="line">
            <a:avLst/>
          </a:prstGeom>
          <a:ln w="12700" cap="flat" algn="ctr">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1" name="Straight Connector 72">
            <a:extLst>
              <a:ext uri="{FF2B5EF4-FFF2-40B4-BE49-F238E27FC236}">
                <a16:creationId xmlns:a16="http://schemas.microsoft.com/office/drawing/2014/main" id="{943F0AC1-0388-4A72-8A44-77AB1C7D9C9F}"/>
              </a:ext>
            </a:extLst>
          </p:cNvPr>
          <p:cNvCxnSpPr>
            <a:stCxn id="34" idx="1"/>
            <a:endCxn id="64" idx="3"/>
          </p:cNvCxnSpPr>
          <p:nvPr/>
        </p:nvCxnSpPr>
        <p:spPr>
          <a:xfrm flipH="1">
            <a:off x="1497905" y="3254274"/>
            <a:ext cx="1119524" cy="10768"/>
          </a:xfrm>
          <a:prstGeom prst="straightConnector1">
            <a:avLst/>
          </a:prstGeom>
          <a:noFill/>
          <a:ln w="9525" cap="flat" cmpd="sng" algn="ctr">
            <a:solidFill>
              <a:srgbClr val="FF0000"/>
            </a:solidFill>
            <a:prstDash val="dash"/>
            <a:round/>
            <a:headEnd type="triangl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51" name="Oval 50">
            <a:extLst>
              <a:ext uri="{FF2B5EF4-FFF2-40B4-BE49-F238E27FC236}">
                <a16:creationId xmlns:a16="http://schemas.microsoft.com/office/drawing/2014/main" id="{20CC3770-79CF-4227-8EB4-E4C8AB64FD79}"/>
              </a:ext>
            </a:extLst>
          </p:cNvPr>
          <p:cNvSpPr/>
          <p:nvPr/>
        </p:nvSpPr>
        <p:spPr>
          <a:xfrm>
            <a:off x="7071411" y="1334330"/>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a:t>
            </a:r>
          </a:p>
        </p:txBody>
      </p:sp>
      <p:sp>
        <p:nvSpPr>
          <p:cNvPr id="52" name="Oval 51">
            <a:extLst>
              <a:ext uri="{FF2B5EF4-FFF2-40B4-BE49-F238E27FC236}">
                <a16:creationId xmlns:a16="http://schemas.microsoft.com/office/drawing/2014/main" id="{72812DE7-486C-4F64-AF82-C3418BADC3F4}"/>
              </a:ext>
            </a:extLst>
          </p:cNvPr>
          <p:cNvSpPr/>
          <p:nvPr/>
        </p:nvSpPr>
        <p:spPr>
          <a:xfrm>
            <a:off x="8576055" y="1341596"/>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B</a:t>
            </a:r>
          </a:p>
        </p:txBody>
      </p:sp>
      <p:sp>
        <p:nvSpPr>
          <p:cNvPr id="59" name="TextBox 58">
            <a:extLst>
              <a:ext uri="{FF2B5EF4-FFF2-40B4-BE49-F238E27FC236}">
                <a16:creationId xmlns:a16="http://schemas.microsoft.com/office/drawing/2014/main" id="{D26DE24A-B388-4F0A-8DF7-BAFB2984D1DA}"/>
              </a:ext>
            </a:extLst>
          </p:cNvPr>
          <p:cNvSpPr txBox="1"/>
          <p:nvPr/>
        </p:nvSpPr>
        <p:spPr>
          <a:xfrm>
            <a:off x="6817115" y="3065563"/>
            <a:ext cx="703884" cy="274245"/>
          </a:xfrm>
          <a:prstGeom prst="rect">
            <a:avLst/>
          </a:prstGeom>
          <a:noFill/>
        </p:spPr>
        <p:txBody>
          <a:bodyPr wrap="square" rtlCol="0">
            <a:noAutofit/>
          </a:bodyPr>
          <a:lstStyle/>
          <a:p>
            <a:pPr defTabSz="779163">
              <a:lnSpc>
                <a:spcPts val="1400"/>
              </a:lnSpc>
            </a:pPr>
            <a:r>
              <a:rPr lang="en-US" sz="1200">
                <a:solidFill>
                  <a:srgbClr val="FF0000"/>
                </a:solidFill>
              </a:rPr>
              <a:t>Bank</a:t>
            </a:r>
          </a:p>
        </p:txBody>
      </p:sp>
      <p:cxnSp>
        <p:nvCxnSpPr>
          <p:cNvPr id="68" name="Straight Connector 72">
            <a:extLst>
              <a:ext uri="{FF2B5EF4-FFF2-40B4-BE49-F238E27FC236}">
                <a16:creationId xmlns:a16="http://schemas.microsoft.com/office/drawing/2014/main" id="{B7C551E5-DE45-4EAA-87A7-ABE2A72598A9}"/>
              </a:ext>
            </a:extLst>
          </p:cNvPr>
          <p:cNvCxnSpPr>
            <a:stCxn id="47" idx="1"/>
            <a:endCxn id="59" idx="3"/>
          </p:cNvCxnSpPr>
          <p:nvPr/>
        </p:nvCxnSpPr>
        <p:spPr>
          <a:xfrm flipH="1">
            <a:off x="7520999" y="3202265"/>
            <a:ext cx="1037597" cy="421"/>
          </a:xfrm>
          <a:prstGeom prst="straightConnector1">
            <a:avLst/>
          </a:prstGeom>
          <a:noFill/>
          <a:ln w="9525" cap="flat" cmpd="sng" algn="ctr">
            <a:solidFill>
              <a:srgbClr val="FF0000"/>
            </a:solidFill>
            <a:prstDash val="dash"/>
            <a:round/>
            <a:headEnd type="none" w="med" len="med"/>
            <a:tailEnd type="triangl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69" name="Oval 68">
            <a:extLst>
              <a:ext uri="{FF2B5EF4-FFF2-40B4-BE49-F238E27FC236}">
                <a16:creationId xmlns:a16="http://schemas.microsoft.com/office/drawing/2014/main" id="{464F15D6-ACB2-4820-BE99-57D6B5F01E96}"/>
              </a:ext>
            </a:extLst>
          </p:cNvPr>
          <p:cNvSpPr/>
          <p:nvPr/>
        </p:nvSpPr>
        <p:spPr>
          <a:xfrm>
            <a:off x="10053052" y="1349379"/>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t>
            </a:r>
          </a:p>
        </p:txBody>
      </p:sp>
      <p:cxnSp>
        <p:nvCxnSpPr>
          <p:cNvPr id="70" name="Straight Connector 69">
            <a:extLst>
              <a:ext uri="{FF2B5EF4-FFF2-40B4-BE49-F238E27FC236}">
                <a16:creationId xmlns:a16="http://schemas.microsoft.com/office/drawing/2014/main" id="{7E4EC934-0830-4B6F-985C-F04B717B0B4D}"/>
              </a:ext>
            </a:extLst>
          </p:cNvPr>
          <p:cNvCxnSpPr/>
          <p:nvPr/>
        </p:nvCxnSpPr>
        <p:spPr>
          <a:xfrm>
            <a:off x="7436068" y="1965329"/>
            <a:ext cx="1317458" cy="1074433"/>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A49C8BA2-F054-4ABD-9EA1-22B3323FC0AD}"/>
              </a:ext>
            </a:extLst>
          </p:cNvPr>
          <p:cNvCxnSpPr>
            <a:stCxn id="52" idx="4"/>
            <a:endCxn id="47" idx="0"/>
          </p:cNvCxnSpPr>
          <p:nvPr/>
        </p:nvCxnSpPr>
        <p:spPr>
          <a:xfrm>
            <a:off x="8875080" y="1957546"/>
            <a:ext cx="0" cy="919879"/>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B1EEA227-CAFA-4D35-8D44-8B2F020C0452}"/>
              </a:ext>
            </a:extLst>
          </p:cNvPr>
          <p:cNvCxnSpPr/>
          <p:nvPr/>
        </p:nvCxnSpPr>
        <p:spPr>
          <a:xfrm flipH="1">
            <a:off x="9042595" y="1950280"/>
            <a:ext cx="1309482" cy="1096526"/>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4AA354E5-E6FA-411B-AEF4-4A0B2AACFA41}"/>
              </a:ext>
            </a:extLst>
          </p:cNvPr>
          <p:cNvCxnSpPr>
            <a:endCxn id="47" idx="5"/>
          </p:cNvCxnSpPr>
          <p:nvPr/>
        </p:nvCxnSpPr>
        <p:spPr>
          <a:xfrm flipH="1">
            <a:off x="9191563" y="2234102"/>
            <a:ext cx="1197998" cy="968163"/>
          </a:xfrm>
          <a:prstGeom prst="straightConnector1">
            <a:avLst/>
          </a:prstGeom>
          <a:noFill/>
          <a:ln w="9525" cap="flat" cmpd="sng" algn="ctr">
            <a:solidFill>
              <a:srgbClr val="FF0000"/>
            </a:solidFill>
            <a:prstDash val="dash"/>
            <a:round/>
            <a:headEnd type="none" w="med" len="med"/>
            <a:tailEnd type="triangl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74" name="TextBox 73">
            <a:extLst>
              <a:ext uri="{FF2B5EF4-FFF2-40B4-BE49-F238E27FC236}">
                <a16:creationId xmlns:a16="http://schemas.microsoft.com/office/drawing/2014/main" id="{FBF58E25-64EB-4068-96FA-2759E5C0F118}"/>
              </a:ext>
            </a:extLst>
          </p:cNvPr>
          <p:cNvSpPr txBox="1"/>
          <p:nvPr/>
        </p:nvSpPr>
        <p:spPr>
          <a:xfrm>
            <a:off x="9824531" y="2372940"/>
            <a:ext cx="1217350" cy="193290"/>
          </a:xfrm>
          <a:prstGeom prst="rect">
            <a:avLst/>
          </a:prstGeom>
          <a:noFill/>
        </p:spPr>
        <p:txBody>
          <a:bodyPr wrap="square" rtlCol="0">
            <a:noAutofit/>
          </a:bodyPr>
          <a:lstStyle/>
          <a:p>
            <a:pPr algn="ctr" defTabSz="779163">
              <a:lnSpc>
                <a:spcPts val="1400"/>
              </a:lnSpc>
            </a:pPr>
            <a:r>
              <a:rPr lang="en-US" sz="1200">
                <a:solidFill>
                  <a:srgbClr val="FF0000"/>
                </a:solidFill>
              </a:rPr>
              <a:t>Cash</a:t>
            </a:r>
          </a:p>
        </p:txBody>
      </p:sp>
      <p:sp>
        <p:nvSpPr>
          <p:cNvPr id="75" name="TextBox 74">
            <a:extLst>
              <a:ext uri="{FF2B5EF4-FFF2-40B4-BE49-F238E27FC236}">
                <a16:creationId xmlns:a16="http://schemas.microsoft.com/office/drawing/2014/main" id="{D4F2F140-312C-457A-A9A2-2971B3A723E9}"/>
              </a:ext>
            </a:extLst>
          </p:cNvPr>
          <p:cNvSpPr txBox="1"/>
          <p:nvPr/>
        </p:nvSpPr>
        <p:spPr>
          <a:xfrm>
            <a:off x="7499488" y="2968201"/>
            <a:ext cx="1217350" cy="193290"/>
          </a:xfrm>
          <a:prstGeom prst="rect">
            <a:avLst/>
          </a:prstGeom>
          <a:noFill/>
        </p:spPr>
        <p:txBody>
          <a:bodyPr wrap="square" rtlCol="0">
            <a:noAutofit/>
          </a:bodyPr>
          <a:lstStyle/>
          <a:p>
            <a:pPr algn="ctr" defTabSz="779163">
              <a:lnSpc>
                <a:spcPts val="1400"/>
              </a:lnSpc>
            </a:pPr>
            <a:r>
              <a:rPr lang="en-US" sz="1200">
                <a:solidFill>
                  <a:srgbClr val="FF0000"/>
                </a:solidFill>
              </a:rPr>
              <a:t>Repay Debt</a:t>
            </a:r>
          </a:p>
        </p:txBody>
      </p:sp>
      <p:sp>
        <p:nvSpPr>
          <p:cNvPr id="29" name="Title 1">
            <a:extLst>
              <a:ext uri="{FF2B5EF4-FFF2-40B4-BE49-F238E27FC236}">
                <a16:creationId xmlns:a16="http://schemas.microsoft.com/office/drawing/2014/main" id="{2E248437-59B3-4CEC-8317-BE3CBAE18C8F}"/>
              </a:ext>
            </a:extLst>
          </p:cNvPr>
          <p:cNvSpPr txBox="1"/>
          <p:nvPr/>
        </p:nvSpPr>
        <p:spPr>
          <a:xfrm>
            <a:off x="838200" y="530352"/>
            <a:ext cx="10515600" cy="6159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lang="en-US" sz="2400" b="1">
                <a:latin typeface="+mn-lt"/>
              </a:rPr>
              <a:t>Rev. Rul. 75-360 (ish) – But now with a Partnership</a:t>
            </a:r>
            <a:endParaRPr kumimoji="0" lang="en-US" sz="2400" b="0" i="0" u="none" strike="noStrike" kern="1200" cap="none" spc="0" normalizeH="0" baseline="0" noProof="0">
              <a:ln>
                <a:noFill/>
              </a:ln>
              <a:solidFill>
                <a:prstClr val="black"/>
              </a:solidFill>
              <a:effectLst/>
              <a:uLnTx/>
              <a:uFillTx/>
              <a:latin typeface="+mn-lt"/>
              <a:ea typeface="+mn-ea"/>
              <a:cs typeface="+mn-cs"/>
            </a:endParaRPr>
          </a:p>
        </p:txBody>
      </p:sp>
      <p:sp>
        <p:nvSpPr>
          <p:cNvPr id="34" name="Isosceles Triangle 33">
            <a:extLst>
              <a:ext uri="{FF2B5EF4-FFF2-40B4-BE49-F238E27FC236}">
                <a16:creationId xmlns:a16="http://schemas.microsoft.com/office/drawing/2014/main" id="{DDE60A26-85E9-4146-8077-B1621322F16B}"/>
              </a:ext>
            </a:extLst>
          </p:cNvPr>
          <p:cNvSpPr/>
          <p:nvPr/>
        </p:nvSpPr>
        <p:spPr>
          <a:xfrm>
            <a:off x="2300946" y="2929434"/>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a:solidFill>
                  <a:schemeClr val="tx1"/>
                </a:solidFill>
              </a:rPr>
              <a:t>X</a:t>
            </a:r>
            <a:endParaRPr lang="en-US"/>
          </a:p>
        </p:txBody>
      </p:sp>
      <p:sp>
        <p:nvSpPr>
          <p:cNvPr id="47" name="Isosceles Triangle 46">
            <a:extLst>
              <a:ext uri="{FF2B5EF4-FFF2-40B4-BE49-F238E27FC236}">
                <a16:creationId xmlns:a16="http://schemas.microsoft.com/office/drawing/2014/main" id="{76103019-52C7-4E9B-A558-EADCDE118776}"/>
              </a:ext>
            </a:extLst>
          </p:cNvPr>
          <p:cNvSpPr/>
          <p:nvPr/>
        </p:nvSpPr>
        <p:spPr>
          <a:xfrm>
            <a:off x="8242113" y="2877425"/>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a:solidFill>
                  <a:schemeClr val="tx1"/>
                </a:solidFill>
              </a:rPr>
              <a:t>X</a:t>
            </a:r>
            <a:endParaRPr lang="en-US"/>
          </a:p>
        </p:txBody>
      </p:sp>
    </p:spTree>
    <p:extLst>
      <p:ext uri="{BB962C8B-B14F-4D97-AF65-F5344CB8AC3E}">
        <p14:creationId xmlns:p14="http://schemas.microsoft.com/office/powerpoint/2010/main" val="23781765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7AAB8F1-7D77-4645-94F5-E3C7EBCE6794}"/>
              </a:ext>
            </a:extLst>
          </p:cNvPr>
          <p:cNvSpPr>
            <a:spLocks noGrp="1"/>
          </p:cNvSpPr>
          <p:nvPr>
            <p:ph type="sldNum" sz="quarter" idx="12"/>
          </p:nvPr>
        </p:nvSpPr>
        <p:spPr/>
        <p:txBody>
          <a:bodyPr/>
          <a:lstStyle/>
          <a:p>
            <a:fld id="{65AFAB5D-A498-4573-A847-903418A04ABF}" type="slidenum">
              <a:rPr lang="en-US" smtClean="0"/>
              <a:t>29</a:t>
            </a:fld>
            <a:endParaRPr lang="en-US"/>
          </a:p>
        </p:txBody>
      </p:sp>
      <p:cxnSp>
        <p:nvCxnSpPr>
          <p:cNvPr id="106" name="Straight Connector 72">
            <a:extLst>
              <a:ext uri="{FF2B5EF4-FFF2-40B4-BE49-F238E27FC236}">
                <a16:creationId xmlns:a16="http://schemas.microsoft.com/office/drawing/2014/main" id="{DE70F8B3-09CF-4646-84F5-66CEC81A0D89}"/>
              </a:ext>
            </a:extLst>
          </p:cNvPr>
          <p:cNvCxnSpPr/>
          <p:nvPr/>
        </p:nvCxnSpPr>
        <p:spPr>
          <a:xfrm flipH="1">
            <a:off x="3489902" y="1776852"/>
            <a:ext cx="1308810" cy="954069"/>
          </a:xfrm>
          <a:prstGeom prst="straightConnector1">
            <a:avLst/>
          </a:prstGeom>
          <a:noFill/>
          <a:ln w="9525" cap="flat" cmpd="sng" algn="ctr">
            <a:solidFill>
              <a:srgbClr val="FF0000"/>
            </a:solidFill>
            <a:prstDash val="dash"/>
            <a:round/>
            <a:headEnd type="triangl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07" name="TextBox 106">
            <a:extLst>
              <a:ext uri="{FF2B5EF4-FFF2-40B4-BE49-F238E27FC236}">
                <a16:creationId xmlns:a16="http://schemas.microsoft.com/office/drawing/2014/main" id="{D4A5AEF6-4B8E-469E-BE88-EBEDF0252E56}"/>
              </a:ext>
            </a:extLst>
          </p:cNvPr>
          <p:cNvSpPr txBox="1"/>
          <p:nvPr/>
        </p:nvSpPr>
        <p:spPr>
          <a:xfrm>
            <a:off x="3952482" y="2114495"/>
            <a:ext cx="1217350" cy="193290"/>
          </a:xfrm>
          <a:prstGeom prst="rect">
            <a:avLst/>
          </a:prstGeom>
          <a:noFill/>
        </p:spPr>
        <p:txBody>
          <a:bodyPr wrap="square" rtlCol="0">
            <a:noAutofit/>
          </a:bodyPr>
          <a:lstStyle/>
          <a:p>
            <a:pPr algn="ctr" defTabSz="779163">
              <a:lnSpc>
                <a:spcPts val="1400"/>
              </a:lnSpc>
            </a:pPr>
            <a:r>
              <a:rPr lang="en-US" sz="1200">
                <a:solidFill>
                  <a:srgbClr val="FF0000"/>
                </a:solidFill>
              </a:rPr>
              <a:t>Cash</a:t>
            </a:r>
          </a:p>
        </p:txBody>
      </p:sp>
      <p:sp>
        <p:nvSpPr>
          <p:cNvPr id="161" name="TextBox 160">
            <a:extLst>
              <a:ext uri="{FF2B5EF4-FFF2-40B4-BE49-F238E27FC236}">
                <a16:creationId xmlns:a16="http://schemas.microsoft.com/office/drawing/2014/main" id="{A33EA5B7-C5DA-419D-8B13-139C37D52990}"/>
              </a:ext>
            </a:extLst>
          </p:cNvPr>
          <p:cNvSpPr txBox="1"/>
          <p:nvPr/>
        </p:nvSpPr>
        <p:spPr>
          <a:xfrm>
            <a:off x="449580" y="4234201"/>
            <a:ext cx="11292840" cy="2554545"/>
          </a:xfrm>
          <a:prstGeom prst="rect">
            <a:avLst/>
          </a:prstGeom>
          <a:noFill/>
        </p:spPr>
        <p:txBody>
          <a:bodyPr wrap="square" rtlCol="0">
            <a:spAutoFit/>
          </a:bodyPr>
          <a:lstStyle/>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Facts:</a:t>
            </a:r>
            <a:endParaRPr kumimoji="0" lang="en-US" sz="1600" b="1" strike="noStrike" kern="1200" cap="none" spc="0" normalizeH="0" baseline="0" noProof="0">
              <a:ln>
                <a:noFill/>
              </a:ln>
              <a:solidFill>
                <a:prstClr val="black"/>
              </a:solidFill>
              <a:effectLst/>
              <a:uLnTx/>
              <a:uFillTx/>
              <a:ea typeface="+mn-ea"/>
              <a:cs typeface="+mn-cs"/>
            </a:endParaRP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A and B each own 50 units in X</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To bring C into the business, pursuant to an integrated plan, on the same day:</a:t>
            </a:r>
          </a:p>
          <a:p>
            <a:pPr marL="742950" lvl="1" indent="-285750">
              <a:buFont typeface="Arial" panose="020B0604020202020204" pitchFamily="34" charset="0"/>
              <a:buChar char="•"/>
              <a:defRPr/>
            </a:pPr>
            <a:r>
              <a:rPr lang="en-US" sz="1600">
                <a:solidFill>
                  <a:prstClr val="black"/>
                </a:solidFill>
              </a:rPr>
              <a:t>X distributes p/s cash to A and B that is unwanted by C </a:t>
            </a:r>
          </a:p>
          <a:p>
            <a:pPr marL="742950" lvl="1" indent="-285750">
              <a:buFont typeface="Arial" panose="020B0604020202020204" pitchFamily="34" charset="0"/>
              <a:buChar char="•"/>
              <a:defRPr/>
            </a:pPr>
            <a:r>
              <a:rPr lang="en-US" sz="1600">
                <a:solidFill>
                  <a:prstClr val="black"/>
                </a:solidFill>
              </a:rPr>
              <a:t>X issued 50 units to C in exchange for contribution of Asset 2</a:t>
            </a:r>
          </a:p>
          <a:p>
            <a:pPr marL="742950" lvl="1" indent="-285750">
              <a:buFont typeface="Arial" panose="020B0604020202020204" pitchFamily="34" charset="0"/>
              <a:buChar char="•"/>
              <a:defRPr/>
            </a:pPr>
            <a:endParaRPr lang="en-US" sz="1600">
              <a:solidFill>
                <a:prstClr val="black"/>
              </a:solidFill>
            </a:endParaRPr>
          </a:p>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Issues to Consider:</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Can disguised sale treatment be avoided because X did not need the cash?  </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What if A, B, and C did not bargain for the cash distribution?  </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Does it matter whether there is a binding commitment at the time of the distribution?</a:t>
            </a:r>
          </a:p>
        </p:txBody>
      </p:sp>
      <p:sp>
        <p:nvSpPr>
          <p:cNvPr id="45" name="Oval 44">
            <a:extLst>
              <a:ext uri="{FF2B5EF4-FFF2-40B4-BE49-F238E27FC236}">
                <a16:creationId xmlns:a16="http://schemas.microsoft.com/office/drawing/2014/main" id="{AF6A0136-5E28-45A5-8E8E-1ADE24CF32B0}"/>
              </a:ext>
            </a:extLst>
          </p:cNvPr>
          <p:cNvSpPr/>
          <p:nvPr/>
        </p:nvSpPr>
        <p:spPr>
          <a:xfrm>
            <a:off x="1567122" y="1000775"/>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a:t>
            </a:r>
          </a:p>
        </p:txBody>
      </p:sp>
      <p:sp>
        <p:nvSpPr>
          <p:cNvPr id="46" name="Oval 45">
            <a:extLst>
              <a:ext uri="{FF2B5EF4-FFF2-40B4-BE49-F238E27FC236}">
                <a16:creationId xmlns:a16="http://schemas.microsoft.com/office/drawing/2014/main" id="{0648E79F-3357-4BCB-83FC-16AA3BD4F7EF}"/>
              </a:ext>
            </a:extLst>
          </p:cNvPr>
          <p:cNvSpPr/>
          <p:nvPr/>
        </p:nvSpPr>
        <p:spPr>
          <a:xfrm>
            <a:off x="4439018" y="1015824"/>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B</a:t>
            </a:r>
          </a:p>
        </p:txBody>
      </p:sp>
      <p:cxnSp>
        <p:nvCxnSpPr>
          <p:cNvPr id="49" name="Straight Connector 48">
            <a:extLst>
              <a:ext uri="{FF2B5EF4-FFF2-40B4-BE49-F238E27FC236}">
                <a16:creationId xmlns:a16="http://schemas.microsoft.com/office/drawing/2014/main" id="{02391CD2-728D-4FA7-B2CB-9AB01C9039FB}"/>
              </a:ext>
            </a:extLst>
          </p:cNvPr>
          <p:cNvCxnSpPr>
            <a:stCxn id="46" idx="4"/>
            <a:endCxn id="34" idx="0"/>
          </p:cNvCxnSpPr>
          <p:nvPr/>
        </p:nvCxnSpPr>
        <p:spPr>
          <a:xfrm flipH="1">
            <a:off x="3363360" y="1631774"/>
            <a:ext cx="1374683" cy="964105"/>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804E1A4B-481A-4B0C-8B4C-F544161AAF19}"/>
              </a:ext>
            </a:extLst>
          </p:cNvPr>
          <p:cNvCxnSpPr>
            <a:stCxn id="45" idx="4"/>
            <a:endCxn id="34" idx="0"/>
          </p:cNvCxnSpPr>
          <p:nvPr/>
        </p:nvCxnSpPr>
        <p:spPr>
          <a:xfrm>
            <a:off x="1866147" y="1616725"/>
            <a:ext cx="1497213" cy="979154"/>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62" name="Straight Connector 72">
            <a:extLst>
              <a:ext uri="{FF2B5EF4-FFF2-40B4-BE49-F238E27FC236}">
                <a16:creationId xmlns:a16="http://schemas.microsoft.com/office/drawing/2014/main" id="{C2C5F8D4-EAE8-479C-981C-63D6D1C8115D}"/>
              </a:ext>
            </a:extLst>
          </p:cNvPr>
          <p:cNvCxnSpPr/>
          <p:nvPr/>
        </p:nvCxnSpPr>
        <p:spPr>
          <a:xfrm>
            <a:off x="1714796" y="1678946"/>
            <a:ext cx="1531190" cy="999460"/>
          </a:xfrm>
          <a:prstGeom prst="straightConnector1">
            <a:avLst/>
          </a:prstGeom>
          <a:noFill/>
          <a:ln w="9525" cap="flat" cmpd="sng" algn="ctr">
            <a:solidFill>
              <a:srgbClr val="FF0000"/>
            </a:solidFill>
            <a:prstDash val="dash"/>
            <a:round/>
            <a:headEnd type="triangl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63" name="TextBox 62">
            <a:extLst>
              <a:ext uri="{FF2B5EF4-FFF2-40B4-BE49-F238E27FC236}">
                <a16:creationId xmlns:a16="http://schemas.microsoft.com/office/drawing/2014/main" id="{649A56F8-E1B5-4EC3-A996-A8AE54F3FBAB}"/>
              </a:ext>
            </a:extLst>
          </p:cNvPr>
          <p:cNvSpPr txBox="1"/>
          <p:nvPr/>
        </p:nvSpPr>
        <p:spPr>
          <a:xfrm>
            <a:off x="1542004" y="2152002"/>
            <a:ext cx="1217350" cy="193290"/>
          </a:xfrm>
          <a:prstGeom prst="rect">
            <a:avLst/>
          </a:prstGeom>
          <a:noFill/>
        </p:spPr>
        <p:txBody>
          <a:bodyPr wrap="square" rtlCol="0">
            <a:noAutofit/>
          </a:bodyPr>
          <a:lstStyle/>
          <a:p>
            <a:pPr algn="ctr" defTabSz="779163">
              <a:lnSpc>
                <a:spcPts val="1400"/>
              </a:lnSpc>
            </a:pPr>
            <a:r>
              <a:rPr lang="en-US" sz="1200">
                <a:solidFill>
                  <a:srgbClr val="FF0000"/>
                </a:solidFill>
              </a:rPr>
              <a:t>Cash</a:t>
            </a:r>
          </a:p>
        </p:txBody>
      </p:sp>
      <p:cxnSp>
        <p:nvCxnSpPr>
          <p:cNvPr id="6" name="Straight Connector 5">
            <a:extLst>
              <a:ext uri="{FF2B5EF4-FFF2-40B4-BE49-F238E27FC236}">
                <a16:creationId xmlns:a16="http://schemas.microsoft.com/office/drawing/2014/main" id="{0A82A9F2-20B1-436B-AB30-58BE8B5135DC}"/>
              </a:ext>
            </a:extLst>
          </p:cNvPr>
          <p:cNvCxnSpPr/>
          <p:nvPr/>
        </p:nvCxnSpPr>
        <p:spPr>
          <a:xfrm flipV="1">
            <a:off x="6127951" y="1015824"/>
            <a:ext cx="0" cy="2532590"/>
          </a:xfrm>
          <a:prstGeom prst="line">
            <a:avLst/>
          </a:prstGeom>
          <a:ln w="12700" cap="flat" algn="ctr">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51" name="Oval 50">
            <a:extLst>
              <a:ext uri="{FF2B5EF4-FFF2-40B4-BE49-F238E27FC236}">
                <a16:creationId xmlns:a16="http://schemas.microsoft.com/office/drawing/2014/main" id="{20CC3770-79CF-4227-8EB4-E4C8AB64FD79}"/>
              </a:ext>
            </a:extLst>
          </p:cNvPr>
          <p:cNvSpPr/>
          <p:nvPr/>
        </p:nvSpPr>
        <p:spPr>
          <a:xfrm>
            <a:off x="7103362" y="1015824"/>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a:t>
            </a:r>
          </a:p>
        </p:txBody>
      </p:sp>
      <p:sp>
        <p:nvSpPr>
          <p:cNvPr id="52" name="Oval 51">
            <a:extLst>
              <a:ext uri="{FF2B5EF4-FFF2-40B4-BE49-F238E27FC236}">
                <a16:creationId xmlns:a16="http://schemas.microsoft.com/office/drawing/2014/main" id="{72812DE7-486C-4F64-AF82-C3418BADC3F4}"/>
              </a:ext>
            </a:extLst>
          </p:cNvPr>
          <p:cNvSpPr/>
          <p:nvPr/>
        </p:nvSpPr>
        <p:spPr>
          <a:xfrm>
            <a:off x="8608006" y="1023090"/>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B</a:t>
            </a:r>
          </a:p>
        </p:txBody>
      </p:sp>
      <p:sp>
        <p:nvSpPr>
          <p:cNvPr id="69" name="Oval 68">
            <a:extLst>
              <a:ext uri="{FF2B5EF4-FFF2-40B4-BE49-F238E27FC236}">
                <a16:creationId xmlns:a16="http://schemas.microsoft.com/office/drawing/2014/main" id="{464F15D6-ACB2-4820-BE99-57D6B5F01E96}"/>
              </a:ext>
            </a:extLst>
          </p:cNvPr>
          <p:cNvSpPr/>
          <p:nvPr/>
        </p:nvSpPr>
        <p:spPr>
          <a:xfrm>
            <a:off x="10085003" y="1030873"/>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t>
            </a:r>
          </a:p>
        </p:txBody>
      </p:sp>
      <p:cxnSp>
        <p:nvCxnSpPr>
          <p:cNvPr id="70" name="Straight Connector 69">
            <a:extLst>
              <a:ext uri="{FF2B5EF4-FFF2-40B4-BE49-F238E27FC236}">
                <a16:creationId xmlns:a16="http://schemas.microsoft.com/office/drawing/2014/main" id="{7E4EC934-0830-4B6F-985C-F04B717B0B4D}"/>
              </a:ext>
            </a:extLst>
          </p:cNvPr>
          <p:cNvCxnSpPr/>
          <p:nvPr/>
        </p:nvCxnSpPr>
        <p:spPr>
          <a:xfrm>
            <a:off x="7468019" y="1646823"/>
            <a:ext cx="1317458" cy="1074433"/>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A49C8BA2-F054-4ABD-9EA1-22B3323FC0AD}"/>
              </a:ext>
            </a:extLst>
          </p:cNvPr>
          <p:cNvCxnSpPr>
            <a:stCxn id="52" idx="4"/>
            <a:endCxn id="47" idx="0"/>
          </p:cNvCxnSpPr>
          <p:nvPr/>
        </p:nvCxnSpPr>
        <p:spPr>
          <a:xfrm>
            <a:off x="8907031" y="1639040"/>
            <a:ext cx="0" cy="919879"/>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B1EEA227-CAFA-4D35-8D44-8B2F020C0452}"/>
              </a:ext>
            </a:extLst>
          </p:cNvPr>
          <p:cNvCxnSpPr/>
          <p:nvPr/>
        </p:nvCxnSpPr>
        <p:spPr>
          <a:xfrm flipH="1">
            <a:off x="9074546" y="1631774"/>
            <a:ext cx="1309482" cy="1096526"/>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4AA354E5-E6FA-411B-AEF4-4A0B2AACFA41}"/>
              </a:ext>
            </a:extLst>
          </p:cNvPr>
          <p:cNvCxnSpPr>
            <a:endCxn id="47" idx="5"/>
          </p:cNvCxnSpPr>
          <p:nvPr/>
        </p:nvCxnSpPr>
        <p:spPr>
          <a:xfrm flipH="1">
            <a:off x="9223514" y="1915596"/>
            <a:ext cx="1197998" cy="968163"/>
          </a:xfrm>
          <a:prstGeom prst="straightConnector1">
            <a:avLst/>
          </a:prstGeom>
          <a:noFill/>
          <a:ln w="9525" cap="flat" cmpd="sng" algn="ctr">
            <a:solidFill>
              <a:srgbClr val="FF0000"/>
            </a:solidFill>
            <a:prstDash val="dash"/>
            <a:round/>
            <a:headEnd type="none" w="med" len="med"/>
            <a:tailEnd type="triangl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74" name="TextBox 73">
            <a:extLst>
              <a:ext uri="{FF2B5EF4-FFF2-40B4-BE49-F238E27FC236}">
                <a16:creationId xmlns:a16="http://schemas.microsoft.com/office/drawing/2014/main" id="{FBF58E25-64EB-4068-96FA-2759E5C0F118}"/>
              </a:ext>
            </a:extLst>
          </p:cNvPr>
          <p:cNvSpPr txBox="1"/>
          <p:nvPr/>
        </p:nvSpPr>
        <p:spPr>
          <a:xfrm>
            <a:off x="9856482" y="2054434"/>
            <a:ext cx="1217350" cy="193290"/>
          </a:xfrm>
          <a:prstGeom prst="rect">
            <a:avLst/>
          </a:prstGeom>
          <a:noFill/>
        </p:spPr>
        <p:txBody>
          <a:bodyPr wrap="square" rtlCol="0">
            <a:noAutofit/>
          </a:bodyPr>
          <a:lstStyle/>
          <a:p>
            <a:pPr algn="ctr" defTabSz="779163">
              <a:lnSpc>
                <a:spcPts val="1400"/>
              </a:lnSpc>
            </a:pPr>
            <a:r>
              <a:rPr lang="en-US" sz="1200">
                <a:solidFill>
                  <a:srgbClr val="FF0000"/>
                </a:solidFill>
              </a:rPr>
              <a:t>Asset 2</a:t>
            </a:r>
          </a:p>
        </p:txBody>
      </p:sp>
      <p:sp>
        <p:nvSpPr>
          <p:cNvPr id="29" name="Title 1">
            <a:extLst>
              <a:ext uri="{FF2B5EF4-FFF2-40B4-BE49-F238E27FC236}">
                <a16:creationId xmlns:a16="http://schemas.microsoft.com/office/drawing/2014/main" id="{2E248437-59B3-4CEC-8317-BE3CBAE18C8F}"/>
              </a:ext>
            </a:extLst>
          </p:cNvPr>
          <p:cNvSpPr txBox="1"/>
          <p:nvPr/>
        </p:nvSpPr>
        <p:spPr>
          <a:xfrm>
            <a:off x="838200" y="530352"/>
            <a:ext cx="10515600" cy="6159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lang="en-US" sz="2400" b="1">
                <a:latin typeface="+mn-lt"/>
              </a:rPr>
              <a:t>Rev. Rul. 75-493 (ish) – But now with a Partnership</a:t>
            </a:r>
            <a:endParaRPr kumimoji="0" lang="en-US" sz="2400" b="0" i="0" u="none" strike="noStrike" kern="1200" cap="none" spc="0" normalizeH="0" baseline="0" noProof="0">
              <a:ln>
                <a:noFill/>
              </a:ln>
              <a:solidFill>
                <a:prstClr val="black"/>
              </a:solidFill>
              <a:effectLst/>
              <a:uLnTx/>
              <a:uFillTx/>
              <a:latin typeface="+mn-lt"/>
              <a:ea typeface="+mn-ea"/>
              <a:cs typeface="+mn-cs"/>
            </a:endParaRPr>
          </a:p>
        </p:txBody>
      </p:sp>
      <p:sp>
        <p:nvSpPr>
          <p:cNvPr id="34" name="Isosceles Triangle 33">
            <a:extLst>
              <a:ext uri="{FF2B5EF4-FFF2-40B4-BE49-F238E27FC236}">
                <a16:creationId xmlns:a16="http://schemas.microsoft.com/office/drawing/2014/main" id="{DDE60A26-85E9-4146-8077-B1621322F16B}"/>
              </a:ext>
            </a:extLst>
          </p:cNvPr>
          <p:cNvSpPr/>
          <p:nvPr/>
        </p:nvSpPr>
        <p:spPr>
          <a:xfrm>
            <a:off x="2730393" y="2595879"/>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a:solidFill>
                  <a:schemeClr val="tx1"/>
                </a:solidFill>
              </a:rPr>
              <a:t>X</a:t>
            </a:r>
            <a:endParaRPr lang="en-US"/>
          </a:p>
        </p:txBody>
      </p:sp>
      <p:sp>
        <p:nvSpPr>
          <p:cNvPr id="47" name="Isosceles Triangle 46">
            <a:extLst>
              <a:ext uri="{FF2B5EF4-FFF2-40B4-BE49-F238E27FC236}">
                <a16:creationId xmlns:a16="http://schemas.microsoft.com/office/drawing/2014/main" id="{76103019-52C7-4E9B-A558-EADCDE118776}"/>
              </a:ext>
            </a:extLst>
          </p:cNvPr>
          <p:cNvSpPr/>
          <p:nvPr/>
        </p:nvSpPr>
        <p:spPr>
          <a:xfrm>
            <a:off x="8274064" y="2558919"/>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a:solidFill>
                  <a:schemeClr val="tx1"/>
                </a:solidFill>
              </a:rPr>
              <a:t>X</a:t>
            </a:r>
            <a:endParaRPr lang="en-US"/>
          </a:p>
        </p:txBody>
      </p:sp>
      <p:sp>
        <p:nvSpPr>
          <p:cNvPr id="5" name="TextBox 4">
            <a:extLst>
              <a:ext uri="{FF2B5EF4-FFF2-40B4-BE49-F238E27FC236}">
                <a16:creationId xmlns:a16="http://schemas.microsoft.com/office/drawing/2014/main" id="{5F358C75-46D0-49B4-8BA1-AA0D6FF29522}"/>
              </a:ext>
            </a:extLst>
          </p:cNvPr>
          <p:cNvSpPr txBox="1"/>
          <p:nvPr/>
        </p:nvSpPr>
        <p:spPr>
          <a:xfrm>
            <a:off x="2089279" y="3705042"/>
            <a:ext cx="630301" cy="369332"/>
          </a:xfrm>
          <a:prstGeom prst="rect">
            <a:avLst/>
          </a:prstGeom>
          <a:noFill/>
        </p:spPr>
        <p:txBody>
          <a:bodyPr wrap="none" rtlCol="0">
            <a:spAutoFit/>
          </a:bodyPr>
          <a:lstStyle/>
          <a:p>
            <a:r>
              <a:rPr lang="en-US"/>
              <a:t>Cash</a:t>
            </a:r>
          </a:p>
        </p:txBody>
      </p:sp>
      <p:sp>
        <p:nvSpPr>
          <p:cNvPr id="33" name="TextBox 32">
            <a:extLst>
              <a:ext uri="{FF2B5EF4-FFF2-40B4-BE49-F238E27FC236}">
                <a16:creationId xmlns:a16="http://schemas.microsoft.com/office/drawing/2014/main" id="{3BEFF452-64A2-44C5-AB90-52F603FADE3E}"/>
              </a:ext>
            </a:extLst>
          </p:cNvPr>
          <p:cNvSpPr txBox="1"/>
          <p:nvPr/>
        </p:nvSpPr>
        <p:spPr>
          <a:xfrm>
            <a:off x="3828631" y="3729827"/>
            <a:ext cx="858312" cy="369332"/>
          </a:xfrm>
          <a:prstGeom prst="rect">
            <a:avLst/>
          </a:prstGeom>
          <a:noFill/>
        </p:spPr>
        <p:txBody>
          <a:bodyPr wrap="none" rtlCol="0">
            <a:spAutoFit/>
          </a:bodyPr>
          <a:lstStyle/>
          <a:p>
            <a:r>
              <a:rPr lang="en-US"/>
              <a:t>Asset 1</a:t>
            </a:r>
          </a:p>
        </p:txBody>
      </p:sp>
      <p:cxnSp>
        <p:nvCxnSpPr>
          <p:cNvPr id="8" name="Connector: Elbow 7">
            <a:extLst>
              <a:ext uri="{FF2B5EF4-FFF2-40B4-BE49-F238E27FC236}">
                <a16:creationId xmlns:a16="http://schemas.microsoft.com/office/drawing/2014/main" id="{EE66630F-F72D-421D-B5E9-F34E1ABEF9E4}"/>
              </a:ext>
            </a:extLst>
          </p:cNvPr>
          <p:cNvCxnSpPr>
            <a:stCxn id="5" idx="0"/>
            <a:endCxn id="34" idx="3"/>
          </p:cNvCxnSpPr>
          <p:nvPr/>
        </p:nvCxnSpPr>
        <p:spPr>
          <a:xfrm rot="5400000" flipH="1" flipV="1">
            <a:off x="2654154" y="2995836"/>
            <a:ext cx="459483" cy="958930"/>
          </a:xfrm>
          <a:prstGeom prst="bentConnector3">
            <a:avLst>
              <a:gd name="adj1" fmla="val 47764"/>
            </a:avLst>
          </a:prstGeom>
          <a:ln w="6350" cap="flat" algn="ctr">
            <a:prstDash val="solid"/>
          </a:ln>
        </p:spPr>
        <p:style>
          <a:lnRef idx="1">
            <a:schemeClr val="accent1"/>
          </a:lnRef>
          <a:fillRef idx="0">
            <a:schemeClr val="accent1"/>
          </a:fillRef>
          <a:effectRef idx="0">
            <a:schemeClr val="accent1"/>
          </a:effectRef>
          <a:fontRef idx="minor">
            <a:schemeClr val="tx1"/>
          </a:fontRef>
        </p:style>
      </p:cxnSp>
      <p:cxnSp>
        <p:nvCxnSpPr>
          <p:cNvPr id="10" name="Connector: Elbow 9">
            <a:extLst>
              <a:ext uri="{FF2B5EF4-FFF2-40B4-BE49-F238E27FC236}">
                <a16:creationId xmlns:a16="http://schemas.microsoft.com/office/drawing/2014/main" id="{455FD0DC-72C4-468A-92C5-7640E3D8E902}"/>
              </a:ext>
            </a:extLst>
          </p:cNvPr>
          <p:cNvCxnSpPr>
            <a:stCxn id="33" idx="0"/>
            <a:endCxn id="34" idx="3"/>
          </p:cNvCxnSpPr>
          <p:nvPr/>
        </p:nvCxnSpPr>
        <p:spPr>
          <a:xfrm rot="16200000" flipV="1">
            <a:off x="3568440" y="3040479"/>
            <a:ext cx="484268" cy="894427"/>
          </a:xfrm>
          <a:prstGeom prst="bentConnector3">
            <a:avLst>
              <a:gd name="adj1" fmla="val 50000"/>
            </a:avLst>
          </a:prstGeom>
          <a:ln w="6350" cap="flat" algn="ctr">
            <a:prstDash val="solid"/>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BAA1DE29-CFE4-4B4D-A877-740DD3755A40}"/>
              </a:ext>
            </a:extLst>
          </p:cNvPr>
          <p:cNvSpPr txBox="1"/>
          <p:nvPr/>
        </p:nvSpPr>
        <p:spPr>
          <a:xfrm>
            <a:off x="7619062" y="3661726"/>
            <a:ext cx="858312" cy="369332"/>
          </a:xfrm>
          <a:prstGeom prst="rect">
            <a:avLst/>
          </a:prstGeom>
          <a:noFill/>
        </p:spPr>
        <p:txBody>
          <a:bodyPr wrap="none" rtlCol="0">
            <a:spAutoFit/>
          </a:bodyPr>
          <a:lstStyle/>
          <a:p>
            <a:r>
              <a:rPr lang="en-US"/>
              <a:t>Asset 1</a:t>
            </a:r>
          </a:p>
        </p:txBody>
      </p:sp>
      <p:sp>
        <p:nvSpPr>
          <p:cNvPr id="57" name="TextBox 56">
            <a:extLst>
              <a:ext uri="{FF2B5EF4-FFF2-40B4-BE49-F238E27FC236}">
                <a16:creationId xmlns:a16="http://schemas.microsoft.com/office/drawing/2014/main" id="{21F29324-058A-4AE0-A449-C158CEB34384}"/>
              </a:ext>
            </a:extLst>
          </p:cNvPr>
          <p:cNvSpPr txBox="1"/>
          <p:nvPr/>
        </p:nvSpPr>
        <p:spPr>
          <a:xfrm>
            <a:off x="9358414" y="3686511"/>
            <a:ext cx="858312" cy="369332"/>
          </a:xfrm>
          <a:prstGeom prst="rect">
            <a:avLst/>
          </a:prstGeom>
          <a:noFill/>
        </p:spPr>
        <p:txBody>
          <a:bodyPr wrap="none" rtlCol="0">
            <a:spAutoFit/>
          </a:bodyPr>
          <a:lstStyle/>
          <a:p>
            <a:r>
              <a:rPr lang="en-US"/>
              <a:t>Asset 2</a:t>
            </a:r>
          </a:p>
        </p:txBody>
      </p:sp>
      <p:cxnSp>
        <p:nvCxnSpPr>
          <p:cNvPr id="23" name="Connector: Elbow 22">
            <a:extLst>
              <a:ext uri="{FF2B5EF4-FFF2-40B4-BE49-F238E27FC236}">
                <a16:creationId xmlns:a16="http://schemas.microsoft.com/office/drawing/2014/main" id="{12317A25-828C-45F6-A9CD-772ABD229E35}"/>
              </a:ext>
            </a:extLst>
          </p:cNvPr>
          <p:cNvCxnSpPr>
            <a:stCxn id="56" idx="0"/>
            <a:endCxn id="47" idx="3"/>
          </p:cNvCxnSpPr>
          <p:nvPr/>
        </p:nvCxnSpPr>
        <p:spPr>
          <a:xfrm rot="5400000" flipH="1" flipV="1">
            <a:off x="8251061" y="3005757"/>
            <a:ext cx="453127" cy="858813"/>
          </a:xfrm>
          <a:prstGeom prst="bentConnector3">
            <a:avLst/>
          </a:prstGeom>
          <a:ln w="6350" cap="flat" algn="ctr">
            <a:prstDash val="solid"/>
          </a:ln>
        </p:spPr>
        <p:style>
          <a:lnRef idx="1">
            <a:schemeClr val="accent1"/>
          </a:lnRef>
          <a:fillRef idx="0">
            <a:schemeClr val="accent1"/>
          </a:fillRef>
          <a:effectRef idx="0">
            <a:schemeClr val="accent1"/>
          </a:effectRef>
          <a:fontRef idx="minor">
            <a:schemeClr val="tx1"/>
          </a:fontRef>
        </p:style>
      </p:cxnSp>
      <p:cxnSp>
        <p:nvCxnSpPr>
          <p:cNvPr id="25" name="Connector: Elbow 24">
            <a:extLst>
              <a:ext uri="{FF2B5EF4-FFF2-40B4-BE49-F238E27FC236}">
                <a16:creationId xmlns:a16="http://schemas.microsoft.com/office/drawing/2014/main" id="{57BE9B22-7248-46DA-814E-5FEB4A7B8F80}"/>
              </a:ext>
            </a:extLst>
          </p:cNvPr>
          <p:cNvCxnSpPr>
            <a:stCxn id="57" idx="0"/>
            <a:endCxn id="47" idx="3"/>
          </p:cNvCxnSpPr>
          <p:nvPr/>
        </p:nvCxnSpPr>
        <p:spPr>
          <a:xfrm rot="16200000" flipV="1">
            <a:off x="9108345" y="3007285"/>
            <a:ext cx="477912" cy="880539"/>
          </a:xfrm>
          <a:prstGeom prst="bentConnector3">
            <a:avLst>
              <a:gd name="adj1" fmla="val 52585"/>
            </a:avLst>
          </a:prstGeom>
          <a:ln w="6350" cap="flat" algn="ctr">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3444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D04ED8-2A7B-4D38-8675-E38080816F15}"/>
              </a:ext>
            </a:extLst>
          </p:cNvPr>
          <p:cNvSpPr txBox="1"/>
          <p:nvPr/>
        </p:nvSpPr>
        <p:spPr>
          <a:xfrm>
            <a:off x="1015481" y="2574962"/>
            <a:ext cx="10161037" cy="2123658"/>
          </a:xfrm>
          <a:prstGeom prst="rect">
            <a:avLst/>
          </a:prstGeom>
          <a:noFill/>
        </p:spPr>
        <p:txBody>
          <a:bodyPr wrap="square" rtlCol="0">
            <a:spAutoFit/>
          </a:bodyPr>
          <a:lstStyle/>
          <a:p>
            <a:pPr marL="742950" marR="0" lvl="0" indent="-742950" algn="ctr" defTabSz="914400" rtl="0" eaLnBrk="1" fontAlgn="auto" latinLnBrk="0" hangingPunct="1">
              <a:lnSpc>
                <a:spcPct val="100000"/>
              </a:lnSpc>
              <a:spcBef>
                <a:spcPct val="0"/>
              </a:spcBef>
              <a:spcAft>
                <a:spcPct val="0"/>
              </a:spcAft>
              <a:buClrTx/>
              <a:buSzTx/>
              <a:buFontTx/>
              <a:buAutoNum type="arabicPeriod"/>
              <a:defRPr/>
            </a:pPr>
            <a:r>
              <a:rPr kumimoji="0" lang="en-US" sz="3600" i="0" u="none" strike="noStrike" kern="1200" cap="none" spc="0" normalizeH="0" baseline="0" noProof="0">
                <a:ln>
                  <a:noFill/>
                </a:ln>
                <a:solidFill>
                  <a:prstClr val="black"/>
                </a:solidFill>
                <a:effectLst/>
                <a:uLnTx/>
                <a:uFillTx/>
                <a:latin typeface="Calibri" panose="020F0502020204030204"/>
                <a:ea typeface="+mn-ea"/>
                <a:cs typeface="+mn-cs"/>
              </a:rPr>
              <a:t>Disguised Sales of Partnership Interests</a:t>
            </a:r>
          </a:p>
          <a:p>
            <a:pPr marL="742950" marR="0" lvl="0" indent="-742950" algn="ctr" defTabSz="914400" rtl="0" eaLnBrk="1" fontAlgn="auto" latinLnBrk="0" hangingPunct="1">
              <a:lnSpc>
                <a:spcPct val="100000"/>
              </a:lnSpc>
              <a:spcBef>
                <a:spcPct val="0"/>
              </a:spcBef>
              <a:spcAft>
                <a:spcPct val="0"/>
              </a:spcAft>
              <a:buClrTx/>
              <a:buSzTx/>
              <a:buFontTx/>
              <a:buAutoNum type="arabicPeriod"/>
              <a:defRPr/>
            </a:pPr>
            <a:endParaRPr kumimoji="0" lang="en-US" sz="440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ct val="0"/>
              </a:spcBef>
              <a:spcAft>
                <a:spcPct val="0"/>
              </a:spcAft>
              <a:buClrTx/>
              <a:buSzTx/>
              <a:buFontTx/>
              <a:buNone/>
              <a:defRPr/>
            </a:pPr>
            <a:r>
              <a:rPr kumimoji="0" lang="en-US" sz="2800" i="0" u="none" strike="noStrike" kern="1200" cap="none" spc="0" normalizeH="0" baseline="0" noProof="0">
                <a:ln>
                  <a:noFill/>
                </a:ln>
                <a:solidFill>
                  <a:prstClr val="black"/>
                </a:solidFill>
                <a:effectLst/>
                <a:uLnTx/>
                <a:uFillTx/>
                <a:latin typeface="Calibri" panose="020F0502020204030204"/>
                <a:ea typeface="+mn-ea"/>
                <a:cs typeface="+mn-cs"/>
              </a:rPr>
              <a:t>Going “Over the Top”</a:t>
            </a:r>
          </a:p>
          <a:p>
            <a:pPr marL="0" marR="0" lvl="0" indent="0" algn="l" defTabSz="914400" rtl="0" eaLnBrk="1" fontAlgn="auto"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BFBD1F57-79EA-4E76-936D-58971D12AD9C}"/>
              </a:ext>
            </a:extLst>
          </p:cNvPr>
          <p:cNvSpPr>
            <a:spLocks noGrp="1"/>
          </p:cNvSpPr>
          <p:nvPr>
            <p:ph type="sldNum" sz="quarter" idx="12"/>
          </p:nvPr>
        </p:nvSpPr>
        <p:spPr/>
        <p:txBody>
          <a:bodyPr/>
          <a:lstStyle/>
          <a:p>
            <a:fld id="{65AFAB5D-A498-4573-A847-903418A04ABF}" type="slidenum">
              <a:rPr lang="en-US" smtClean="0"/>
              <a:t>3</a:t>
            </a:fld>
            <a:endParaRPr lang="en-US"/>
          </a:p>
        </p:txBody>
      </p:sp>
    </p:spTree>
    <p:extLst>
      <p:ext uri="{BB962C8B-B14F-4D97-AF65-F5344CB8AC3E}">
        <p14:creationId xmlns:p14="http://schemas.microsoft.com/office/powerpoint/2010/main" val="11287844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7AAB8F1-7D77-4645-94F5-E3C7EBCE6794}"/>
              </a:ext>
            </a:extLst>
          </p:cNvPr>
          <p:cNvSpPr>
            <a:spLocks noGrp="1"/>
          </p:cNvSpPr>
          <p:nvPr>
            <p:ph type="sldNum" sz="quarter" idx="12"/>
          </p:nvPr>
        </p:nvSpPr>
        <p:spPr/>
        <p:txBody>
          <a:bodyPr/>
          <a:lstStyle/>
          <a:p>
            <a:fld id="{65AFAB5D-A498-4573-A847-903418A04ABF}" type="slidenum">
              <a:rPr lang="en-US" smtClean="0"/>
              <a:t>30</a:t>
            </a:fld>
            <a:endParaRPr lang="en-US"/>
          </a:p>
        </p:txBody>
      </p:sp>
      <p:cxnSp>
        <p:nvCxnSpPr>
          <p:cNvPr id="106" name="Straight Connector 72">
            <a:extLst>
              <a:ext uri="{FF2B5EF4-FFF2-40B4-BE49-F238E27FC236}">
                <a16:creationId xmlns:a16="http://schemas.microsoft.com/office/drawing/2014/main" id="{DE70F8B3-09CF-4646-84F5-66CEC81A0D89}"/>
              </a:ext>
            </a:extLst>
          </p:cNvPr>
          <p:cNvCxnSpPr>
            <a:stCxn id="47" idx="3"/>
          </p:cNvCxnSpPr>
          <p:nvPr/>
        </p:nvCxnSpPr>
        <p:spPr>
          <a:xfrm flipH="1">
            <a:off x="6423346" y="1879043"/>
            <a:ext cx="808993" cy="1085401"/>
          </a:xfrm>
          <a:prstGeom prst="straightConnector1">
            <a:avLst/>
          </a:prstGeom>
          <a:noFill/>
          <a:ln w="9525" cap="flat" cmpd="sng" algn="ctr">
            <a:solidFill>
              <a:srgbClr val="FF0000"/>
            </a:solidFill>
            <a:prstDash val="dash"/>
            <a:round/>
            <a:headEnd type="triangle" w="med" len="med"/>
            <a:tailEnd type="triangl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07" name="TextBox 106">
            <a:extLst>
              <a:ext uri="{FF2B5EF4-FFF2-40B4-BE49-F238E27FC236}">
                <a16:creationId xmlns:a16="http://schemas.microsoft.com/office/drawing/2014/main" id="{D4A5AEF6-4B8E-469E-BE88-EBEDF0252E56}"/>
              </a:ext>
            </a:extLst>
          </p:cNvPr>
          <p:cNvSpPr txBox="1"/>
          <p:nvPr/>
        </p:nvSpPr>
        <p:spPr>
          <a:xfrm>
            <a:off x="6520857" y="2821109"/>
            <a:ext cx="1217350" cy="193290"/>
          </a:xfrm>
          <a:prstGeom prst="rect">
            <a:avLst/>
          </a:prstGeom>
          <a:noFill/>
        </p:spPr>
        <p:txBody>
          <a:bodyPr wrap="square" rtlCol="0">
            <a:noAutofit/>
          </a:bodyPr>
          <a:lstStyle/>
          <a:p>
            <a:pPr defTabSz="779163">
              <a:lnSpc>
                <a:spcPts val="1400"/>
              </a:lnSpc>
            </a:pPr>
            <a:r>
              <a:rPr lang="en-US" sz="1200">
                <a:solidFill>
                  <a:srgbClr val="FF0000"/>
                </a:solidFill>
              </a:rPr>
              <a:t>Cash</a:t>
            </a:r>
          </a:p>
        </p:txBody>
      </p:sp>
      <p:sp>
        <p:nvSpPr>
          <p:cNvPr id="161" name="TextBox 160">
            <a:extLst>
              <a:ext uri="{FF2B5EF4-FFF2-40B4-BE49-F238E27FC236}">
                <a16:creationId xmlns:a16="http://schemas.microsoft.com/office/drawing/2014/main" id="{A33EA5B7-C5DA-419D-8B13-139C37D52990}"/>
              </a:ext>
            </a:extLst>
          </p:cNvPr>
          <p:cNvSpPr txBox="1"/>
          <p:nvPr/>
        </p:nvSpPr>
        <p:spPr>
          <a:xfrm>
            <a:off x="449580" y="3963853"/>
            <a:ext cx="11292840" cy="2385268"/>
          </a:xfrm>
          <a:prstGeom prst="rect">
            <a:avLst/>
          </a:prstGeom>
          <a:noFill/>
        </p:spPr>
        <p:txBody>
          <a:bodyPr wrap="square" rtlCol="0">
            <a:spAutoFit/>
          </a:bodyPr>
          <a:lstStyle/>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Facts</a:t>
            </a:r>
            <a:endParaRPr kumimoji="0" lang="en-US" sz="1600" b="1" strike="noStrike" kern="1200" cap="none" spc="0" normalizeH="0" baseline="0" noProof="0">
              <a:ln>
                <a:noFill/>
              </a:ln>
              <a:solidFill>
                <a:prstClr val="black"/>
              </a:solidFill>
              <a:effectLst/>
              <a:uLnTx/>
              <a:uFillTx/>
              <a:ea typeface="+mn-ea"/>
              <a:cs typeface="+mn-cs"/>
            </a:endParaRP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Same facts as Rev. Rul. 75-447 (Situation 1), except X is a publicly traded partnership (MLP)</a:t>
            </a: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en-US" sz="1600">
                <a:solidFill>
                  <a:prstClr val="black"/>
                </a:solidFill>
              </a:rPr>
              <a:t>“C” is a new class of public shareholders acquiring X units in a primary issuance; X uses proceeds to repurchase units from the public (“A and B”)</a:t>
            </a:r>
          </a:p>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Issue to Consider:</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Weaker case for disguised sale treatment because the New Public Shareholders have no direct negotiation with the Redeemed Public Shareholders  </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What if X has an on-going redemption program (funded with excess cash or borrowing)</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The Redeemed Public Shareholders may not know the identity of the buyer</a:t>
            </a:r>
            <a:endParaRPr kumimoji="0" lang="en-US" sz="1400" b="0" i="0" u="none" strike="noStrike" kern="1200" cap="none" spc="0" normalizeH="0" baseline="0" noProof="0">
              <a:ln>
                <a:noFill/>
              </a:ln>
              <a:solidFill>
                <a:prstClr val="black"/>
              </a:solidFill>
              <a:effectLst/>
              <a:uLnTx/>
              <a:uFillTx/>
              <a:ea typeface="+mn-ea"/>
              <a:cs typeface="+mn-cs"/>
            </a:endParaRPr>
          </a:p>
        </p:txBody>
      </p:sp>
      <p:sp>
        <p:nvSpPr>
          <p:cNvPr id="47" name="Oval 46">
            <a:extLst>
              <a:ext uri="{FF2B5EF4-FFF2-40B4-BE49-F238E27FC236}">
                <a16:creationId xmlns:a16="http://schemas.microsoft.com/office/drawing/2014/main" id="{AF99CB11-4F09-4881-858E-8EB3EC7C29D1}"/>
              </a:ext>
            </a:extLst>
          </p:cNvPr>
          <p:cNvSpPr/>
          <p:nvPr/>
        </p:nvSpPr>
        <p:spPr>
          <a:xfrm>
            <a:off x="6948526" y="1292030"/>
            <a:ext cx="1937999" cy="687728"/>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solidFill>
                  <a:schemeClr val="tx1"/>
                </a:solidFill>
              </a:rPr>
              <a:t>New</a:t>
            </a:r>
            <a:br>
              <a:rPr lang="en-US" sz="1400">
                <a:solidFill>
                  <a:schemeClr val="tx1"/>
                </a:solidFill>
              </a:rPr>
            </a:br>
            <a:r>
              <a:rPr lang="en-US" sz="1400">
                <a:solidFill>
                  <a:schemeClr val="tx1"/>
                </a:solidFill>
              </a:rPr>
              <a:t>Public Shareholders</a:t>
            </a:r>
          </a:p>
        </p:txBody>
      </p:sp>
      <p:cxnSp>
        <p:nvCxnSpPr>
          <p:cNvPr id="53" name="Straight Connector 52">
            <a:extLst>
              <a:ext uri="{FF2B5EF4-FFF2-40B4-BE49-F238E27FC236}">
                <a16:creationId xmlns:a16="http://schemas.microsoft.com/office/drawing/2014/main" id="{804E1A4B-481A-4B0C-8B4C-F544161AAF19}"/>
              </a:ext>
            </a:extLst>
          </p:cNvPr>
          <p:cNvCxnSpPr/>
          <p:nvPr/>
        </p:nvCxnSpPr>
        <p:spPr>
          <a:xfrm>
            <a:off x="4412312" y="1905195"/>
            <a:ext cx="1336770" cy="1121815"/>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835BA7EB-5A33-4CBB-992E-09505A69C1BF}"/>
              </a:ext>
            </a:extLst>
          </p:cNvPr>
          <p:cNvSpPr txBox="1"/>
          <p:nvPr/>
        </p:nvSpPr>
        <p:spPr>
          <a:xfrm>
            <a:off x="7147144" y="1999111"/>
            <a:ext cx="1217350" cy="193290"/>
          </a:xfrm>
          <a:prstGeom prst="rect">
            <a:avLst/>
          </a:prstGeom>
          <a:noFill/>
        </p:spPr>
        <p:txBody>
          <a:bodyPr wrap="square" rtlCol="0">
            <a:noAutofit/>
          </a:bodyPr>
          <a:lstStyle/>
          <a:p>
            <a:pPr defTabSz="779163">
              <a:lnSpc>
                <a:spcPts val="1400"/>
              </a:lnSpc>
            </a:pPr>
            <a:r>
              <a:rPr lang="en-US" sz="1200">
                <a:solidFill>
                  <a:srgbClr val="FF0000"/>
                </a:solidFill>
              </a:rPr>
              <a:t>Units</a:t>
            </a:r>
          </a:p>
        </p:txBody>
      </p:sp>
      <p:cxnSp>
        <p:nvCxnSpPr>
          <p:cNvPr id="62" name="Straight Connector 72">
            <a:extLst>
              <a:ext uri="{FF2B5EF4-FFF2-40B4-BE49-F238E27FC236}">
                <a16:creationId xmlns:a16="http://schemas.microsoft.com/office/drawing/2014/main" id="{C2C5F8D4-EAE8-479C-981C-63D6D1C8115D}"/>
              </a:ext>
            </a:extLst>
          </p:cNvPr>
          <p:cNvCxnSpPr/>
          <p:nvPr/>
        </p:nvCxnSpPr>
        <p:spPr>
          <a:xfrm>
            <a:off x="4182357" y="1907582"/>
            <a:ext cx="1390679" cy="1209405"/>
          </a:xfrm>
          <a:prstGeom prst="straightConnector1">
            <a:avLst/>
          </a:prstGeom>
          <a:noFill/>
          <a:ln w="9525" cap="flat" cmpd="sng" algn="ctr">
            <a:solidFill>
              <a:srgbClr val="FF0000"/>
            </a:solidFill>
            <a:prstDash val="dash"/>
            <a:round/>
            <a:headEnd type="triangle" w="med" len="med"/>
            <a:tailEnd type="triangl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63" name="TextBox 62">
            <a:extLst>
              <a:ext uri="{FF2B5EF4-FFF2-40B4-BE49-F238E27FC236}">
                <a16:creationId xmlns:a16="http://schemas.microsoft.com/office/drawing/2014/main" id="{649A56F8-E1B5-4EC3-A996-A8AE54F3FBAB}"/>
              </a:ext>
            </a:extLst>
          </p:cNvPr>
          <p:cNvSpPr txBox="1"/>
          <p:nvPr/>
        </p:nvSpPr>
        <p:spPr>
          <a:xfrm>
            <a:off x="3910400" y="2069869"/>
            <a:ext cx="1217350" cy="193290"/>
          </a:xfrm>
          <a:prstGeom prst="rect">
            <a:avLst/>
          </a:prstGeom>
          <a:noFill/>
        </p:spPr>
        <p:txBody>
          <a:bodyPr wrap="square" rtlCol="0">
            <a:noAutofit/>
          </a:bodyPr>
          <a:lstStyle/>
          <a:p>
            <a:pPr defTabSz="779163">
              <a:lnSpc>
                <a:spcPts val="1400"/>
              </a:lnSpc>
            </a:pPr>
            <a:r>
              <a:rPr lang="en-US" sz="1200">
                <a:solidFill>
                  <a:srgbClr val="FF0000"/>
                </a:solidFill>
              </a:rPr>
              <a:t>Cash</a:t>
            </a:r>
          </a:p>
        </p:txBody>
      </p:sp>
      <p:sp>
        <p:nvSpPr>
          <p:cNvPr id="64" name="TextBox 63">
            <a:extLst>
              <a:ext uri="{FF2B5EF4-FFF2-40B4-BE49-F238E27FC236}">
                <a16:creationId xmlns:a16="http://schemas.microsoft.com/office/drawing/2014/main" id="{C69FC9EF-8848-47AA-AC60-0BC3B0791A22}"/>
              </a:ext>
            </a:extLst>
          </p:cNvPr>
          <p:cNvSpPr txBox="1"/>
          <p:nvPr/>
        </p:nvSpPr>
        <p:spPr>
          <a:xfrm>
            <a:off x="4964361" y="2964444"/>
            <a:ext cx="1217350" cy="193290"/>
          </a:xfrm>
          <a:prstGeom prst="rect">
            <a:avLst/>
          </a:prstGeom>
          <a:noFill/>
        </p:spPr>
        <p:txBody>
          <a:bodyPr wrap="square" rtlCol="0">
            <a:noAutofit/>
          </a:bodyPr>
          <a:lstStyle/>
          <a:p>
            <a:pPr defTabSz="779163">
              <a:lnSpc>
                <a:spcPts val="1400"/>
              </a:lnSpc>
            </a:pPr>
            <a:r>
              <a:rPr lang="en-US" sz="1200">
                <a:solidFill>
                  <a:srgbClr val="FF0000"/>
                </a:solidFill>
              </a:rPr>
              <a:t>Units</a:t>
            </a:r>
          </a:p>
        </p:txBody>
      </p:sp>
      <p:sp>
        <p:nvSpPr>
          <p:cNvPr id="22" name="Oval 21">
            <a:extLst>
              <a:ext uri="{FF2B5EF4-FFF2-40B4-BE49-F238E27FC236}">
                <a16:creationId xmlns:a16="http://schemas.microsoft.com/office/drawing/2014/main" id="{F58416AC-138F-4255-A016-D59CAE4AD8BC}"/>
              </a:ext>
            </a:extLst>
          </p:cNvPr>
          <p:cNvSpPr/>
          <p:nvPr/>
        </p:nvSpPr>
        <p:spPr>
          <a:xfrm>
            <a:off x="3014250" y="1217467"/>
            <a:ext cx="1937999" cy="687728"/>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solidFill>
                  <a:schemeClr val="tx1"/>
                </a:solidFill>
              </a:rPr>
              <a:t>Redeemed</a:t>
            </a:r>
            <a:br>
              <a:rPr lang="en-US" sz="1400">
                <a:solidFill>
                  <a:schemeClr val="tx1"/>
                </a:solidFill>
              </a:rPr>
            </a:br>
            <a:r>
              <a:rPr lang="en-US" sz="1400">
                <a:solidFill>
                  <a:schemeClr val="tx1"/>
                </a:solidFill>
              </a:rPr>
              <a:t>Public Shareholders</a:t>
            </a:r>
          </a:p>
        </p:txBody>
      </p:sp>
      <p:sp>
        <p:nvSpPr>
          <p:cNvPr id="15" name="Title 1">
            <a:extLst>
              <a:ext uri="{FF2B5EF4-FFF2-40B4-BE49-F238E27FC236}">
                <a16:creationId xmlns:a16="http://schemas.microsoft.com/office/drawing/2014/main" id="{6BEA5FDB-DF70-4D29-97E2-27514EF61C69}"/>
              </a:ext>
            </a:extLst>
          </p:cNvPr>
          <p:cNvSpPr txBox="1"/>
          <p:nvPr/>
        </p:nvSpPr>
        <p:spPr>
          <a:xfrm>
            <a:off x="838200" y="530352"/>
            <a:ext cx="10515600" cy="6159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lang="en-US" sz="2400" b="1">
                <a:latin typeface="+mn-lt"/>
              </a:rPr>
              <a:t>Importance of Negotiations – MLP Example</a:t>
            </a:r>
            <a:endParaRPr kumimoji="0" lang="en-US" sz="2400" b="0" i="0" u="none" strike="noStrike" kern="1200" cap="none" spc="0" normalizeH="0" baseline="0" noProof="0">
              <a:ln>
                <a:noFill/>
              </a:ln>
              <a:solidFill>
                <a:prstClr val="black"/>
              </a:solidFill>
              <a:effectLst/>
              <a:uLnTx/>
              <a:uFillTx/>
              <a:latin typeface="+mn-lt"/>
              <a:ea typeface="+mn-ea"/>
              <a:cs typeface="+mn-cs"/>
            </a:endParaRPr>
          </a:p>
        </p:txBody>
      </p:sp>
      <p:sp>
        <p:nvSpPr>
          <p:cNvPr id="18" name="Isosceles Triangle 17">
            <a:extLst>
              <a:ext uri="{FF2B5EF4-FFF2-40B4-BE49-F238E27FC236}">
                <a16:creationId xmlns:a16="http://schemas.microsoft.com/office/drawing/2014/main" id="{8DAC8327-4C4B-4AE7-903C-CD7A3EA7B60B}"/>
              </a:ext>
            </a:extLst>
          </p:cNvPr>
          <p:cNvSpPr/>
          <p:nvPr/>
        </p:nvSpPr>
        <p:spPr>
          <a:xfrm>
            <a:off x="5125944" y="2653120"/>
            <a:ext cx="1937999" cy="959856"/>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a:solidFill>
                  <a:schemeClr val="tx1"/>
                </a:solidFill>
              </a:rPr>
              <a:t>X</a:t>
            </a:r>
          </a:p>
          <a:p>
            <a:pPr lvl="0" algn="ctr"/>
            <a:r>
              <a:rPr lang="en-US" sz="1400"/>
              <a:t>(Publicly Traded)</a:t>
            </a:r>
          </a:p>
        </p:txBody>
      </p:sp>
    </p:spTree>
    <p:extLst>
      <p:ext uri="{BB962C8B-B14F-4D97-AF65-F5344CB8AC3E}">
        <p14:creationId xmlns:p14="http://schemas.microsoft.com/office/powerpoint/2010/main" val="28500085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7AAB8F1-7D77-4645-94F5-E3C7EBCE6794}"/>
              </a:ext>
            </a:extLst>
          </p:cNvPr>
          <p:cNvSpPr>
            <a:spLocks noGrp="1"/>
          </p:cNvSpPr>
          <p:nvPr>
            <p:ph type="sldNum" sz="quarter" idx="12"/>
          </p:nvPr>
        </p:nvSpPr>
        <p:spPr/>
        <p:txBody>
          <a:bodyPr/>
          <a:lstStyle/>
          <a:p>
            <a:fld id="{65AFAB5D-A498-4573-A847-903418A04ABF}" type="slidenum">
              <a:rPr lang="en-US" smtClean="0"/>
              <a:t>31</a:t>
            </a:fld>
            <a:endParaRPr lang="en-US"/>
          </a:p>
        </p:txBody>
      </p:sp>
      <p:sp>
        <p:nvSpPr>
          <p:cNvPr id="57" name="TextBox 56">
            <a:extLst>
              <a:ext uri="{FF2B5EF4-FFF2-40B4-BE49-F238E27FC236}">
                <a16:creationId xmlns:a16="http://schemas.microsoft.com/office/drawing/2014/main" id="{1B03A7A4-ECD8-4EE0-AB90-8CF8A3DCBDF3}"/>
              </a:ext>
            </a:extLst>
          </p:cNvPr>
          <p:cNvSpPr txBox="1"/>
          <p:nvPr/>
        </p:nvSpPr>
        <p:spPr>
          <a:xfrm>
            <a:off x="449580" y="3668141"/>
            <a:ext cx="11292840" cy="2923877"/>
          </a:xfrm>
          <a:prstGeom prst="rect">
            <a:avLst/>
          </a:prstGeom>
          <a:noFill/>
        </p:spPr>
        <p:txBody>
          <a:bodyPr wrap="square" rtlCol="0">
            <a:spAutoFit/>
          </a:bodyPr>
          <a:lstStyle/>
          <a:p>
            <a:pPr marR="0" lvl="0" algn="l" defTabSz="914400" rtl="0" eaLnBrk="1" fontAlgn="auto" latinLnBrk="0" hangingPunct="1">
              <a:lnSpc>
                <a:spcPct val="100000"/>
              </a:lnSpc>
              <a:spcBef>
                <a:spcPct val="0"/>
              </a:spcBef>
              <a:spcAft>
                <a:spcPts val="600"/>
              </a:spcAft>
              <a:buClrTx/>
              <a:buSzTx/>
              <a:defRPr/>
            </a:pPr>
            <a:r>
              <a:rPr lang="en-US" sz="1600" b="1">
                <a:solidFill>
                  <a:prstClr val="black"/>
                </a:solidFill>
              </a:rPr>
              <a:t>Issues to Consider:</a:t>
            </a: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en-US" sz="1600">
                <a:solidFill>
                  <a:prstClr val="black"/>
                </a:solidFill>
              </a:rPr>
              <a:t>No reduction in initial LPs interest</a:t>
            </a:r>
          </a:p>
          <a:p>
            <a:pPr marL="742950" lvl="1" indent="-285750">
              <a:spcBef>
                <a:spcPct val="0"/>
              </a:spcBef>
              <a:spcAft>
                <a:spcPts val="600"/>
              </a:spcAft>
              <a:buFont typeface="Arial" panose="020B0604020202020204" pitchFamily="34" charset="0"/>
              <a:buChar char="•"/>
              <a:defRPr/>
            </a:pPr>
            <a:r>
              <a:rPr lang="en-US" sz="1600">
                <a:solidFill>
                  <a:prstClr val="black"/>
                </a:solidFill>
              </a:rPr>
              <a:t>Capital commitment not reduced; Cash subject to recall (other than yield)  </a:t>
            </a:r>
          </a:p>
          <a:p>
            <a:pPr marL="742950" lvl="1" indent="-285750">
              <a:spcBef>
                <a:spcPct val="0"/>
              </a:spcBef>
              <a:spcAft>
                <a:spcPts val="600"/>
              </a:spcAft>
              <a:buFont typeface="Arial" panose="020B0604020202020204" pitchFamily="34" charset="0"/>
              <a:buChar char="•"/>
              <a:defRPr/>
            </a:pPr>
            <a:r>
              <a:rPr lang="en-US" sz="1600" i="1">
                <a:solidFill>
                  <a:prstClr val="black"/>
                </a:solidFill>
              </a:rPr>
              <a:t>Communications Satellite</a:t>
            </a:r>
            <a:r>
              <a:rPr lang="en-US" sz="1600">
                <a:solidFill>
                  <a:prstClr val="black"/>
                </a:solidFill>
              </a:rPr>
              <a:t> and TAM 200301004 can be distinguished on this point</a:t>
            </a: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en-US" sz="1600">
                <a:solidFill>
                  <a:prstClr val="black"/>
                </a:solidFill>
              </a:rPr>
              <a:t>No direct negotiations between LPs (single “but for”)</a:t>
            </a: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en-US" sz="1600">
                <a:solidFill>
                  <a:prstClr val="black"/>
                </a:solidFill>
              </a:rPr>
              <a:t>Process intended to simplify admission of new LPs</a:t>
            </a:r>
          </a:p>
          <a:p>
            <a:pPr marL="742950" lvl="1" indent="-285750">
              <a:spcAft>
                <a:spcPts val="600"/>
              </a:spcAft>
              <a:buFont typeface="Arial" panose="020B0604020202020204" pitchFamily="34" charset="0"/>
              <a:buChar char="•"/>
              <a:defRPr/>
            </a:pPr>
            <a:r>
              <a:rPr lang="en-US" sz="1600">
                <a:solidFill>
                  <a:prstClr val="black"/>
                </a:solidFill>
              </a:rPr>
              <a:t>Delayed closing “grows the size of the pie” and allows for greater opportunities</a:t>
            </a:r>
          </a:p>
          <a:p>
            <a:pPr marL="742950" lvl="1" indent="-285750">
              <a:spcAft>
                <a:spcPts val="600"/>
              </a:spcAft>
              <a:buFont typeface="Arial" panose="020B0604020202020204" pitchFamily="34" charset="0"/>
              <a:buChar char="•"/>
              <a:defRPr/>
            </a:pPr>
            <a:r>
              <a:rPr lang="en-US" sz="1600">
                <a:solidFill>
                  <a:prstClr val="black"/>
                </a:solidFill>
              </a:rPr>
              <a:t>Initial LPs are not bargaining for the cash distribution and may not be made if capital calls at the same time</a:t>
            </a: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en-US" sz="1600">
                <a:solidFill>
                  <a:prstClr val="black"/>
                </a:solidFill>
              </a:rPr>
              <a:t>Price does not attempt to establish FMV</a:t>
            </a:r>
          </a:p>
        </p:txBody>
      </p:sp>
      <p:sp>
        <p:nvSpPr>
          <p:cNvPr id="37" name="Oval 36">
            <a:extLst>
              <a:ext uri="{FF2B5EF4-FFF2-40B4-BE49-F238E27FC236}">
                <a16:creationId xmlns:a16="http://schemas.microsoft.com/office/drawing/2014/main" id="{927A9B82-DCDA-4B98-8D6E-D11F43E60B54}"/>
              </a:ext>
            </a:extLst>
          </p:cNvPr>
          <p:cNvSpPr/>
          <p:nvPr/>
        </p:nvSpPr>
        <p:spPr>
          <a:xfrm>
            <a:off x="1117788" y="1278395"/>
            <a:ext cx="806723" cy="633589"/>
          </a:xfrm>
          <a:prstGeom prst="ellipse">
            <a:avLst/>
          </a:prstGeom>
          <a:solidFill>
            <a:schemeClr val="bg1"/>
          </a:solidFill>
          <a:ln w="635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solidFill>
                  <a:schemeClr val="tx1"/>
                </a:solidFill>
              </a:rPr>
              <a:t>GP</a:t>
            </a:r>
          </a:p>
        </p:txBody>
      </p:sp>
      <p:sp>
        <p:nvSpPr>
          <p:cNvPr id="4" name="TextBox 3">
            <a:extLst>
              <a:ext uri="{FF2B5EF4-FFF2-40B4-BE49-F238E27FC236}">
                <a16:creationId xmlns:a16="http://schemas.microsoft.com/office/drawing/2014/main" id="{62115DE2-642F-4A5B-9DA1-FBFCEB1DBF8D}"/>
              </a:ext>
            </a:extLst>
          </p:cNvPr>
          <p:cNvSpPr txBox="1"/>
          <p:nvPr/>
        </p:nvSpPr>
        <p:spPr>
          <a:xfrm>
            <a:off x="2470979" y="1070084"/>
            <a:ext cx="872739" cy="307777"/>
          </a:xfrm>
          <a:prstGeom prst="rect">
            <a:avLst/>
          </a:prstGeom>
          <a:noFill/>
        </p:spPr>
        <p:txBody>
          <a:bodyPr wrap="none" rtlCol="0">
            <a:spAutoFit/>
          </a:bodyPr>
          <a:lstStyle/>
          <a:p>
            <a:r>
              <a:rPr lang="en-US" sz="1400"/>
              <a:t>Initial LPs</a:t>
            </a:r>
          </a:p>
        </p:txBody>
      </p:sp>
      <p:sp>
        <p:nvSpPr>
          <p:cNvPr id="39" name="Rectangle 38">
            <a:extLst>
              <a:ext uri="{FF2B5EF4-FFF2-40B4-BE49-F238E27FC236}">
                <a16:creationId xmlns:a16="http://schemas.microsoft.com/office/drawing/2014/main" id="{61093E61-3CED-4B5C-AEF2-C6C904F2034E}"/>
              </a:ext>
            </a:extLst>
          </p:cNvPr>
          <p:cNvSpPr/>
          <p:nvPr/>
        </p:nvSpPr>
        <p:spPr>
          <a:xfrm>
            <a:off x="2579543" y="3108452"/>
            <a:ext cx="665686" cy="385987"/>
          </a:xfrm>
          <a:prstGeom prst="rect">
            <a:avLst/>
          </a:prstGeom>
          <a:noFill/>
          <a:ln w="6350" cap="flat"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400" kern="0">
                <a:solidFill>
                  <a:schemeClr val="tx1"/>
                </a:solidFill>
                <a:cs typeface="Calibri" panose="020F0502020204030204" pitchFamily="34" charset="0"/>
              </a:rPr>
              <a:t>PortCos</a:t>
            </a:r>
          </a:p>
        </p:txBody>
      </p:sp>
      <p:cxnSp>
        <p:nvCxnSpPr>
          <p:cNvPr id="8" name="Straight Connector 7">
            <a:extLst>
              <a:ext uri="{FF2B5EF4-FFF2-40B4-BE49-F238E27FC236}">
                <a16:creationId xmlns:a16="http://schemas.microsoft.com/office/drawing/2014/main" id="{557DE72E-BECA-4F21-98CB-23EF5794CD16}"/>
              </a:ext>
            </a:extLst>
          </p:cNvPr>
          <p:cNvCxnSpPr>
            <a:stCxn id="39" idx="0"/>
            <a:endCxn id="29" idx="3"/>
          </p:cNvCxnSpPr>
          <p:nvPr/>
        </p:nvCxnSpPr>
        <p:spPr>
          <a:xfrm flipV="1">
            <a:off x="2912386" y="2611128"/>
            <a:ext cx="0" cy="497324"/>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5A8CB9C0-E273-4709-87D6-5BBF6EFBD2B6}"/>
              </a:ext>
            </a:extLst>
          </p:cNvPr>
          <p:cNvCxnSpPr>
            <a:stCxn id="29" idx="1"/>
            <a:endCxn id="37" idx="5"/>
          </p:cNvCxnSpPr>
          <p:nvPr/>
        </p:nvCxnSpPr>
        <p:spPr>
          <a:xfrm flipH="1" flipV="1">
            <a:off x="1806369" y="1819197"/>
            <a:ext cx="789533" cy="467091"/>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8D9A149-50CF-40AC-80BF-7CA240C85AC0}"/>
              </a:ext>
            </a:extLst>
          </p:cNvPr>
          <p:cNvCxnSpPr>
            <a:stCxn id="29" idx="0"/>
            <a:endCxn id="4" idx="2"/>
          </p:cNvCxnSpPr>
          <p:nvPr/>
        </p:nvCxnSpPr>
        <p:spPr>
          <a:xfrm flipH="1" flipV="1">
            <a:off x="2907349" y="1377861"/>
            <a:ext cx="5037" cy="583587"/>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B5228F13-7BCD-446F-98D0-334AA252DA3D}"/>
              </a:ext>
            </a:extLst>
          </p:cNvPr>
          <p:cNvSpPr txBox="1"/>
          <p:nvPr/>
        </p:nvSpPr>
        <p:spPr>
          <a:xfrm>
            <a:off x="3967572" y="1265762"/>
            <a:ext cx="1616276" cy="1169551"/>
          </a:xfrm>
          <a:prstGeom prst="rect">
            <a:avLst/>
          </a:prstGeom>
          <a:noFill/>
        </p:spPr>
        <p:txBody>
          <a:bodyPr wrap="none" rtlCol="0">
            <a:spAutoFit/>
          </a:bodyPr>
          <a:lstStyle/>
          <a:p>
            <a:r>
              <a:rPr lang="en-US" sz="1400"/>
              <a:t>Investment P/S</a:t>
            </a:r>
          </a:p>
          <a:p>
            <a:r>
              <a:rPr lang="en-US" sz="1400"/>
              <a:t>holds initial closing</a:t>
            </a:r>
          </a:p>
          <a:p>
            <a:endParaRPr lang="en-US" sz="1400"/>
          </a:p>
          <a:p>
            <a:r>
              <a:rPr lang="en-US" sz="1400"/>
              <a:t>Initial LPs fund first </a:t>
            </a:r>
          </a:p>
          <a:p>
            <a:r>
              <a:rPr lang="en-US" sz="1400"/>
              <a:t>investments</a:t>
            </a:r>
          </a:p>
        </p:txBody>
      </p:sp>
      <p:sp>
        <p:nvSpPr>
          <p:cNvPr id="49" name="Oval 48">
            <a:extLst>
              <a:ext uri="{FF2B5EF4-FFF2-40B4-BE49-F238E27FC236}">
                <a16:creationId xmlns:a16="http://schemas.microsoft.com/office/drawing/2014/main" id="{A3C6A36A-A1D1-4B1C-ACDB-5150F4CF3E68}"/>
              </a:ext>
            </a:extLst>
          </p:cNvPr>
          <p:cNvSpPr/>
          <p:nvPr/>
        </p:nvSpPr>
        <p:spPr>
          <a:xfrm>
            <a:off x="7092101" y="1303797"/>
            <a:ext cx="806723" cy="633589"/>
          </a:xfrm>
          <a:prstGeom prst="ellipse">
            <a:avLst/>
          </a:prstGeom>
          <a:solidFill>
            <a:schemeClr val="bg1"/>
          </a:solidFill>
          <a:ln w="635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solidFill>
                  <a:schemeClr val="tx1"/>
                </a:solidFill>
              </a:rPr>
              <a:t>GP</a:t>
            </a:r>
          </a:p>
        </p:txBody>
      </p:sp>
      <p:sp>
        <p:nvSpPr>
          <p:cNvPr id="50" name="TextBox 49">
            <a:extLst>
              <a:ext uri="{FF2B5EF4-FFF2-40B4-BE49-F238E27FC236}">
                <a16:creationId xmlns:a16="http://schemas.microsoft.com/office/drawing/2014/main" id="{C33D4D30-FF5B-4178-AE2E-4F5076E18073}"/>
              </a:ext>
            </a:extLst>
          </p:cNvPr>
          <p:cNvSpPr txBox="1"/>
          <p:nvPr/>
        </p:nvSpPr>
        <p:spPr>
          <a:xfrm>
            <a:off x="8445292" y="1129709"/>
            <a:ext cx="872739" cy="307777"/>
          </a:xfrm>
          <a:prstGeom prst="rect">
            <a:avLst/>
          </a:prstGeom>
          <a:noFill/>
        </p:spPr>
        <p:txBody>
          <a:bodyPr wrap="none" rtlCol="0">
            <a:spAutoFit/>
          </a:bodyPr>
          <a:lstStyle/>
          <a:p>
            <a:r>
              <a:rPr lang="en-US" sz="1400"/>
              <a:t>Initial LPs</a:t>
            </a:r>
          </a:p>
        </p:txBody>
      </p:sp>
      <p:sp>
        <p:nvSpPr>
          <p:cNvPr id="51" name="Rectangle 50">
            <a:extLst>
              <a:ext uri="{FF2B5EF4-FFF2-40B4-BE49-F238E27FC236}">
                <a16:creationId xmlns:a16="http://schemas.microsoft.com/office/drawing/2014/main" id="{540731A2-57AC-4799-8AF7-272240B3E54C}"/>
              </a:ext>
            </a:extLst>
          </p:cNvPr>
          <p:cNvSpPr/>
          <p:nvPr/>
        </p:nvSpPr>
        <p:spPr>
          <a:xfrm>
            <a:off x="8548819" y="3109508"/>
            <a:ext cx="665686" cy="385987"/>
          </a:xfrm>
          <a:prstGeom prst="rect">
            <a:avLst/>
          </a:prstGeom>
          <a:noFill/>
          <a:ln w="6350" cap="flat"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400" kern="0">
                <a:solidFill>
                  <a:schemeClr val="tx1"/>
                </a:solidFill>
                <a:cs typeface="Calibri" panose="020F0502020204030204" pitchFamily="34" charset="0"/>
              </a:rPr>
              <a:t>PortCos</a:t>
            </a:r>
          </a:p>
        </p:txBody>
      </p:sp>
      <p:cxnSp>
        <p:nvCxnSpPr>
          <p:cNvPr id="52" name="Straight Connector 51">
            <a:extLst>
              <a:ext uri="{FF2B5EF4-FFF2-40B4-BE49-F238E27FC236}">
                <a16:creationId xmlns:a16="http://schemas.microsoft.com/office/drawing/2014/main" id="{8E4B256B-6079-4785-A60B-D6D9CEB25E13}"/>
              </a:ext>
            </a:extLst>
          </p:cNvPr>
          <p:cNvCxnSpPr>
            <a:stCxn id="51" idx="0"/>
          </p:cNvCxnSpPr>
          <p:nvPr/>
        </p:nvCxnSpPr>
        <p:spPr>
          <a:xfrm flipV="1">
            <a:off x="8881662" y="2640416"/>
            <a:ext cx="1" cy="469092"/>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38444A36-487C-4936-B964-E60A1E15C05D}"/>
              </a:ext>
            </a:extLst>
          </p:cNvPr>
          <p:cNvCxnSpPr>
            <a:stCxn id="38" idx="1"/>
            <a:endCxn id="49" idx="5"/>
          </p:cNvCxnSpPr>
          <p:nvPr/>
        </p:nvCxnSpPr>
        <p:spPr>
          <a:xfrm flipH="1" flipV="1">
            <a:off x="7780682" y="1844599"/>
            <a:ext cx="784497" cy="474754"/>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723BD19F-3F2B-41CE-973D-D8FEAB7B3752}"/>
              </a:ext>
            </a:extLst>
          </p:cNvPr>
          <p:cNvCxnSpPr>
            <a:endCxn id="50" idx="2"/>
          </p:cNvCxnSpPr>
          <p:nvPr/>
        </p:nvCxnSpPr>
        <p:spPr>
          <a:xfrm flipH="1" flipV="1">
            <a:off x="8881662" y="1437486"/>
            <a:ext cx="1" cy="569341"/>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8AD922CA-D4C6-42AC-82F9-2D8E8ED30D01}"/>
              </a:ext>
            </a:extLst>
          </p:cNvPr>
          <p:cNvSpPr txBox="1"/>
          <p:nvPr/>
        </p:nvSpPr>
        <p:spPr>
          <a:xfrm>
            <a:off x="10109898" y="1129709"/>
            <a:ext cx="1554143" cy="307777"/>
          </a:xfrm>
          <a:prstGeom prst="rect">
            <a:avLst/>
          </a:prstGeom>
          <a:noFill/>
        </p:spPr>
        <p:txBody>
          <a:bodyPr wrap="none" rtlCol="0">
            <a:spAutoFit/>
          </a:bodyPr>
          <a:lstStyle/>
          <a:p>
            <a:r>
              <a:rPr lang="en-US" sz="1400"/>
              <a:t>Second Closing LPs</a:t>
            </a:r>
          </a:p>
        </p:txBody>
      </p:sp>
      <p:cxnSp>
        <p:nvCxnSpPr>
          <p:cNvPr id="16" name="Straight Arrow Connector 15">
            <a:extLst>
              <a:ext uri="{FF2B5EF4-FFF2-40B4-BE49-F238E27FC236}">
                <a16:creationId xmlns:a16="http://schemas.microsoft.com/office/drawing/2014/main" id="{6E9EDF21-7839-490A-94A5-8A95CE5AB45E}"/>
              </a:ext>
            </a:extLst>
          </p:cNvPr>
          <p:cNvCxnSpPr>
            <a:endCxn id="38" idx="5"/>
          </p:cNvCxnSpPr>
          <p:nvPr/>
        </p:nvCxnSpPr>
        <p:spPr>
          <a:xfrm flipH="1">
            <a:off x="9198146" y="1516325"/>
            <a:ext cx="911752" cy="803028"/>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C1C22A5B-EBF5-4A51-9654-3A5DA7320C64}"/>
              </a:ext>
            </a:extLst>
          </p:cNvPr>
          <p:cNvSpPr txBox="1"/>
          <p:nvPr/>
        </p:nvSpPr>
        <p:spPr>
          <a:xfrm>
            <a:off x="9702097" y="1807509"/>
            <a:ext cx="1218060" cy="646331"/>
          </a:xfrm>
          <a:prstGeom prst="rect">
            <a:avLst/>
          </a:prstGeom>
          <a:noFill/>
        </p:spPr>
        <p:txBody>
          <a:bodyPr wrap="square" rtlCol="0">
            <a:spAutoFit/>
          </a:bodyPr>
          <a:lstStyle/>
          <a:p>
            <a:r>
              <a:rPr lang="en-US" sz="1200">
                <a:solidFill>
                  <a:srgbClr val="FF0000"/>
                </a:solidFill>
              </a:rPr>
              <a:t>Cash </a:t>
            </a:r>
          </a:p>
          <a:p>
            <a:r>
              <a:rPr lang="en-US" sz="1200">
                <a:solidFill>
                  <a:srgbClr val="FF0000"/>
                </a:solidFill>
              </a:rPr>
              <a:t>(Share of Initial </a:t>
            </a:r>
            <a:br>
              <a:rPr lang="en-US" sz="1200">
                <a:solidFill>
                  <a:srgbClr val="FF0000"/>
                </a:solidFill>
              </a:rPr>
            </a:br>
            <a:r>
              <a:rPr lang="en-US" sz="1200">
                <a:solidFill>
                  <a:srgbClr val="FF0000"/>
                </a:solidFill>
              </a:rPr>
              <a:t>Cost + Yield)</a:t>
            </a:r>
          </a:p>
        </p:txBody>
      </p:sp>
      <p:cxnSp>
        <p:nvCxnSpPr>
          <p:cNvPr id="21" name="Straight Arrow Connector 20">
            <a:extLst>
              <a:ext uri="{FF2B5EF4-FFF2-40B4-BE49-F238E27FC236}">
                <a16:creationId xmlns:a16="http://schemas.microsoft.com/office/drawing/2014/main" id="{D1448390-43AE-41CC-95E7-02725D796691}"/>
              </a:ext>
            </a:extLst>
          </p:cNvPr>
          <p:cNvCxnSpPr/>
          <p:nvPr/>
        </p:nvCxnSpPr>
        <p:spPr>
          <a:xfrm flipV="1">
            <a:off x="8729912" y="1469478"/>
            <a:ext cx="0" cy="630136"/>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F78D6C79-B207-4560-BE6F-924477D017D0}"/>
              </a:ext>
            </a:extLst>
          </p:cNvPr>
          <p:cNvSpPr txBox="1"/>
          <p:nvPr/>
        </p:nvSpPr>
        <p:spPr>
          <a:xfrm>
            <a:off x="8212811" y="1533418"/>
            <a:ext cx="486030" cy="276999"/>
          </a:xfrm>
          <a:prstGeom prst="rect">
            <a:avLst/>
          </a:prstGeom>
          <a:noFill/>
        </p:spPr>
        <p:txBody>
          <a:bodyPr wrap="none" rtlCol="0">
            <a:spAutoFit/>
          </a:bodyPr>
          <a:lstStyle/>
          <a:p>
            <a:r>
              <a:rPr lang="en-US" sz="1200">
                <a:solidFill>
                  <a:srgbClr val="FF0000"/>
                </a:solidFill>
              </a:rPr>
              <a:t>Cash</a:t>
            </a:r>
          </a:p>
        </p:txBody>
      </p:sp>
      <p:sp>
        <p:nvSpPr>
          <p:cNvPr id="25" name="Title 1">
            <a:extLst>
              <a:ext uri="{FF2B5EF4-FFF2-40B4-BE49-F238E27FC236}">
                <a16:creationId xmlns:a16="http://schemas.microsoft.com/office/drawing/2014/main" id="{56D76AA5-138A-4040-8A56-CAD99F33FF98}"/>
              </a:ext>
            </a:extLst>
          </p:cNvPr>
          <p:cNvSpPr txBox="1"/>
          <p:nvPr/>
        </p:nvSpPr>
        <p:spPr>
          <a:xfrm>
            <a:off x="838200" y="530352"/>
            <a:ext cx="10515600" cy="6159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lang="en-US" sz="2400" b="1">
                <a:latin typeface="+mn-lt"/>
              </a:rPr>
              <a:t>Investment Partnerships – Delayed Closings</a:t>
            </a:r>
            <a:endParaRPr kumimoji="0" lang="en-US" sz="2400" b="0" i="0" u="none" strike="noStrike" kern="1200" cap="none" spc="0" normalizeH="0" baseline="0" noProof="0">
              <a:ln>
                <a:noFill/>
              </a:ln>
              <a:solidFill>
                <a:prstClr val="black"/>
              </a:solidFill>
              <a:effectLst/>
              <a:uLnTx/>
              <a:uFillTx/>
              <a:latin typeface="+mn-lt"/>
              <a:ea typeface="+mn-ea"/>
              <a:cs typeface="+mn-cs"/>
            </a:endParaRPr>
          </a:p>
        </p:txBody>
      </p:sp>
      <p:sp>
        <p:nvSpPr>
          <p:cNvPr id="29" name="Isosceles Triangle 28">
            <a:extLst>
              <a:ext uri="{FF2B5EF4-FFF2-40B4-BE49-F238E27FC236}">
                <a16:creationId xmlns:a16="http://schemas.microsoft.com/office/drawing/2014/main" id="{F6CEFAF3-63C0-471D-A2B4-237CEE768E4E}"/>
              </a:ext>
            </a:extLst>
          </p:cNvPr>
          <p:cNvSpPr/>
          <p:nvPr/>
        </p:nvSpPr>
        <p:spPr>
          <a:xfrm>
            <a:off x="2279419" y="1961448"/>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t>Investment</a:t>
            </a:r>
          </a:p>
          <a:p>
            <a:pPr lvl="0" algn="ctr"/>
            <a:r>
              <a:rPr lang="en-US" sz="1200"/>
              <a:t>Partnership</a:t>
            </a:r>
          </a:p>
        </p:txBody>
      </p:sp>
      <p:sp>
        <p:nvSpPr>
          <p:cNvPr id="38" name="Isosceles Triangle 37">
            <a:extLst>
              <a:ext uri="{FF2B5EF4-FFF2-40B4-BE49-F238E27FC236}">
                <a16:creationId xmlns:a16="http://schemas.microsoft.com/office/drawing/2014/main" id="{3CA511F3-09A3-4557-B901-AD09B0BE81E3}"/>
              </a:ext>
            </a:extLst>
          </p:cNvPr>
          <p:cNvSpPr/>
          <p:nvPr/>
        </p:nvSpPr>
        <p:spPr>
          <a:xfrm>
            <a:off x="8248696" y="1994513"/>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t>Investment</a:t>
            </a:r>
          </a:p>
          <a:p>
            <a:pPr lvl="0" algn="ctr"/>
            <a:r>
              <a:rPr lang="en-US" sz="1200"/>
              <a:t>Partnership</a:t>
            </a:r>
          </a:p>
        </p:txBody>
      </p:sp>
    </p:spTree>
    <p:extLst>
      <p:ext uri="{BB962C8B-B14F-4D97-AF65-F5344CB8AC3E}">
        <p14:creationId xmlns:p14="http://schemas.microsoft.com/office/powerpoint/2010/main" val="37244948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D04ED8-2A7B-4D38-8675-E38080816F15}"/>
              </a:ext>
            </a:extLst>
          </p:cNvPr>
          <p:cNvSpPr txBox="1"/>
          <p:nvPr/>
        </p:nvSpPr>
        <p:spPr>
          <a:xfrm>
            <a:off x="449580" y="539496"/>
            <a:ext cx="11292840" cy="4693593"/>
          </a:xfrm>
          <a:prstGeom prst="rect">
            <a:avLst/>
          </a:prstGeom>
          <a:noFill/>
        </p:spPr>
        <p:txBody>
          <a:bodyPr wrap="square" rtlCol="0">
            <a:spAutoFit/>
          </a:bodyPr>
          <a:lstStyle/>
          <a:p>
            <a:pPr marL="457200" marR="0" lvl="1" indent="0" algn="ctr" defTabSz="914400" rtl="0" eaLnBrk="1" fontAlgn="auto" latinLnBrk="0" hangingPunct="1">
              <a:lnSpc>
                <a:spcPct val="100000"/>
              </a:lnSpc>
              <a:spcBef>
                <a:spcPct val="0"/>
              </a:spcBef>
              <a:spcAft>
                <a:spcPts val="2400"/>
              </a:spcAft>
              <a:buClrTx/>
              <a:buSzTx/>
              <a:buFontTx/>
              <a:buNone/>
              <a:defRPr/>
            </a:pPr>
            <a:r>
              <a:rPr kumimoji="0" lang="en-US" sz="2400" b="1" i="0" u="none" strike="noStrike" kern="1200" cap="none" spc="0" normalizeH="0" baseline="0" noProof="0">
                <a:ln>
                  <a:noFill/>
                </a:ln>
                <a:solidFill>
                  <a:prstClr val="black"/>
                </a:solidFill>
                <a:effectLst/>
                <a:uLnTx/>
                <a:uFillTx/>
                <a:latin typeface="Calibri" panose="020F0502020204030204"/>
                <a:ea typeface="+mn-ea"/>
                <a:cs typeface="+mn-cs"/>
              </a:rPr>
              <a:t>Why the different result for corporations and partnerships?</a:t>
            </a:r>
          </a:p>
          <a:p>
            <a:pPr marL="285750" indent="-285750">
              <a:spcAft>
                <a:spcPts val="1800"/>
              </a:spcAft>
              <a:buFont typeface="Arial" panose="020B0604020202020204" pitchFamily="34" charset="0"/>
              <a:buChar char="•"/>
              <a:defRPr/>
            </a:pPr>
            <a:r>
              <a:rPr lang="en-US" sz="2000">
                <a:solidFill>
                  <a:prstClr val="black"/>
                </a:solidFill>
                <a:latin typeface="Calibri" panose="020F0502020204030204"/>
              </a:rPr>
              <a:t>Subchapter C is more form driven</a:t>
            </a:r>
            <a:endParaRPr kumimoji="0" lang="en-US" sz="2000" b="0" i="0" u="none" strike="noStrike" kern="1200" cap="none" spc="0" normalizeH="0" baseline="0" noProof="0">
              <a:ln>
                <a:noFill/>
              </a:ln>
              <a:solidFill>
                <a:prstClr val="black"/>
              </a:solidFill>
              <a:effectLst/>
              <a:uLnTx/>
              <a:uFillTx/>
              <a:latin typeface="Calibri" panose="020F0502020204030204"/>
              <a:ea typeface="+mn-ea"/>
              <a:cs typeface="+mn-cs"/>
            </a:endParaRPr>
          </a:p>
          <a:p>
            <a:pPr marL="285750" indent="-285750">
              <a:spcAft>
                <a:spcPts val="1800"/>
              </a:spcAft>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Contributions and distributions from partnerships are generally intended to be tax-deferred</a:t>
            </a:r>
          </a:p>
          <a:p>
            <a:pPr marL="742950" lvl="1" indent="-285750">
              <a:spcAft>
                <a:spcPts val="1800"/>
              </a:spcAft>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Frequent distributions are a fact of life for partnerships</a:t>
            </a:r>
            <a:r>
              <a:rPr lang="en-US" sz="2000">
                <a:solidFill>
                  <a:prstClr val="black"/>
                </a:solidFill>
                <a:latin typeface="Calibri" panose="020F0502020204030204"/>
              </a:rPr>
              <a:t> (t</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ax paid at owner-level)</a:t>
            </a:r>
          </a:p>
          <a:p>
            <a:pPr marL="742950" lvl="1" indent="-285750">
              <a:spcAft>
                <a:spcPts val="1800"/>
              </a:spcAft>
              <a:buFont typeface="Arial" panose="020B0604020202020204" pitchFamily="34" charset="0"/>
              <a:buChar char="•"/>
              <a:defRPr/>
            </a:pPr>
            <a:r>
              <a:rPr lang="en-US" sz="2000">
                <a:solidFill>
                  <a:prstClr val="black"/>
                </a:solidFill>
                <a:latin typeface="Calibri" panose="020F0502020204030204"/>
              </a:rPr>
              <a:t>Stakes in Sub C is often character of income (but could be deferral if no E&amp;P and sufficient basis)</a:t>
            </a:r>
            <a:endParaRPr kumimoji="0" lang="en-US" sz="2000" b="0" i="0" u="none" strike="noStrike" kern="1200" cap="none" spc="0" normalizeH="0" baseline="0" noProof="0">
              <a:ln>
                <a:noFill/>
              </a:ln>
              <a:solidFill>
                <a:prstClr val="black"/>
              </a:solidFill>
              <a:effectLst/>
              <a:uLnTx/>
              <a:uFillTx/>
              <a:latin typeface="Calibri" panose="020F0502020204030204"/>
              <a:ea typeface="+mn-ea"/>
              <a:cs typeface="+mn-cs"/>
            </a:endParaRPr>
          </a:p>
          <a:p>
            <a:pPr marL="285750" indent="-285750">
              <a:spcAft>
                <a:spcPts val="1800"/>
              </a:spcAft>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Step transaction “time travel” is an especially difficult issue in the partnership context due to the single level of taxation</a:t>
            </a:r>
          </a:p>
          <a:p>
            <a:pPr marL="742950" lvl="1" indent="-285750">
              <a:spcAft>
                <a:spcPts val="1800"/>
              </a:spcAft>
              <a:buFont typeface="Arial" panose="020B0604020202020204" pitchFamily="34" charset="0"/>
              <a:buChar char="•"/>
              <a:defRPr/>
            </a:pPr>
            <a:r>
              <a:rPr kumimoji="0" lang="en-US" sz="2000" b="0" i="0" u="none" strike="noStrike" kern="1200" cap="none" spc="0" normalizeH="0" baseline="0" noProof="0">
                <a:ln>
                  <a:noFill/>
                </a:ln>
                <a:solidFill>
                  <a:srgbClr val="202124"/>
                </a:solidFill>
                <a:effectLst/>
                <a:uLnTx/>
                <a:uFillTx/>
                <a:latin typeface="Google Sans"/>
                <a:ea typeface="+mn-ea"/>
                <a:cs typeface="+mn-cs"/>
              </a:rPr>
              <a:t>Schrödinger</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’s cat problem.  Who are the partnership’s partners during the period between the first and last event of the series that have been determined to be a disguised sale of partnership interests?</a:t>
            </a:r>
            <a:endParaRPr kumimoji="0" lang="en-US"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7E888504-9169-4A88-9AF2-7E9794330B9C}"/>
              </a:ext>
            </a:extLst>
          </p:cNvPr>
          <p:cNvSpPr>
            <a:spLocks noGrp="1"/>
          </p:cNvSpPr>
          <p:nvPr>
            <p:ph type="sldNum" sz="quarter" idx="12"/>
          </p:nvPr>
        </p:nvSpPr>
        <p:spPr/>
        <p:txBody>
          <a:bodyPr/>
          <a:lstStyle/>
          <a:p>
            <a:fld id="{65AFAB5D-A498-4573-A847-903418A04ABF}" type="slidenum">
              <a:rPr lang="en-US" smtClean="0"/>
              <a:t>32</a:t>
            </a:fld>
            <a:endParaRPr lang="en-US"/>
          </a:p>
        </p:txBody>
      </p:sp>
    </p:spTree>
    <p:extLst>
      <p:ext uri="{BB962C8B-B14F-4D97-AF65-F5344CB8AC3E}">
        <p14:creationId xmlns:p14="http://schemas.microsoft.com/office/powerpoint/2010/main" val="41970320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D04ED8-2A7B-4D38-8675-E38080816F15}"/>
              </a:ext>
            </a:extLst>
          </p:cNvPr>
          <p:cNvSpPr txBox="1"/>
          <p:nvPr/>
        </p:nvSpPr>
        <p:spPr>
          <a:xfrm>
            <a:off x="597159" y="2584901"/>
            <a:ext cx="10954139" cy="2308324"/>
          </a:xfrm>
          <a:prstGeom prst="rect">
            <a:avLst/>
          </a:prstGeom>
          <a:noFill/>
        </p:spPr>
        <p:txBody>
          <a:bodyPr wrap="square" rtlCol="0">
            <a:spAutoFit/>
          </a:bodyPr>
          <a:lstStyle/>
          <a:p>
            <a:pPr marL="742950" marR="0" lvl="0" indent="-742950" algn="ctr" defTabSz="914400" rtl="0" eaLnBrk="1" fontAlgn="auto" latinLnBrk="0" hangingPunct="1">
              <a:lnSpc>
                <a:spcPct val="100000"/>
              </a:lnSpc>
              <a:spcBef>
                <a:spcPct val="0"/>
              </a:spcBef>
              <a:spcAft>
                <a:spcPct val="0"/>
              </a:spcAft>
              <a:buClrTx/>
              <a:buSzTx/>
              <a:buAutoNum type="arabicPeriod" startAt="4"/>
              <a:defRPr/>
            </a:pPr>
            <a:r>
              <a:rPr lang="en-US" sz="3600">
                <a:solidFill>
                  <a:prstClr val="black"/>
                </a:solidFill>
                <a:latin typeface="Calibri" panose="020F0502020204030204"/>
              </a:rPr>
              <a:t>Partnership Continuity in M&amp;A</a:t>
            </a:r>
          </a:p>
          <a:p>
            <a:pPr marR="0" lvl="0" algn="ctr" defTabSz="914400" rtl="0" eaLnBrk="1" fontAlgn="auto" latinLnBrk="0" hangingPunct="1">
              <a:lnSpc>
                <a:spcPct val="100000"/>
              </a:lnSpc>
              <a:spcBef>
                <a:spcPct val="0"/>
              </a:spcBef>
              <a:spcAft>
                <a:spcPct val="0"/>
              </a:spcAft>
              <a:buClrTx/>
              <a:buSzTx/>
              <a:defRPr/>
            </a:pPr>
            <a:br>
              <a:rPr lang="en-US" sz="3600">
                <a:solidFill>
                  <a:prstClr val="black"/>
                </a:solidFill>
                <a:latin typeface="Calibri" panose="020F0502020204030204"/>
              </a:rPr>
            </a:br>
            <a:r>
              <a:rPr lang="en-US" sz="2800">
                <a:solidFill>
                  <a:prstClr val="black"/>
                </a:solidFill>
                <a:latin typeface="Calibri" panose="020F0502020204030204"/>
              </a:rPr>
              <a:t>Continuously Causing Uncertainty</a:t>
            </a:r>
          </a:p>
          <a:p>
            <a:pPr marL="742950" marR="0" lvl="0" indent="-742950" algn="ctr" defTabSz="914400" rtl="0" eaLnBrk="1" fontAlgn="auto" latinLnBrk="0" hangingPunct="1">
              <a:lnSpc>
                <a:spcPct val="100000"/>
              </a:lnSpc>
              <a:spcBef>
                <a:spcPct val="0"/>
              </a:spcBef>
              <a:spcAft>
                <a:spcPct val="0"/>
              </a:spcAft>
              <a:buClrTx/>
              <a:buSzTx/>
              <a:buFontTx/>
              <a:buAutoNum type="arabicPeriod"/>
              <a:defRPr/>
            </a:pPr>
            <a:endParaRPr kumimoji="0" lang="en-US" sz="440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BFBD1F57-79EA-4E76-936D-58971D12AD9C}"/>
              </a:ext>
            </a:extLst>
          </p:cNvPr>
          <p:cNvSpPr>
            <a:spLocks noGrp="1"/>
          </p:cNvSpPr>
          <p:nvPr>
            <p:ph type="sldNum" sz="quarter" idx="12"/>
          </p:nvPr>
        </p:nvSpPr>
        <p:spPr/>
        <p:txBody>
          <a:bodyPr/>
          <a:lstStyle/>
          <a:p>
            <a:fld id="{65AFAB5D-A498-4573-A847-903418A04ABF}" type="slidenum">
              <a:rPr lang="en-US" smtClean="0"/>
              <a:t>33</a:t>
            </a:fld>
            <a:endParaRPr lang="en-US"/>
          </a:p>
        </p:txBody>
      </p:sp>
    </p:spTree>
    <p:extLst>
      <p:ext uri="{BB962C8B-B14F-4D97-AF65-F5344CB8AC3E}">
        <p14:creationId xmlns:p14="http://schemas.microsoft.com/office/powerpoint/2010/main" val="5985887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BD60B69-8EA1-46C4-BBF7-069313C5AACD}"/>
              </a:ext>
            </a:extLst>
          </p:cNvPr>
          <p:cNvSpPr>
            <a:spLocks noGrp="1"/>
          </p:cNvSpPr>
          <p:nvPr>
            <p:ph type="sldNum" sz="quarter" idx="12"/>
          </p:nvPr>
        </p:nvSpPr>
        <p:spPr/>
        <p:txBody>
          <a:bodyPr/>
          <a:lstStyle/>
          <a:p>
            <a:fld id="{65AFAB5D-A498-4573-A847-903418A04ABF}" type="slidenum">
              <a:rPr lang="en-US" smtClean="0"/>
              <a:t>34</a:t>
            </a:fld>
            <a:endParaRPr lang="en-US"/>
          </a:p>
        </p:txBody>
      </p:sp>
      <p:sp>
        <p:nvSpPr>
          <p:cNvPr id="10" name="TextBox 9">
            <a:extLst>
              <a:ext uri="{FF2B5EF4-FFF2-40B4-BE49-F238E27FC236}">
                <a16:creationId xmlns:a16="http://schemas.microsoft.com/office/drawing/2014/main" id="{CA8ABA25-B8A9-4F00-885B-74C7BD55AEE4}"/>
              </a:ext>
            </a:extLst>
          </p:cNvPr>
          <p:cNvSpPr txBox="1"/>
          <p:nvPr/>
        </p:nvSpPr>
        <p:spPr>
          <a:xfrm>
            <a:off x="449855" y="370096"/>
            <a:ext cx="11292290" cy="5986254"/>
          </a:xfrm>
          <a:prstGeom prst="rect">
            <a:avLst/>
          </a:prstGeom>
          <a:noFill/>
        </p:spPr>
        <p:txBody>
          <a:bodyPr wrap="square" rtlCol="0">
            <a:spAutoFit/>
          </a:bodyPr>
          <a:lstStyle/>
          <a:p>
            <a:pPr algn="ctr">
              <a:spcAft>
                <a:spcPts val="2400"/>
              </a:spcAft>
            </a:pPr>
            <a:r>
              <a:rPr lang="en-US" sz="2400" b="1"/>
              <a:t>Partnership Continuity</a:t>
            </a:r>
          </a:p>
          <a:p>
            <a:pPr marL="342900" indent="-342900">
              <a:spcAft>
                <a:spcPts val="1800"/>
              </a:spcAft>
              <a:buFont typeface="Arial" panose="020B0604020202020204" pitchFamily="34" charset="0"/>
              <a:buChar char="•"/>
            </a:pPr>
            <a:r>
              <a:rPr lang="en-US"/>
              <a:t>A partnership will be considered to continue unless it is terminated (Section 708)  </a:t>
            </a:r>
          </a:p>
          <a:p>
            <a:pPr marL="342900" indent="-342900">
              <a:spcAft>
                <a:spcPts val="1800"/>
              </a:spcAft>
              <a:buFont typeface="Arial" panose="020B0604020202020204" pitchFamily="34" charset="0"/>
              <a:buChar char="•"/>
            </a:pPr>
            <a:r>
              <a:rPr lang="en-US"/>
              <a:t>A partnership is terminated only if:</a:t>
            </a:r>
          </a:p>
          <a:p>
            <a:pPr lvl="2">
              <a:spcAft>
                <a:spcPts val="1800"/>
              </a:spcAft>
            </a:pPr>
            <a:r>
              <a:rPr lang="en-US"/>
              <a:t>“No part of any business, financial operation, or venture (the “</a:t>
            </a:r>
            <a:r>
              <a:rPr lang="en-US" b="1" u="sng"/>
              <a:t>BFOV</a:t>
            </a:r>
            <a:r>
              <a:rPr lang="en-US"/>
              <a:t>”) </a:t>
            </a:r>
            <a:r>
              <a:rPr lang="en-US" b="1" u="sng"/>
              <a:t>of the partnership</a:t>
            </a:r>
            <a:r>
              <a:rPr lang="en-US"/>
              <a:t> continues to be carried on by any of </a:t>
            </a:r>
            <a:r>
              <a:rPr lang="en-US" b="1" u="sng"/>
              <a:t>its partners</a:t>
            </a:r>
            <a:r>
              <a:rPr lang="en-US"/>
              <a:t> in a partnership”</a:t>
            </a:r>
          </a:p>
          <a:p>
            <a:pPr lvl="2">
              <a:spcAft>
                <a:spcPts val="1800"/>
              </a:spcAft>
            </a:pPr>
            <a:r>
              <a:rPr lang="en-US"/>
              <a:t>Compare older rule:  partnership ordinarily continues if a “substantial portion” of the business continues to be carried on.  Rev. Rul. 144 (1953)</a:t>
            </a:r>
          </a:p>
          <a:p>
            <a:pPr marL="342900" indent="-342900">
              <a:spcAft>
                <a:spcPts val="1800"/>
              </a:spcAft>
              <a:buFont typeface="Arial" panose="020B0604020202020204" pitchFamily="34" charset="0"/>
              <a:buChar char="•"/>
            </a:pPr>
            <a:r>
              <a:rPr lang="en-US"/>
              <a:t>Technical termination rule, repealed in 2017, triggered the “termination” of a partnership upon a sale or exchange of 50% or more of the capital and profits interests</a:t>
            </a:r>
          </a:p>
          <a:p>
            <a:pPr marL="800100" lvl="1" indent="-342900">
              <a:spcAft>
                <a:spcPts val="1800"/>
              </a:spcAft>
              <a:buFont typeface="Arial" panose="020B0604020202020204" pitchFamily="34" charset="0"/>
              <a:buChar char="•"/>
            </a:pPr>
            <a:r>
              <a:rPr lang="en-US"/>
              <a:t>Without the technical termination rule, the broad language of Section 708 raises “continuity” questions in a range of partnership M&amp;A transaction</a:t>
            </a:r>
          </a:p>
          <a:p>
            <a:pPr marL="342900" indent="-342900">
              <a:spcAft>
                <a:spcPts val="1800"/>
              </a:spcAft>
              <a:buFont typeface="Arial" panose="020B0604020202020204" pitchFamily="34" charset="0"/>
              <a:buChar char="•"/>
            </a:pPr>
            <a:r>
              <a:rPr lang="en-US"/>
              <a:t>Strong statutory presumption in favor of continuations  </a:t>
            </a:r>
          </a:p>
          <a:p>
            <a:pPr marL="800100" lvl="1" indent="-342900">
              <a:spcAft>
                <a:spcPts val="1800"/>
              </a:spcAft>
              <a:buFont typeface="Arial" panose="020B0604020202020204" pitchFamily="34" charset="0"/>
              <a:buChar char="•"/>
            </a:pPr>
            <a:r>
              <a:rPr lang="en-US"/>
              <a:t>Wyden bill proposes to broaden further (continuation found if business carried on by a person who was a partner in the prior partnership </a:t>
            </a:r>
            <a:r>
              <a:rPr lang="en-US" b="1" u="sng"/>
              <a:t>or related to any of those partners</a:t>
            </a:r>
            <a:r>
              <a:rPr lang="en-US"/>
              <a:t>)</a:t>
            </a:r>
          </a:p>
        </p:txBody>
      </p:sp>
    </p:spTree>
    <p:extLst>
      <p:ext uri="{BB962C8B-B14F-4D97-AF65-F5344CB8AC3E}">
        <p14:creationId xmlns:p14="http://schemas.microsoft.com/office/powerpoint/2010/main" val="34417696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F1DED7B-D102-4FA0-BCD5-4649C363888C}"/>
              </a:ext>
            </a:extLst>
          </p:cNvPr>
          <p:cNvSpPr txBox="1"/>
          <p:nvPr/>
        </p:nvSpPr>
        <p:spPr>
          <a:xfrm>
            <a:off x="449580" y="519595"/>
            <a:ext cx="11292840" cy="5878532"/>
          </a:xfrm>
          <a:prstGeom prst="rect">
            <a:avLst/>
          </a:prstGeom>
          <a:noFill/>
        </p:spPr>
        <p:txBody>
          <a:bodyPr wrap="square" rtlCol="0">
            <a:spAutoFit/>
          </a:bodyPr>
          <a:lstStyle/>
          <a:p>
            <a:pPr algn="ctr">
              <a:spcAft>
                <a:spcPts val="2400"/>
              </a:spcAft>
            </a:pPr>
            <a:r>
              <a:rPr lang="en-US" sz="2400" b="1"/>
              <a:t>Two Key Issues</a:t>
            </a:r>
          </a:p>
          <a:p>
            <a:pPr marL="342900" indent="-342900">
              <a:spcAft>
                <a:spcPts val="1200"/>
              </a:spcAft>
              <a:buFont typeface="Arial" panose="020B0604020202020204" pitchFamily="34" charset="0"/>
              <a:buChar char="•"/>
            </a:pPr>
            <a:r>
              <a:rPr lang="en-US" b="1"/>
              <a:t>Continuity of historic partners</a:t>
            </a:r>
          </a:p>
          <a:p>
            <a:pPr marL="800100" lvl="1" indent="-342900">
              <a:spcAft>
                <a:spcPts val="1200"/>
              </a:spcAft>
              <a:buFont typeface="Arial" panose="020B0604020202020204" pitchFamily="34" charset="0"/>
              <a:buChar char="•"/>
            </a:pPr>
            <a:r>
              <a:rPr lang="en-US"/>
              <a:t>To what extent is this required?</a:t>
            </a:r>
          </a:p>
          <a:p>
            <a:pPr marL="800100" lvl="1" indent="-342900">
              <a:spcAft>
                <a:spcPts val="1200"/>
              </a:spcAft>
              <a:buFont typeface="Arial" panose="020B0604020202020204" pitchFamily="34" charset="0"/>
              <a:buChar char="•"/>
            </a:pPr>
            <a:r>
              <a:rPr lang="en-US"/>
              <a:t>There is uncertainty about how the continuation rules apply where the BFOV of a historic partnership is continued in a partnership but with no historic partners</a:t>
            </a:r>
          </a:p>
          <a:p>
            <a:pPr lvl="1">
              <a:spcAft>
                <a:spcPts val="1200"/>
              </a:spcAft>
            </a:pPr>
            <a:endParaRPr lang="en-US"/>
          </a:p>
          <a:p>
            <a:pPr marL="342900" indent="-342900">
              <a:spcAft>
                <a:spcPts val="1200"/>
              </a:spcAft>
              <a:buFont typeface="Arial" panose="020B0604020202020204" pitchFamily="34" charset="0"/>
              <a:buChar char="•"/>
            </a:pPr>
            <a:r>
              <a:rPr lang="en-US" b="1"/>
              <a:t>Continuity of the partnership’s BFOV </a:t>
            </a:r>
          </a:p>
          <a:p>
            <a:pPr marL="800100" lvl="1" indent="-342900">
              <a:spcAft>
                <a:spcPts val="1200"/>
              </a:spcAft>
              <a:buFont typeface="Arial" panose="020B0604020202020204" pitchFamily="34" charset="0"/>
              <a:buChar char="•"/>
            </a:pPr>
            <a:r>
              <a:rPr lang="en-US"/>
              <a:t>To have a continuation, the historic BFOV must continue.  How is the BFOV defined, and when does it cease or change?</a:t>
            </a:r>
          </a:p>
          <a:p>
            <a:pPr marL="1257300" lvl="2" indent="-342900">
              <a:spcAft>
                <a:spcPts val="1200"/>
              </a:spcAft>
              <a:buFont typeface="Arial" panose="020B0604020202020204" pitchFamily="34" charset="0"/>
              <a:buChar char="•"/>
            </a:pPr>
            <a:r>
              <a:rPr lang="en-US"/>
              <a:t>Treas. Reg. Section 1.708-1(b)(i) (partnership’s business continues through winding up period until all remaining assets are distributed)</a:t>
            </a:r>
          </a:p>
          <a:p>
            <a:pPr marL="1257300" lvl="2" indent="-342900">
              <a:spcAft>
                <a:spcPts val="1200"/>
              </a:spcAft>
              <a:buFont typeface="Arial" panose="020B0604020202020204" pitchFamily="34" charset="0"/>
              <a:buChar char="•"/>
            </a:pPr>
            <a:r>
              <a:rPr lang="en-US" i="1"/>
              <a:t>Foxman</a:t>
            </a:r>
            <a:r>
              <a:rPr lang="en-US"/>
              <a:t> (1964) (partnership continued until fully wound up, even where all business assets sold for notes); Compare with Rev. Rul. 79-434 (no COBE where manufacturing business sold its assets for cash and short-term notes)</a:t>
            </a:r>
          </a:p>
          <a:p>
            <a:pPr marL="800100" lvl="1" indent="-342900">
              <a:spcAft>
                <a:spcPts val="1200"/>
              </a:spcAft>
              <a:buFont typeface="Arial" panose="020B0604020202020204" pitchFamily="34" charset="0"/>
              <a:buChar char="•"/>
            </a:pPr>
            <a:r>
              <a:rPr lang="en-US"/>
              <a:t>Should there be a different standard for operating businesses and investment activities? </a:t>
            </a:r>
          </a:p>
        </p:txBody>
      </p:sp>
      <p:sp>
        <p:nvSpPr>
          <p:cNvPr id="2" name="Slide Number Placeholder 1">
            <a:extLst>
              <a:ext uri="{FF2B5EF4-FFF2-40B4-BE49-F238E27FC236}">
                <a16:creationId xmlns:a16="http://schemas.microsoft.com/office/drawing/2014/main" id="{634A135E-9FDF-4AE9-A116-48BA6DDB2D67}"/>
              </a:ext>
            </a:extLst>
          </p:cNvPr>
          <p:cNvSpPr>
            <a:spLocks noGrp="1"/>
          </p:cNvSpPr>
          <p:nvPr>
            <p:ph type="sldNum" sz="quarter" idx="12"/>
          </p:nvPr>
        </p:nvSpPr>
        <p:spPr/>
        <p:txBody>
          <a:bodyPr/>
          <a:lstStyle/>
          <a:p>
            <a:fld id="{65AFAB5D-A498-4573-A847-903418A04ABF}" type="slidenum">
              <a:rPr lang="en-US" smtClean="0"/>
              <a:t>35</a:t>
            </a:fld>
            <a:endParaRPr lang="en-US"/>
          </a:p>
        </p:txBody>
      </p:sp>
    </p:spTree>
    <p:extLst>
      <p:ext uri="{BB962C8B-B14F-4D97-AF65-F5344CB8AC3E}">
        <p14:creationId xmlns:p14="http://schemas.microsoft.com/office/powerpoint/2010/main" val="1373914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2224A60-403D-4BF0-BD95-F6DFAC510A1D}"/>
              </a:ext>
            </a:extLst>
          </p:cNvPr>
          <p:cNvSpPr>
            <a:spLocks noGrp="1"/>
          </p:cNvSpPr>
          <p:nvPr>
            <p:ph type="sldNum" sz="quarter" idx="12"/>
          </p:nvPr>
        </p:nvSpPr>
        <p:spPr/>
        <p:txBody>
          <a:bodyPr/>
          <a:lstStyle/>
          <a:p>
            <a:fld id="{65AFAB5D-A498-4573-A847-903418A04ABF}" type="slidenum">
              <a:rPr lang="en-US" smtClean="0"/>
              <a:t>36</a:t>
            </a:fld>
            <a:endParaRPr lang="en-US"/>
          </a:p>
        </p:txBody>
      </p:sp>
      <p:sp>
        <p:nvSpPr>
          <p:cNvPr id="23" name="Isosceles Triangle 22">
            <a:extLst>
              <a:ext uri="{FF2B5EF4-FFF2-40B4-BE49-F238E27FC236}">
                <a16:creationId xmlns:a16="http://schemas.microsoft.com/office/drawing/2014/main" id="{095CACEA-B339-4DA2-BE01-38CBF66B3A91}"/>
              </a:ext>
            </a:extLst>
          </p:cNvPr>
          <p:cNvSpPr/>
          <p:nvPr/>
        </p:nvSpPr>
        <p:spPr>
          <a:xfrm>
            <a:off x="814972" y="2575304"/>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cs typeface="Calibri" panose="020F0502020204030204" pitchFamily="34" charset="0"/>
              </a:rPr>
              <a:t>Target</a:t>
            </a:r>
          </a:p>
        </p:txBody>
      </p:sp>
      <p:sp>
        <p:nvSpPr>
          <p:cNvPr id="86" name="TextBox 85">
            <a:extLst>
              <a:ext uri="{FF2B5EF4-FFF2-40B4-BE49-F238E27FC236}">
                <a16:creationId xmlns:a16="http://schemas.microsoft.com/office/drawing/2014/main" id="{8A39538E-DAD6-4B05-A4D0-380D4DB1C07E}"/>
              </a:ext>
            </a:extLst>
          </p:cNvPr>
          <p:cNvSpPr txBox="1"/>
          <p:nvPr/>
        </p:nvSpPr>
        <p:spPr>
          <a:xfrm>
            <a:off x="449580" y="3692591"/>
            <a:ext cx="11292840" cy="2923877"/>
          </a:xfrm>
          <a:prstGeom prst="rect">
            <a:avLst/>
          </a:prstGeom>
          <a:noFill/>
        </p:spPr>
        <p:txBody>
          <a:bodyPr wrap="square" rtlCol="0">
            <a:spAutoFit/>
          </a:bodyPr>
          <a:lstStyle/>
          <a:p>
            <a:pPr marR="0" lvl="0" algn="l" defTabSz="914400" rtl="0" eaLnBrk="1" fontAlgn="auto" latinLnBrk="0" hangingPunct="1">
              <a:lnSpc>
                <a:spcPct val="100000"/>
              </a:lnSpc>
              <a:spcBef>
                <a:spcPct val="0"/>
              </a:spcBef>
              <a:spcAft>
                <a:spcPts val="600"/>
              </a:spcAft>
              <a:buClrTx/>
              <a:buSzTx/>
              <a:defRPr/>
            </a:pPr>
            <a:r>
              <a:rPr lang="en-US" sz="1600" b="1">
                <a:solidFill>
                  <a:prstClr val="black"/>
                </a:solidFill>
              </a:rPr>
              <a:t>Facts:</a:t>
            </a:r>
            <a:endParaRPr kumimoji="0" lang="en-US" sz="1600" b="1" strike="noStrike" kern="1200" cap="none" spc="0" normalizeH="0" baseline="0" noProof="0">
              <a:ln>
                <a:noFill/>
              </a:ln>
              <a:solidFill>
                <a:prstClr val="black"/>
              </a:solidFill>
              <a:effectLst/>
              <a:uLnTx/>
              <a:uFillTx/>
              <a:ea typeface="+mn-ea"/>
              <a:cs typeface="+mn-cs"/>
            </a:endParaRP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BuyerCo acquires all of the outstanding interests in Target (causing Target to be disregarded as an entity separate from BuyerCo)</a:t>
            </a:r>
          </a:p>
          <a:p>
            <a:pPr marL="285750" marR="0" lvl="0" indent="-285750" algn="l" defTabSz="914400" rtl="0" eaLnBrk="1" fontAlgn="auto" latinLnBrk="0" hangingPunct="1">
              <a:lnSpc>
                <a:spcPct val="100000"/>
              </a:lnSpc>
              <a:spcBef>
                <a:spcPct val="0"/>
              </a:spcBef>
              <a:spcAft>
                <a:spcPts val="120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A exchanges its partnership interest in Target for cash and a 1% partnership interest in BuyerCo; B is cashed out </a:t>
            </a:r>
          </a:p>
          <a:p>
            <a:pPr marR="0" lvl="0" algn="l" defTabSz="914400" rtl="0" eaLnBrk="1" fontAlgn="auto" latinLnBrk="0" hangingPunct="1">
              <a:lnSpc>
                <a:spcPct val="100000"/>
              </a:lnSpc>
              <a:spcBef>
                <a:spcPct val="0"/>
              </a:spcBef>
              <a:spcAft>
                <a:spcPts val="1200"/>
              </a:spcAft>
              <a:buClrTx/>
              <a:buSzTx/>
              <a:defRPr/>
            </a:pPr>
            <a:endParaRPr kumimoji="0" lang="en-US" sz="1600" b="0" i="0" u="none" strike="noStrike" kern="1200" cap="none" spc="0" normalizeH="0" baseline="0" noProof="0">
              <a:ln>
                <a:noFill/>
              </a:ln>
              <a:solidFill>
                <a:prstClr val="black"/>
              </a:solidFill>
              <a:effectLst/>
              <a:uLnTx/>
              <a:uFillTx/>
              <a:ea typeface="+mn-ea"/>
              <a:cs typeface="+mn-cs"/>
            </a:endParaRPr>
          </a:p>
          <a:p>
            <a:pPr marR="0" lvl="0" algn="l" defTabSz="914400" rtl="0" eaLnBrk="1" fontAlgn="auto" latinLnBrk="0" hangingPunct="1">
              <a:lnSpc>
                <a:spcPct val="100000"/>
              </a:lnSpc>
              <a:spcBef>
                <a:spcPct val="0"/>
              </a:spcBef>
              <a:spcAft>
                <a:spcPts val="1200"/>
              </a:spcAft>
              <a:buClrTx/>
              <a:buSzTx/>
              <a:defRPr/>
            </a:pPr>
            <a:r>
              <a:rPr lang="en-US" sz="1600" b="1"/>
              <a:t>Example 1A</a:t>
            </a:r>
            <a:r>
              <a:rPr lang="en-US" sz="1600"/>
              <a:t>:  BuyerCo was formed for the purpose of making the acquisition</a:t>
            </a:r>
          </a:p>
          <a:p>
            <a:pPr marR="0" lvl="0" algn="l" defTabSz="914400" rtl="0" eaLnBrk="1" fontAlgn="auto" latinLnBrk="0" hangingPunct="1">
              <a:lnSpc>
                <a:spcPct val="100000"/>
              </a:lnSpc>
              <a:spcBef>
                <a:spcPct val="0"/>
              </a:spcBef>
              <a:spcAft>
                <a:spcPct val="0"/>
              </a:spcAft>
              <a:buClrTx/>
              <a:buSzTx/>
              <a:defRPr/>
            </a:pPr>
            <a:r>
              <a:rPr lang="en-US" sz="1600" b="1"/>
              <a:t>Example 1B</a:t>
            </a:r>
            <a:r>
              <a:rPr lang="en-US" sz="1600"/>
              <a:t>:  Same as Example 1A, except BuyerCo is an old and cold entity, with its own BFOV.  See Treas. Reg. Section 1.708-1(c) (partnership “merger” rule designates the continuing partnership and states that other constituent partnerships terminate).</a:t>
            </a:r>
          </a:p>
          <a:p>
            <a:pPr marR="0" lvl="0" algn="l" defTabSz="914400" rtl="0" eaLnBrk="1" fontAlgn="auto" latinLnBrk="0" hangingPunct="1">
              <a:lnSpc>
                <a:spcPct val="100000"/>
              </a:lnSpc>
              <a:spcBef>
                <a:spcPct val="0"/>
              </a:spcBef>
              <a:spcAft>
                <a:spcPct val="0"/>
              </a:spcAft>
              <a:buClrTx/>
              <a:buSzTx/>
              <a:defRPr/>
            </a:pPr>
            <a:endParaRPr kumimoji="0" lang="en-US" sz="1600" b="0" i="0" u="none" strike="noStrike" kern="1200" cap="none" spc="0" normalizeH="0" baseline="0" noProof="0">
              <a:ln>
                <a:noFill/>
              </a:ln>
              <a:solidFill>
                <a:prstClr val="black"/>
              </a:solidFill>
              <a:effectLst/>
              <a:uLnTx/>
              <a:uFillTx/>
              <a:ea typeface="+mn-ea"/>
              <a:cs typeface="+mn-cs"/>
            </a:endParaRPr>
          </a:p>
          <a:p>
            <a:pPr marL="742950" lvl="1" indent="-285750">
              <a:spcBef>
                <a:spcPct val="0"/>
              </a:spcBef>
              <a:spcAft>
                <a:spcPct val="0"/>
              </a:spcAft>
              <a:buFont typeface="Arial" panose="020B0604020202020204" pitchFamily="34" charset="0"/>
              <a:buChar char="•"/>
              <a:defRPr/>
            </a:pPr>
            <a:r>
              <a:rPr lang="en-US" sz="1600">
                <a:solidFill>
                  <a:prstClr val="black"/>
                </a:solidFill>
              </a:rPr>
              <a:t>What is the BFOV “threshold” for respecting BuyerCo as a merger constituent?  </a:t>
            </a:r>
            <a:endParaRPr kumimoji="0" lang="en-US" sz="1600" b="0" i="0" u="none" strike="noStrike" kern="1200" cap="none" spc="0" normalizeH="0" baseline="0" noProof="0">
              <a:ln>
                <a:noFill/>
              </a:ln>
              <a:solidFill>
                <a:prstClr val="black"/>
              </a:solidFill>
              <a:effectLst/>
              <a:uLnTx/>
              <a:uFillTx/>
              <a:ea typeface="+mn-ea"/>
              <a:cs typeface="+mn-cs"/>
            </a:endParaRPr>
          </a:p>
        </p:txBody>
      </p:sp>
      <p:sp>
        <p:nvSpPr>
          <p:cNvPr id="4" name="TextBox 3">
            <a:extLst>
              <a:ext uri="{FF2B5EF4-FFF2-40B4-BE49-F238E27FC236}">
                <a16:creationId xmlns:a16="http://schemas.microsoft.com/office/drawing/2014/main" id="{4E3CD797-1763-4B40-905A-6E836C0F602D}"/>
              </a:ext>
            </a:extLst>
          </p:cNvPr>
          <p:cNvSpPr txBox="1"/>
          <p:nvPr/>
        </p:nvSpPr>
        <p:spPr>
          <a:xfrm>
            <a:off x="1904493" y="1703819"/>
            <a:ext cx="303288" cy="338554"/>
          </a:xfrm>
          <a:prstGeom prst="rect">
            <a:avLst/>
          </a:prstGeom>
          <a:noFill/>
        </p:spPr>
        <p:txBody>
          <a:bodyPr wrap="none" rtlCol="0">
            <a:spAutoFit/>
          </a:bodyPr>
          <a:lstStyle/>
          <a:p>
            <a:r>
              <a:rPr lang="en-US" sz="1600"/>
              <a:t>B</a:t>
            </a:r>
          </a:p>
        </p:txBody>
      </p:sp>
      <p:sp>
        <p:nvSpPr>
          <p:cNvPr id="45" name="TextBox 44">
            <a:extLst>
              <a:ext uri="{FF2B5EF4-FFF2-40B4-BE49-F238E27FC236}">
                <a16:creationId xmlns:a16="http://schemas.microsoft.com/office/drawing/2014/main" id="{DD2057B7-E70C-4F0C-B332-DD0A62BCD78C}"/>
              </a:ext>
            </a:extLst>
          </p:cNvPr>
          <p:cNvSpPr txBox="1"/>
          <p:nvPr/>
        </p:nvSpPr>
        <p:spPr>
          <a:xfrm>
            <a:off x="645342" y="1693667"/>
            <a:ext cx="257410" cy="338554"/>
          </a:xfrm>
          <a:prstGeom prst="rect">
            <a:avLst/>
          </a:prstGeom>
          <a:noFill/>
        </p:spPr>
        <p:txBody>
          <a:bodyPr wrap="square" rtlCol="0">
            <a:spAutoFit/>
          </a:bodyPr>
          <a:lstStyle/>
          <a:p>
            <a:r>
              <a:rPr lang="en-US" sz="1600"/>
              <a:t>A</a:t>
            </a:r>
          </a:p>
        </p:txBody>
      </p:sp>
      <p:cxnSp>
        <p:nvCxnSpPr>
          <p:cNvPr id="9" name="Straight Connector 8">
            <a:extLst>
              <a:ext uri="{FF2B5EF4-FFF2-40B4-BE49-F238E27FC236}">
                <a16:creationId xmlns:a16="http://schemas.microsoft.com/office/drawing/2014/main" id="{769186D7-EEFF-42EB-AB0B-3A8ED92FD717}"/>
              </a:ext>
            </a:extLst>
          </p:cNvPr>
          <p:cNvCxnSpPr>
            <a:stCxn id="23" idx="1"/>
            <a:endCxn id="45" idx="2"/>
          </p:cNvCxnSpPr>
          <p:nvPr/>
        </p:nvCxnSpPr>
        <p:spPr>
          <a:xfrm flipH="1" flipV="1">
            <a:off x="774047" y="2032221"/>
            <a:ext cx="357408" cy="867923"/>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D3AC78B-06EF-49BD-9116-81C789090F63}"/>
              </a:ext>
            </a:extLst>
          </p:cNvPr>
          <p:cNvCxnSpPr>
            <a:stCxn id="23" idx="5"/>
            <a:endCxn id="4" idx="2"/>
          </p:cNvCxnSpPr>
          <p:nvPr/>
        </p:nvCxnSpPr>
        <p:spPr>
          <a:xfrm flipV="1">
            <a:off x="1764422" y="2042373"/>
            <a:ext cx="291715" cy="857771"/>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sp>
        <p:nvSpPr>
          <p:cNvPr id="50" name="Isosceles Triangle 49">
            <a:extLst>
              <a:ext uri="{FF2B5EF4-FFF2-40B4-BE49-F238E27FC236}">
                <a16:creationId xmlns:a16="http://schemas.microsoft.com/office/drawing/2014/main" id="{89011401-D1F2-423D-A577-88D5493D4066}"/>
              </a:ext>
            </a:extLst>
          </p:cNvPr>
          <p:cNvSpPr/>
          <p:nvPr/>
        </p:nvSpPr>
        <p:spPr>
          <a:xfrm>
            <a:off x="4054464" y="1693667"/>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t>BuyerCo</a:t>
            </a:r>
          </a:p>
        </p:txBody>
      </p:sp>
      <p:cxnSp>
        <p:nvCxnSpPr>
          <p:cNvPr id="15" name="Straight Connector 14">
            <a:extLst>
              <a:ext uri="{FF2B5EF4-FFF2-40B4-BE49-F238E27FC236}">
                <a16:creationId xmlns:a16="http://schemas.microsoft.com/office/drawing/2014/main" id="{9477AD80-5A34-42E4-A310-E7EB6C5244F6}"/>
              </a:ext>
            </a:extLst>
          </p:cNvPr>
          <p:cNvCxnSpPr>
            <a:endCxn id="50" idx="3"/>
          </p:cNvCxnSpPr>
          <p:nvPr/>
        </p:nvCxnSpPr>
        <p:spPr>
          <a:xfrm flipH="1" flipV="1">
            <a:off x="4687431" y="2343347"/>
            <a:ext cx="1" cy="256774"/>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4B68D2C1-EE4D-4AAC-9A4A-A963CFF890AA}"/>
              </a:ext>
            </a:extLst>
          </p:cNvPr>
          <p:cNvCxnSpPr/>
          <p:nvPr/>
        </p:nvCxnSpPr>
        <p:spPr>
          <a:xfrm flipH="1">
            <a:off x="1904493" y="2996811"/>
            <a:ext cx="2094166" cy="19171"/>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CE7F9E56-F643-4F68-8A04-BA7BFE50526A}"/>
              </a:ext>
            </a:extLst>
          </p:cNvPr>
          <p:cNvSpPr txBox="1"/>
          <p:nvPr/>
        </p:nvSpPr>
        <p:spPr>
          <a:xfrm>
            <a:off x="3962440" y="1052463"/>
            <a:ext cx="303288" cy="338554"/>
          </a:xfrm>
          <a:prstGeom prst="rect">
            <a:avLst/>
          </a:prstGeom>
          <a:noFill/>
        </p:spPr>
        <p:txBody>
          <a:bodyPr wrap="none" rtlCol="0">
            <a:spAutoFit/>
          </a:bodyPr>
          <a:lstStyle/>
          <a:p>
            <a:r>
              <a:rPr lang="en-US" sz="1600"/>
              <a:t>C</a:t>
            </a:r>
          </a:p>
        </p:txBody>
      </p:sp>
      <p:cxnSp>
        <p:nvCxnSpPr>
          <p:cNvPr id="19" name="Straight Connector 18">
            <a:extLst>
              <a:ext uri="{FF2B5EF4-FFF2-40B4-BE49-F238E27FC236}">
                <a16:creationId xmlns:a16="http://schemas.microsoft.com/office/drawing/2014/main" id="{98757049-D403-4A2C-9F70-69299DC894DA}"/>
              </a:ext>
            </a:extLst>
          </p:cNvPr>
          <p:cNvCxnSpPr>
            <a:stCxn id="50" idx="0"/>
            <a:endCxn id="59" idx="2"/>
          </p:cNvCxnSpPr>
          <p:nvPr/>
        </p:nvCxnSpPr>
        <p:spPr>
          <a:xfrm flipH="1" flipV="1">
            <a:off x="4114084" y="1391017"/>
            <a:ext cx="573347" cy="302650"/>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DEF27085-0E45-46E5-9D32-4059CE5B4388}"/>
              </a:ext>
            </a:extLst>
          </p:cNvPr>
          <p:cNvCxnSpPr/>
          <p:nvPr/>
        </p:nvCxnSpPr>
        <p:spPr>
          <a:xfrm flipH="1" flipV="1">
            <a:off x="2203821" y="2053311"/>
            <a:ext cx="1794838" cy="713021"/>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F990A7AA-4668-439B-A27E-26483C0AD9CB}"/>
              </a:ext>
            </a:extLst>
          </p:cNvPr>
          <p:cNvCxnSpPr/>
          <p:nvPr/>
        </p:nvCxnSpPr>
        <p:spPr>
          <a:xfrm flipH="1" flipV="1">
            <a:off x="1011484" y="1971192"/>
            <a:ext cx="3042983" cy="953769"/>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805C2053-3CEB-4189-8463-3AE878DEB1DA}"/>
              </a:ext>
            </a:extLst>
          </p:cNvPr>
          <p:cNvSpPr txBox="1"/>
          <p:nvPr/>
        </p:nvSpPr>
        <p:spPr>
          <a:xfrm>
            <a:off x="2677226" y="3015982"/>
            <a:ext cx="644535" cy="276999"/>
          </a:xfrm>
          <a:prstGeom prst="rect">
            <a:avLst/>
          </a:prstGeom>
          <a:noFill/>
        </p:spPr>
        <p:txBody>
          <a:bodyPr wrap="none" rtlCol="0">
            <a:spAutoFit/>
          </a:bodyPr>
          <a:lstStyle/>
          <a:p>
            <a:r>
              <a:rPr lang="en-US" sz="1200">
                <a:solidFill>
                  <a:srgbClr val="FF0000"/>
                </a:solidFill>
              </a:rPr>
              <a:t>Merger</a:t>
            </a:r>
          </a:p>
        </p:txBody>
      </p:sp>
      <p:sp>
        <p:nvSpPr>
          <p:cNvPr id="75" name="TextBox 74">
            <a:extLst>
              <a:ext uri="{FF2B5EF4-FFF2-40B4-BE49-F238E27FC236}">
                <a16:creationId xmlns:a16="http://schemas.microsoft.com/office/drawing/2014/main" id="{07EEE4F6-359A-443E-9ED5-3353DA422F0B}"/>
              </a:ext>
            </a:extLst>
          </p:cNvPr>
          <p:cNvSpPr txBox="1"/>
          <p:nvPr/>
        </p:nvSpPr>
        <p:spPr>
          <a:xfrm>
            <a:off x="2983481" y="2100122"/>
            <a:ext cx="481222" cy="276999"/>
          </a:xfrm>
          <a:prstGeom prst="rect">
            <a:avLst/>
          </a:prstGeom>
          <a:noFill/>
        </p:spPr>
        <p:txBody>
          <a:bodyPr wrap="none" rtlCol="0">
            <a:spAutoFit/>
          </a:bodyPr>
          <a:lstStyle/>
          <a:p>
            <a:pPr algn="ctr"/>
            <a:r>
              <a:rPr lang="en-US" sz="1200">
                <a:solidFill>
                  <a:srgbClr val="FF0000"/>
                </a:solidFill>
              </a:rPr>
              <a:t>Cash</a:t>
            </a:r>
          </a:p>
        </p:txBody>
      </p:sp>
      <p:sp>
        <p:nvSpPr>
          <p:cNvPr id="77" name="TextBox 76">
            <a:extLst>
              <a:ext uri="{FF2B5EF4-FFF2-40B4-BE49-F238E27FC236}">
                <a16:creationId xmlns:a16="http://schemas.microsoft.com/office/drawing/2014/main" id="{9C5206EB-E689-460D-BA54-A25F004C6C43}"/>
              </a:ext>
            </a:extLst>
          </p:cNvPr>
          <p:cNvSpPr txBox="1"/>
          <p:nvPr/>
        </p:nvSpPr>
        <p:spPr>
          <a:xfrm>
            <a:off x="888105" y="1496239"/>
            <a:ext cx="1119665" cy="461665"/>
          </a:xfrm>
          <a:prstGeom prst="rect">
            <a:avLst/>
          </a:prstGeom>
          <a:noFill/>
        </p:spPr>
        <p:txBody>
          <a:bodyPr wrap="none" rtlCol="0">
            <a:spAutoFit/>
          </a:bodyPr>
          <a:lstStyle/>
          <a:p>
            <a:pPr algn="ctr"/>
            <a:r>
              <a:rPr lang="en-US" sz="1200">
                <a:solidFill>
                  <a:srgbClr val="FF0000"/>
                </a:solidFill>
              </a:rPr>
              <a:t>Cash +</a:t>
            </a:r>
          </a:p>
          <a:p>
            <a:pPr algn="ctr"/>
            <a:r>
              <a:rPr lang="en-US" sz="1200">
                <a:solidFill>
                  <a:srgbClr val="FF0000"/>
                </a:solidFill>
              </a:rPr>
              <a:t>Rollover Equity</a:t>
            </a:r>
          </a:p>
        </p:txBody>
      </p:sp>
      <p:cxnSp>
        <p:nvCxnSpPr>
          <p:cNvPr id="35" name="Straight Connector 34">
            <a:extLst>
              <a:ext uri="{FF2B5EF4-FFF2-40B4-BE49-F238E27FC236}">
                <a16:creationId xmlns:a16="http://schemas.microsoft.com/office/drawing/2014/main" id="{6B47B1FB-8066-48A7-A4E2-CD8FC9FCC2F7}"/>
              </a:ext>
            </a:extLst>
          </p:cNvPr>
          <p:cNvCxnSpPr/>
          <p:nvPr/>
        </p:nvCxnSpPr>
        <p:spPr>
          <a:xfrm flipV="1">
            <a:off x="6096000" y="1186087"/>
            <a:ext cx="0" cy="2397372"/>
          </a:xfrm>
          <a:prstGeom prst="line">
            <a:avLst/>
          </a:prstGeom>
          <a:ln w="12700" cap="flat" algn="ctr">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80" name="TextBox 79">
            <a:extLst>
              <a:ext uri="{FF2B5EF4-FFF2-40B4-BE49-F238E27FC236}">
                <a16:creationId xmlns:a16="http://schemas.microsoft.com/office/drawing/2014/main" id="{423C297D-A57B-4F43-941F-37132E609B7C}"/>
              </a:ext>
            </a:extLst>
          </p:cNvPr>
          <p:cNvSpPr txBox="1"/>
          <p:nvPr/>
        </p:nvSpPr>
        <p:spPr>
          <a:xfrm>
            <a:off x="8154986" y="1141113"/>
            <a:ext cx="257410" cy="338554"/>
          </a:xfrm>
          <a:prstGeom prst="rect">
            <a:avLst/>
          </a:prstGeom>
          <a:noFill/>
        </p:spPr>
        <p:txBody>
          <a:bodyPr wrap="square" rtlCol="0">
            <a:spAutoFit/>
          </a:bodyPr>
          <a:lstStyle/>
          <a:p>
            <a:r>
              <a:rPr lang="en-US" sz="1600"/>
              <a:t>A</a:t>
            </a:r>
          </a:p>
        </p:txBody>
      </p:sp>
      <p:sp>
        <p:nvSpPr>
          <p:cNvPr id="82" name="TextBox 81">
            <a:extLst>
              <a:ext uri="{FF2B5EF4-FFF2-40B4-BE49-F238E27FC236}">
                <a16:creationId xmlns:a16="http://schemas.microsoft.com/office/drawing/2014/main" id="{7546E31D-7C3B-4336-9F0A-BA07448984F6}"/>
              </a:ext>
            </a:extLst>
          </p:cNvPr>
          <p:cNvSpPr txBox="1"/>
          <p:nvPr/>
        </p:nvSpPr>
        <p:spPr>
          <a:xfrm>
            <a:off x="8893718" y="895244"/>
            <a:ext cx="303288" cy="338554"/>
          </a:xfrm>
          <a:prstGeom prst="rect">
            <a:avLst/>
          </a:prstGeom>
          <a:noFill/>
        </p:spPr>
        <p:txBody>
          <a:bodyPr wrap="none" rtlCol="0">
            <a:spAutoFit/>
          </a:bodyPr>
          <a:lstStyle/>
          <a:p>
            <a:r>
              <a:rPr lang="en-US" sz="1600"/>
              <a:t>C</a:t>
            </a:r>
          </a:p>
        </p:txBody>
      </p:sp>
      <p:sp>
        <p:nvSpPr>
          <p:cNvPr id="84" name="Isosceles Triangle 83">
            <a:extLst>
              <a:ext uri="{FF2B5EF4-FFF2-40B4-BE49-F238E27FC236}">
                <a16:creationId xmlns:a16="http://schemas.microsoft.com/office/drawing/2014/main" id="{DB41F988-5AFC-4F50-A6E9-FF7DE323FCD3}"/>
              </a:ext>
            </a:extLst>
          </p:cNvPr>
          <p:cNvSpPr/>
          <p:nvPr/>
        </p:nvSpPr>
        <p:spPr>
          <a:xfrm>
            <a:off x="8412396" y="1732996"/>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t>BuyerCo</a:t>
            </a:r>
          </a:p>
        </p:txBody>
      </p:sp>
      <p:cxnSp>
        <p:nvCxnSpPr>
          <p:cNvPr id="44" name="Straight Connector 43">
            <a:extLst>
              <a:ext uri="{FF2B5EF4-FFF2-40B4-BE49-F238E27FC236}">
                <a16:creationId xmlns:a16="http://schemas.microsoft.com/office/drawing/2014/main" id="{A7119744-8064-46B1-948E-824AD85825EE}"/>
              </a:ext>
            </a:extLst>
          </p:cNvPr>
          <p:cNvCxnSpPr>
            <a:endCxn id="84" idx="3"/>
          </p:cNvCxnSpPr>
          <p:nvPr/>
        </p:nvCxnSpPr>
        <p:spPr>
          <a:xfrm flipH="1" flipV="1">
            <a:off x="9045363" y="2382676"/>
            <a:ext cx="1" cy="280829"/>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52" name="Connector: Elbow 51">
            <a:extLst>
              <a:ext uri="{FF2B5EF4-FFF2-40B4-BE49-F238E27FC236}">
                <a16:creationId xmlns:a16="http://schemas.microsoft.com/office/drawing/2014/main" id="{AFEF2851-B93D-4A74-ADE2-BDFE4DD7F0B2}"/>
              </a:ext>
            </a:extLst>
          </p:cNvPr>
          <p:cNvCxnSpPr>
            <a:stCxn id="84" idx="0"/>
            <a:endCxn id="80" idx="2"/>
          </p:cNvCxnSpPr>
          <p:nvPr/>
        </p:nvCxnSpPr>
        <p:spPr>
          <a:xfrm flipH="1" flipV="1">
            <a:off x="8283691" y="1479667"/>
            <a:ext cx="761672" cy="253329"/>
          </a:xfrm>
          <a:prstGeom prst="straightConnector1">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62" name="Connector: Elbow 61">
            <a:extLst>
              <a:ext uri="{FF2B5EF4-FFF2-40B4-BE49-F238E27FC236}">
                <a16:creationId xmlns:a16="http://schemas.microsoft.com/office/drawing/2014/main" id="{A067D5DB-6869-4537-8BC0-793F1D4310C9}"/>
              </a:ext>
            </a:extLst>
          </p:cNvPr>
          <p:cNvCxnSpPr>
            <a:stCxn id="84" idx="0"/>
            <a:endCxn id="82" idx="2"/>
          </p:cNvCxnSpPr>
          <p:nvPr/>
        </p:nvCxnSpPr>
        <p:spPr>
          <a:xfrm flipH="1" flipV="1">
            <a:off x="9045362" y="1233798"/>
            <a:ext cx="1" cy="499198"/>
          </a:xfrm>
          <a:prstGeom prst="straightConnector1">
            <a:avLst/>
          </a:prstGeom>
          <a:ln w="12700" cap="flat" algn="ctr">
            <a:prstDash val="solid"/>
          </a:ln>
        </p:spPr>
        <p:style>
          <a:lnRef idx="1">
            <a:schemeClr val="accent1"/>
          </a:lnRef>
          <a:fillRef idx="0">
            <a:schemeClr val="accent1"/>
          </a:fillRef>
          <a:effectRef idx="0">
            <a:schemeClr val="accent1"/>
          </a:effectRef>
          <a:fontRef idx="minor">
            <a:schemeClr val="tx1"/>
          </a:fontRef>
        </p:style>
      </p:cxnSp>
      <p:sp>
        <p:nvSpPr>
          <p:cNvPr id="91" name="TextBox 90">
            <a:extLst>
              <a:ext uri="{FF2B5EF4-FFF2-40B4-BE49-F238E27FC236}">
                <a16:creationId xmlns:a16="http://schemas.microsoft.com/office/drawing/2014/main" id="{6E0BA926-13F5-4BC2-B3C6-4ED07919E88A}"/>
              </a:ext>
            </a:extLst>
          </p:cNvPr>
          <p:cNvSpPr txBox="1"/>
          <p:nvPr/>
        </p:nvSpPr>
        <p:spPr>
          <a:xfrm>
            <a:off x="8049777" y="1473056"/>
            <a:ext cx="373820" cy="276999"/>
          </a:xfrm>
          <a:prstGeom prst="rect">
            <a:avLst/>
          </a:prstGeom>
          <a:noFill/>
        </p:spPr>
        <p:txBody>
          <a:bodyPr wrap="none" rtlCol="0">
            <a:spAutoFit/>
          </a:bodyPr>
          <a:lstStyle/>
          <a:p>
            <a:r>
              <a:rPr lang="en-US" sz="1200"/>
              <a:t>1%</a:t>
            </a:r>
          </a:p>
        </p:txBody>
      </p:sp>
      <p:sp>
        <p:nvSpPr>
          <p:cNvPr id="97" name="TextBox 96">
            <a:extLst>
              <a:ext uri="{FF2B5EF4-FFF2-40B4-BE49-F238E27FC236}">
                <a16:creationId xmlns:a16="http://schemas.microsoft.com/office/drawing/2014/main" id="{56BCDCD7-E3E6-4FCF-9422-228C640D843B}"/>
              </a:ext>
            </a:extLst>
          </p:cNvPr>
          <p:cNvSpPr txBox="1"/>
          <p:nvPr/>
        </p:nvSpPr>
        <p:spPr>
          <a:xfrm>
            <a:off x="9421936" y="1476223"/>
            <a:ext cx="761672" cy="276999"/>
          </a:xfrm>
          <a:prstGeom prst="rect">
            <a:avLst/>
          </a:prstGeom>
          <a:noFill/>
        </p:spPr>
        <p:txBody>
          <a:bodyPr wrap="square" rtlCol="0">
            <a:spAutoFit/>
          </a:bodyPr>
          <a:lstStyle/>
          <a:p>
            <a:r>
              <a:rPr lang="en-US" sz="1200"/>
              <a:t>49.5%</a:t>
            </a:r>
          </a:p>
        </p:txBody>
      </p:sp>
      <p:sp>
        <p:nvSpPr>
          <p:cNvPr id="33" name="Title 1">
            <a:extLst>
              <a:ext uri="{FF2B5EF4-FFF2-40B4-BE49-F238E27FC236}">
                <a16:creationId xmlns:a16="http://schemas.microsoft.com/office/drawing/2014/main" id="{EC4E468F-0EC6-46D4-B67C-536BF7055C59}"/>
              </a:ext>
            </a:extLst>
          </p:cNvPr>
          <p:cNvSpPr txBox="1"/>
          <p:nvPr/>
        </p:nvSpPr>
        <p:spPr>
          <a:xfrm>
            <a:off x="838200" y="530352"/>
            <a:ext cx="10515600" cy="6159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lang="en-US" sz="2400" b="1">
                <a:solidFill>
                  <a:prstClr val="black"/>
                </a:solidFill>
                <a:latin typeface="+mn-lt"/>
              </a:rPr>
              <a:t>Partnership Continuity – Basic Examples</a:t>
            </a:r>
            <a:endParaRPr kumimoji="0" lang="en-US" sz="2400" b="0" i="0" u="none" strike="noStrike" kern="1200" cap="none" spc="0" normalizeH="0" baseline="0" noProof="0">
              <a:ln>
                <a:noFill/>
              </a:ln>
              <a:solidFill>
                <a:prstClr val="black"/>
              </a:solidFill>
              <a:effectLst/>
              <a:uLnTx/>
              <a:uFillTx/>
              <a:latin typeface="+mn-lt"/>
              <a:ea typeface="+mn-ea"/>
              <a:cs typeface="+mn-cs"/>
            </a:endParaRPr>
          </a:p>
        </p:txBody>
      </p:sp>
      <p:grpSp>
        <p:nvGrpSpPr>
          <p:cNvPr id="46" name="Group 45">
            <a:extLst>
              <a:ext uri="{FF2B5EF4-FFF2-40B4-BE49-F238E27FC236}">
                <a16:creationId xmlns:a16="http://schemas.microsoft.com/office/drawing/2014/main" id="{AE8EBA8D-FA99-47A0-A16F-352DC74C67C6}"/>
              </a:ext>
            </a:extLst>
          </p:cNvPr>
          <p:cNvGrpSpPr/>
          <p:nvPr/>
        </p:nvGrpSpPr>
        <p:grpSpPr>
          <a:xfrm>
            <a:off x="4054467" y="2600120"/>
            <a:ext cx="1265931" cy="493777"/>
            <a:chOff x="4054467" y="2600120"/>
            <a:chExt cx="1265931" cy="493777"/>
          </a:xfrm>
        </p:grpSpPr>
        <p:sp>
          <p:nvSpPr>
            <p:cNvPr id="47" name="Rectangle 46">
              <a:extLst>
                <a:ext uri="{FF2B5EF4-FFF2-40B4-BE49-F238E27FC236}">
                  <a16:creationId xmlns:a16="http://schemas.microsoft.com/office/drawing/2014/main" id="{DD0F4CFE-FE2D-406A-9CFC-C620D0EF0B1F}"/>
                </a:ext>
              </a:extLst>
            </p:cNvPr>
            <p:cNvSpPr/>
            <p:nvPr/>
          </p:nvSpPr>
          <p:spPr>
            <a:xfrm>
              <a:off x="4054467" y="2600120"/>
              <a:ext cx="1265931" cy="493776"/>
            </a:xfrm>
            <a:prstGeom prst="rect">
              <a:avLst/>
            </a:prstGeom>
            <a:noFill/>
            <a:ln w="12700" cap="flat"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2632F7FC-AD3E-45C5-B4EE-F3F526944C50}"/>
                </a:ext>
              </a:extLst>
            </p:cNvPr>
            <p:cNvSpPr/>
            <p:nvPr/>
          </p:nvSpPr>
          <p:spPr>
            <a:xfrm>
              <a:off x="4054467" y="2600121"/>
              <a:ext cx="1265930" cy="493776"/>
            </a:xfrm>
            <a:prstGeom prst="ellipse">
              <a:avLst/>
            </a:prstGeom>
            <a:noFill/>
            <a:ln w="12700" cap="flat"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chemeClr val="tx1"/>
                  </a:solidFill>
                </a:rPr>
                <a:t>Merger</a:t>
              </a:r>
              <a:br>
                <a:rPr lang="en-US" sz="1200">
                  <a:solidFill>
                    <a:schemeClr val="tx1"/>
                  </a:solidFill>
                </a:rPr>
              </a:br>
              <a:r>
                <a:rPr lang="en-US" sz="1200">
                  <a:solidFill>
                    <a:schemeClr val="tx1"/>
                  </a:solidFill>
                </a:rPr>
                <a:t>Sub</a:t>
              </a:r>
            </a:p>
          </p:txBody>
        </p:sp>
      </p:grpSp>
      <p:grpSp>
        <p:nvGrpSpPr>
          <p:cNvPr id="49" name="Group 48">
            <a:extLst>
              <a:ext uri="{FF2B5EF4-FFF2-40B4-BE49-F238E27FC236}">
                <a16:creationId xmlns:a16="http://schemas.microsoft.com/office/drawing/2014/main" id="{B4BAF258-D18D-49BD-9C89-281B4881CE48}"/>
              </a:ext>
            </a:extLst>
          </p:cNvPr>
          <p:cNvGrpSpPr/>
          <p:nvPr/>
        </p:nvGrpSpPr>
        <p:grpSpPr>
          <a:xfrm>
            <a:off x="8412399" y="2663504"/>
            <a:ext cx="1265931" cy="493777"/>
            <a:chOff x="8412399" y="2663504"/>
            <a:chExt cx="1265931" cy="493777"/>
          </a:xfrm>
        </p:grpSpPr>
        <p:sp>
          <p:nvSpPr>
            <p:cNvPr id="51" name="Rectangle 50">
              <a:extLst>
                <a:ext uri="{FF2B5EF4-FFF2-40B4-BE49-F238E27FC236}">
                  <a16:creationId xmlns:a16="http://schemas.microsoft.com/office/drawing/2014/main" id="{D8BCF629-F106-4218-86EB-BB26A06E3182}"/>
                </a:ext>
              </a:extLst>
            </p:cNvPr>
            <p:cNvSpPr/>
            <p:nvPr/>
          </p:nvSpPr>
          <p:spPr>
            <a:xfrm>
              <a:off x="8412399" y="2663504"/>
              <a:ext cx="1265931" cy="493776"/>
            </a:xfrm>
            <a:prstGeom prst="rect">
              <a:avLst/>
            </a:prstGeom>
            <a:noFill/>
            <a:ln w="12700" cap="flat"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AB557350-DF07-4DCD-8185-5B24E99AB720}"/>
                </a:ext>
              </a:extLst>
            </p:cNvPr>
            <p:cNvSpPr/>
            <p:nvPr/>
          </p:nvSpPr>
          <p:spPr>
            <a:xfrm>
              <a:off x="8412399" y="2663505"/>
              <a:ext cx="1265930" cy="493776"/>
            </a:xfrm>
            <a:prstGeom prst="ellipse">
              <a:avLst/>
            </a:prstGeom>
            <a:noFill/>
            <a:ln w="12700" cap="flat"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chemeClr val="tx1"/>
                  </a:solidFill>
                </a:rPr>
                <a:t>Target</a:t>
              </a:r>
            </a:p>
          </p:txBody>
        </p:sp>
      </p:grpSp>
      <p:sp>
        <p:nvSpPr>
          <p:cNvPr id="36" name="TextBox 35">
            <a:extLst>
              <a:ext uri="{FF2B5EF4-FFF2-40B4-BE49-F238E27FC236}">
                <a16:creationId xmlns:a16="http://schemas.microsoft.com/office/drawing/2014/main" id="{B7595961-3D95-4EF3-AD69-E51E63815086}"/>
              </a:ext>
            </a:extLst>
          </p:cNvPr>
          <p:cNvSpPr txBox="1"/>
          <p:nvPr/>
        </p:nvSpPr>
        <p:spPr>
          <a:xfrm>
            <a:off x="5003914" y="1064521"/>
            <a:ext cx="311304" cy="338554"/>
          </a:xfrm>
          <a:prstGeom prst="rect">
            <a:avLst/>
          </a:prstGeom>
          <a:noFill/>
        </p:spPr>
        <p:txBody>
          <a:bodyPr wrap="none" rtlCol="0">
            <a:spAutoFit/>
          </a:bodyPr>
          <a:lstStyle/>
          <a:p>
            <a:r>
              <a:rPr lang="en-US" sz="1600"/>
              <a:t>D</a:t>
            </a:r>
          </a:p>
        </p:txBody>
      </p:sp>
      <p:cxnSp>
        <p:nvCxnSpPr>
          <p:cNvPr id="6" name="Straight Connector 5">
            <a:extLst>
              <a:ext uri="{FF2B5EF4-FFF2-40B4-BE49-F238E27FC236}">
                <a16:creationId xmlns:a16="http://schemas.microsoft.com/office/drawing/2014/main" id="{92C0FB31-6DC1-4619-86A5-D0F6A6B1DCF2}"/>
              </a:ext>
            </a:extLst>
          </p:cNvPr>
          <p:cNvCxnSpPr>
            <a:stCxn id="50" idx="0"/>
            <a:endCxn id="36" idx="2"/>
          </p:cNvCxnSpPr>
          <p:nvPr/>
        </p:nvCxnSpPr>
        <p:spPr>
          <a:xfrm flipV="1">
            <a:off x="4687431" y="1403075"/>
            <a:ext cx="472135" cy="290592"/>
          </a:xfrm>
          <a:prstGeom prst="line">
            <a:avLst/>
          </a:prstGeom>
          <a:ln w="6350" cap="flat" algn="ctr">
            <a:prstDash val="solid"/>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C5AE6C41-A8C3-4417-9867-8E2FAC3925C0}"/>
              </a:ext>
            </a:extLst>
          </p:cNvPr>
          <p:cNvSpPr txBox="1"/>
          <p:nvPr/>
        </p:nvSpPr>
        <p:spPr>
          <a:xfrm>
            <a:off x="9597217" y="1123826"/>
            <a:ext cx="311304" cy="338554"/>
          </a:xfrm>
          <a:prstGeom prst="rect">
            <a:avLst/>
          </a:prstGeom>
          <a:noFill/>
        </p:spPr>
        <p:txBody>
          <a:bodyPr wrap="none" rtlCol="0">
            <a:spAutoFit/>
          </a:bodyPr>
          <a:lstStyle/>
          <a:p>
            <a:r>
              <a:rPr lang="en-US" sz="1600"/>
              <a:t>D</a:t>
            </a:r>
          </a:p>
        </p:txBody>
      </p:sp>
      <p:sp>
        <p:nvSpPr>
          <p:cNvPr id="42" name="TextBox 41">
            <a:extLst>
              <a:ext uri="{FF2B5EF4-FFF2-40B4-BE49-F238E27FC236}">
                <a16:creationId xmlns:a16="http://schemas.microsoft.com/office/drawing/2014/main" id="{5DCF49D9-EEA9-4A79-94E6-6BEDDD37B498}"/>
              </a:ext>
            </a:extLst>
          </p:cNvPr>
          <p:cNvSpPr txBox="1"/>
          <p:nvPr/>
        </p:nvSpPr>
        <p:spPr>
          <a:xfrm>
            <a:off x="4009116" y="1479667"/>
            <a:ext cx="490717" cy="276999"/>
          </a:xfrm>
          <a:prstGeom prst="rect">
            <a:avLst/>
          </a:prstGeom>
          <a:noFill/>
        </p:spPr>
        <p:txBody>
          <a:bodyPr wrap="square" rtlCol="0">
            <a:spAutoFit/>
          </a:bodyPr>
          <a:lstStyle/>
          <a:p>
            <a:r>
              <a:rPr lang="en-US" sz="1200"/>
              <a:t>50%</a:t>
            </a:r>
          </a:p>
        </p:txBody>
      </p:sp>
      <p:sp>
        <p:nvSpPr>
          <p:cNvPr id="54" name="TextBox 53">
            <a:extLst>
              <a:ext uri="{FF2B5EF4-FFF2-40B4-BE49-F238E27FC236}">
                <a16:creationId xmlns:a16="http://schemas.microsoft.com/office/drawing/2014/main" id="{C8A37944-4488-47E1-978C-CE7797483AC0}"/>
              </a:ext>
            </a:extLst>
          </p:cNvPr>
          <p:cNvSpPr txBox="1"/>
          <p:nvPr/>
        </p:nvSpPr>
        <p:spPr>
          <a:xfrm>
            <a:off x="4902763" y="1479667"/>
            <a:ext cx="490717" cy="276999"/>
          </a:xfrm>
          <a:prstGeom prst="rect">
            <a:avLst/>
          </a:prstGeom>
          <a:noFill/>
        </p:spPr>
        <p:txBody>
          <a:bodyPr wrap="square" rtlCol="0">
            <a:spAutoFit/>
          </a:bodyPr>
          <a:lstStyle/>
          <a:p>
            <a:r>
              <a:rPr lang="en-US" sz="1200"/>
              <a:t>50%</a:t>
            </a:r>
          </a:p>
        </p:txBody>
      </p:sp>
      <p:cxnSp>
        <p:nvCxnSpPr>
          <p:cNvPr id="10" name="Straight Connector 9">
            <a:extLst>
              <a:ext uri="{FF2B5EF4-FFF2-40B4-BE49-F238E27FC236}">
                <a16:creationId xmlns:a16="http://schemas.microsoft.com/office/drawing/2014/main" id="{2C41F12B-6CD1-4142-A12C-8B1EF6F142EB}"/>
              </a:ext>
            </a:extLst>
          </p:cNvPr>
          <p:cNvCxnSpPr>
            <a:stCxn id="84" idx="0"/>
          </p:cNvCxnSpPr>
          <p:nvPr/>
        </p:nvCxnSpPr>
        <p:spPr>
          <a:xfrm flipV="1">
            <a:off x="9045363" y="1403075"/>
            <a:ext cx="551854" cy="329921"/>
          </a:xfrm>
          <a:prstGeom prst="line">
            <a:avLst/>
          </a:prstGeom>
          <a:ln w="6350" cap="flat" algn="ctr">
            <a:prstDash val="solid"/>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83C11EE6-5CF4-4D63-A6CD-41FD024EC4B4}"/>
              </a:ext>
            </a:extLst>
          </p:cNvPr>
          <p:cNvSpPr txBox="1"/>
          <p:nvPr/>
        </p:nvSpPr>
        <p:spPr>
          <a:xfrm>
            <a:off x="8989727" y="1164802"/>
            <a:ext cx="761672" cy="276999"/>
          </a:xfrm>
          <a:prstGeom prst="rect">
            <a:avLst/>
          </a:prstGeom>
          <a:noFill/>
        </p:spPr>
        <p:txBody>
          <a:bodyPr wrap="square" rtlCol="0">
            <a:spAutoFit/>
          </a:bodyPr>
          <a:lstStyle/>
          <a:p>
            <a:r>
              <a:rPr lang="en-US" sz="1200"/>
              <a:t>49.5%</a:t>
            </a:r>
          </a:p>
        </p:txBody>
      </p:sp>
    </p:spTree>
    <p:extLst>
      <p:ext uri="{BB962C8B-B14F-4D97-AF65-F5344CB8AC3E}">
        <p14:creationId xmlns:p14="http://schemas.microsoft.com/office/powerpoint/2010/main" val="40275040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2224A60-403D-4BF0-BD95-F6DFAC510A1D}"/>
              </a:ext>
            </a:extLst>
          </p:cNvPr>
          <p:cNvSpPr>
            <a:spLocks noGrp="1"/>
          </p:cNvSpPr>
          <p:nvPr>
            <p:ph type="sldNum" sz="quarter" idx="12"/>
          </p:nvPr>
        </p:nvSpPr>
        <p:spPr/>
        <p:txBody>
          <a:bodyPr/>
          <a:lstStyle/>
          <a:p>
            <a:fld id="{65AFAB5D-A498-4573-A847-903418A04ABF}" type="slidenum">
              <a:rPr lang="en-US" smtClean="0"/>
              <a:t>37</a:t>
            </a:fld>
            <a:endParaRPr lang="en-US"/>
          </a:p>
        </p:txBody>
      </p:sp>
      <p:sp>
        <p:nvSpPr>
          <p:cNvPr id="86" name="TextBox 85">
            <a:extLst>
              <a:ext uri="{FF2B5EF4-FFF2-40B4-BE49-F238E27FC236}">
                <a16:creationId xmlns:a16="http://schemas.microsoft.com/office/drawing/2014/main" id="{8A39538E-DAD6-4B05-A4D0-380D4DB1C07E}"/>
              </a:ext>
            </a:extLst>
          </p:cNvPr>
          <p:cNvSpPr txBox="1"/>
          <p:nvPr/>
        </p:nvSpPr>
        <p:spPr>
          <a:xfrm>
            <a:off x="449580" y="3827946"/>
            <a:ext cx="11292840" cy="2308324"/>
          </a:xfrm>
          <a:prstGeom prst="rect">
            <a:avLst/>
          </a:prstGeom>
          <a:noFill/>
        </p:spPr>
        <p:txBody>
          <a:bodyPr wrap="square" rtlCol="0">
            <a:spAutoFit/>
          </a:bodyPr>
          <a:lstStyle/>
          <a:p>
            <a:pPr>
              <a:defRPr/>
            </a:pPr>
            <a:r>
              <a:rPr lang="en-US" sz="1600" b="1"/>
              <a:t>Example 2A</a:t>
            </a:r>
            <a:r>
              <a:rPr lang="en-US" sz="1600"/>
              <a:t>:  Each of A and B each owns 50% of Target.  A and B sell their entire stake to C and D for cash.</a:t>
            </a:r>
          </a:p>
          <a:p>
            <a:pPr>
              <a:defRPr/>
            </a:pPr>
            <a:endParaRPr lang="en-US" sz="1600"/>
          </a:p>
          <a:p>
            <a:pPr marL="285750" indent="-285750">
              <a:buFont typeface="Arial" panose="020B0604020202020204" pitchFamily="34" charset="0"/>
              <a:buChar char="•"/>
              <a:defRPr/>
            </a:pPr>
            <a:r>
              <a:rPr lang="en-US" sz="1600"/>
              <a:t>Does Target terminate upon the sale?</a:t>
            </a:r>
          </a:p>
          <a:p>
            <a:pPr marL="285750" indent="-285750">
              <a:buFont typeface="Arial" panose="020B0604020202020204" pitchFamily="34" charset="0"/>
              <a:buChar char="•"/>
              <a:defRPr/>
            </a:pPr>
            <a:endParaRPr lang="en-US" sz="1600"/>
          </a:p>
          <a:p>
            <a:pPr marL="742950" lvl="1" indent="-285750">
              <a:buFont typeface="Arial" panose="020B0604020202020204" pitchFamily="34" charset="0"/>
              <a:buChar char="•"/>
              <a:defRPr/>
            </a:pPr>
            <a:r>
              <a:rPr lang="en-US" sz="1600" u="sng"/>
              <a:t>Interpretation 1</a:t>
            </a:r>
            <a:r>
              <a:rPr lang="en-US" sz="1600"/>
              <a:t>.  Yes, because there are there are no historic partners (A and B) in the partnership after the transaction</a:t>
            </a:r>
          </a:p>
          <a:p>
            <a:pPr marL="742950" lvl="1" indent="-285750">
              <a:buFont typeface="Arial" panose="020B0604020202020204" pitchFamily="34" charset="0"/>
              <a:buChar char="•"/>
              <a:defRPr/>
            </a:pPr>
            <a:endParaRPr lang="en-US" sz="1600"/>
          </a:p>
          <a:p>
            <a:pPr marL="742950" lvl="1" indent="-285750">
              <a:buFont typeface="Arial" panose="020B0604020202020204" pitchFamily="34" charset="0"/>
              <a:buChar char="•"/>
              <a:defRPr/>
            </a:pPr>
            <a:r>
              <a:rPr lang="en-US" sz="1600" u="sng"/>
              <a:t>Interpretation 2</a:t>
            </a:r>
            <a:r>
              <a:rPr lang="en-US" sz="1600"/>
              <a:t>.  No, because the same BFOV is conducted in a partnership by its partners (C and D)</a:t>
            </a:r>
          </a:p>
          <a:p>
            <a:pPr marL="1200150" lvl="2" indent="-285750">
              <a:buFont typeface="Arial" panose="020B0604020202020204" pitchFamily="34" charset="0"/>
              <a:buChar char="•"/>
              <a:defRPr/>
            </a:pPr>
            <a:endParaRPr lang="en-US" sz="1600"/>
          </a:p>
          <a:p>
            <a:pPr marL="742950" lvl="1" indent="-285750">
              <a:buFont typeface="Arial" panose="020B0604020202020204" pitchFamily="34" charset="0"/>
              <a:buChar char="•"/>
              <a:defRPr/>
            </a:pPr>
            <a:r>
              <a:rPr lang="en-US" sz="1600"/>
              <a:t>Should the result be different where the tested partnership is the same legal entity?</a:t>
            </a:r>
          </a:p>
        </p:txBody>
      </p:sp>
      <p:sp>
        <p:nvSpPr>
          <p:cNvPr id="38" name="Title 1">
            <a:extLst>
              <a:ext uri="{FF2B5EF4-FFF2-40B4-BE49-F238E27FC236}">
                <a16:creationId xmlns:a16="http://schemas.microsoft.com/office/drawing/2014/main" id="{342CD78A-D951-4A78-BE05-B3789B8C9983}"/>
              </a:ext>
            </a:extLst>
          </p:cNvPr>
          <p:cNvSpPr txBox="1"/>
          <p:nvPr/>
        </p:nvSpPr>
        <p:spPr>
          <a:xfrm>
            <a:off x="838200" y="530352"/>
            <a:ext cx="10515600" cy="6159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lang="en-US" sz="2400" b="1">
                <a:solidFill>
                  <a:prstClr val="black"/>
                </a:solidFill>
                <a:latin typeface="+mn-lt"/>
              </a:rPr>
              <a:t>Partnership Continuity – Basic Examples</a:t>
            </a:r>
            <a:endParaRPr kumimoji="0" lang="en-US" sz="2400" b="0" i="0" u="none" strike="noStrike" kern="1200" cap="none" spc="0" normalizeH="0" baseline="0" noProof="0">
              <a:ln>
                <a:noFill/>
              </a:ln>
              <a:solidFill>
                <a:prstClr val="black"/>
              </a:solidFill>
              <a:effectLst/>
              <a:uLnTx/>
              <a:uFillTx/>
              <a:latin typeface="+mn-lt"/>
              <a:ea typeface="+mn-ea"/>
              <a:cs typeface="+mn-cs"/>
            </a:endParaRPr>
          </a:p>
        </p:txBody>
      </p:sp>
      <p:sp>
        <p:nvSpPr>
          <p:cNvPr id="39" name="Isosceles Triangle 38">
            <a:extLst>
              <a:ext uri="{FF2B5EF4-FFF2-40B4-BE49-F238E27FC236}">
                <a16:creationId xmlns:a16="http://schemas.microsoft.com/office/drawing/2014/main" id="{10A19CBF-7154-4C6D-B52F-CDA1EB5DD1CC}"/>
              </a:ext>
            </a:extLst>
          </p:cNvPr>
          <p:cNvSpPr/>
          <p:nvPr/>
        </p:nvSpPr>
        <p:spPr>
          <a:xfrm>
            <a:off x="1786909" y="2612664"/>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cs typeface="Calibri" panose="020F0502020204030204" pitchFamily="34" charset="0"/>
              </a:rPr>
              <a:t>Target</a:t>
            </a:r>
          </a:p>
        </p:txBody>
      </p:sp>
      <p:sp>
        <p:nvSpPr>
          <p:cNvPr id="40" name="TextBox 39">
            <a:extLst>
              <a:ext uri="{FF2B5EF4-FFF2-40B4-BE49-F238E27FC236}">
                <a16:creationId xmlns:a16="http://schemas.microsoft.com/office/drawing/2014/main" id="{DA4C8249-47ED-4635-A677-05AB46896D7F}"/>
              </a:ext>
            </a:extLst>
          </p:cNvPr>
          <p:cNvSpPr txBox="1"/>
          <p:nvPr/>
        </p:nvSpPr>
        <p:spPr>
          <a:xfrm>
            <a:off x="2876430" y="1741179"/>
            <a:ext cx="303288" cy="338554"/>
          </a:xfrm>
          <a:prstGeom prst="rect">
            <a:avLst/>
          </a:prstGeom>
          <a:noFill/>
        </p:spPr>
        <p:txBody>
          <a:bodyPr wrap="none" rtlCol="0">
            <a:spAutoFit/>
          </a:bodyPr>
          <a:lstStyle/>
          <a:p>
            <a:r>
              <a:rPr lang="en-US" sz="1600"/>
              <a:t>B</a:t>
            </a:r>
          </a:p>
        </p:txBody>
      </p:sp>
      <p:sp>
        <p:nvSpPr>
          <p:cNvPr id="41" name="TextBox 40">
            <a:extLst>
              <a:ext uri="{FF2B5EF4-FFF2-40B4-BE49-F238E27FC236}">
                <a16:creationId xmlns:a16="http://schemas.microsoft.com/office/drawing/2014/main" id="{42FCBD07-C907-4BC7-97C4-8F43ED86C9CB}"/>
              </a:ext>
            </a:extLst>
          </p:cNvPr>
          <p:cNvSpPr txBox="1"/>
          <p:nvPr/>
        </p:nvSpPr>
        <p:spPr>
          <a:xfrm>
            <a:off x="1617279" y="1731027"/>
            <a:ext cx="257410" cy="338554"/>
          </a:xfrm>
          <a:prstGeom prst="rect">
            <a:avLst/>
          </a:prstGeom>
          <a:noFill/>
        </p:spPr>
        <p:txBody>
          <a:bodyPr wrap="square" rtlCol="0">
            <a:spAutoFit/>
          </a:bodyPr>
          <a:lstStyle/>
          <a:p>
            <a:r>
              <a:rPr lang="en-US" sz="1600"/>
              <a:t>A</a:t>
            </a:r>
          </a:p>
        </p:txBody>
      </p:sp>
      <p:cxnSp>
        <p:nvCxnSpPr>
          <p:cNvPr id="42" name="Straight Connector 41">
            <a:extLst>
              <a:ext uri="{FF2B5EF4-FFF2-40B4-BE49-F238E27FC236}">
                <a16:creationId xmlns:a16="http://schemas.microsoft.com/office/drawing/2014/main" id="{90196A0A-71E7-499C-9B2E-CF137DE3F2D4}"/>
              </a:ext>
            </a:extLst>
          </p:cNvPr>
          <p:cNvCxnSpPr>
            <a:stCxn id="39" idx="1"/>
            <a:endCxn id="41" idx="2"/>
          </p:cNvCxnSpPr>
          <p:nvPr/>
        </p:nvCxnSpPr>
        <p:spPr>
          <a:xfrm flipH="1" flipV="1">
            <a:off x="1745984" y="2069581"/>
            <a:ext cx="357408" cy="867923"/>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2A0C0ABE-CE2B-423E-B3B4-F5F4E2B8F92A}"/>
              </a:ext>
            </a:extLst>
          </p:cNvPr>
          <p:cNvCxnSpPr>
            <a:stCxn id="39" idx="5"/>
            <a:endCxn id="40" idx="2"/>
          </p:cNvCxnSpPr>
          <p:nvPr/>
        </p:nvCxnSpPr>
        <p:spPr>
          <a:xfrm flipV="1">
            <a:off x="2736359" y="2079733"/>
            <a:ext cx="291715" cy="857771"/>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7DD8C8A2-AC6D-49B3-A5BB-7D550C336CFC}"/>
              </a:ext>
            </a:extLst>
          </p:cNvPr>
          <p:cNvCxnSpPr/>
          <p:nvPr/>
        </p:nvCxnSpPr>
        <p:spPr>
          <a:xfrm flipH="1">
            <a:off x="3270275" y="1403075"/>
            <a:ext cx="1611823" cy="482737"/>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ACD440F7-A224-4D26-BD6F-310AA2055455}"/>
              </a:ext>
            </a:extLst>
          </p:cNvPr>
          <p:cNvCxnSpPr>
            <a:stCxn id="81" idx="1"/>
            <a:endCxn id="41" idx="3"/>
          </p:cNvCxnSpPr>
          <p:nvPr/>
        </p:nvCxnSpPr>
        <p:spPr>
          <a:xfrm flipH="1">
            <a:off x="1874689" y="1173452"/>
            <a:ext cx="1380658" cy="726852"/>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C6B724BB-AF4F-42C7-AC10-E433850C3922}"/>
              </a:ext>
            </a:extLst>
          </p:cNvPr>
          <p:cNvSpPr txBox="1"/>
          <p:nvPr/>
        </p:nvSpPr>
        <p:spPr>
          <a:xfrm>
            <a:off x="4080815" y="1669159"/>
            <a:ext cx="481222" cy="276999"/>
          </a:xfrm>
          <a:prstGeom prst="rect">
            <a:avLst/>
          </a:prstGeom>
          <a:noFill/>
        </p:spPr>
        <p:txBody>
          <a:bodyPr wrap="none" rtlCol="0">
            <a:spAutoFit/>
          </a:bodyPr>
          <a:lstStyle/>
          <a:p>
            <a:pPr algn="ctr"/>
            <a:r>
              <a:rPr lang="en-US" sz="1200">
                <a:solidFill>
                  <a:srgbClr val="FF0000"/>
                </a:solidFill>
              </a:rPr>
              <a:t>Cash</a:t>
            </a:r>
          </a:p>
        </p:txBody>
      </p:sp>
      <p:cxnSp>
        <p:nvCxnSpPr>
          <p:cNvPr id="61" name="Straight Connector 60">
            <a:extLst>
              <a:ext uri="{FF2B5EF4-FFF2-40B4-BE49-F238E27FC236}">
                <a16:creationId xmlns:a16="http://schemas.microsoft.com/office/drawing/2014/main" id="{38E2CD04-1E31-46F7-8F22-AF8CE1F2D796}"/>
              </a:ext>
            </a:extLst>
          </p:cNvPr>
          <p:cNvCxnSpPr/>
          <p:nvPr/>
        </p:nvCxnSpPr>
        <p:spPr>
          <a:xfrm flipV="1">
            <a:off x="6096000" y="1186087"/>
            <a:ext cx="0" cy="2397372"/>
          </a:xfrm>
          <a:prstGeom prst="line">
            <a:avLst/>
          </a:prstGeom>
          <a:ln w="12700" cap="flat" algn="ctr">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FE3EE226-C042-43DC-992F-0C501B3B801C}"/>
              </a:ext>
            </a:extLst>
          </p:cNvPr>
          <p:cNvSpPr txBox="1"/>
          <p:nvPr/>
        </p:nvSpPr>
        <p:spPr>
          <a:xfrm>
            <a:off x="3255347" y="1004175"/>
            <a:ext cx="303288" cy="338554"/>
          </a:xfrm>
          <a:prstGeom prst="rect">
            <a:avLst/>
          </a:prstGeom>
          <a:noFill/>
        </p:spPr>
        <p:txBody>
          <a:bodyPr wrap="none" rtlCol="0">
            <a:spAutoFit/>
          </a:bodyPr>
          <a:lstStyle/>
          <a:p>
            <a:r>
              <a:rPr lang="en-US" sz="1600"/>
              <a:t>C</a:t>
            </a:r>
          </a:p>
        </p:txBody>
      </p:sp>
      <p:sp>
        <p:nvSpPr>
          <p:cNvPr id="84" name="TextBox 83">
            <a:extLst>
              <a:ext uri="{FF2B5EF4-FFF2-40B4-BE49-F238E27FC236}">
                <a16:creationId xmlns:a16="http://schemas.microsoft.com/office/drawing/2014/main" id="{B17DFA9E-EF2A-445B-9EDD-81F9B431392F}"/>
              </a:ext>
            </a:extLst>
          </p:cNvPr>
          <p:cNvSpPr txBox="1"/>
          <p:nvPr/>
        </p:nvSpPr>
        <p:spPr>
          <a:xfrm>
            <a:off x="7677996" y="1375924"/>
            <a:ext cx="303288" cy="338554"/>
          </a:xfrm>
          <a:prstGeom prst="rect">
            <a:avLst/>
          </a:prstGeom>
          <a:noFill/>
        </p:spPr>
        <p:txBody>
          <a:bodyPr wrap="none" rtlCol="0">
            <a:spAutoFit/>
          </a:bodyPr>
          <a:lstStyle/>
          <a:p>
            <a:r>
              <a:rPr lang="en-US" sz="1600"/>
              <a:t>C</a:t>
            </a:r>
          </a:p>
        </p:txBody>
      </p:sp>
      <p:sp>
        <p:nvSpPr>
          <p:cNvPr id="85" name="Isosceles Triangle 84">
            <a:extLst>
              <a:ext uri="{FF2B5EF4-FFF2-40B4-BE49-F238E27FC236}">
                <a16:creationId xmlns:a16="http://schemas.microsoft.com/office/drawing/2014/main" id="{925D85DE-3628-49F4-AF1C-6C843342C6DA}"/>
              </a:ext>
            </a:extLst>
          </p:cNvPr>
          <p:cNvSpPr/>
          <p:nvPr/>
        </p:nvSpPr>
        <p:spPr>
          <a:xfrm>
            <a:off x="8223438" y="2507904"/>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t>Target</a:t>
            </a:r>
          </a:p>
        </p:txBody>
      </p:sp>
      <p:cxnSp>
        <p:nvCxnSpPr>
          <p:cNvPr id="89" name="Connector: Elbow 61">
            <a:extLst>
              <a:ext uri="{FF2B5EF4-FFF2-40B4-BE49-F238E27FC236}">
                <a16:creationId xmlns:a16="http://schemas.microsoft.com/office/drawing/2014/main" id="{3EC8E533-EF26-4955-BBFC-9A2C125F8B12}"/>
              </a:ext>
            </a:extLst>
          </p:cNvPr>
          <p:cNvCxnSpPr>
            <a:stCxn id="85" idx="0"/>
            <a:endCxn id="84" idx="2"/>
          </p:cNvCxnSpPr>
          <p:nvPr/>
        </p:nvCxnSpPr>
        <p:spPr>
          <a:xfrm flipH="1" flipV="1">
            <a:off x="7829640" y="1714478"/>
            <a:ext cx="1026765" cy="793426"/>
          </a:xfrm>
          <a:prstGeom prst="straightConnector1">
            <a:avLst/>
          </a:prstGeom>
          <a:ln w="12700" cap="flat" algn="ctr">
            <a:prstDash val="solid"/>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6075693A-7C00-4896-A4F3-433973B73AFA}"/>
              </a:ext>
            </a:extLst>
          </p:cNvPr>
          <p:cNvSpPr txBox="1"/>
          <p:nvPr/>
        </p:nvSpPr>
        <p:spPr>
          <a:xfrm>
            <a:off x="5003914" y="1064521"/>
            <a:ext cx="311304" cy="338554"/>
          </a:xfrm>
          <a:prstGeom prst="rect">
            <a:avLst/>
          </a:prstGeom>
          <a:noFill/>
        </p:spPr>
        <p:txBody>
          <a:bodyPr wrap="none" rtlCol="0">
            <a:spAutoFit/>
          </a:bodyPr>
          <a:lstStyle/>
          <a:p>
            <a:r>
              <a:rPr lang="en-US" sz="1600"/>
              <a:t>D</a:t>
            </a:r>
          </a:p>
        </p:txBody>
      </p:sp>
      <p:sp>
        <p:nvSpPr>
          <p:cNvPr id="94" name="TextBox 93">
            <a:extLst>
              <a:ext uri="{FF2B5EF4-FFF2-40B4-BE49-F238E27FC236}">
                <a16:creationId xmlns:a16="http://schemas.microsoft.com/office/drawing/2014/main" id="{A83DEA49-8865-42B1-BDB8-82C2E094619B}"/>
              </a:ext>
            </a:extLst>
          </p:cNvPr>
          <p:cNvSpPr txBox="1"/>
          <p:nvPr/>
        </p:nvSpPr>
        <p:spPr>
          <a:xfrm>
            <a:off x="9563279" y="1375924"/>
            <a:ext cx="311304" cy="338554"/>
          </a:xfrm>
          <a:prstGeom prst="rect">
            <a:avLst/>
          </a:prstGeom>
          <a:noFill/>
        </p:spPr>
        <p:txBody>
          <a:bodyPr wrap="none" rtlCol="0">
            <a:spAutoFit/>
          </a:bodyPr>
          <a:lstStyle/>
          <a:p>
            <a:r>
              <a:rPr lang="en-US" sz="1600"/>
              <a:t>D</a:t>
            </a:r>
          </a:p>
        </p:txBody>
      </p:sp>
      <p:cxnSp>
        <p:nvCxnSpPr>
          <p:cNvPr id="97" name="Straight Connector 96">
            <a:extLst>
              <a:ext uri="{FF2B5EF4-FFF2-40B4-BE49-F238E27FC236}">
                <a16:creationId xmlns:a16="http://schemas.microsoft.com/office/drawing/2014/main" id="{E9852168-BCA7-4EA0-8379-846AF6098589}"/>
              </a:ext>
            </a:extLst>
          </p:cNvPr>
          <p:cNvCxnSpPr>
            <a:stCxn id="85" idx="0"/>
            <a:endCxn id="94" idx="2"/>
          </p:cNvCxnSpPr>
          <p:nvPr/>
        </p:nvCxnSpPr>
        <p:spPr>
          <a:xfrm flipV="1">
            <a:off x="8856405" y="1714478"/>
            <a:ext cx="862526" cy="793426"/>
          </a:xfrm>
          <a:prstGeom prst="line">
            <a:avLst/>
          </a:prstGeom>
          <a:ln w="6350" cap="flat" algn="ctr">
            <a:prstDash val="solid"/>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3FE2E3D8-1721-42F8-B144-4F95B514D23F}"/>
              </a:ext>
            </a:extLst>
          </p:cNvPr>
          <p:cNvSpPr txBox="1"/>
          <p:nvPr/>
        </p:nvSpPr>
        <p:spPr>
          <a:xfrm>
            <a:off x="1940615" y="1237425"/>
            <a:ext cx="481222" cy="276999"/>
          </a:xfrm>
          <a:prstGeom prst="rect">
            <a:avLst/>
          </a:prstGeom>
          <a:noFill/>
        </p:spPr>
        <p:txBody>
          <a:bodyPr wrap="none" rtlCol="0">
            <a:spAutoFit/>
          </a:bodyPr>
          <a:lstStyle/>
          <a:p>
            <a:pPr algn="ctr"/>
            <a:r>
              <a:rPr lang="en-US" sz="1200">
                <a:solidFill>
                  <a:srgbClr val="FF0000"/>
                </a:solidFill>
              </a:rPr>
              <a:t>Cash</a:t>
            </a:r>
          </a:p>
        </p:txBody>
      </p:sp>
    </p:spTree>
    <p:extLst>
      <p:ext uri="{BB962C8B-B14F-4D97-AF65-F5344CB8AC3E}">
        <p14:creationId xmlns:p14="http://schemas.microsoft.com/office/powerpoint/2010/main" val="32698915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2224A60-403D-4BF0-BD95-F6DFAC510A1D}"/>
              </a:ext>
            </a:extLst>
          </p:cNvPr>
          <p:cNvSpPr>
            <a:spLocks noGrp="1"/>
          </p:cNvSpPr>
          <p:nvPr>
            <p:ph type="sldNum" sz="quarter" idx="12"/>
          </p:nvPr>
        </p:nvSpPr>
        <p:spPr/>
        <p:txBody>
          <a:bodyPr/>
          <a:lstStyle/>
          <a:p>
            <a:fld id="{65AFAB5D-A498-4573-A847-903418A04ABF}" type="slidenum">
              <a:rPr lang="en-US" smtClean="0"/>
              <a:t>38</a:t>
            </a:fld>
            <a:endParaRPr lang="en-US"/>
          </a:p>
        </p:txBody>
      </p:sp>
      <p:sp>
        <p:nvSpPr>
          <p:cNvPr id="86" name="TextBox 85">
            <a:extLst>
              <a:ext uri="{FF2B5EF4-FFF2-40B4-BE49-F238E27FC236}">
                <a16:creationId xmlns:a16="http://schemas.microsoft.com/office/drawing/2014/main" id="{8A39538E-DAD6-4B05-A4D0-380D4DB1C07E}"/>
              </a:ext>
            </a:extLst>
          </p:cNvPr>
          <p:cNvSpPr txBox="1"/>
          <p:nvPr/>
        </p:nvSpPr>
        <p:spPr>
          <a:xfrm>
            <a:off x="449580" y="3885412"/>
            <a:ext cx="11292840" cy="2308324"/>
          </a:xfrm>
          <a:prstGeom prst="rect">
            <a:avLst/>
          </a:prstGeom>
          <a:noFill/>
        </p:spPr>
        <p:txBody>
          <a:bodyPr wrap="square" rtlCol="0">
            <a:spAutoFit/>
          </a:bodyPr>
          <a:lstStyle/>
          <a:p>
            <a:pPr>
              <a:defRPr/>
            </a:pPr>
            <a:r>
              <a:rPr lang="en-US" sz="1600" b="1"/>
              <a:t>Example 2B</a:t>
            </a:r>
            <a:r>
              <a:rPr lang="en-US" sz="1600"/>
              <a:t>:  Each of A and B each owns 50% of Target.  BuyerCo is newly formed by C and D to acquire Target.  MergerSub merges into Target and A and B receive cash for the Target interests.</a:t>
            </a:r>
          </a:p>
          <a:p>
            <a:pPr>
              <a:defRPr/>
            </a:pPr>
            <a:endParaRPr lang="en-US" sz="1600"/>
          </a:p>
          <a:p>
            <a:pPr marL="285750" indent="-285750">
              <a:buFont typeface="Arial" panose="020B0604020202020204" pitchFamily="34" charset="0"/>
              <a:buChar char="•"/>
              <a:defRPr/>
            </a:pPr>
            <a:r>
              <a:rPr lang="en-US" sz="1600"/>
              <a:t>Does Target terminate upon the sale?</a:t>
            </a:r>
          </a:p>
          <a:p>
            <a:pPr marL="285750" indent="-285750">
              <a:buFont typeface="Arial" panose="020B0604020202020204" pitchFamily="34" charset="0"/>
              <a:buChar char="•"/>
              <a:defRPr/>
            </a:pPr>
            <a:endParaRPr lang="en-US" sz="1600"/>
          </a:p>
          <a:p>
            <a:pPr marL="742950" lvl="1" indent="-285750">
              <a:buFont typeface="Arial" panose="020B0604020202020204" pitchFamily="34" charset="0"/>
              <a:buChar char="•"/>
              <a:defRPr/>
            </a:pPr>
            <a:r>
              <a:rPr lang="en-US" sz="1600"/>
              <a:t>How is the analysis changed where the BFOV is conducted in a different legal entity (BuyerCo)?  </a:t>
            </a:r>
          </a:p>
          <a:p>
            <a:pPr marL="742950" lvl="1" indent="-285750">
              <a:buFont typeface="Arial" panose="020B0604020202020204" pitchFamily="34" charset="0"/>
              <a:buChar char="•"/>
              <a:defRPr/>
            </a:pPr>
            <a:endParaRPr lang="en-US" sz="1600"/>
          </a:p>
          <a:p>
            <a:pPr marL="742950" lvl="1" indent="-285750">
              <a:buFont typeface="Arial" panose="020B0604020202020204" pitchFamily="34" charset="0"/>
              <a:buChar char="•"/>
              <a:defRPr/>
            </a:pPr>
            <a:r>
              <a:rPr lang="en-US" sz="1600"/>
              <a:t>Is this fact pattern different than an actual asset sale, followed by a liquidation of Target?</a:t>
            </a:r>
          </a:p>
          <a:p>
            <a:pPr marL="285750" indent="-285750">
              <a:buFont typeface="Arial" panose="020B0604020202020204" pitchFamily="34" charset="0"/>
              <a:buChar char="•"/>
              <a:defRPr/>
            </a:pPr>
            <a:endParaRPr lang="en-US" sz="1600"/>
          </a:p>
        </p:txBody>
      </p:sp>
      <p:sp>
        <p:nvSpPr>
          <p:cNvPr id="38" name="Title 1">
            <a:extLst>
              <a:ext uri="{FF2B5EF4-FFF2-40B4-BE49-F238E27FC236}">
                <a16:creationId xmlns:a16="http://schemas.microsoft.com/office/drawing/2014/main" id="{342CD78A-D951-4A78-BE05-B3789B8C9983}"/>
              </a:ext>
            </a:extLst>
          </p:cNvPr>
          <p:cNvSpPr txBox="1"/>
          <p:nvPr/>
        </p:nvSpPr>
        <p:spPr>
          <a:xfrm>
            <a:off x="838200" y="530352"/>
            <a:ext cx="10515600" cy="6159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lang="en-US" sz="2400" b="1">
                <a:solidFill>
                  <a:prstClr val="black"/>
                </a:solidFill>
                <a:latin typeface="+mn-lt"/>
              </a:rPr>
              <a:t>Partnership Continuity – Basic Examples</a:t>
            </a:r>
            <a:endParaRPr kumimoji="0" lang="en-US" sz="2400" b="0" i="0" u="none" strike="noStrike" kern="1200" cap="none" spc="0" normalizeH="0" baseline="0" noProof="0">
              <a:ln>
                <a:noFill/>
              </a:ln>
              <a:solidFill>
                <a:prstClr val="black"/>
              </a:solidFill>
              <a:effectLst/>
              <a:uLnTx/>
              <a:uFillTx/>
              <a:latin typeface="+mn-lt"/>
              <a:ea typeface="+mn-ea"/>
              <a:cs typeface="+mn-cs"/>
            </a:endParaRPr>
          </a:p>
        </p:txBody>
      </p:sp>
      <p:sp>
        <p:nvSpPr>
          <p:cNvPr id="50" name="Isosceles Triangle 49">
            <a:extLst>
              <a:ext uri="{FF2B5EF4-FFF2-40B4-BE49-F238E27FC236}">
                <a16:creationId xmlns:a16="http://schemas.microsoft.com/office/drawing/2014/main" id="{02B0A9E7-BCEF-4009-B12F-5804BE314674}"/>
              </a:ext>
            </a:extLst>
          </p:cNvPr>
          <p:cNvSpPr/>
          <p:nvPr/>
        </p:nvSpPr>
        <p:spPr>
          <a:xfrm>
            <a:off x="814972" y="2575304"/>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cs typeface="Calibri" panose="020F0502020204030204" pitchFamily="34" charset="0"/>
              </a:rPr>
              <a:t>Target</a:t>
            </a:r>
          </a:p>
        </p:txBody>
      </p:sp>
      <p:sp>
        <p:nvSpPr>
          <p:cNvPr id="51" name="TextBox 50">
            <a:extLst>
              <a:ext uri="{FF2B5EF4-FFF2-40B4-BE49-F238E27FC236}">
                <a16:creationId xmlns:a16="http://schemas.microsoft.com/office/drawing/2014/main" id="{ED250993-C441-4698-8FA1-155D861DF0C9}"/>
              </a:ext>
            </a:extLst>
          </p:cNvPr>
          <p:cNvSpPr txBox="1"/>
          <p:nvPr/>
        </p:nvSpPr>
        <p:spPr>
          <a:xfrm>
            <a:off x="1904493" y="1703819"/>
            <a:ext cx="303288" cy="338554"/>
          </a:xfrm>
          <a:prstGeom prst="rect">
            <a:avLst/>
          </a:prstGeom>
          <a:noFill/>
        </p:spPr>
        <p:txBody>
          <a:bodyPr wrap="none" rtlCol="0">
            <a:spAutoFit/>
          </a:bodyPr>
          <a:lstStyle/>
          <a:p>
            <a:r>
              <a:rPr lang="en-US" sz="1600"/>
              <a:t>B</a:t>
            </a:r>
          </a:p>
        </p:txBody>
      </p:sp>
      <p:sp>
        <p:nvSpPr>
          <p:cNvPr id="53" name="TextBox 52">
            <a:extLst>
              <a:ext uri="{FF2B5EF4-FFF2-40B4-BE49-F238E27FC236}">
                <a16:creationId xmlns:a16="http://schemas.microsoft.com/office/drawing/2014/main" id="{EA6DFC7B-D609-4BAB-A45C-7F33606AD8C2}"/>
              </a:ext>
            </a:extLst>
          </p:cNvPr>
          <p:cNvSpPr txBox="1"/>
          <p:nvPr/>
        </p:nvSpPr>
        <p:spPr>
          <a:xfrm>
            <a:off x="645342" y="1693667"/>
            <a:ext cx="257410" cy="338554"/>
          </a:xfrm>
          <a:prstGeom prst="rect">
            <a:avLst/>
          </a:prstGeom>
          <a:noFill/>
        </p:spPr>
        <p:txBody>
          <a:bodyPr wrap="square" rtlCol="0">
            <a:spAutoFit/>
          </a:bodyPr>
          <a:lstStyle/>
          <a:p>
            <a:r>
              <a:rPr lang="en-US" sz="1600"/>
              <a:t>A</a:t>
            </a:r>
          </a:p>
        </p:txBody>
      </p:sp>
      <p:cxnSp>
        <p:nvCxnSpPr>
          <p:cNvPr id="54" name="Straight Connector 53">
            <a:extLst>
              <a:ext uri="{FF2B5EF4-FFF2-40B4-BE49-F238E27FC236}">
                <a16:creationId xmlns:a16="http://schemas.microsoft.com/office/drawing/2014/main" id="{1A2BAB5A-6FD2-43F0-A99F-DCF95F0028E5}"/>
              </a:ext>
            </a:extLst>
          </p:cNvPr>
          <p:cNvCxnSpPr>
            <a:stCxn id="50" idx="1"/>
            <a:endCxn id="53" idx="2"/>
          </p:cNvCxnSpPr>
          <p:nvPr/>
        </p:nvCxnSpPr>
        <p:spPr>
          <a:xfrm flipH="1" flipV="1">
            <a:off x="774047" y="2032221"/>
            <a:ext cx="357408" cy="867923"/>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741C3BA-4692-4279-8CBD-3577EF2966F9}"/>
              </a:ext>
            </a:extLst>
          </p:cNvPr>
          <p:cNvCxnSpPr>
            <a:stCxn id="50" idx="5"/>
            <a:endCxn id="51" idx="2"/>
          </p:cNvCxnSpPr>
          <p:nvPr/>
        </p:nvCxnSpPr>
        <p:spPr>
          <a:xfrm flipV="1">
            <a:off x="1764422" y="2042373"/>
            <a:ext cx="291715" cy="857771"/>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sp>
        <p:nvSpPr>
          <p:cNvPr id="59" name="Isosceles Triangle 58">
            <a:extLst>
              <a:ext uri="{FF2B5EF4-FFF2-40B4-BE49-F238E27FC236}">
                <a16:creationId xmlns:a16="http://schemas.microsoft.com/office/drawing/2014/main" id="{4E8B358B-CFA2-46A8-9571-6449AC7E458D}"/>
              </a:ext>
            </a:extLst>
          </p:cNvPr>
          <p:cNvSpPr/>
          <p:nvPr/>
        </p:nvSpPr>
        <p:spPr>
          <a:xfrm>
            <a:off x="4054464" y="1693667"/>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t>BuyerCo</a:t>
            </a:r>
          </a:p>
        </p:txBody>
      </p:sp>
      <p:cxnSp>
        <p:nvCxnSpPr>
          <p:cNvPr id="60" name="Straight Connector 59">
            <a:extLst>
              <a:ext uri="{FF2B5EF4-FFF2-40B4-BE49-F238E27FC236}">
                <a16:creationId xmlns:a16="http://schemas.microsoft.com/office/drawing/2014/main" id="{2FFD44EB-9196-4AB2-BEA1-536B8278C84A}"/>
              </a:ext>
            </a:extLst>
          </p:cNvPr>
          <p:cNvCxnSpPr>
            <a:endCxn id="59" idx="3"/>
          </p:cNvCxnSpPr>
          <p:nvPr/>
        </p:nvCxnSpPr>
        <p:spPr>
          <a:xfrm flipH="1" flipV="1">
            <a:off x="4687431" y="2343347"/>
            <a:ext cx="1" cy="256774"/>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2233968A-D8A8-4396-9B02-E817E0664DF3}"/>
              </a:ext>
            </a:extLst>
          </p:cNvPr>
          <p:cNvCxnSpPr/>
          <p:nvPr/>
        </p:nvCxnSpPr>
        <p:spPr>
          <a:xfrm flipH="1">
            <a:off x="1904493" y="2996811"/>
            <a:ext cx="2094166" cy="19171"/>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6EEADC3B-CDB4-47D5-8A3E-EDA7FA9E8696}"/>
              </a:ext>
            </a:extLst>
          </p:cNvPr>
          <p:cNvSpPr txBox="1"/>
          <p:nvPr/>
        </p:nvSpPr>
        <p:spPr>
          <a:xfrm>
            <a:off x="3962440" y="1052463"/>
            <a:ext cx="303288" cy="338554"/>
          </a:xfrm>
          <a:prstGeom prst="rect">
            <a:avLst/>
          </a:prstGeom>
          <a:noFill/>
        </p:spPr>
        <p:txBody>
          <a:bodyPr wrap="none" rtlCol="0">
            <a:spAutoFit/>
          </a:bodyPr>
          <a:lstStyle/>
          <a:p>
            <a:r>
              <a:rPr lang="en-US" sz="1600"/>
              <a:t>C</a:t>
            </a:r>
          </a:p>
        </p:txBody>
      </p:sp>
      <p:cxnSp>
        <p:nvCxnSpPr>
          <p:cNvPr id="64" name="Straight Connector 63">
            <a:extLst>
              <a:ext uri="{FF2B5EF4-FFF2-40B4-BE49-F238E27FC236}">
                <a16:creationId xmlns:a16="http://schemas.microsoft.com/office/drawing/2014/main" id="{699C4A6F-3071-428B-AECC-70FFC2B6CC7E}"/>
              </a:ext>
            </a:extLst>
          </p:cNvPr>
          <p:cNvCxnSpPr>
            <a:stCxn id="59" idx="0"/>
            <a:endCxn id="63" idx="2"/>
          </p:cNvCxnSpPr>
          <p:nvPr/>
        </p:nvCxnSpPr>
        <p:spPr>
          <a:xfrm flipH="1" flipV="1">
            <a:off x="4114084" y="1391017"/>
            <a:ext cx="573347" cy="302650"/>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133E0A89-B655-47F3-878B-D47026D3B08B}"/>
              </a:ext>
            </a:extLst>
          </p:cNvPr>
          <p:cNvCxnSpPr/>
          <p:nvPr/>
        </p:nvCxnSpPr>
        <p:spPr>
          <a:xfrm flipH="1" flipV="1">
            <a:off x="2203821" y="2053311"/>
            <a:ext cx="1794838" cy="713021"/>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3F8196E4-EE56-42DD-B61C-3A1B1120D390}"/>
              </a:ext>
            </a:extLst>
          </p:cNvPr>
          <p:cNvCxnSpPr/>
          <p:nvPr/>
        </p:nvCxnSpPr>
        <p:spPr>
          <a:xfrm flipH="1" flipV="1">
            <a:off x="1011484" y="1971192"/>
            <a:ext cx="3042983" cy="953769"/>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5514719F-85DC-4C8C-87CF-9A74E19C3B9E}"/>
              </a:ext>
            </a:extLst>
          </p:cNvPr>
          <p:cNvSpPr txBox="1"/>
          <p:nvPr/>
        </p:nvSpPr>
        <p:spPr>
          <a:xfrm>
            <a:off x="2677226" y="3015982"/>
            <a:ext cx="644535" cy="276999"/>
          </a:xfrm>
          <a:prstGeom prst="rect">
            <a:avLst/>
          </a:prstGeom>
          <a:noFill/>
        </p:spPr>
        <p:txBody>
          <a:bodyPr wrap="none" rtlCol="0">
            <a:spAutoFit/>
          </a:bodyPr>
          <a:lstStyle/>
          <a:p>
            <a:r>
              <a:rPr lang="en-US" sz="1200">
                <a:solidFill>
                  <a:srgbClr val="FF0000"/>
                </a:solidFill>
              </a:rPr>
              <a:t>Merger</a:t>
            </a:r>
          </a:p>
        </p:txBody>
      </p:sp>
      <p:sp>
        <p:nvSpPr>
          <p:cNvPr id="68" name="TextBox 67">
            <a:extLst>
              <a:ext uri="{FF2B5EF4-FFF2-40B4-BE49-F238E27FC236}">
                <a16:creationId xmlns:a16="http://schemas.microsoft.com/office/drawing/2014/main" id="{422A75A4-500F-47BF-AED4-EBEFEF36F15B}"/>
              </a:ext>
            </a:extLst>
          </p:cNvPr>
          <p:cNvSpPr txBox="1"/>
          <p:nvPr/>
        </p:nvSpPr>
        <p:spPr>
          <a:xfrm>
            <a:off x="2983481" y="2100122"/>
            <a:ext cx="481222" cy="276999"/>
          </a:xfrm>
          <a:prstGeom prst="rect">
            <a:avLst/>
          </a:prstGeom>
          <a:noFill/>
        </p:spPr>
        <p:txBody>
          <a:bodyPr wrap="none" rtlCol="0">
            <a:spAutoFit/>
          </a:bodyPr>
          <a:lstStyle/>
          <a:p>
            <a:pPr algn="ctr"/>
            <a:r>
              <a:rPr lang="en-US" sz="1200">
                <a:solidFill>
                  <a:srgbClr val="FF0000"/>
                </a:solidFill>
              </a:rPr>
              <a:t>Cash</a:t>
            </a:r>
          </a:p>
        </p:txBody>
      </p:sp>
      <p:sp>
        <p:nvSpPr>
          <p:cNvPr id="69" name="TextBox 68">
            <a:extLst>
              <a:ext uri="{FF2B5EF4-FFF2-40B4-BE49-F238E27FC236}">
                <a16:creationId xmlns:a16="http://schemas.microsoft.com/office/drawing/2014/main" id="{415302B2-9503-4B9C-99F3-C384BBC267B9}"/>
              </a:ext>
            </a:extLst>
          </p:cNvPr>
          <p:cNvSpPr txBox="1"/>
          <p:nvPr/>
        </p:nvSpPr>
        <p:spPr>
          <a:xfrm>
            <a:off x="1149402" y="1741361"/>
            <a:ext cx="481222" cy="276999"/>
          </a:xfrm>
          <a:prstGeom prst="rect">
            <a:avLst/>
          </a:prstGeom>
          <a:noFill/>
        </p:spPr>
        <p:txBody>
          <a:bodyPr wrap="none" rtlCol="0">
            <a:spAutoFit/>
          </a:bodyPr>
          <a:lstStyle/>
          <a:p>
            <a:pPr algn="ctr"/>
            <a:r>
              <a:rPr lang="en-US" sz="1200">
                <a:solidFill>
                  <a:srgbClr val="FF0000"/>
                </a:solidFill>
              </a:rPr>
              <a:t>Cash</a:t>
            </a:r>
          </a:p>
        </p:txBody>
      </p:sp>
      <p:sp>
        <p:nvSpPr>
          <p:cNvPr id="70" name="TextBox 69">
            <a:extLst>
              <a:ext uri="{FF2B5EF4-FFF2-40B4-BE49-F238E27FC236}">
                <a16:creationId xmlns:a16="http://schemas.microsoft.com/office/drawing/2014/main" id="{CCB81FD2-6B96-4BCB-9886-C910400A79D1}"/>
              </a:ext>
            </a:extLst>
          </p:cNvPr>
          <p:cNvSpPr txBox="1"/>
          <p:nvPr/>
        </p:nvSpPr>
        <p:spPr>
          <a:xfrm>
            <a:off x="8108928" y="1117542"/>
            <a:ext cx="257410" cy="338554"/>
          </a:xfrm>
          <a:prstGeom prst="rect">
            <a:avLst/>
          </a:prstGeom>
          <a:noFill/>
        </p:spPr>
        <p:txBody>
          <a:bodyPr wrap="square" rtlCol="0">
            <a:spAutoFit/>
          </a:bodyPr>
          <a:lstStyle/>
          <a:p>
            <a:r>
              <a:rPr lang="en-US" sz="1600"/>
              <a:t>C</a:t>
            </a:r>
          </a:p>
        </p:txBody>
      </p:sp>
      <p:sp>
        <p:nvSpPr>
          <p:cNvPr id="72" name="Isosceles Triangle 71">
            <a:extLst>
              <a:ext uri="{FF2B5EF4-FFF2-40B4-BE49-F238E27FC236}">
                <a16:creationId xmlns:a16="http://schemas.microsoft.com/office/drawing/2014/main" id="{E455EC47-019B-4A09-97FD-58F4592AF2A6}"/>
              </a:ext>
            </a:extLst>
          </p:cNvPr>
          <p:cNvSpPr/>
          <p:nvPr/>
        </p:nvSpPr>
        <p:spPr>
          <a:xfrm>
            <a:off x="8412396" y="1732996"/>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t>BuyerCo</a:t>
            </a:r>
          </a:p>
        </p:txBody>
      </p:sp>
      <p:cxnSp>
        <p:nvCxnSpPr>
          <p:cNvPr id="73" name="Straight Connector 72">
            <a:extLst>
              <a:ext uri="{FF2B5EF4-FFF2-40B4-BE49-F238E27FC236}">
                <a16:creationId xmlns:a16="http://schemas.microsoft.com/office/drawing/2014/main" id="{2E751C7E-995C-4A94-9795-EC1B3F0BB908}"/>
              </a:ext>
            </a:extLst>
          </p:cNvPr>
          <p:cNvCxnSpPr>
            <a:endCxn id="72" idx="3"/>
          </p:cNvCxnSpPr>
          <p:nvPr/>
        </p:nvCxnSpPr>
        <p:spPr>
          <a:xfrm flipH="1" flipV="1">
            <a:off x="9045363" y="2382676"/>
            <a:ext cx="1" cy="280829"/>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74" name="Connector: Elbow 51">
            <a:extLst>
              <a:ext uri="{FF2B5EF4-FFF2-40B4-BE49-F238E27FC236}">
                <a16:creationId xmlns:a16="http://schemas.microsoft.com/office/drawing/2014/main" id="{8B0AD53D-A900-4696-A119-A602B8A332AE}"/>
              </a:ext>
            </a:extLst>
          </p:cNvPr>
          <p:cNvCxnSpPr>
            <a:stCxn id="72" idx="0"/>
            <a:endCxn id="70" idx="2"/>
          </p:cNvCxnSpPr>
          <p:nvPr/>
        </p:nvCxnSpPr>
        <p:spPr>
          <a:xfrm flipH="1" flipV="1">
            <a:off x="8237633" y="1456096"/>
            <a:ext cx="807730" cy="276900"/>
          </a:xfrm>
          <a:prstGeom prst="straightConnector1">
            <a:avLst/>
          </a:prstGeom>
          <a:ln w="12700" cap="flat" algn="ctr">
            <a:prstDash val="solid"/>
          </a:ln>
        </p:spPr>
        <p:style>
          <a:lnRef idx="1">
            <a:schemeClr val="accent1"/>
          </a:lnRef>
          <a:fillRef idx="0">
            <a:schemeClr val="accent1"/>
          </a:fillRef>
          <a:effectRef idx="0">
            <a:schemeClr val="accent1"/>
          </a:effectRef>
          <a:fontRef idx="minor">
            <a:schemeClr val="tx1"/>
          </a:fontRef>
        </p:style>
      </p:cxnSp>
      <p:grpSp>
        <p:nvGrpSpPr>
          <p:cNvPr id="78" name="Group 77">
            <a:extLst>
              <a:ext uri="{FF2B5EF4-FFF2-40B4-BE49-F238E27FC236}">
                <a16:creationId xmlns:a16="http://schemas.microsoft.com/office/drawing/2014/main" id="{DF5B0FB3-9FE2-4289-8087-3C571770C010}"/>
              </a:ext>
            </a:extLst>
          </p:cNvPr>
          <p:cNvGrpSpPr/>
          <p:nvPr/>
        </p:nvGrpSpPr>
        <p:grpSpPr>
          <a:xfrm>
            <a:off x="4054467" y="2600120"/>
            <a:ext cx="1265931" cy="493777"/>
            <a:chOff x="4054467" y="2600120"/>
            <a:chExt cx="1265931" cy="493777"/>
          </a:xfrm>
        </p:grpSpPr>
        <p:sp>
          <p:nvSpPr>
            <p:cNvPr id="79" name="Rectangle 78">
              <a:extLst>
                <a:ext uri="{FF2B5EF4-FFF2-40B4-BE49-F238E27FC236}">
                  <a16:creationId xmlns:a16="http://schemas.microsoft.com/office/drawing/2014/main" id="{DC6EE336-B969-470D-9284-F9BC66DBDEA2}"/>
                </a:ext>
              </a:extLst>
            </p:cNvPr>
            <p:cNvSpPr/>
            <p:nvPr/>
          </p:nvSpPr>
          <p:spPr>
            <a:xfrm>
              <a:off x="4054467" y="2600120"/>
              <a:ext cx="1265931" cy="493776"/>
            </a:xfrm>
            <a:prstGeom prst="rect">
              <a:avLst/>
            </a:prstGeom>
            <a:noFill/>
            <a:ln w="12700" cap="flat"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974627D1-358D-4423-853C-0591819ADECC}"/>
                </a:ext>
              </a:extLst>
            </p:cNvPr>
            <p:cNvSpPr/>
            <p:nvPr/>
          </p:nvSpPr>
          <p:spPr>
            <a:xfrm>
              <a:off x="4054467" y="2600121"/>
              <a:ext cx="1265930" cy="493776"/>
            </a:xfrm>
            <a:prstGeom prst="ellipse">
              <a:avLst/>
            </a:prstGeom>
            <a:noFill/>
            <a:ln w="12700" cap="flat"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chemeClr val="tx1"/>
                  </a:solidFill>
                </a:rPr>
                <a:t>Merger</a:t>
              </a:r>
              <a:br>
                <a:rPr lang="en-US" sz="1200">
                  <a:solidFill>
                    <a:schemeClr val="tx1"/>
                  </a:solidFill>
                </a:rPr>
              </a:br>
              <a:r>
                <a:rPr lang="en-US" sz="1200">
                  <a:solidFill>
                    <a:schemeClr val="tx1"/>
                  </a:solidFill>
                </a:rPr>
                <a:t>Sub</a:t>
              </a:r>
            </a:p>
          </p:txBody>
        </p:sp>
      </p:grpSp>
      <p:grpSp>
        <p:nvGrpSpPr>
          <p:cNvPr id="82" name="Group 81">
            <a:extLst>
              <a:ext uri="{FF2B5EF4-FFF2-40B4-BE49-F238E27FC236}">
                <a16:creationId xmlns:a16="http://schemas.microsoft.com/office/drawing/2014/main" id="{038B86E7-4EB7-49DE-82FC-044326333CAB}"/>
              </a:ext>
            </a:extLst>
          </p:cNvPr>
          <p:cNvGrpSpPr/>
          <p:nvPr/>
        </p:nvGrpSpPr>
        <p:grpSpPr>
          <a:xfrm>
            <a:off x="8412399" y="2663504"/>
            <a:ext cx="1265931" cy="493777"/>
            <a:chOff x="8412399" y="2663504"/>
            <a:chExt cx="1265931" cy="493777"/>
          </a:xfrm>
        </p:grpSpPr>
        <p:sp>
          <p:nvSpPr>
            <p:cNvPr id="83" name="Rectangle 82">
              <a:extLst>
                <a:ext uri="{FF2B5EF4-FFF2-40B4-BE49-F238E27FC236}">
                  <a16:creationId xmlns:a16="http://schemas.microsoft.com/office/drawing/2014/main" id="{62E3825C-D599-45FF-9F79-818E6118585D}"/>
                </a:ext>
              </a:extLst>
            </p:cNvPr>
            <p:cNvSpPr/>
            <p:nvPr/>
          </p:nvSpPr>
          <p:spPr>
            <a:xfrm>
              <a:off x="8412399" y="2663504"/>
              <a:ext cx="1265931" cy="493776"/>
            </a:xfrm>
            <a:prstGeom prst="rect">
              <a:avLst/>
            </a:prstGeom>
            <a:noFill/>
            <a:ln w="12700" cap="flat"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a:extLst>
                <a:ext uri="{FF2B5EF4-FFF2-40B4-BE49-F238E27FC236}">
                  <a16:creationId xmlns:a16="http://schemas.microsoft.com/office/drawing/2014/main" id="{B1310B9E-EEFE-4803-B4A6-892EAF4791A2}"/>
                </a:ext>
              </a:extLst>
            </p:cNvPr>
            <p:cNvSpPr/>
            <p:nvPr/>
          </p:nvSpPr>
          <p:spPr>
            <a:xfrm>
              <a:off x="8412399" y="2663505"/>
              <a:ext cx="1265930" cy="493776"/>
            </a:xfrm>
            <a:prstGeom prst="ellipse">
              <a:avLst/>
            </a:prstGeom>
            <a:noFill/>
            <a:ln w="12700" cap="flat"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chemeClr val="tx1"/>
                  </a:solidFill>
                </a:rPr>
                <a:t>Target</a:t>
              </a:r>
            </a:p>
          </p:txBody>
        </p:sp>
      </p:grpSp>
      <p:sp>
        <p:nvSpPr>
          <p:cNvPr id="88" name="TextBox 87">
            <a:extLst>
              <a:ext uri="{FF2B5EF4-FFF2-40B4-BE49-F238E27FC236}">
                <a16:creationId xmlns:a16="http://schemas.microsoft.com/office/drawing/2014/main" id="{53E630B0-8581-4E88-9B5A-705CFC2E13FD}"/>
              </a:ext>
            </a:extLst>
          </p:cNvPr>
          <p:cNvSpPr txBox="1"/>
          <p:nvPr/>
        </p:nvSpPr>
        <p:spPr>
          <a:xfrm>
            <a:off x="5003914" y="1064521"/>
            <a:ext cx="311304" cy="338554"/>
          </a:xfrm>
          <a:prstGeom prst="rect">
            <a:avLst/>
          </a:prstGeom>
          <a:noFill/>
        </p:spPr>
        <p:txBody>
          <a:bodyPr wrap="none" rtlCol="0">
            <a:spAutoFit/>
          </a:bodyPr>
          <a:lstStyle/>
          <a:p>
            <a:r>
              <a:rPr lang="en-US" sz="1600"/>
              <a:t>D</a:t>
            </a:r>
          </a:p>
        </p:txBody>
      </p:sp>
      <p:cxnSp>
        <p:nvCxnSpPr>
          <p:cNvPr id="90" name="Straight Connector 89">
            <a:extLst>
              <a:ext uri="{FF2B5EF4-FFF2-40B4-BE49-F238E27FC236}">
                <a16:creationId xmlns:a16="http://schemas.microsoft.com/office/drawing/2014/main" id="{AD7AB123-6679-4BC6-93DC-6CC954302162}"/>
              </a:ext>
            </a:extLst>
          </p:cNvPr>
          <p:cNvCxnSpPr>
            <a:stCxn id="59" idx="0"/>
            <a:endCxn id="88" idx="2"/>
          </p:cNvCxnSpPr>
          <p:nvPr/>
        </p:nvCxnSpPr>
        <p:spPr>
          <a:xfrm flipV="1">
            <a:off x="4687431" y="1403075"/>
            <a:ext cx="472135" cy="290592"/>
          </a:xfrm>
          <a:prstGeom prst="line">
            <a:avLst/>
          </a:prstGeom>
          <a:ln w="6350" cap="flat" algn="ctr">
            <a:prstDash val="solid"/>
          </a:ln>
        </p:spPr>
        <p:style>
          <a:lnRef idx="1">
            <a:schemeClr val="accent1"/>
          </a:lnRef>
          <a:fillRef idx="0">
            <a:schemeClr val="accent1"/>
          </a:fillRef>
          <a:effectRef idx="0">
            <a:schemeClr val="accent1"/>
          </a:effectRef>
          <a:fontRef idx="minor">
            <a:schemeClr val="tx1"/>
          </a:fontRef>
        </p:style>
      </p:cxnSp>
      <p:sp>
        <p:nvSpPr>
          <p:cNvPr id="91" name="TextBox 90">
            <a:extLst>
              <a:ext uri="{FF2B5EF4-FFF2-40B4-BE49-F238E27FC236}">
                <a16:creationId xmlns:a16="http://schemas.microsoft.com/office/drawing/2014/main" id="{F2B65202-276F-4F6D-BEDA-1D4C78B19AD4}"/>
              </a:ext>
            </a:extLst>
          </p:cNvPr>
          <p:cNvSpPr txBox="1"/>
          <p:nvPr/>
        </p:nvSpPr>
        <p:spPr>
          <a:xfrm>
            <a:off x="9597217" y="1123826"/>
            <a:ext cx="311304" cy="338554"/>
          </a:xfrm>
          <a:prstGeom prst="rect">
            <a:avLst/>
          </a:prstGeom>
          <a:noFill/>
        </p:spPr>
        <p:txBody>
          <a:bodyPr wrap="none" rtlCol="0">
            <a:spAutoFit/>
          </a:bodyPr>
          <a:lstStyle/>
          <a:p>
            <a:r>
              <a:rPr lang="en-US" sz="1600"/>
              <a:t>D</a:t>
            </a:r>
          </a:p>
        </p:txBody>
      </p:sp>
      <p:sp>
        <p:nvSpPr>
          <p:cNvPr id="93" name="TextBox 92">
            <a:extLst>
              <a:ext uri="{FF2B5EF4-FFF2-40B4-BE49-F238E27FC236}">
                <a16:creationId xmlns:a16="http://schemas.microsoft.com/office/drawing/2014/main" id="{F9933A15-8ADE-4ACB-ACB7-12524813061D}"/>
              </a:ext>
            </a:extLst>
          </p:cNvPr>
          <p:cNvSpPr txBox="1"/>
          <p:nvPr/>
        </p:nvSpPr>
        <p:spPr>
          <a:xfrm>
            <a:off x="4009116" y="1479667"/>
            <a:ext cx="490717" cy="276999"/>
          </a:xfrm>
          <a:prstGeom prst="rect">
            <a:avLst/>
          </a:prstGeom>
          <a:noFill/>
        </p:spPr>
        <p:txBody>
          <a:bodyPr wrap="square" rtlCol="0">
            <a:spAutoFit/>
          </a:bodyPr>
          <a:lstStyle/>
          <a:p>
            <a:r>
              <a:rPr lang="en-US" sz="1200"/>
              <a:t>50%</a:t>
            </a:r>
          </a:p>
        </p:txBody>
      </p:sp>
      <p:sp>
        <p:nvSpPr>
          <p:cNvPr id="95" name="TextBox 94">
            <a:extLst>
              <a:ext uri="{FF2B5EF4-FFF2-40B4-BE49-F238E27FC236}">
                <a16:creationId xmlns:a16="http://schemas.microsoft.com/office/drawing/2014/main" id="{73404303-6251-4AB6-AD5B-FED696C7E791}"/>
              </a:ext>
            </a:extLst>
          </p:cNvPr>
          <p:cNvSpPr txBox="1"/>
          <p:nvPr/>
        </p:nvSpPr>
        <p:spPr>
          <a:xfrm>
            <a:off x="4902763" y="1479667"/>
            <a:ext cx="490717" cy="276999"/>
          </a:xfrm>
          <a:prstGeom prst="rect">
            <a:avLst/>
          </a:prstGeom>
          <a:noFill/>
        </p:spPr>
        <p:txBody>
          <a:bodyPr wrap="square" rtlCol="0">
            <a:spAutoFit/>
          </a:bodyPr>
          <a:lstStyle/>
          <a:p>
            <a:r>
              <a:rPr lang="en-US" sz="1200"/>
              <a:t>50%</a:t>
            </a:r>
          </a:p>
        </p:txBody>
      </p:sp>
      <p:cxnSp>
        <p:nvCxnSpPr>
          <p:cNvPr id="96" name="Straight Connector 95">
            <a:extLst>
              <a:ext uri="{FF2B5EF4-FFF2-40B4-BE49-F238E27FC236}">
                <a16:creationId xmlns:a16="http://schemas.microsoft.com/office/drawing/2014/main" id="{2156A1D9-9CA2-4036-87BB-CC91ABDF246D}"/>
              </a:ext>
            </a:extLst>
          </p:cNvPr>
          <p:cNvCxnSpPr>
            <a:stCxn id="72" idx="0"/>
          </p:cNvCxnSpPr>
          <p:nvPr/>
        </p:nvCxnSpPr>
        <p:spPr>
          <a:xfrm flipV="1">
            <a:off x="9045363" y="1403075"/>
            <a:ext cx="551854" cy="329921"/>
          </a:xfrm>
          <a:prstGeom prst="line">
            <a:avLst/>
          </a:prstGeom>
          <a:ln w="6350" cap="flat" algn="ctr">
            <a:prstDash val="solid"/>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39900BA-FBAB-48F0-BE2B-EF2814CAFE5A}"/>
              </a:ext>
            </a:extLst>
          </p:cNvPr>
          <p:cNvCxnSpPr/>
          <p:nvPr/>
        </p:nvCxnSpPr>
        <p:spPr>
          <a:xfrm flipV="1">
            <a:off x="6096000" y="1233798"/>
            <a:ext cx="0" cy="2271402"/>
          </a:xfrm>
          <a:prstGeom prst="line">
            <a:avLst/>
          </a:prstGeom>
          <a:ln w="6350" cap="flat" algn="ctr">
            <a:prstDash val="solid"/>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10F35DDC-1774-4DA6-90F0-75B177EF9E7A}"/>
              </a:ext>
            </a:extLst>
          </p:cNvPr>
          <p:cNvSpPr txBox="1"/>
          <p:nvPr/>
        </p:nvSpPr>
        <p:spPr>
          <a:xfrm>
            <a:off x="7988136" y="1541428"/>
            <a:ext cx="490717" cy="276999"/>
          </a:xfrm>
          <a:prstGeom prst="rect">
            <a:avLst/>
          </a:prstGeom>
          <a:noFill/>
        </p:spPr>
        <p:txBody>
          <a:bodyPr wrap="square" rtlCol="0">
            <a:spAutoFit/>
          </a:bodyPr>
          <a:lstStyle/>
          <a:p>
            <a:r>
              <a:rPr lang="en-US" sz="1200"/>
              <a:t>50%</a:t>
            </a:r>
          </a:p>
        </p:txBody>
      </p:sp>
      <p:sp>
        <p:nvSpPr>
          <p:cNvPr id="100" name="TextBox 99">
            <a:extLst>
              <a:ext uri="{FF2B5EF4-FFF2-40B4-BE49-F238E27FC236}">
                <a16:creationId xmlns:a16="http://schemas.microsoft.com/office/drawing/2014/main" id="{F5C9466E-129A-4B90-8C67-29A1D6E7563E}"/>
              </a:ext>
            </a:extLst>
          </p:cNvPr>
          <p:cNvSpPr txBox="1"/>
          <p:nvPr/>
        </p:nvSpPr>
        <p:spPr>
          <a:xfrm>
            <a:off x="9392415" y="1541428"/>
            <a:ext cx="490717" cy="276999"/>
          </a:xfrm>
          <a:prstGeom prst="rect">
            <a:avLst/>
          </a:prstGeom>
          <a:noFill/>
        </p:spPr>
        <p:txBody>
          <a:bodyPr wrap="square" rtlCol="0">
            <a:spAutoFit/>
          </a:bodyPr>
          <a:lstStyle/>
          <a:p>
            <a:r>
              <a:rPr lang="en-US" sz="1200"/>
              <a:t>50%</a:t>
            </a:r>
          </a:p>
        </p:txBody>
      </p:sp>
    </p:spTree>
    <p:extLst>
      <p:ext uri="{BB962C8B-B14F-4D97-AF65-F5344CB8AC3E}">
        <p14:creationId xmlns:p14="http://schemas.microsoft.com/office/powerpoint/2010/main" val="26777885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F1DED7B-D102-4FA0-BCD5-4649C363888C}"/>
              </a:ext>
            </a:extLst>
          </p:cNvPr>
          <p:cNvSpPr txBox="1"/>
          <p:nvPr/>
        </p:nvSpPr>
        <p:spPr>
          <a:xfrm>
            <a:off x="449580" y="548266"/>
            <a:ext cx="11292840" cy="5709255"/>
          </a:xfrm>
          <a:prstGeom prst="rect">
            <a:avLst/>
          </a:prstGeom>
          <a:noFill/>
        </p:spPr>
        <p:txBody>
          <a:bodyPr wrap="square" rtlCol="0">
            <a:spAutoFit/>
          </a:bodyPr>
          <a:lstStyle/>
          <a:p>
            <a:pPr algn="ctr">
              <a:spcAft>
                <a:spcPts val="2400"/>
              </a:spcAft>
            </a:pPr>
            <a:r>
              <a:rPr lang="en-US" sz="2400" b="1"/>
              <a:t>Partnership Continuity - Stakes</a:t>
            </a:r>
          </a:p>
          <a:p>
            <a:pPr marL="342900" indent="-342900">
              <a:spcAft>
                <a:spcPts val="1800"/>
              </a:spcAft>
              <a:buFont typeface="Arial" panose="020B0604020202020204" pitchFamily="34" charset="0"/>
              <a:buChar char="•"/>
            </a:pPr>
            <a:r>
              <a:rPr lang="en-US" b="1"/>
              <a:t>Transaction costs/unexpected results: </a:t>
            </a:r>
          </a:p>
          <a:p>
            <a:pPr marL="800100" lvl="1" indent="-342900">
              <a:spcAft>
                <a:spcPts val="1800"/>
              </a:spcAft>
              <a:buFont typeface="Arial" panose="020B0604020202020204" pitchFamily="34" charset="0"/>
              <a:buChar char="•"/>
            </a:pPr>
            <a:r>
              <a:rPr lang="en-US"/>
              <a:t>Continuity considerations result in additional complexity in determining the appropriate characterization of a transaction; raises the risk of unexpected tax consequences</a:t>
            </a:r>
          </a:p>
          <a:p>
            <a:pPr marL="800100" lvl="1" indent="-342900">
              <a:spcAft>
                <a:spcPts val="1800"/>
              </a:spcAft>
              <a:buFont typeface="Arial" panose="020B0604020202020204" pitchFamily="34" charset="0"/>
              <a:buChar char="•"/>
            </a:pPr>
            <a:r>
              <a:rPr lang="en-US"/>
              <a:t>Among other things, partnership continuation status could affect the application of Section 734 v Section 743, bonus depreciation, Section 163(j) and, for pre-1993 businesses, the anti-churning rules</a:t>
            </a:r>
          </a:p>
          <a:p>
            <a:pPr marL="342900" indent="-342900">
              <a:spcAft>
                <a:spcPts val="1800"/>
              </a:spcAft>
              <a:buFont typeface="Arial" panose="020B0604020202020204" pitchFamily="34" charset="0"/>
              <a:buChar char="•"/>
            </a:pPr>
            <a:r>
              <a:rPr lang="en-US" b="1"/>
              <a:t>Partnership-level audits / Other Administrative Complexity:  </a:t>
            </a:r>
          </a:p>
          <a:p>
            <a:pPr marL="800100" lvl="1" indent="-342900">
              <a:spcAft>
                <a:spcPts val="1800"/>
              </a:spcAft>
              <a:buFont typeface="Arial" panose="020B0604020202020204" pitchFamily="34" charset="0"/>
              <a:buChar char="•"/>
            </a:pPr>
            <a:r>
              <a:rPr lang="en-US"/>
              <a:t>Partnerships that have “ceased to exist” are no longer subject to partnership-level audits </a:t>
            </a:r>
          </a:p>
          <a:p>
            <a:pPr marL="1257300" lvl="2" indent="-342900">
              <a:spcAft>
                <a:spcPts val="1800"/>
              </a:spcAft>
              <a:buFont typeface="Arial" panose="020B0604020202020204" pitchFamily="34" charset="0"/>
              <a:buChar char="•"/>
            </a:pPr>
            <a:r>
              <a:rPr lang="en-US"/>
              <a:t>Treas. Reg. Section 301.6241-3 (a partnership ceases to exist if “the IRS makes a determination” that the partnership terminated within the meaning of section 708(b)(1)(A))</a:t>
            </a:r>
          </a:p>
          <a:p>
            <a:pPr marL="800100" lvl="1" indent="-342900">
              <a:spcAft>
                <a:spcPts val="1800"/>
              </a:spcAft>
              <a:buFont typeface="Arial" panose="020B0604020202020204" pitchFamily="34" charset="0"/>
              <a:buChar char="•"/>
            </a:pPr>
            <a:r>
              <a:rPr lang="en-US"/>
              <a:t>Closing of the tax year; new tax elections; depreciation / amortization</a:t>
            </a:r>
          </a:p>
          <a:p>
            <a:pPr marL="800100" lvl="1" indent="-342900">
              <a:spcAft>
                <a:spcPts val="1800"/>
              </a:spcAft>
              <a:buFont typeface="Arial" panose="020B0604020202020204" pitchFamily="34" charset="0"/>
              <a:buChar char="•"/>
            </a:pPr>
            <a:r>
              <a:rPr lang="en-US"/>
              <a:t>Survival/continued use of a business entity’s EIN can be important in various industries and for non-tax purposes</a:t>
            </a:r>
          </a:p>
        </p:txBody>
      </p:sp>
      <p:sp>
        <p:nvSpPr>
          <p:cNvPr id="2" name="Slide Number Placeholder 1">
            <a:extLst>
              <a:ext uri="{FF2B5EF4-FFF2-40B4-BE49-F238E27FC236}">
                <a16:creationId xmlns:a16="http://schemas.microsoft.com/office/drawing/2014/main" id="{DE8F128F-6D73-4B44-BA2D-DFFB2C07E98B}"/>
              </a:ext>
            </a:extLst>
          </p:cNvPr>
          <p:cNvSpPr>
            <a:spLocks noGrp="1"/>
          </p:cNvSpPr>
          <p:nvPr>
            <p:ph type="sldNum" sz="quarter" idx="12"/>
          </p:nvPr>
        </p:nvSpPr>
        <p:spPr/>
        <p:txBody>
          <a:bodyPr/>
          <a:lstStyle/>
          <a:p>
            <a:fld id="{65AFAB5D-A498-4573-A847-903418A04ABF}" type="slidenum">
              <a:rPr lang="en-US" smtClean="0"/>
              <a:t>39</a:t>
            </a:fld>
            <a:endParaRPr lang="en-US"/>
          </a:p>
        </p:txBody>
      </p:sp>
    </p:spTree>
    <p:extLst>
      <p:ext uri="{BB962C8B-B14F-4D97-AF65-F5344CB8AC3E}">
        <p14:creationId xmlns:p14="http://schemas.microsoft.com/office/powerpoint/2010/main" val="2298085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D04ED8-2A7B-4D38-8675-E38080816F15}"/>
              </a:ext>
            </a:extLst>
          </p:cNvPr>
          <p:cNvSpPr txBox="1"/>
          <p:nvPr/>
        </p:nvSpPr>
        <p:spPr>
          <a:xfrm>
            <a:off x="449855" y="529640"/>
            <a:ext cx="11292290" cy="4154984"/>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ts val="2400"/>
              </a:spcAft>
              <a:buClrTx/>
              <a:buSzTx/>
              <a:buFontTx/>
              <a:buNone/>
              <a:defRPr/>
            </a:pPr>
            <a:r>
              <a:rPr lang="en-US" sz="2400" b="1">
                <a:solidFill>
                  <a:prstClr val="black"/>
                </a:solidFill>
              </a:rPr>
              <a:t>What are the Sources of Authority? – Brief History</a:t>
            </a:r>
            <a:endParaRPr kumimoji="0" lang="en-US" sz="2400" b="1" i="0" u="none" strike="noStrike" kern="1200" cap="none" spc="0" normalizeH="0" baseline="0" noProof="0">
              <a:ln>
                <a:noFill/>
              </a:ln>
              <a:solidFill>
                <a:prstClr val="black"/>
              </a:solidFill>
              <a:effectLst/>
              <a:uLnTx/>
              <a:uFillTx/>
              <a:ea typeface="+mn-ea"/>
              <a:cs typeface="+mn-cs"/>
            </a:endParaRPr>
          </a:p>
          <a:p>
            <a:pPr marL="342900" marR="0" lvl="0" indent="-342900" algn="l" defTabSz="914400" rtl="0" eaLnBrk="1" fontAlgn="auto" latinLnBrk="0" hangingPunct="1">
              <a:spcBef>
                <a:spcPct val="0"/>
              </a:spcBef>
              <a:spcAft>
                <a:spcPts val="2400"/>
              </a:spcAft>
              <a:buClrTx/>
              <a:buSzTx/>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ea typeface="+mn-ea"/>
                <a:cs typeface="+mn-cs"/>
              </a:rPr>
              <a:t>Since 1956, Regulations have contained disguised sale provisions:</a:t>
            </a:r>
          </a:p>
          <a:p>
            <a:pPr marL="800100" lvl="1" indent="-342900">
              <a:spcAft>
                <a:spcPts val="2400"/>
              </a:spcAft>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ea typeface="+mn-ea"/>
                <a:cs typeface="+mn-cs"/>
              </a:rPr>
              <a:t>“If there is a contribution of property to a partnership </a:t>
            </a:r>
            <a:r>
              <a:rPr kumimoji="0" lang="en-US" sz="2000" b="1" i="0" u="sng" strike="noStrike" kern="1200" cap="none" spc="0" normalizeH="0" baseline="0" noProof="0">
                <a:ln>
                  <a:noFill/>
                </a:ln>
                <a:solidFill>
                  <a:prstClr val="black"/>
                </a:solidFill>
                <a:effectLst/>
                <a:uLnTx/>
                <a:uFillTx/>
                <a:ea typeface="+mn-ea"/>
                <a:cs typeface="+mn-cs"/>
              </a:rPr>
              <a:t>and within a short period</a:t>
            </a:r>
            <a:r>
              <a:rPr kumimoji="0" lang="en-US" sz="2000" b="0" i="0" u="none" strike="noStrike" kern="1200" cap="none" spc="0" normalizeH="0" baseline="0" noProof="0">
                <a:ln>
                  <a:noFill/>
                </a:ln>
                <a:solidFill>
                  <a:prstClr val="black"/>
                </a:solidFill>
                <a:effectLst/>
                <a:uLnTx/>
                <a:uFillTx/>
                <a:ea typeface="+mn-ea"/>
                <a:cs typeface="+mn-cs"/>
              </a:rPr>
              <a:t> … the contributed property is distributed to another partner … such distribution </a:t>
            </a:r>
            <a:r>
              <a:rPr kumimoji="0" lang="en-US" sz="2000" b="1" i="0" u="sng" strike="noStrike" kern="1200" cap="none" spc="0" normalizeH="0" baseline="0" noProof="0">
                <a:ln>
                  <a:noFill/>
                </a:ln>
                <a:solidFill>
                  <a:prstClr val="black"/>
                </a:solidFill>
                <a:effectLst/>
                <a:uLnTx/>
                <a:uFillTx/>
                <a:ea typeface="+mn-ea"/>
                <a:cs typeface="+mn-cs"/>
              </a:rPr>
              <a:t>may</a:t>
            </a:r>
            <a:r>
              <a:rPr kumimoji="0" lang="en-US" sz="2000" b="0" i="0" u="none" strike="noStrike" kern="1200" cap="none" spc="0" normalizeH="0" baseline="0" noProof="0">
                <a:ln>
                  <a:noFill/>
                </a:ln>
                <a:solidFill>
                  <a:prstClr val="black"/>
                </a:solidFill>
                <a:effectLst/>
                <a:uLnTx/>
                <a:uFillTx/>
                <a:ea typeface="+mn-ea"/>
                <a:cs typeface="+mn-cs"/>
              </a:rPr>
              <a:t> not fall within the scope of section 731.”</a:t>
            </a:r>
          </a:p>
          <a:p>
            <a:pPr marL="800100" lvl="1" indent="-342900">
              <a:spcAft>
                <a:spcPts val="2400"/>
              </a:spcAft>
              <a:buFont typeface="Arial" panose="020B0604020202020204" pitchFamily="34" charset="0"/>
              <a:buChar char="•"/>
              <a:defRPr/>
            </a:pPr>
            <a:r>
              <a:rPr lang="en-US" sz="2000">
                <a:solidFill>
                  <a:prstClr val="black"/>
                </a:solidFill>
              </a:rPr>
              <a:t>“</a:t>
            </a:r>
            <a:r>
              <a:rPr kumimoji="0" lang="en-US" sz="2000" b="0" i="0" u="none" strike="noStrike" kern="1200" cap="none" spc="0" normalizeH="0" baseline="0" noProof="0">
                <a:ln>
                  <a:noFill/>
                </a:ln>
                <a:solidFill>
                  <a:prstClr val="black"/>
                </a:solidFill>
                <a:effectLst/>
                <a:uLnTx/>
                <a:uFillTx/>
                <a:ea typeface="+mn-ea"/>
                <a:cs typeface="+mn-cs"/>
              </a:rPr>
              <a:t>Section 731 does not apply to a distribution of property, if, in fact, the distribution was made </a:t>
            </a:r>
            <a:r>
              <a:rPr kumimoji="0" lang="en-US" sz="2000" i="0" strike="noStrike" kern="1200" cap="none" spc="0" normalizeH="0" baseline="0" noProof="0">
                <a:ln>
                  <a:noFill/>
                </a:ln>
                <a:solidFill>
                  <a:prstClr val="black"/>
                </a:solidFill>
                <a:effectLst/>
                <a:uLnTx/>
                <a:uFillTx/>
                <a:ea typeface="+mn-ea"/>
                <a:cs typeface="+mn-cs"/>
              </a:rPr>
              <a:t>in order to effect an exchange of property between two or more of the partners</a:t>
            </a:r>
            <a:r>
              <a:rPr kumimoji="0" lang="en-US" sz="2000" b="0" i="0" u="none" strike="noStrike" kern="1200" cap="none" spc="0" normalizeH="0" baseline="0" noProof="0">
                <a:ln>
                  <a:noFill/>
                </a:ln>
                <a:solidFill>
                  <a:prstClr val="black"/>
                </a:solidFill>
                <a:effectLst/>
                <a:uLnTx/>
                <a:uFillTx/>
                <a:ea typeface="+mn-ea"/>
                <a:cs typeface="+mn-cs"/>
              </a:rPr>
              <a:t> … Such a transaction shall be treated as an exchange of property. ”  </a:t>
            </a:r>
          </a:p>
          <a:p>
            <a:pPr lvl="1">
              <a:spcAft>
                <a:spcPts val="2400"/>
              </a:spcAft>
              <a:defRPr/>
            </a:pPr>
            <a:r>
              <a:rPr kumimoji="0" lang="en-US" sz="2000" b="0" i="1" u="none" strike="noStrike" kern="1200" cap="none" spc="0" normalizeH="0" baseline="0" noProof="0">
                <a:ln>
                  <a:noFill/>
                </a:ln>
                <a:solidFill>
                  <a:prstClr val="black"/>
                </a:solidFill>
                <a:effectLst/>
                <a:uLnTx/>
                <a:uFillTx/>
                <a:ea typeface="+mn-ea"/>
                <a:cs typeface="+mn-cs"/>
              </a:rPr>
              <a:t>Treas. Reg. Section 1.731-1(c)(3)</a:t>
            </a: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C92B6F36-7FE5-412D-8846-6DE2285DC133}"/>
              </a:ext>
            </a:extLst>
          </p:cNvPr>
          <p:cNvSpPr>
            <a:spLocks noGrp="1"/>
          </p:cNvSpPr>
          <p:nvPr>
            <p:ph type="sldNum" sz="quarter" idx="12"/>
          </p:nvPr>
        </p:nvSpPr>
        <p:spPr/>
        <p:txBody>
          <a:bodyPr/>
          <a:lstStyle/>
          <a:p>
            <a:fld id="{65AFAB5D-A498-4573-A847-903418A04ABF}" type="slidenum">
              <a:rPr lang="en-US" smtClean="0"/>
              <a:t>4</a:t>
            </a:fld>
            <a:endParaRPr lang="en-US"/>
          </a:p>
        </p:txBody>
      </p:sp>
    </p:spTree>
    <p:extLst>
      <p:ext uri="{BB962C8B-B14F-4D97-AF65-F5344CB8AC3E}">
        <p14:creationId xmlns:p14="http://schemas.microsoft.com/office/powerpoint/2010/main" val="23409184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2224A60-403D-4BF0-BD95-F6DFAC510A1D}"/>
              </a:ext>
            </a:extLst>
          </p:cNvPr>
          <p:cNvSpPr>
            <a:spLocks noGrp="1"/>
          </p:cNvSpPr>
          <p:nvPr>
            <p:ph type="sldNum" sz="quarter" idx="12"/>
          </p:nvPr>
        </p:nvSpPr>
        <p:spPr/>
        <p:txBody>
          <a:bodyPr/>
          <a:lstStyle/>
          <a:p>
            <a:fld id="{65AFAB5D-A498-4573-A847-903418A04ABF}" type="slidenum">
              <a:rPr lang="en-US" smtClean="0"/>
              <a:t>40</a:t>
            </a:fld>
            <a:endParaRPr lang="en-US"/>
          </a:p>
        </p:txBody>
      </p:sp>
      <p:sp>
        <p:nvSpPr>
          <p:cNvPr id="86" name="TextBox 85">
            <a:extLst>
              <a:ext uri="{FF2B5EF4-FFF2-40B4-BE49-F238E27FC236}">
                <a16:creationId xmlns:a16="http://schemas.microsoft.com/office/drawing/2014/main" id="{8A39538E-DAD6-4B05-A4D0-380D4DB1C07E}"/>
              </a:ext>
            </a:extLst>
          </p:cNvPr>
          <p:cNvSpPr txBox="1"/>
          <p:nvPr/>
        </p:nvSpPr>
        <p:spPr>
          <a:xfrm>
            <a:off x="449580" y="3743080"/>
            <a:ext cx="11292840" cy="2339102"/>
          </a:xfrm>
          <a:prstGeom prst="rect">
            <a:avLst/>
          </a:prstGeom>
          <a:noFill/>
        </p:spPr>
        <p:txBody>
          <a:bodyPr wrap="square" rtlCol="0">
            <a:spAutoFit/>
          </a:bodyPr>
          <a:lstStyle/>
          <a:p>
            <a:pPr>
              <a:spcAft>
                <a:spcPts val="1200"/>
              </a:spcAft>
              <a:defRPr/>
            </a:pPr>
            <a:r>
              <a:rPr lang="en-US" sz="1600" b="1"/>
              <a:t>Example 3</a:t>
            </a:r>
            <a:r>
              <a:rPr lang="en-US" sz="1600"/>
              <a:t>:  Same as Example 1A except that Merger Sub incurs debt to fund part of the cash purchase price</a:t>
            </a:r>
          </a:p>
          <a:p>
            <a:pPr marL="285750" indent="-285750">
              <a:spcAft>
                <a:spcPts val="1200"/>
              </a:spcAft>
              <a:buFont typeface="Arial" panose="020B0604020202020204" pitchFamily="34" charset="0"/>
              <a:buChar char="•"/>
              <a:defRPr/>
            </a:pPr>
            <a:r>
              <a:rPr lang="en-US" sz="1600"/>
              <a:t>If BuyerCo is a continuation of Target, then the recast consists of:</a:t>
            </a:r>
          </a:p>
          <a:p>
            <a:pPr marL="742950" lvl="1" indent="-285750">
              <a:spcAft>
                <a:spcPts val="1200"/>
              </a:spcAft>
              <a:buFont typeface="Arial" panose="020B0604020202020204" pitchFamily="34" charset="0"/>
              <a:buChar char="•"/>
              <a:defRPr/>
            </a:pPr>
            <a:r>
              <a:rPr lang="en-US" sz="1600"/>
              <a:t>A borrowing by Target/BuyerCo with a distribution of that cash to A and B, and </a:t>
            </a:r>
          </a:p>
          <a:p>
            <a:pPr marL="742950" lvl="1" indent="-285750">
              <a:spcAft>
                <a:spcPts val="1200"/>
              </a:spcAft>
              <a:buFont typeface="Arial" panose="020B0604020202020204" pitchFamily="34" charset="0"/>
              <a:buChar char="•"/>
              <a:defRPr/>
            </a:pPr>
            <a:r>
              <a:rPr lang="en-US" sz="1600"/>
              <a:t>An across-the-top purchase of equity by C and D from A and B (to the extent C and D supply the cash)</a:t>
            </a:r>
          </a:p>
          <a:p>
            <a:pPr marL="285750" indent="-285750">
              <a:spcAft>
                <a:spcPts val="1200"/>
              </a:spcAft>
              <a:buFont typeface="Arial" panose="020B0604020202020204" pitchFamily="34" charset="0"/>
              <a:buChar char="•"/>
              <a:defRPr/>
            </a:pPr>
            <a:r>
              <a:rPr lang="en-US" sz="1600"/>
              <a:t>No guidance on what order those step should occur</a:t>
            </a:r>
          </a:p>
          <a:p>
            <a:pPr marL="285750" indent="-285750">
              <a:spcAft>
                <a:spcPts val="1200"/>
              </a:spcAft>
              <a:buFont typeface="Arial" panose="020B0604020202020204" pitchFamily="34" charset="0"/>
              <a:buChar char="•"/>
              <a:defRPr/>
            </a:pPr>
            <a:r>
              <a:rPr lang="en-US" sz="1600"/>
              <a:t>Can the parties designate the order in which the steps will occur?  Does “form” matter if everything happens at closing anyway?</a:t>
            </a:r>
          </a:p>
        </p:txBody>
      </p:sp>
      <p:cxnSp>
        <p:nvCxnSpPr>
          <p:cNvPr id="6" name="Straight Arrow Connector 5">
            <a:extLst>
              <a:ext uri="{FF2B5EF4-FFF2-40B4-BE49-F238E27FC236}">
                <a16:creationId xmlns:a16="http://schemas.microsoft.com/office/drawing/2014/main" id="{679DD8E0-2BA2-465A-88D7-696597BE1D16}"/>
              </a:ext>
            </a:extLst>
          </p:cNvPr>
          <p:cNvCxnSpPr/>
          <p:nvPr/>
        </p:nvCxnSpPr>
        <p:spPr>
          <a:xfrm flipH="1">
            <a:off x="5320397" y="2847009"/>
            <a:ext cx="670159" cy="0"/>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4198EBD5-2F7B-43B5-907E-3071DE81EE28}"/>
              </a:ext>
            </a:extLst>
          </p:cNvPr>
          <p:cNvSpPr txBox="1"/>
          <p:nvPr/>
        </p:nvSpPr>
        <p:spPr>
          <a:xfrm>
            <a:off x="5425841" y="2866833"/>
            <a:ext cx="492443" cy="461665"/>
          </a:xfrm>
          <a:prstGeom prst="rect">
            <a:avLst/>
          </a:prstGeom>
          <a:noFill/>
        </p:spPr>
        <p:txBody>
          <a:bodyPr wrap="none" rtlCol="0">
            <a:spAutoFit/>
          </a:bodyPr>
          <a:lstStyle/>
          <a:p>
            <a:pPr algn="ctr"/>
            <a:r>
              <a:rPr lang="en-US" sz="1200">
                <a:solidFill>
                  <a:srgbClr val="FF0000"/>
                </a:solidFill>
              </a:rPr>
              <a:t>Bank</a:t>
            </a:r>
            <a:br>
              <a:rPr lang="en-US" sz="1200">
                <a:solidFill>
                  <a:srgbClr val="FF0000"/>
                </a:solidFill>
              </a:rPr>
            </a:br>
            <a:r>
              <a:rPr lang="en-US" sz="1200">
                <a:solidFill>
                  <a:srgbClr val="FF0000"/>
                </a:solidFill>
              </a:rPr>
              <a:t>Debt</a:t>
            </a:r>
          </a:p>
        </p:txBody>
      </p:sp>
      <p:cxnSp>
        <p:nvCxnSpPr>
          <p:cNvPr id="36" name="Straight Arrow Connector 35">
            <a:extLst>
              <a:ext uri="{FF2B5EF4-FFF2-40B4-BE49-F238E27FC236}">
                <a16:creationId xmlns:a16="http://schemas.microsoft.com/office/drawing/2014/main" id="{C2D3A3E7-A544-4315-BA63-B293295E2725}"/>
              </a:ext>
            </a:extLst>
          </p:cNvPr>
          <p:cNvCxnSpPr>
            <a:endCxn id="68" idx="6"/>
          </p:cNvCxnSpPr>
          <p:nvPr/>
        </p:nvCxnSpPr>
        <p:spPr>
          <a:xfrm flipH="1">
            <a:off x="9678329" y="2910393"/>
            <a:ext cx="622263" cy="0"/>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E630DE65-134F-4440-A6DC-FAA1A1761C1D}"/>
              </a:ext>
            </a:extLst>
          </p:cNvPr>
          <p:cNvSpPr txBox="1"/>
          <p:nvPr/>
        </p:nvSpPr>
        <p:spPr>
          <a:xfrm>
            <a:off x="9846220" y="2994151"/>
            <a:ext cx="492443" cy="461665"/>
          </a:xfrm>
          <a:prstGeom prst="rect">
            <a:avLst/>
          </a:prstGeom>
          <a:noFill/>
        </p:spPr>
        <p:txBody>
          <a:bodyPr wrap="none" rtlCol="0">
            <a:spAutoFit/>
          </a:bodyPr>
          <a:lstStyle/>
          <a:p>
            <a:pPr algn="ctr"/>
            <a:r>
              <a:rPr lang="en-US" sz="1200">
                <a:solidFill>
                  <a:srgbClr val="FF0000"/>
                </a:solidFill>
              </a:rPr>
              <a:t>Bank</a:t>
            </a:r>
            <a:br>
              <a:rPr lang="en-US" sz="1200">
                <a:solidFill>
                  <a:srgbClr val="FF0000"/>
                </a:solidFill>
              </a:rPr>
            </a:br>
            <a:r>
              <a:rPr lang="en-US" sz="1200">
                <a:solidFill>
                  <a:srgbClr val="FF0000"/>
                </a:solidFill>
              </a:rPr>
              <a:t>Debt</a:t>
            </a:r>
          </a:p>
        </p:txBody>
      </p:sp>
      <p:sp>
        <p:nvSpPr>
          <p:cNvPr id="38" name="Title 1">
            <a:extLst>
              <a:ext uri="{FF2B5EF4-FFF2-40B4-BE49-F238E27FC236}">
                <a16:creationId xmlns:a16="http://schemas.microsoft.com/office/drawing/2014/main" id="{342CD78A-D951-4A78-BE05-B3789B8C9983}"/>
              </a:ext>
            </a:extLst>
          </p:cNvPr>
          <p:cNvSpPr txBox="1"/>
          <p:nvPr/>
        </p:nvSpPr>
        <p:spPr>
          <a:xfrm>
            <a:off x="838200" y="530352"/>
            <a:ext cx="10515600" cy="6159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lang="en-US" sz="2400" b="1">
                <a:solidFill>
                  <a:prstClr val="black"/>
                </a:solidFill>
                <a:latin typeface="+mn-lt"/>
              </a:rPr>
              <a:t>Partnership Continuity</a:t>
            </a:r>
            <a:endParaRPr kumimoji="0" lang="en-US" sz="2400" b="0" i="0" u="none" strike="noStrike" kern="1200" cap="none" spc="0" normalizeH="0" baseline="0" noProof="0">
              <a:ln>
                <a:noFill/>
              </a:ln>
              <a:solidFill>
                <a:prstClr val="black"/>
              </a:solidFill>
              <a:effectLst/>
              <a:uLnTx/>
              <a:uFillTx/>
              <a:latin typeface="+mn-lt"/>
              <a:ea typeface="+mn-ea"/>
              <a:cs typeface="+mn-cs"/>
            </a:endParaRPr>
          </a:p>
        </p:txBody>
      </p:sp>
      <p:sp>
        <p:nvSpPr>
          <p:cNvPr id="39" name="Isosceles Triangle 38">
            <a:extLst>
              <a:ext uri="{FF2B5EF4-FFF2-40B4-BE49-F238E27FC236}">
                <a16:creationId xmlns:a16="http://schemas.microsoft.com/office/drawing/2014/main" id="{10A19CBF-7154-4C6D-B52F-CDA1EB5DD1CC}"/>
              </a:ext>
            </a:extLst>
          </p:cNvPr>
          <p:cNvSpPr/>
          <p:nvPr/>
        </p:nvSpPr>
        <p:spPr>
          <a:xfrm>
            <a:off x="814972" y="2575304"/>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cs typeface="Calibri" panose="020F0502020204030204" pitchFamily="34" charset="0"/>
              </a:rPr>
              <a:t>Target</a:t>
            </a:r>
          </a:p>
        </p:txBody>
      </p:sp>
      <p:sp>
        <p:nvSpPr>
          <p:cNvPr id="40" name="TextBox 39">
            <a:extLst>
              <a:ext uri="{FF2B5EF4-FFF2-40B4-BE49-F238E27FC236}">
                <a16:creationId xmlns:a16="http://schemas.microsoft.com/office/drawing/2014/main" id="{DA4C8249-47ED-4635-A677-05AB46896D7F}"/>
              </a:ext>
            </a:extLst>
          </p:cNvPr>
          <p:cNvSpPr txBox="1"/>
          <p:nvPr/>
        </p:nvSpPr>
        <p:spPr>
          <a:xfrm>
            <a:off x="1904493" y="1703819"/>
            <a:ext cx="303288" cy="338554"/>
          </a:xfrm>
          <a:prstGeom prst="rect">
            <a:avLst/>
          </a:prstGeom>
          <a:noFill/>
        </p:spPr>
        <p:txBody>
          <a:bodyPr wrap="none" rtlCol="0">
            <a:spAutoFit/>
          </a:bodyPr>
          <a:lstStyle/>
          <a:p>
            <a:r>
              <a:rPr lang="en-US" sz="1600"/>
              <a:t>B</a:t>
            </a:r>
          </a:p>
        </p:txBody>
      </p:sp>
      <p:sp>
        <p:nvSpPr>
          <p:cNvPr id="41" name="TextBox 40">
            <a:extLst>
              <a:ext uri="{FF2B5EF4-FFF2-40B4-BE49-F238E27FC236}">
                <a16:creationId xmlns:a16="http://schemas.microsoft.com/office/drawing/2014/main" id="{42FCBD07-C907-4BC7-97C4-8F43ED86C9CB}"/>
              </a:ext>
            </a:extLst>
          </p:cNvPr>
          <p:cNvSpPr txBox="1"/>
          <p:nvPr/>
        </p:nvSpPr>
        <p:spPr>
          <a:xfrm>
            <a:off x="645342" y="1693667"/>
            <a:ext cx="257410" cy="338554"/>
          </a:xfrm>
          <a:prstGeom prst="rect">
            <a:avLst/>
          </a:prstGeom>
          <a:noFill/>
        </p:spPr>
        <p:txBody>
          <a:bodyPr wrap="square" rtlCol="0">
            <a:spAutoFit/>
          </a:bodyPr>
          <a:lstStyle/>
          <a:p>
            <a:r>
              <a:rPr lang="en-US" sz="1600"/>
              <a:t>A</a:t>
            </a:r>
          </a:p>
        </p:txBody>
      </p:sp>
      <p:cxnSp>
        <p:nvCxnSpPr>
          <p:cNvPr id="42" name="Straight Connector 41">
            <a:extLst>
              <a:ext uri="{FF2B5EF4-FFF2-40B4-BE49-F238E27FC236}">
                <a16:creationId xmlns:a16="http://schemas.microsoft.com/office/drawing/2014/main" id="{90196A0A-71E7-499C-9B2E-CF137DE3F2D4}"/>
              </a:ext>
            </a:extLst>
          </p:cNvPr>
          <p:cNvCxnSpPr>
            <a:stCxn id="39" idx="1"/>
            <a:endCxn id="41" idx="2"/>
          </p:cNvCxnSpPr>
          <p:nvPr/>
        </p:nvCxnSpPr>
        <p:spPr>
          <a:xfrm flipH="1" flipV="1">
            <a:off x="774047" y="2032221"/>
            <a:ext cx="357408" cy="867923"/>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2A0C0ABE-CE2B-423E-B3B4-F5F4E2B8F92A}"/>
              </a:ext>
            </a:extLst>
          </p:cNvPr>
          <p:cNvCxnSpPr>
            <a:stCxn id="39" idx="5"/>
            <a:endCxn id="40" idx="2"/>
          </p:cNvCxnSpPr>
          <p:nvPr/>
        </p:nvCxnSpPr>
        <p:spPr>
          <a:xfrm flipV="1">
            <a:off x="1764422" y="2042373"/>
            <a:ext cx="291715" cy="857771"/>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C423620F-1CC2-4552-AFDD-B4F7753423C4}"/>
              </a:ext>
            </a:extLst>
          </p:cNvPr>
          <p:cNvGrpSpPr/>
          <p:nvPr/>
        </p:nvGrpSpPr>
        <p:grpSpPr>
          <a:xfrm>
            <a:off x="4054467" y="2600120"/>
            <a:ext cx="1265931" cy="493777"/>
            <a:chOff x="4054467" y="2600120"/>
            <a:chExt cx="1265931" cy="493777"/>
          </a:xfrm>
        </p:grpSpPr>
        <p:sp>
          <p:nvSpPr>
            <p:cNvPr id="47" name="Rectangle 46">
              <a:extLst>
                <a:ext uri="{FF2B5EF4-FFF2-40B4-BE49-F238E27FC236}">
                  <a16:creationId xmlns:a16="http://schemas.microsoft.com/office/drawing/2014/main" id="{AD3276F1-DFF9-4732-9585-0AC52A507EE7}"/>
                </a:ext>
              </a:extLst>
            </p:cNvPr>
            <p:cNvSpPr/>
            <p:nvPr/>
          </p:nvSpPr>
          <p:spPr>
            <a:xfrm>
              <a:off x="4054467" y="2600120"/>
              <a:ext cx="1265931" cy="493776"/>
            </a:xfrm>
            <a:prstGeom prst="rect">
              <a:avLst/>
            </a:prstGeom>
            <a:noFill/>
            <a:ln w="12700" cap="flat"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E14651B1-F534-45D0-B776-D368DC6AA4DF}"/>
                </a:ext>
              </a:extLst>
            </p:cNvPr>
            <p:cNvSpPr/>
            <p:nvPr/>
          </p:nvSpPr>
          <p:spPr>
            <a:xfrm>
              <a:off x="4054467" y="2600121"/>
              <a:ext cx="1265930" cy="493776"/>
            </a:xfrm>
            <a:prstGeom prst="ellipse">
              <a:avLst/>
            </a:prstGeom>
            <a:noFill/>
            <a:ln w="12700" cap="flat"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chemeClr val="tx1"/>
                  </a:solidFill>
                </a:rPr>
                <a:t>Merger</a:t>
              </a:r>
              <a:br>
                <a:rPr lang="en-US" sz="1200">
                  <a:solidFill>
                    <a:schemeClr val="tx1"/>
                  </a:solidFill>
                </a:rPr>
              </a:br>
              <a:r>
                <a:rPr lang="en-US" sz="1200">
                  <a:solidFill>
                    <a:schemeClr val="tx1"/>
                  </a:solidFill>
                </a:rPr>
                <a:t>Sub</a:t>
              </a:r>
            </a:p>
          </p:txBody>
        </p:sp>
      </p:grpSp>
      <p:cxnSp>
        <p:nvCxnSpPr>
          <p:cNvPr id="49" name="Straight Connector 48">
            <a:extLst>
              <a:ext uri="{FF2B5EF4-FFF2-40B4-BE49-F238E27FC236}">
                <a16:creationId xmlns:a16="http://schemas.microsoft.com/office/drawing/2014/main" id="{5A183423-9631-4009-967F-4C10A014FF52}"/>
              </a:ext>
            </a:extLst>
          </p:cNvPr>
          <p:cNvCxnSpPr>
            <a:stCxn id="48" idx="0"/>
          </p:cNvCxnSpPr>
          <p:nvPr/>
        </p:nvCxnSpPr>
        <p:spPr>
          <a:xfrm flipH="1" flipV="1">
            <a:off x="4687431" y="2343347"/>
            <a:ext cx="1" cy="256774"/>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8B75D42F-08B1-4F44-B156-BEE79FDC6AB8}"/>
              </a:ext>
            </a:extLst>
          </p:cNvPr>
          <p:cNvCxnSpPr/>
          <p:nvPr/>
        </p:nvCxnSpPr>
        <p:spPr>
          <a:xfrm flipH="1">
            <a:off x="1904493" y="2996811"/>
            <a:ext cx="2094166" cy="19171"/>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7DD8C8A2-AC6D-49B3-A5BB-7D550C336CFC}"/>
              </a:ext>
            </a:extLst>
          </p:cNvPr>
          <p:cNvCxnSpPr/>
          <p:nvPr/>
        </p:nvCxnSpPr>
        <p:spPr>
          <a:xfrm flipH="1" flipV="1">
            <a:off x="2203821" y="2053311"/>
            <a:ext cx="1794838" cy="713021"/>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ACD440F7-A224-4D26-BD6F-310AA2055455}"/>
              </a:ext>
            </a:extLst>
          </p:cNvPr>
          <p:cNvCxnSpPr>
            <a:stCxn id="48" idx="2"/>
          </p:cNvCxnSpPr>
          <p:nvPr/>
        </p:nvCxnSpPr>
        <p:spPr>
          <a:xfrm flipH="1" flipV="1">
            <a:off x="1011484" y="1971192"/>
            <a:ext cx="3042983" cy="875817"/>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E606E753-995E-4B89-A7A2-AB681C1F4DE8}"/>
              </a:ext>
            </a:extLst>
          </p:cNvPr>
          <p:cNvSpPr txBox="1"/>
          <p:nvPr/>
        </p:nvSpPr>
        <p:spPr>
          <a:xfrm>
            <a:off x="2677226" y="3015982"/>
            <a:ext cx="644535" cy="276999"/>
          </a:xfrm>
          <a:prstGeom prst="rect">
            <a:avLst/>
          </a:prstGeom>
          <a:noFill/>
        </p:spPr>
        <p:txBody>
          <a:bodyPr wrap="none" rtlCol="0">
            <a:spAutoFit/>
          </a:bodyPr>
          <a:lstStyle/>
          <a:p>
            <a:r>
              <a:rPr lang="en-US" sz="1200">
                <a:solidFill>
                  <a:srgbClr val="FF0000"/>
                </a:solidFill>
              </a:rPr>
              <a:t>Merger</a:t>
            </a:r>
          </a:p>
        </p:txBody>
      </p:sp>
      <p:sp>
        <p:nvSpPr>
          <p:cNvPr id="58" name="TextBox 57">
            <a:extLst>
              <a:ext uri="{FF2B5EF4-FFF2-40B4-BE49-F238E27FC236}">
                <a16:creationId xmlns:a16="http://schemas.microsoft.com/office/drawing/2014/main" id="{C6B724BB-AF4F-42C7-AC10-E433850C3922}"/>
              </a:ext>
            </a:extLst>
          </p:cNvPr>
          <p:cNvSpPr txBox="1"/>
          <p:nvPr/>
        </p:nvSpPr>
        <p:spPr>
          <a:xfrm>
            <a:off x="2983481" y="2100122"/>
            <a:ext cx="481222" cy="276999"/>
          </a:xfrm>
          <a:prstGeom prst="rect">
            <a:avLst/>
          </a:prstGeom>
          <a:noFill/>
        </p:spPr>
        <p:txBody>
          <a:bodyPr wrap="none" rtlCol="0">
            <a:spAutoFit/>
          </a:bodyPr>
          <a:lstStyle/>
          <a:p>
            <a:pPr algn="ctr"/>
            <a:r>
              <a:rPr lang="en-US" sz="1200">
                <a:solidFill>
                  <a:srgbClr val="FF0000"/>
                </a:solidFill>
              </a:rPr>
              <a:t>Cash</a:t>
            </a:r>
          </a:p>
        </p:txBody>
      </p:sp>
      <p:sp>
        <p:nvSpPr>
          <p:cNvPr id="60" name="TextBox 59">
            <a:extLst>
              <a:ext uri="{FF2B5EF4-FFF2-40B4-BE49-F238E27FC236}">
                <a16:creationId xmlns:a16="http://schemas.microsoft.com/office/drawing/2014/main" id="{5E4EAD0C-8DFC-4F6F-8EFF-E427029EBF15}"/>
              </a:ext>
            </a:extLst>
          </p:cNvPr>
          <p:cNvSpPr txBox="1"/>
          <p:nvPr/>
        </p:nvSpPr>
        <p:spPr>
          <a:xfrm>
            <a:off x="888105" y="1496239"/>
            <a:ext cx="1119665" cy="461665"/>
          </a:xfrm>
          <a:prstGeom prst="rect">
            <a:avLst/>
          </a:prstGeom>
          <a:noFill/>
        </p:spPr>
        <p:txBody>
          <a:bodyPr wrap="none" rtlCol="0">
            <a:spAutoFit/>
          </a:bodyPr>
          <a:lstStyle/>
          <a:p>
            <a:pPr algn="ctr"/>
            <a:r>
              <a:rPr lang="en-US" sz="1200">
                <a:solidFill>
                  <a:srgbClr val="FF0000"/>
                </a:solidFill>
              </a:rPr>
              <a:t>Cash +</a:t>
            </a:r>
          </a:p>
          <a:p>
            <a:pPr algn="ctr"/>
            <a:r>
              <a:rPr lang="en-US" sz="1200">
                <a:solidFill>
                  <a:srgbClr val="FF0000"/>
                </a:solidFill>
              </a:rPr>
              <a:t>Rollover Equity</a:t>
            </a:r>
          </a:p>
        </p:txBody>
      </p:sp>
      <p:cxnSp>
        <p:nvCxnSpPr>
          <p:cNvPr id="61" name="Straight Connector 60">
            <a:extLst>
              <a:ext uri="{FF2B5EF4-FFF2-40B4-BE49-F238E27FC236}">
                <a16:creationId xmlns:a16="http://schemas.microsoft.com/office/drawing/2014/main" id="{38E2CD04-1E31-46F7-8F22-AF8CE1F2D796}"/>
              </a:ext>
            </a:extLst>
          </p:cNvPr>
          <p:cNvCxnSpPr/>
          <p:nvPr/>
        </p:nvCxnSpPr>
        <p:spPr>
          <a:xfrm flipV="1">
            <a:off x="6096000" y="1186087"/>
            <a:ext cx="0" cy="2397372"/>
          </a:xfrm>
          <a:prstGeom prst="line">
            <a:avLst/>
          </a:prstGeom>
          <a:ln w="12700" cap="flat" algn="ctr">
            <a:solidFill>
              <a:schemeClr val="tx1"/>
            </a:solidFill>
            <a:prstDash val="solid"/>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id="{CB98D56C-54BF-4492-90D8-FC258BC46ED9}"/>
              </a:ext>
            </a:extLst>
          </p:cNvPr>
          <p:cNvGrpSpPr/>
          <p:nvPr/>
        </p:nvGrpSpPr>
        <p:grpSpPr>
          <a:xfrm>
            <a:off x="8412399" y="2663504"/>
            <a:ext cx="1265931" cy="493777"/>
            <a:chOff x="8412399" y="2663504"/>
            <a:chExt cx="1265931" cy="493777"/>
          </a:xfrm>
        </p:grpSpPr>
        <p:sp>
          <p:nvSpPr>
            <p:cNvPr id="67" name="Rectangle 66">
              <a:extLst>
                <a:ext uri="{FF2B5EF4-FFF2-40B4-BE49-F238E27FC236}">
                  <a16:creationId xmlns:a16="http://schemas.microsoft.com/office/drawing/2014/main" id="{1E2ACEF0-4561-4103-8413-D8F8FC883127}"/>
                </a:ext>
              </a:extLst>
            </p:cNvPr>
            <p:cNvSpPr/>
            <p:nvPr/>
          </p:nvSpPr>
          <p:spPr>
            <a:xfrm>
              <a:off x="8412399" y="2663504"/>
              <a:ext cx="1265931" cy="493776"/>
            </a:xfrm>
            <a:prstGeom prst="rect">
              <a:avLst/>
            </a:prstGeom>
            <a:noFill/>
            <a:ln w="12700" cap="flat"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D18ADE5F-521D-4155-ACDB-7D4B16E2562A}"/>
                </a:ext>
              </a:extLst>
            </p:cNvPr>
            <p:cNvSpPr/>
            <p:nvPr/>
          </p:nvSpPr>
          <p:spPr>
            <a:xfrm>
              <a:off x="8412399" y="2663505"/>
              <a:ext cx="1265930" cy="493776"/>
            </a:xfrm>
            <a:prstGeom prst="ellipse">
              <a:avLst/>
            </a:prstGeom>
            <a:noFill/>
            <a:ln w="12700" cap="flat"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chemeClr val="tx1"/>
                  </a:solidFill>
                </a:rPr>
                <a:t>Target</a:t>
              </a:r>
            </a:p>
          </p:txBody>
        </p:sp>
      </p:grpSp>
      <p:cxnSp>
        <p:nvCxnSpPr>
          <p:cNvPr id="69" name="Straight Connector 68">
            <a:extLst>
              <a:ext uri="{FF2B5EF4-FFF2-40B4-BE49-F238E27FC236}">
                <a16:creationId xmlns:a16="http://schemas.microsoft.com/office/drawing/2014/main" id="{73932857-B009-4D90-B17D-7C84833D9C4F}"/>
              </a:ext>
            </a:extLst>
          </p:cNvPr>
          <p:cNvCxnSpPr>
            <a:stCxn id="68" idx="0"/>
          </p:cNvCxnSpPr>
          <p:nvPr/>
        </p:nvCxnSpPr>
        <p:spPr>
          <a:xfrm flipH="1" flipV="1">
            <a:off x="9045363" y="2382676"/>
            <a:ext cx="1" cy="280829"/>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sp>
        <p:nvSpPr>
          <p:cNvPr id="79" name="Isosceles Triangle 78">
            <a:extLst>
              <a:ext uri="{FF2B5EF4-FFF2-40B4-BE49-F238E27FC236}">
                <a16:creationId xmlns:a16="http://schemas.microsoft.com/office/drawing/2014/main" id="{875DA917-94C3-4C54-883F-B566D0344D8D}"/>
              </a:ext>
            </a:extLst>
          </p:cNvPr>
          <p:cNvSpPr/>
          <p:nvPr/>
        </p:nvSpPr>
        <p:spPr>
          <a:xfrm>
            <a:off x="4054464" y="1693667"/>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t>BuyerCo</a:t>
            </a:r>
          </a:p>
        </p:txBody>
      </p:sp>
      <p:cxnSp>
        <p:nvCxnSpPr>
          <p:cNvPr id="80" name="Straight Connector 79">
            <a:extLst>
              <a:ext uri="{FF2B5EF4-FFF2-40B4-BE49-F238E27FC236}">
                <a16:creationId xmlns:a16="http://schemas.microsoft.com/office/drawing/2014/main" id="{4D4599F8-4C03-404F-BE98-C48E4E4B4F56}"/>
              </a:ext>
            </a:extLst>
          </p:cNvPr>
          <p:cNvCxnSpPr>
            <a:endCxn id="79" idx="3"/>
          </p:cNvCxnSpPr>
          <p:nvPr/>
        </p:nvCxnSpPr>
        <p:spPr>
          <a:xfrm flipH="1" flipV="1">
            <a:off x="4687431" y="2343347"/>
            <a:ext cx="1" cy="256774"/>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FE3EE226-C042-43DC-992F-0C501B3B801C}"/>
              </a:ext>
            </a:extLst>
          </p:cNvPr>
          <p:cNvSpPr txBox="1"/>
          <p:nvPr/>
        </p:nvSpPr>
        <p:spPr>
          <a:xfrm>
            <a:off x="3962440" y="1052463"/>
            <a:ext cx="303288" cy="338554"/>
          </a:xfrm>
          <a:prstGeom prst="rect">
            <a:avLst/>
          </a:prstGeom>
          <a:noFill/>
        </p:spPr>
        <p:txBody>
          <a:bodyPr wrap="none" rtlCol="0">
            <a:spAutoFit/>
          </a:bodyPr>
          <a:lstStyle/>
          <a:p>
            <a:r>
              <a:rPr lang="en-US" sz="1600"/>
              <a:t>C</a:t>
            </a:r>
          </a:p>
        </p:txBody>
      </p:sp>
      <p:cxnSp>
        <p:nvCxnSpPr>
          <p:cNvPr id="82" name="Straight Connector 81">
            <a:extLst>
              <a:ext uri="{FF2B5EF4-FFF2-40B4-BE49-F238E27FC236}">
                <a16:creationId xmlns:a16="http://schemas.microsoft.com/office/drawing/2014/main" id="{8FC921DA-A4E8-4B42-9C1F-13EBFEC3DB8F}"/>
              </a:ext>
            </a:extLst>
          </p:cNvPr>
          <p:cNvCxnSpPr>
            <a:stCxn id="79" idx="0"/>
            <a:endCxn id="81" idx="2"/>
          </p:cNvCxnSpPr>
          <p:nvPr/>
        </p:nvCxnSpPr>
        <p:spPr>
          <a:xfrm flipH="1" flipV="1">
            <a:off x="4114084" y="1391017"/>
            <a:ext cx="573347" cy="302650"/>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83" name="TextBox 82">
            <a:extLst>
              <a:ext uri="{FF2B5EF4-FFF2-40B4-BE49-F238E27FC236}">
                <a16:creationId xmlns:a16="http://schemas.microsoft.com/office/drawing/2014/main" id="{268A9DA3-D0B9-4172-AC1D-358321E0CBC1}"/>
              </a:ext>
            </a:extLst>
          </p:cNvPr>
          <p:cNvSpPr txBox="1"/>
          <p:nvPr/>
        </p:nvSpPr>
        <p:spPr>
          <a:xfrm>
            <a:off x="8154986" y="1141113"/>
            <a:ext cx="257410" cy="338554"/>
          </a:xfrm>
          <a:prstGeom prst="rect">
            <a:avLst/>
          </a:prstGeom>
          <a:noFill/>
        </p:spPr>
        <p:txBody>
          <a:bodyPr wrap="square" rtlCol="0">
            <a:spAutoFit/>
          </a:bodyPr>
          <a:lstStyle/>
          <a:p>
            <a:r>
              <a:rPr lang="en-US" sz="1600"/>
              <a:t>A</a:t>
            </a:r>
          </a:p>
        </p:txBody>
      </p:sp>
      <p:sp>
        <p:nvSpPr>
          <p:cNvPr id="84" name="TextBox 83">
            <a:extLst>
              <a:ext uri="{FF2B5EF4-FFF2-40B4-BE49-F238E27FC236}">
                <a16:creationId xmlns:a16="http://schemas.microsoft.com/office/drawing/2014/main" id="{B17DFA9E-EF2A-445B-9EDD-81F9B431392F}"/>
              </a:ext>
            </a:extLst>
          </p:cNvPr>
          <p:cNvSpPr txBox="1"/>
          <p:nvPr/>
        </p:nvSpPr>
        <p:spPr>
          <a:xfrm>
            <a:off x="8893718" y="895244"/>
            <a:ext cx="303288" cy="338554"/>
          </a:xfrm>
          <a:prstGeom prst="rect">
            <a:avLst/>
          </a:prstGeom>
          <a:noFill/>
        </p:spPr>
        <p:txBody>
          <a:bodyPr wrap="none" rtlCol="0">
            <a:spAutoFit/>
          </a:bodyPr>
          <a:lstStyle/>
          <a:p>
            <a:r>
              <a:rPr lang="en-US" sz="1600"/>
              <a:t>C</a:t>
            </a:r>
          </a:p>
        </p:txBody>
      </p:sp>
      <p:sp>
        <p:nvSpPr>
          <p:cNvPr id="85" name="Isosceles Triangle 84">
            <a:extLst>
              <a:ext uri="{FF2B5EF4-FFF2-40B4-BE49-F238E27FC236}">
                <a16:creationId xmlns:a16="http://schemas.microsoft.com/office/drawing/2014/main" id="{925D85DE-3628-49F4-AF1C-6C843342C6DA}"/>
              </a:ext>
            </a:extLst>
          </p:cNvPr>
          <p:cNvSpPr/>
          <p:nvPr/>
        </p:nvSpPr>
        <p:spPr>
          <a:xfrm>
            <a:off x="8412396" y="1732996"/>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t>BuyerCo</a:t>
            </a:r>
          </a:p>
        </p:txBody>
      </p:sp>
      <p:cxnSp>
        <p:nvCxnSpPr>
          <p:cNvPr id="87" name="Straight Connector 86">
            <a:extLst>
              <a:ext uri="{FF2B5EF4-FFF2-40B4-BE49-F238E27FC236}">
                <a16:creationId xmlns:a16="http://schemas.microsoft.com/office/drawing/2014/main" id="{9187C3EB-326F-451E-B2C0-1D226B93F223}"/>
              </a:ext>
            </a:extLst>
          </p:cNvPr>
          <p:cNvCxnSpPr>
            <a:endCxn id="85" idx="3"/>
          </p:cNvCxnSpPr>
          <p:nvPr/>
        </p:nvCxnSpPr>
        <p:spPr>
          <a:xfrm flipH="1" flipV="1">
            <a:off x="9045363" y="2382676"/>
            <a:ext cx="1" cy="280829"/>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88" name="Connector: Elbow 51">
            <a:extLst>
              <a:ext uri="{FF2B5EF4-FFF2-40B4-BE49-F238E27FC236}">
                <a16:creationId xmlns:a16="http://schemas.microsoft.com/office/drawing/2014/main" id="{B4ADD5A4-A41B-4BB3-B664-D52D75F21DB3}"/>
              </a:ext>
            </a:extLst>
          </p:cNvPr>
          <p:cNvCxnSpPr>
            <a:stCxn id="85" idx="0"/>
            <a:endCxn id="83" idx="2"/>
          </p:cNvCxnSpPr>
          <p:nvPr/>
        </p:nvCxnSpPr>
        <p:spPr>
          <a:xfrm flipH="1" flipV="1">
            <a:off x="8283691" y="1479667"/>
            <a:ext cx="761672" cy="253329"/>
          </a:xfrm>
          <a:prstGeom prst="straightConnector1">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89" name="Connector: Elbow 61">
            <a:extLst>
              <a:ext uri="{FF2B5EF4-FFF2-40B4-BE49-F238E27FC236}">
                <a16:creationId xmlns:a16="http://schemas.microsoft.com/office/drawing/2014/main" id="{3EC8E533-EF26-4955-BBFC-9A2C125F8B12}"/>
              </a:ext>
            </a:extLst>
          </p:cNvPr>
          <p:cNvCxnSpPr>
            <a:stCxn id="85" idx="0"/>
            <a:endCxn id="84" idx="2"/>
          </p:cNvCxnSpPr>
          <p:nvPr/>
        </p:nvCxnSpPr>
        <p:spPr>
          <a:xfrm flipH="1" flipV="1">
            <a:off x="9045362" y="1233798"/>
            <a:ext cx="1" cy="499198"/>
          </a:xfrm>
          <a:prstGeom prst="straightConnector1">
            <a:avLst/>
          </a:prstGeom>
          <a:ln w="12700" cap="flat" algn="ctr">
            <a:prstDash val="solid"/>
          </a:ln>
        </p:spPr>
        <p:style>
          <a:lnRef idx="1">
            <a:schemeClr val="accent1"/>
          </a:lnRef>
          <a:fillRef idx="0">
            <a:schemeClr val="accent1"/>
          </a:fillRef>
          <a:effectRef idx="0">
            <a:schemeClr val="accent1"/>
          </a:effectRef>
          <a:fontRef idx="minor">
            <a:schemeClr val="tx1"/>
          </a:fontRef>
        </p:style>
      </p:cxnSp>
      <p:sp>
        <p:nvSpPr>
          <p:cNvPr id="90" name="TextBox 89">
            <a:extLst>
              <a:ext uri="{FF2B5EF4-FFF2-40B4-BE49-F238E27FC236}">
                <a16:creationId xmlns:a16="http://schemas.microsoft.com/office/drawing/2014/main" id="{890ACBF5-5ED7-44EA-853F-1FD6BD543671}"/>
              </a:ext>
            </a:extLst>
          </p:cNvPr>
          <p:cNvSpPr txBox="1"/>
          <p:nvPr/>
        </p:nvSpPr>
        <p:spPr>
          <a:xfrm>
            <a:off x="8049777" y="1473056"/>
            <a:ext cx="373820" cy="276999"/>
          </a:xfrm>
          <a:prstGeom prst="rect">
            <a:avLst/>
          </a:prstGeom>
          <a:noFill/>
        </p:spPr>
        <p:txBody>
          <a:bodyPr wrap="none" rtlCol="0">
            <a:spAutoFit/>
          </a:bodyPr>
          <a:lstStyle/>
          <a:p>
            <a:r>
              <a:rPr lang="en-US" sz="1200"/>
              <a:t>1%</a:t>
            </a:r>
          </a:p>
        </p:txBody>
      </p:sp>
      <p:sp>
        <p:nvSpPr>
          <p:cNvPr id="91" name="TextBox 90">
            <a:extLst>
              <a:ext uri="{FF2B5EF4-FFF2-40B4-BE49-F238E27FC236}">
                <a16:creationId xmlns:a16="http://schemas.microsoft.com/office/drawing/2014/main" id="{B869156D-DFA1-4429-9A92-BAFE3686F90E}"/>
              </a:ext>
            </a:extLst>
          </p:cNvPr>
          <p:cNvSpPr txBox="1"/>
          <p:nvPr/>
        </p:nvSpPr>
        <p:spPr>
          <a:xfrm>
            <a:off x="9421936" y="1476223"/>
            <a:ext cx="761672" cy="276999"/>
          </a:xfrm>
          <a:prstGeom prst="rect">
            <a:avLst/>
          </a:prstGeom>
          <a:noFill/>
        </p:spPr>
        <p:txBody>
          <a:bodyPr wrap="square" rtlCol="0">
            <a:spAutoFit/>
          </a:bodyPr>
          <a:lstStyle/>
          <a:p>
            <a:r>
              <a:rPr lang="en-US" sz="1200"/>
              <a:t>49.5%</a:t>
            </a:r>
          </a:p>
        </p:txBody>
      </p:sp>
      <p:sp>
        <p:nvSpPr>
          <p:cNvPr id="92" name="TextBox 91">
            <a:extLst>
              <a:ext uri="{FF2B5EF4-FFF2-40B4-BE49-F238E27FC236}">
                <a16:creationId xmlns:a16="http://schemas.microsoft.com/office/drawing/2014/main" id="{6075693A-7C00-4896-A4F3-433973B73AFA}"/>
              </a:ext>
            </a:extLst>
          </p:cNvPr>
          <p:cNvSpPr txBox="1"/>
          <p:nvPr/>
        </p:nvSpPr>
        <p:spPr>
          <a:xfrm>
            <a:off x="5003914" y="1064521"/>
            <a:ext cx="311304" cy="338554"/>
          </a:xfrm>
          <a:prstGeom prst="rect">
            <a:avLst/>
          </a:prstGeom>
          <a:noFill/>
        </p:spPr>
        <p:txBody>
          <a:bodyPr wrap="none" rtlCol="0">
            <a:spAutoFit/>
          </a:bodyPr>
          <a:lstStyle/>
          <a:p>
            <a:r>
              <a:rPr lang="en-US" sz="1600"/>
              <a:t>D</a:t>
            </a:r>
          </a:p>
        </p:txBody>
      </p:sp>
      <p:cxnSp>
        <p:nvCxnSpPr>
          <p:cNvPr id="93" name="Straight Connector 92">
            <a:extLst>
              <a:ext uri="{FF2B5EF4-FFF2-40B4-BE49-F238E27FC236}">
                <a16:creationId xmlns:a16="http://schemas.microsoft.com/office/drawing/2014/main" id="{05DA77A3-A915-4362-B467-049AF6523F5D}"/>
              </a:ext>
            </a:extLst>
          </p:cNvPr>
          <p:cNvCxnSpPr>
            <a:stCxn id="79" idx="0"/>
            <a:endCxn id="92" idx="2"/>
          </p:cNvCxnSpPr>
          <p:nvPr/>
        </p:nvCxnSpPr>
        <p:spPr>
          <a:xfrm flipV="1">
            <a:off x="4687431" y="1403075"/>
            <a:ext cx="472135" cy="290592"/>
          </a:xfrm>
          <a:prstGeom prst="line">
            <a:avLst/>
          </a:prstGeom>
          <a:ln w="6350" cap="flat" algn="ctr">
            <a:prstDash val="solid"/>
          </a:ln>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A83DEA49-8865-42B1-BDB8-82C2E094619B}"/>
              </a:ext>
            </a:extLst>
          </p:cNvPr>
          <p:cNvSpPr txBox="1"/>
          <p:nvPr/>
        </p:nvSpPr>
        <p:spPr>
          <a:xfrm>
            <a:off x="9597217" y="1123826"/>
            <a:ext cx="311304" cy="338554"/>
          </a:xfrm>
          <a:prstGeom prst="rect">
            <a:avLst/>
          </a:prstGeom>
          <a:noFill/>
        </p:spPr>
        <p:txBody>
          <a:bodyPr wrap="none" rtlCol="0">
            <a:spAutoFit/>
          </a:bodyPr>
          <a:lstStyle/>
          <a:p>
            <a:r>
              <a:rPr lang="en-US" sz="1600"/>
              <a:t>D</a:t>
            </a:r>
          </a:p>
        </p:txBody>
      </p:sp>
      <p:sp>
        <p:nvSpPr>
          <p:cNvPr id="95" name="TextBox 94">
            <a:extLst>
              <a:ext uri="{FF2B5EF4-FFF2-40B4-BE49-F238E27FC236}">
                <a16:creationId xmlns:a16="http://schemas.microsoft.com/office/drawing/2014/main" id="{117F03E6-6EAB-4031-89CC-FA6A16A228C8}"/>
              </a:ext>
            </a:extLst>
          </p:cNvPr>
          <p:cNvSpPr txBox="1"/>
          <p:nvPr/>
        </p:nvSpPr>
        <p:spPr>
          <a:xfrm>
            <a:off x="4009116" y="1479667"/>
            <a:ext cx="490717" cy="276999"/>
          </a:xfrm>
          <a:prstGeom prst="rect">
            <a:avLst/>
          </a:prstGeom>
          <a:noFill/>
        </p:spPr>
        <p:txBody>
          <a:bodyPr wrap="square" rtlCol="0">
            <a:spAutoFit/>
          </a:bodyPr>
          <a:lstStyle/>
          <a:p>
            <a:r>
              <a:rPr lang="en-US" sz="1200"/>
              <a:t>50%</a:t>
            </a:r>
          </a:p>
        </p:txBody>
      </p:sp>
      <p:sp>
        <p:nvSpPr>
          <p:cNvPr id="96" name="TextBox 95">
            <a:extLst>
              <a:ext uri="{FF2B5EF4-FFF2-40B4-BE49-F238E27FC236}">
                <a16:creationId xmlns:a16="http://schemas.microsoft.com/office/drawing/2014/main" id="{E15FAFBD-D5E5-4DDB-8342-E72DE17C5221}"/>
              </a:ext>
            </a:extLst>
          </p:cNvPr>
          <p:cNvSpPr txBox="1"/>
          <p:nvPr/>
        </p:nvSpPr>
        <p:spPr>
          <a:xfrm>
            <a:off x="4902763" y="1479667"/>
            <a:ext cx="490717" cy="276999"/>
          </a:xfrm>
          <a:prstGeom prst="rect">
            <a:avLst/>
          </a:prstGeom>
          <a:noFill/>
        </p:spPr>
        <p:txBody>
          <a:bodyPr wrap="square" rtlCol="0">
            <a:spAutoFit/>
          </a:bodyPr>
          <a:lstStyle/>
          <a:p>
            <a:r>
              <a:rPr lang="en-US" sz="1200"/>
              <a:t>50%</a:t>
            </a:r>
          </a:p>
        </p:txBody>
      </p:sp>
      <p:cxnSp>
        <p:nvCxnSpPr>
          <p:cNvPr id="97" name="Straight Connector 96">
            <a:extLst>
              <a:ext uri="{FF2B5EF4-FFF2-40B4-BE49-F238E27FC236}">
                <a16:creationId xmlns:a16="http://schemas.microsoft.com/office/drawing/2014/main" id="{E9852168-BCA7-4EA0-8379-846AF6098589}"/>
              </a:ext>
            </a:extLst>
          </p:cNvPr>
          <p:cNvCxnSpPr>
            <a:stCxn id="85" idx="0"/>
          </p:cNvCxnSpPr>
          <p:nvPr/>
        </p:nvCxnSpPr>
        <p:spPr>
          <a:xfrm flipV="1">
            <a:off x="9045363" y="1403075"/>
            <a:ext cx="551854" cy="329921"/>
          </a:xfrm>
          <a:prstGeom prst="line">
            <a:avLst/>
          </a:prstGeom>
          <a:ln w="6350" cap="flat" algn="ctr">
            <a:prstDash val="solid"/>
          </a:ln>
        </p:spPr>
        <p:style>
          <a:lnRef idx="1">
            <a:schemeClr val="accent1"/>
          </a:lnRef>
          <a:fillRef idx="0">
            <a:schemeClr val="accent1"/>
          </a:fillRef>
          <a:effectRef idx="0">
            <a:schemeClr val="accent1"/>
          </a:effectRef>
          <a:fontRef idx="minor">
            <a:schemeClr val="tx1"/>
          </a:fontRef>
        </p:style>
      </p:cxnSp>
      <p:sp>
        <p:nvSpPr>
          <p:cNvPr id="98" name="TextBox 97">
            <a:extLst>
              <a:ext uri="{FF2B5EF4-FFF2-40B4-BE49-F238E27FC236}">
                <a16:creationId xmlns:a16="http://schemas.microsoft.com/office/drawing/2014/main" id="{82AF43B6-8C93-44A7-B4C9-EF8856BE2ACE}"/>
              </a:ext>
            </a:extLst>
          </p:cNvPr>
          <p:cNvSpPr txBox="1"/>
          <p:nvPr/>
        </p:nvSpPr>
        <p:spPr>
          <a:xfrm>
            <a:off x="8989727" y="1164802"/>
            <a:ext cx="761672" cy="276999"/>
          </a:xfrm>
          <a:prstGeom prst="rect">
            <a:avLst/>
          </a:prstGeom>
          <a:noFill/>
        </p:spPr>
        <p:txBody>
          <a:bodyPr wrap="square" rtlCol="0">
            <a:spAutoFit/>
          </a:bodyPr>
          <a:lstStyle/>
          <a:p>
            <a:r>
              <a:rPr lang="en-US" sz="1200"/>
              <a:t>49.5%</a:t>
            </a:r>
          </a:p>
        </p:txBody>
      </p:sp>
    </p:spTree>
    <p:extLst>
      <p:ext uri="{BB962C8B-B14F-4D97-AF65-F5344CB8AC3E}">
        <p14:creationId xmlns:p14="http://schemas.microsoft.com/office/powerpoint/2010/main" val="8119220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Box 48">
            <a:extLst>
              <a:ext uri="{FF2B5EF4-FFF2-40B4-BE49-F238E27FC236}">
                <a16:creationId xmlns:a16="http://schemas.microsoft.com/office/drawing/2014/main" id="{CC42E20D-2DC4-4890-8741-BAD85C2BB626}"/>
              </a:ext>
            </a:extLst>
          </p:cNvPr>
          <p:cNvSpPr txBox="1"/>
          <p:nvPr/>
        </p:nvSpPr>
        <p:spPr>
          <a:xfrm>
            <a:off x="1803597" y="3063520"/>
            <a:ext cx="1217350" cy="193290"/>
          </a:xfrm>
          <a:prstGeom prst="rect">
            <a:avLst/>
          </a:prstGeom>
          <a:noFill/>
        </p:spPr>
        <p:txBody>
          <a:bodyPr wrap="square" rtlCol="0">
            <a:noAutofit/>
          </a:bodyPr>
          <a:lstStyle/>
          <a:p>
            <a:pPr algn="ctr" defTabSz="779163">
              <a:lnSpc>
                <a:spcPts val="1400"/>
              </a:lnSpc>
            </a:pPr>
            <a:r>
              <a:rPr lang="en-US" sz="1200">
                <a:solidFill>
                  <a:srgbClr val="FF0000"/>
                </a:solidFill>
              </a:rPr>
              <a:t>(4) Cash +</a:t>
            </a:r>
          </a:p>
          <a:p>
            <a:pPr algn="ctr" defTabSz="779163">
              <a:lnSpc>
                <a:spcPts val="1400"/>
              </a:lnSpc>
            </a:pPr>
            <a:r>
              <a:rPr lang="en-US" sz="1200">
                <a:solidFill>
                  <a:srgbClr val="FF0000"/>
                </a:solidFill>
              </a:rPr>
              <a:t>Target </a:t>
            </a:r>
            <a:br>
              <a:rPr lang="en-US" sz="1200">
                <a:solidFill>
                  <a:srgbClr val="FF0000"/>
                </a:solidFill>
              </a:rPr>
            </a:br>
            <a:r>
              <a:rPr lang="en-US" sz="1200">
                <a:solidFill>
                  <a:srgbClr val="FF0000"/>
                </a:solidFill>
              </a:rPr>
              <a:t>Shares</a:t>
            </a:r>
          </a:p>
        </p:txBody>
      </p:sp>
      <p:grpSp>
        <p:nvGrpSpPr>
          <p:cNvPr id="16" name="Group 15">
            <a:extLst>
              <a:ext uri="{FF2B5EF4-FFF2-40B4-BE49-F238E27FC236}">
                <a16:creationId xmlns:a16="http://schemas.microsoft.com/office/drawing/2014/main" id="{837D4811-1786-4DD5-B8BA-61FCB01E86D2}"/>
              </a:ext>
            </a:extLst>
          </p:cNvPr>
          <p:cNvGrpSpPr/>
          <p:nvPr/>
        </p:nvGrpSpPr>
        <p:grpSpPr>
          <a:xfrm>
            <a:off x="8787952" y="1136282"/>
            <a:ext cx="3040697" cy="3138821"/>
            <a:chOff x="8795960" y="1264331"/>
            <a:chExt cx="3040697" cy="3138821"/>
          </a:xfrm>
        </p:grpSpPr>
        <p:sp>
          <p:nvSpPr>
            <p:cNvPr id="52" name="Oval 51">
              <a:extLst>
                <a:ext uri="{FF2B5EF4-FFF2-40B4-BE49-F238E27FC236}">
                  <a16:creationId xmlns:a16="http://schemas.microsoft.com/office/drawing/2014/main" id="{8649F78B-B3E9-4B02-B251-596042D21DC2}"/>
                </a:ext>
              </a:extLst>
            </p:cNvPr>
            <p:cNvSpPr/>
            <p:nvPr/>
          </p:nvSpPr>
          <p:spPr>
            <a:xfrm>
              <a:off x="10570724" y="1264331"/>
              <a:ext cx="1265933" cy="496290"/>
            </a:xfrm>
            <a:prstGeom prst="ellipse">
              <a:avLst/>
            </a:prstGeom>
            <a:solidFill>
              <a:schemeClr val="bg1"/>
            </a:solidFill>
            <a:ln w="9525" cap="flat" cmpd="sng" algn="ctr">
              <a:noFill/>
              <a:prstDash val="solid"/>
              <a:round/>
              <a:headEnd type="non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tlCol="0" anchor="ctr"/>
            <a:lstStyle/>
            <a:p>
              <a:pPr lvl="0" algn="ctr"/>
              <a:r>
                <a:rPr lang="en-US" sz="1200"/>
                <a:t>Buyers</a:t>
              </a:r>
            </a:p>
          </p:txBody>
        </p:sp>
        <p:sp>
          <p:nvSpPr>
            <p:cNvPr id="53" name="Oval 52">
              <a:extLst>
                <a:ext uri="{FF2B5EF4-FFF2-40B4-BE49-F238E27FC236}">
                  <a16:creationId xmlns:a16="http://schemas.microsoft.com/office/drawing/2014/main" id="{6401280E-3155-4BA4-A683-E2FBC0BDC479}"/>
                </a:ext>
              </a:extLst>
            </p:cNvPr>
            <p:cNvSpPr/>
            <p:nvPr/>
          </p:nvSpPr>
          <p:spPr>
            <a:xfrm>
              <a:off x="8795960" y="1287007"/>
              <a:ext cx="1265933" cy="496290"/>
            </a:xfrm>
            <a:prstGeom prst="ellipse">
              <a:avLst/>
            </a:prstGeom>
            <a:solidFill>
              <a:schemeClr val="bg1"/>
            </a:solidFill>
            <a:ln w="9525" cap="flat" cmpd="sng" algn="ctr">
              <a:noFill/>
              <a:prstDash val="solid"/>
              <a:round/>
              <a:headEnd type="non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tlCol="0" anchor="ctr"/>
            <a:lstStyle/>
            <a:p>
              <a:pPr lvl="0" algn="ctr"/>
              <a:r>
                <a:rPr lang="en-US" sz="1200"/>
                <a:t>Sellers</a:t>
              </a:r>
            </a:p>
          </p:txBody>
        </p:sp>
        <p:cxnSp>
          <p:nvCxnSpPr>
            <p:cNvPr id="54" name="Elbow Connector 28">
              <a:extLst>
                <a:ext uri="{FF2B5EF4-FFF2-40B4-BE49-F238E27FC236}">
                  <a16:creationId xmlns:a16="http://schemas.microsoft.com/office/drawing/2014/main" id="{594B127B-F074-40F2-8365-B606AC29C5B9}"/>
                </a:ext>
              </a:extLst>
            </p:cNvPr>
            <p:cNvCxnSpPr>
              <a:stCxn id="52" idx="4"/>
              <a:endCxn id="58" idx="0"/>
            </p:cNvCxnSpPr>
            <p:nvPr/>
          </p:nvCxnSpPr>
          <p:spPr>
            <a:xfrm flipH="1">
              <a:off x="10297124" y="1760621"/>
              <a:ext cx="906567" cy="309837"/>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55" name="Elbow Connector 28">
              <a:extLst>
                <a:ext uri="{FF2B5EF4-FFF2-40B4-BE49-F238E27FC236}">
                  <a16:creationId xmlns:a16="http://schemas.microsoft.com/office/drawing/2014/main" id="{530B3BC5-148F-42BB-B205-63121B87415E}"/>
                </a:ext>
              </a:extLst>
            </p:cNvPr>
            <p:cNvCxnSpPr>
              <a:stCxn id="53" idx="4"/>
              <a:endCxn id="58" idx="0"/>
            </p:cNvCxnSpPr>
            <p:nvPr/>
          </p:nvCxnSpPr>
          <p:spPr>
            <a:xfrm>
              <a:off x="9428927" y="1783297"/>
              <a:ext cx="868197" cy="287161"/>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56" name="TextBox 55">
              <a:extLst>
                <a:ext uri="{FF2B5EF4-FFF2-40B4-BE49-F238E27FC236}">
                  <a16:creationId xmlns:a16="http://schemas.microsoft.com/office/drawing/2014/main" id="{FD8ABBA9-B73C-4B48-87C1-E997977A4E2E}"/>
                </a:ext>
              </a:extLst>
            </p:cNvPr>
            <p:cNvSpPr txBox="1"/>
            <p:nvPr/>
          </p:nvSpPr>
          <p:spPr>
            <a:xfrm>
              <a:off x="10855589" y="1931228"/>
              <a:ext cx="696205" cy="181214"/>
            </a:xfrm>
            <a:prstGeom prst="rect">
              <a:avLst/>
            </a:prstGeom>
            <a:noFill/>
          </p:spPr>
          <p:txBody>
            <a:bodyPr wrap="square" rtlCol="0">
              <a:noAutofit/>
            </a:bodyPr>
            <a:lstStyle/>
            <a:p>
              <a:pPr defTabSz="779163">
                <a:lnSpc>
                  <a:spcPts val="1400"/>
                </a:lnSpc>
              </a:pPr>
              <a:r>
                <a:rPr lang="en-US" sz="1200"/>
                <a:t>80%</a:t>
              </a:r>
            </a:p>
          </p:txBody>
        </p:sp>
        <p:sp>
          <p:nvSpPr>
            <p:cNvPr id="57" name="TextBox 56">
              <a:extLst>
                <a:ext uri="{FF2B5EF4-FFF2-40B4-BE49-F238E27FC236}">
                  <a16:creationId xmlns:a16="http://schemas.microsoft.com/office/drawing/2014/main" id="{A366D949-AB71-4AFF-A2EB-7E81718F6EB1}"/>
                </a:ext>
              </a:extLst>
            </p:cNvPr>
            <p:cNvSpPr txBox="1"/>
            <p:nvPr/>
          </p:nvSpPr>
          <p:spPr>
            <a:xfrm>
              <a:off x="9291516" y="1915634"/>
              <a:ext cx="696205" cy="181214"/>
            </a:xfrm>
            <a:prstGeom prst="rect">
              <a:avLst/>
            </a:prstGeom>
            <a:noFill/>
          </p:spPr>
          <p:txBody>
            <a:bodyPr wrap="square" rtlCol="0">
              <a:noAutofit/>
            </a:bodyPr>
            <a:lstStyle/>
            <a:p>
              <a:pPr defTabSz="779163">
                <a:lnSpc>
                  <a:spcPts val="1400"/>
                </a:lnSpc>
              </a:pPr>
              <a:r>
                <a:rPr lang="en-US" sz="1200"/>
                <a:t>20%</a:t>
              </a:r>
            </a:p>
          </p:txBody>
        </p:sp>
        <p:sp>
          <p:nvSpPr>
            <p:cNvPr id="58" name="Isosceles Triangle 57">
              <a:extLst>
                <a:ext uri="{FF2B5EF4-FFF2-40B4-BE49-F238E27FC236}">
                  <a16:creationId xmlns:a16="http://schemas.microsoft.com/office/drawing/2014/main" id="{00952A77-1267-4B70-8083-C358F1885BFB}"/>
                </a:ext>
              </a:extLst>
            </p:cNvPr>
            <p:cNvSpPr/>
            <p:nvPr/>
          </p:nvSpPr>
          <p:spPr>
            <a:xfrm>
              <a:off x="9664157" y="2070458"/>
              <a:ext cx="1265933" cy="649680"/>
            </a:xfrm>
            <a:prstGeom prst="triangle">
              <a:avLst/>
            </a:prstGeom>
            <a:solidFill>
              <a:schemeClr val="bg1"/>
            </a:solid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t>Buyer Holdco</a:t>
              </a:r>
            </a:p>
          </p:txBody>
        </p:sp>
        <p:sp>
          <p:nvSpPr>
            <p:cNvPr id="62" name="Rectangle 61">
              <a:extLst>
                <a:ext uri="{FF2B5EF4-FFF2-40B4-BE49-F238E27FC236}">
                  <a16:creationId xmlns:a16="http://schemas.microsoft.com/office/drawing/2014/main" id="{25DD17CE-5D84-41DD-A2A8-45EBCCAC90D0}"/>
                </a:ext>
              </a:extLst>
            </p:cNvPr>
            <p:cNvSpPr/>
            <p:nvPr/>
          </p:nvSpPr>
          <p:spPr>
            <a:xfrm>
              <a:off x="9664157" y="3906862"/>
              <a:ext cx="1265933" cy="496290"/>
            </a:xfrm>
            <a:prstGeom prst="rect">
              <a:avLst/>
            </a:prstGeom>
            <a:solidFill>
              <a:schemeClr val="bg1"/>
            </a:solid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Target</a:t>
              </a:r>
            </a:p>
          </p:txBody>
        </p:sp>
        <p:cxnSp>
          <p:nvCxnSpPr>
            <p:cNvPr id="63" name="Elbow Connector 28">
              <a:extLst>
                <a:ext uri="{FF2B5EF4-FFF2-40B4-BE49-F238E27FC236}">
                  <a16:creationId xmlns:a16="http://schemas.microsoft.com/office/drawing/2014/main" id="{29D79B72-771E-4EE1-87D9-89031A07C79B}"/>
                </a:ext>
              </a:extLst>
            </p:cNvPr>
            <p:cNvCxnSpPr>
              <a:stCxn id="62" idx="0"/>
              <a:endCxn id="58" idx="3"/>
            </p:cNvCxnSpPr>
            <p:nvPr/>
          </p:nvCxnSpPr>
          <p:spPr>
            <a:xfrm flipV="1">
              <a:off x="10297124" y="2720138"/>
              <a:ext cx="0" cy="1186724"/>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59" name="Rectangle 58">
              <a:extLst>
                <a:ext uri="{FF2B5EF4-FFF2-40B4-BE49-F238E27FC236}">
                  <a16:creationId xmlns:a16="http://schemas.microsoft.com/office/drawing/2014/main" id="{55E14DDF-F42C-4AF4-86B1-D1D978A20DC7}"/>
                </a:ext>
              </a:extLst>
            </p:cNvPr>
            <p:cNvSpPr/>
            <p:nvPr/>
          </p:nvSpPr>
          <p:spPr>
            <a:xfrm>
              <a:off x="9639618" y="3025718"/>
              <a:ext cx="1265933" cy="496290"/>
            </a:xfrm>
            <a:prstGeom prst="rect">
              <a:avLst/>
            </a:prstGeom>
            <a:solidFill>
              <a:schemeClr val="bg1"/>
            </a:solid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Parent</a:t>
              </a:r>
            </a:p>
          </p:txBody>
        </p:sp>
      </p:grpSp>
      <p:sp>
        <p:nvSpPr>
          <p:cNvPr id="3" name="Slide Number Placeholder 2">
            <a:extLst>
              <a:ext uri="{FF2B5EF4-FFF2-40B4-BE49-F238E27FC236}">
                <a16:creationId xmlns:a16="http://schemas.microsoft.com/office/drawing/2014/main" id="{5AA59CD5-3DAE-4103-A873-4CAED9DD698C}"/>
              </a:ext>
            </a:extLst>
          </p:cNvPr>
          <p:cNvSpPr>
            <a:spLocks noGrp="1"/>
          </p:cNvSpPr>
          <p:nvPr>
            <p:ph type="sldNum" sz="quarter" idx="12"/>
          </p:nvPr>
        </p:nvSpPr>
        <p:spPr/>
        <p:txBody>
          <a:bodyPr/>
          <a:lstStyle/>
          <a:p>
            <a:fld id="{65AFAB5D-A498-4573-A847-903418A04ABF}" type="slidenum">
              <a:rPr lang="en-US" smtClean="0"/>
              <a:t>41</a:t>
            </a:fld>
            <a:endParaRPr lang="en-US"/>
          </a:p>
        </p:txBody>
      </p:sp>
      <p:sp>
        <p:nvSpPr>
          <p:cNvPr id="64" name="TextBox 63">
            <a:extLst>
              <a:ext uri="{FF2B5EF4-FFF2-40B4-BE49-F238E27FC236}">
                <a16:creationId xmlns:a16="http://schemas.microsoft.com/office/drawing/2014/main" id="{828E06EB-E331-4DDA-B79C-C94CBB71B121}"/>
              </a:ext>
            </a:extLst>
          </p:cNvPr>
          <p:cNvSpPr txBox="1"/>
          <p:nvPr/>
        </p:nvSpPr>
        <p:spPr>
          <a:xfrm>
            <a:off x="449580" y="4566503"/>
            <a:ext cx="11292840" cy="1246495"/>
          </a:xfrm>
          <a:prstGeom prst="rect">
            <a:avLst/>
          </a:prstGeom>
          <a:noFill/>
        </p:spPr>
        <p:txBody>
          <a:bodyPr wrap="square" rtlCol="0">
            <a:spAutoFit/>
          </a:bodyPr>
          <a:lstStyle/>
          <a:p>
            <a:pPr marR="0" lvl="0" algn="l" defTabSz="914400" rtl="0" eaLnBrk="1" fontAlgn="auto" latinLnBrk="0" hangingPunct="1">
              <a:lnSpc>
                <a:spcPct val="100000"/>
              </a:lnSpc>
              <a:spcBef>
                <a:spcPct val="0"/>
              </a:spcBef>
              <a:spcAft>
                <a:spcPts val="600"/>
              </a:spcAft>
              <a:buClrTx/>
              <a:buSzTx/>
              <a:defRPr/>
            </a:pPr>
            <a:r>
              <a:rPr lang="en-US" b="1">
                <a:solidFill>
                  <a:prstClr val="black"/>
                </a:solidFill>
              </a:rPr>
              <a:t>Example 4:</a:t>
            </a:r>
            <a:endParaRPr kumimoji="0" lang="en-US" b="1" strike="noStrike" kern="1200" cap="none" spc="0" normalizeH="0" baseline="0" noProof="0">
              <a:ln>
                <a:noFill/>
              </a:ln>
              <a:solidFill>
                <a:prstClr val="black"/>
              </a:solidFill>
              <a:effectLst/>
              <a:uLnTx/>
              <a:uFillTx/>
              <a:ea typeface="+mn-ea"/>
              <a:cs typeface="+mn-cs"/>
            </a:endParaRP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a:solidFill>
                  <a:prstClr val="black"/>
                </a:solidFill>
              </a:rPr>
              <a:t>Assume target structure is a partnership on top of a corp, and the buyer structure is also a partnership on top of a corp</a:t>
            </a:r>
            <a:r>
              <a:rPr lang="en-US" sz="1600">
                <a:solidFill>
                  <a:prstClr val="black"/>
                </a:solidFill>
              </a:rPr>
              <a:t> </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endParaRPr lang="en-US" sz="1600">
              <a:solidFill>
                <a:prstClr val="black"/>
              </a:solidFill>
            </a:endParaRPr>
          </a:p>
        </p:txBody>
      </p:sp>
      <p:sp>
        <p:nvSpPr>
          <p:cNvPr id="18" name="Oval 17">
            <a:extLst>
              <a:ext uri="{FF2B5EF4-FFF2-40B4-BE49-F238E27FC236}">
                <a16:creationId xmlns:a16="http://schemas.microsoft.com/office/drawing/2014/main" id="{C5D304B2-7F53-45F8-A9A9-930E5BEAB8ED}"/>
              </a:ext>
            </a:extLst>
          </p:cNvPr>
          <p:cNvSpPr/>
          <p:nvPr/>
        </p:nvSpPr>
        <p:spPr>
          <a:xfrm>
            <a:off x="379408" y="1458572"/>
            <a:ext cx="1265933" cy="496290"/>
          </a:xfrm>
          <a:prstGeom prst="ellipse">
            <a:avLst/>
          </a:prstGeom>
          <a:solidFill>
            <a:schemeClr val="bg1"/>
          </a:solidFill>
          <a:ln w="6350" cap="flat" cmpd="sng" algn="ctr">
            <a:noFill/>
            <a:prstDash val="solid"/>
            <a:round/>
            <a:headEnd type="non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tlCol="0" anchor="ctr"/>
          <a:lstStyle/>
          <a:p>
            <a:pPr lvl="0" algn="ctr"/>
            <a:r>
              <a:rPr lang="en-US" sz="1200"/>
              <a:t>Sellers</a:t>
            </a:r>
          </a:p>
        </p:txBody>
      </p:sp>
      <p:cxnSp>
        <p:nvCxnSpPr>
          <p:cNvPr id="19" name="Elbow Connector 28">
            <a:extLst>
              <a:ext uri="{FF2B5EF4-FFF2-40B4-BE49-F238E27FC236}">
                <a16:creationId xmlns:a16="http://schemas.microsoft.com/office/drawing/2014/main" id="{12F2C884-0F54-469A-9422-FA4ADDF59E77}"/>
              </a:ext>
            </a:extLst>
          </p:cNvPr>
          <p:cNvCxnSpPr>
            <a:stCxn id="18" idx="4"/>
            <a:endCxn id="20" idx="0"/>
          </p:cNvCxnSpPr>
          <p:nvPr/>
        </p:nvCxnSpPr>
        <p:spPr>
          <a:xfrm>
            <a:off x="1012375" y="1954862"/>
            <a:ext cx="0" cy="1730751"/>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0" name="Rectangle 19">
            <a:extLst>
              <a:ext uri="{FF2B5EF4-FFF2-40B4-BE49-F238E27FC236}">
                <a16:creationId xmlns:a16="http://schemas.microsoft.com/office/drawing/2014/main" id="{69316263-1672-4DAB-A665-8D612FDA126F}"/>
              </a:ext>
            </a:extLst>
          </p:cNvPr>
          <p:cNvSpPr/>
          <p:nvPr/>
        </p:nvSpPr>
        <p:spPr>
          <a:xfrm>
            <a:off x="379408" y="3685613"/>
            <a:ext cx="1265933" cy="496290"/>
          </a:xfrm>
          <a:prstGeom prst="rect">
            <a:avLst/>
          </a:prstGeom>
          <a:solidFill>
            <a:schemeClr val="bg1"/>
          </a:solid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Target</a:t>
            </a:r>
          </a:p>
        </p:txBody>
      </p:sp>
      <p:sp>
        <p:nvSpPr>
          <p:cNvPr id="21" name="Isosceles Triangle 20">
            <a:extLst>
              <a:ext uri="{FF2B5EF4-FFF2-40B4-BE49-F238E27FC236}">
                <a16:creationId xmlns:a16="http://schemas.microsoft.com/office/drawing/2014/main" id="{4129C1BE-0675-4D21-8B8C-AADE47BC92A2}"/>
              </a:ext>
            </a:extLst>
          </p:cNvPr>
          <p:cNvSpPr/>
          <p:nvPr/>
        </p:nvSpPr>
        <p:spPr>
          <a:xfrm>
            <a:off x="379408" y="2374427"/>
            <a:ext cx="1265933" cy="649680"/>
          </a:xfrm>
          <a:prstGeom prst="triangle">
            <a:avLst/>
          </a:prstGeom>
          <a:solidFill>
            <a:schemeClr val="bg1"/>
          </a:solid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t>Seller Holdco</a:t>
            </a:r>
          </a:p>
        </p:txBody>
      </p:sp>
      <p:sp>
        <p:nvSpPr>
          <p:cNvPr id="23" name="Rectangle 22">
            <a:extLst>
              <a:ext uri="{FF2B5EF4-FFF2-40B4-BE49-F238E27FC236}">
                <a16:creationId xmlns:a16="http://schemas.microsoft.com/office/drawing/2014/main" id="{7F9C7ACC-0BC5-448F-9DA6-FEC6F76A0FD5}"/>
              </a:ext>
            </a:extLst>
          </p:cNvPr>
          <p:cNvSpPr/>
          <p:nvPr/>
        </p:nvSpPr>
        <p:spPr>
          <a:xfrm>
            <a:off x="2446608" y="3680535"/>
            <a:ext cx="1265933" cy="496290"/>
          </a:xfrm>
          <a:prstGeom prst="rect">
            <a:avLst/>
          </a:prstGeom>
          <a:solidFill>
            <a:schemeClr val="bg1"/>
          </a:solid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Parent</a:t>
            </a:r>
          </a:p>
        </p:txBody>
      </p:sp>
      <p:cxnSp>
        <p:nvCxnSpPr>
          <p:cNvPr id="25" name="Elbow Connector 28">
            <a:extLst>
              <a:ext uri="{FF2B5EF4-FFF2-40B4-BE49-F238E27FC236}">
                <a16:creationId xmlns:a16="http://schemas.microsoft.com/office/drawing/2014/main" id="{C9E06A6C-B39E-4CC7-9974-0FD8EC9CBFCD}"/>
              </a:ext>
            </a:extLst>
          </p:cNvPr>
          <p:cNvCxnSpPr>
            <a:stCxn id="27" idx="4"/>
          </p:cNvCxnSpPr>
          <p:nvPr/>
        </p:nvCxnSpPr>
        <p:spPr>
          <a:xfrm>
            <a:off x="3084161" y="1968342"/>
            <a:ext cx="0" cy="1054008"/>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26" name="Isosceles Triangle 25">
            <a:extLst>
              <a:ext uri="{FF2B5EF4-FFF2-40B4-BE49-F238E27FC236}">
                <a16:creationId xmlns:a16="http://schemas.microsoft.com/office/drawing/2014/main" id="{21F0AE9B-E372-4663-A027-469433EDC963}"/>
              </a:ext>
            </a:extLst>
          </p:cNvPr>
          <p:cNvSpPr/>
          <p:nvPr/>
        </p:nvSpPr>
        <p:spPr>
          <a:xfrm>
            <a:off x="2451194" y="2401834"/>
            <a:ext cx="1265933" cy="649680"/>
          </a:xfrm>
          <a:prstGeom prst="triangle">
            <a:avLst/>
          </a:prstGeom>
          <a:solidFill>
            <a:schemeClr val="bg1"/>
          </a:solid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t>Buyer Holdco</a:t>
            </a:r>
          </a:p>
        </p:txBody>
      </p:sp>
      <p:sp>
        <p:nvSpPr>
          <p:cNvPr id="27" name="Oval 26">
            <a:extLst>
              <a:ext uri="{FF2B5EF4-FFF2-40B4-BE49-F238E27FC236}">
                <a16:creationId xmlns:a16="http://schemas.microsoft.com/office/drawing/2014/main" id="{86AA3240-99FE-4982-98F1-F9EBB7BFD581}"/>
              </a:ext>
            </a:extLst>
          </p:cNvPr>
          <p:cNvSpPr/>
          <p:nvPr/>
        </p:nvSpPr>
        <p:spPr>
          <a:xfrm>
            <a:off x="2451194" y="1472053"/>
            <a:ext cx="1265933" cy="496290"/>
          </a:xfrm>
          <a:prstGeom prst="ellipse">
            <a:avLst/>
          </a:prstGeom>
          <a:solidFill>
            <a:schemeClr val="bg1"/>
          </a:solidFill>
          <a:ln w="6350" cap="flat" cmpd="sng" algn="ctr">
            <a:no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lvl="0" algn="ctr"/>
            <a:r>
              <a:rPr lang="en-US" sz="1200"/>
              <a:t>Buyers</a:t>
            </a:r>
          </a:p>
        </p:txBody>
      </p:sp>
      <p:sp>
        <p:nvSpPr>
          <p:cNvPr id="28" name="TextBox 27">
            <a:extLst>
              <a:ext uri="{FF2B5EF4-FFF2-40B4-BE49-F238E27FC236}">
                <a16:creationId xmlns:a16="http://schemas.microsoft.com/office/drawing/2014/main" id="{54B2F2E2-60DE-42F2-B435-43FD9E3BEF44}"/>
              </a:ext>
            </a:extLst>
          </p:cNvPr>
          <p:cNvSpPr txBox="1"/>
          <p:nvPr/>
        </p:nvSpPr>
        <p:spPr>
          <a:xfrm>
            <a:off x="-137808" y="2124749"/>
            <a:ext cx="953233" cy="183833"/>
          </a:xfrm>
          <a:prstGeom prst="rect">
            <a:avLst/>
          </a:prstGeom>
          <a:noFill/>
        </p:spPr>
        <p:txBody>
          <a:bodyPr wrap="square" rtlCol="0">
            <a:noAutofit/>
          </a:bodyPr>
          <a:lstStyle/>
          <a:p>
            <a:pPr algn="ctr" defTabSz="779163">
              <a:lnSpc>
                <a:spcPts val="1400"/>
              </a:lnSpc>
            </a:pPr>
            <a:r>
              <a:rPr lang="en-US" sz="1200">
                <a:solidFill>
                  <a:srgbClr val="FF0000"/>
                </a:solidFill>
              </a:rPr>
              <a:t>(1) Target Shares</a:t>
            </a:r>
          </a:p>
        </p:txBody>
      </p:sp>
      <p:cxnSp>
        <p:nvCxnSpPr>
          <p:cNvPr id="29" name="Straight Connector 72">
            <a:extLst>
              <a:ext uri="{FF2B5EF4-FFF2-40B4-BE49-F238E27FC236}">
                <a16:creationId xmlns:a16="http://schemas.microsoft.com/office/drawing/2014/main" id="{2FFA2BFC-2BEA-43FB-B078-2AC53796CF9F}"/>
              </a:ext>
            </a:extLst>
          </p:cNvPr>
          <p:cNvCxnSpPr>
            <a:stCxn id="21" idx="1"/>
          </p:cNvCxnSpPr>
          <p:nvPr/>
        </p:nvCxnSpPr>
        <p:spPr>
          <a:xfrm flipH="1" flipV="1">
            <a:off x="683838" y="1934986"/>
            <a:ext cx="12053" cy="764281"/>
          </a:xfrm>
          <a:prstGeom prst="straightConnector1">
            <a:avLst/>
          </a:prstGeom>
          <a:noFill/>
          <a:ln w="12700" cap="flat" cmpd="sng" algn="ctr">
            <a:solidFill>
              <a:srgbClr val="FF0000"/>
            </a:solidFill>
            <a:prstDash val="dash"/>
            <a:round/>
            <a:headEnd type="none" w="med" len="med"/>
            <a:tailEnd type="triangl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4" name="Straight Connector 72">
            <a:extLst>
              <a:ext uri="{FF2B5EF4-FFF2-40B4-BE49-F238E27FC236}">
                <a16:creationId xmlns:a16="http://schemas.microsoft.com/office/drawing/2014/main" id="{10187165-29C3-46C0-BB85-1B18647B23F5}"/>
              </a:ext>
            </a:extLst>
          </p:cNvPr>
          <p:cNvCxnSpPr>
            <a:stCxn id="18" idx="5"/>
            <a:endCxn id="26" idx="1"/>
          </p:cNvCxnSpPr>
          <p:nvPr/>
        </p:nvCxnSpPr>
        <p:spPr>
          <a:xfrm>
            <a:off x="1459949" y="1882182"/>
            <a:ext cx="1307728" cy="844492"/>
          </a:xfrm>
          <a:prstGeom prst="straightConnector1">
            <a:avLst/>
          </a:prstGeom>
          <a:noFill/>
          <a:ln w="12700" cap="flat" cmpd="sng" algn="ctr">
            <a:solidFill>
              <a:srgbClr val="FF0000"/>
            </a:solidFill>
            <a:prstDash val="dash"/>
            <a:round/>
            <a:headEnd type="triangle" w="med" len="med"/>
            <a:tailEnd type="triangl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8" name="TextBox 37">
            <a:extLst>
              <a:ext uri="{FF2B5EF4-FFF2-40B4-BE49-F238E27FC236}">
                <a16:creationId xmlns:a16="http://schemas.microsoft.com/office/drawing/2014/main" id="{C69324B8-4B86-4DD3-B965-FB9740C40839}"/>
              </a:ext>
            </a:extLst>
          </p:cNvPr>
          <p:cNvSpPr txBox="1"/>
          <p:nvPr/>
        </p:nvSpPr>
        <p:spPr>
          <a:xfrm>
            <a:off x="1536865" y="2413977"/>
            <a:ext cx="953233" cy="183833"/>
          </a:xfrm>
          <a:prstGeom prst="rect">
            <a:avLst/>
          </a:prstGeom>
          <a:noFill/>
        </p:spPr>
        <p:txBody>
          <a:bodyPr wrap="square" rtlCol="0">
            <a:noAutofit/>
          </a:bodyPr>
          <a:lstStyle/>
          <a:p>
            <a:pPr algn="ctr" defTabSz="779163">
              <a:lnSpc>
                <a:spcPts val="1400"/>
              </a:lnSpc>
            </a:pPr>
            <a:r>
              <a:rPr lang="en-US" sz="1200">
                <a:solidFill>
                  <a:srgbClr val="FF0000"/>
                </a:solidFill>
              </a:rPr>
              <a:t>(2) Target Shares</a:t>
            </a:r>
          </a:p>
        </p:txBody>
      </p:sp>
      <p:sp>
        <p:nvSpPr>
          <p:cNvPr id="39" name="TextBox 38">
            <a:extLst>
              <a:ext uri="{FF2B5EF4-FFF2-40B4-BE49-F238E27FC236}">
                <a16:creationId xmlns:a16="http://schemas.microsoft.com/office/drawing/2014/main" id="{63C2B9CC-797B-4952-89FE-D496D7CACE01}"/>
              </a:ext>
            </a:extLst>
          </p:cNvPr>
          <p:cNvSpPr txBox="1"/>
          <p:nvPr/>
        </p:nvSpPr>
        <p:spPr>
          <a:xfrm>
            <a:off x="1567869" y="1538495"/>
            <a:ext cx="953233" cy="183833"/>
          </a:xfrm>
          <a:prstGeom prst="rect">
            <a:avLst/>
          </a:prstGeom>
          <a:noFill/>
        </p:spPr>
        <p:txBody>
          <a:bodyPr wrap="square" rtlCol="0">
            <a:noAutofit/>
          </a:bodyPr>
          <a:lstStyle/>
          <a:p>
            <a:pPr algn="ctr" defTabSz="779163">
              <a:lnSpc>
                <a:spcPts val="1400"/>
              </a:lnSpc>
            </a:pPr>
            <a:r>
              <a:rPr lang="en-US" sz="1200">
                <a:solidFill>
                  <a:srgbClr val="FF0000"/>
                </a:solidFill>
              </a:rPr>
              <a:t>(2) Buyer</a:t>
            </a:r>
            <a:br>
              <a:rPr lang="en-US" sz="1200">
                <a:solidFill>
                  <a:srgbClr val="FF0000"/>
                </a:solidFill>
              </a:rPr>
            </a:br>
            <a:r>
              <a:rPr lang="en-US" sz="1200">
                <a:solidFill>
                  <a:srgbClr val="FF0000"/>
                </a:solidFill>
              </a:rPr>
              <a:t>Holdco Units</a:t>
            </a:r>
          </a:p>
        </p:txBody>
      </p:sp>
      <p:cxnSp>
        <p:nvCxnSpPr>
          <p:cNvPr id="46" name="Straight Connector 72">
            <a:extLst>
              <a:ext uri="{FF2B5EF4-FFF2-40B4-BE49-F238E27FC236}">
                <a16:creationId xmlns:a16="http://schemas.microsoft.com/office/drawing/2014/main" id="{5134376D-DE2A-48C9-9622-4B5440E88791}"/>
              </a:ext>
            </a:extLst>
          </p:cNvPr>
          <p:cNvCxnSpPr/>
          <p:nvPr/>
        </p:nvCxnSpPr>
        <p:spPr>
          <a:xfrm>
            <a:off x="2942761" y="3074426"/>
            <a:ext cx="0" cy="583195"/>
          </a:xfrm>
          <a:prstGeom prst="straightConnector1">
            <a:avLst/>
          </a:prstGeom>
          <a:noFill/>
          <a:ln w="12700" cap="flat" cmpd="sng" algn="ctr">
            <a:solidFill>
              <a:srgbClr val="FF0000"/>
            </a:solidFill>
            <a:prstDash val="dash"/>
            <a:round/>
            <a:headEnd type="none" w="med" len="med"/>
            <a:tailEnd type="triangl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6" name="Straight Connector 72">
            <a:extLst>
              <a:ext uri="{FF2B5EF4-FFF2-40B4-BE49-F238E27FC236}">
                <a16:creationId xmlns:a16="http://schemas.microsoft.com/office/drawing/2014/main" id="{28F79F7C-C840-48E2-93DE-83B299E1A6C7}"/>
              </a:ext>
            </a:extLst>
          </p:cNvPr>
          <p:cNvCxnSpPr/>
          <p:nvPr/>
        </p:nvCxnSpPr>
        <p:spPr>
          <a:xfrm flipV="1">
            <a:off x="3319009" y="1942409"/>
            <a:ext cx="4777" cy="693013"/>
          </a:xfrm>
          <a:prstGeom prst="straightConnector1">
            <a:avLst/>
          </a:prstGeom>
          <a:noFill/>
          <a:ln w="12700" cap="flat" cmpd="sng" algn="ctr">
            <a:solidFill>
              <a:srgbClr val="FF0000"/>
            </a:solidFill>
            <a:prstDash val="dash"/>
            <a:round/>
            <a:headEnd type="triangl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67" name="TextBox 66">
            <a:extLst>
              <a:ext uri="{FF2B5EF4-FFF2-40B4-BE49-F238E27FC236}">
                <a16:creationId xmlns:a16="http://schemas.microsoft.com/office/drawing/2014/main" id="{17471F10-2C77-409F-8822-0355CCBCF958}"/>
              </a:ext>
            </a:extLst>
          </p:cNvPr>
          <p:cNvSpPr txBox="1"/>
          <p:nvPr/>
        </p:nvSpPr>
        <p:spPr>
          <a:xfrm>
            <a:off x="3274446" y="2043437"/>
            <a:ext cx="718338" cy="216306"/>
          </a:xfrm>
          <a:prstGeom prst="rect">
            <a:avLst/>
          </a:prstGeom>
          <a:noFill/>
        </p:spPr>
        <p:txBody>
          <a:bodyPr wrap="square" rtlCol="0">
            <a:noAutofit/>
          </a:bodyPr>
          <a:lstStyle/>
          <a:p>
            <a:pPr defTabSz="779163">
              <a:lnSpc>
                <a:spcPts val="1400"/>
              </a:lnSpc>
            </a:pPr>
            <a:r>
              <a:rPr lang="en-US" sz="1200">
                <a:solidFill>
                  <a:srgbClr val="FF0000"/>
                </a:solidFill>
              </a:rPr>
              <a:t>(3) Cash</a:t>
            </a:r>
          </a:p>
        </p:txBody>
      </p:sp>
      <p:cxnSp>
        <p:nvCxnSpPr>
          <p:cNvPr id="14" name="Straight Connector 13">
            <a:extLst>
              <a:ext uri="{FF2B5EF4-FFF2-40B4-BE49-F238E27FC236}">
                <a16:creationId xmlns:a16="http://schemas.microsoft.com/office/drawing/2014/main" id="{B6B1C4FD-A119-4CEC-8051-4F03318AA84A}"/>
              </a:ext>
            </a:extLst>
          </p:cNvPr>
          <p:cNvCxnSpPr>
            <a:stCxn id="23" idx="0"/>
            <a:endCxn id="26" idx="3"/>
          </p:cNvCxnSpPr>
          <p:nvPr/>
        </p:nvCxnSpPr>
        <p:spPr>
          <a:xfrm flipV="1">
            <a:off x="3079575" y="3051514"/>
            <a:ext cx="4586" cy="629021"/>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grpSp>
        <p:nvGrpSpPr>
          <p:cNvPr id="15" name="Group 14">
            <a:extLst>
              <a:ext uri="{FF2B5EF4-FFF2-40B4-BE49-F238E27FC236}">
                <a16:creationId xmlns:a16="http://schemas.microsoft.com/office/drawing/2014/main" id="{6B6DD210-1474-4F52-AB73-9DB13C030134}"/>
              </a:ext>
            </a:extLst>
          </p:cNvPr>
          <p:cNvGrpSpPr/>
          <p:nvPr/>
        </p:nvGrpSpPr>
        <p:grpSpPr>
          <a:xfrm>
            <a:off x="4500046" y="1146302"/>
            <a:ext cx="4110554" cy="3087618"/>
            <a:chOff x="4508054" y="1274351"/>
            <a:chExt cx="4110554" cy="3087618"/>
          </a:xfrm>
        </p:grpSpPr>
        <p:sp>
          <p:nvSpPr>
            <p:cNvPr id="37" name="Oval 36">
              <a:extLst>
                <a:ext uri="{FF2B5EF4-FFF2-40B4-BE49-F238E27FC236}">
                  <a16:creationId xmlns:a16="http://schemas.microsoft.com/office/drawing/2014/main" id="{3C526786-24B2-404E-A1A6-8C7C875B8305}"/>
                </a:ext>
              </a:extLst>
            </p:cNvPr>
            <p:cNvSpPr/>
            <p:nvPr/>
          </p:nvSpPr>
          <p:spPr>
            <a:xfrm>
              <a:off x="4508054" y="1276301"/>
              <a:ext cx="1265933" cy="496290"/>
            </a:xfrm>
            <a:prstGeom prst="ellipse">
              <a:avLst/>
            </a:prstGeom>
            <a:solidFill>
              <a:schemeClr val="bg1"/>
            </a:solidFill>
            <a:ln w="6350" cap="flat" cmpd="sng" algn="ctr">
              <a:noFill/>
              <a:prstDash val="solid"/>
              <a:round/>
              <a:headEnd type="non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rtlCol="0" anchor="ctr"/>
            <a:lstStyle/>
            <a:p>
              <a:pPr lvl="0" algn="ctr"/>
              <a:r>
                <a:rPr lang="en-US" sz="1200"/>
                <a:t>Sellers</a:t>
              </a:r>
            </a:p>
          </p:txBody>
        </p:sp>
        <p:cxnSp>
          <p:nvCxnSpPr>
            <p:cNvPr id="41" name="Elbow Connector 28">
              <a:extLst>
                <a:ext uri="{FF2B5EF4-FFF2-40B4-BE49-F238E27FC236}">
                  <a16:creationId xmlns:a16="http://schemas.microsoft.com/office/drawing/2014/main" id="{45156F82-6F76-45EB-801E-C5BABD3A3996}"/>
                </a:ext>
              </a:extLst>
            </p:cNvPr>
            <p:cNvCxnSpPr>
              <a:stCxn id="37" idx="4"/>
              <a:endCxn id="42" idx="0"/>
            </p:cNvCxnSpPr>
            <p:nvPr/>
          </p:nvCxnSpPr>
          <p:spPr>
            <a:xfrm>
              <a:off x="5141021" y="1772591"/>
              <a:ext cx="0" cy="2056060"/>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42" name="Rectangle 41">
              <a:extLst>
                <a:ext uri="{FF2B5EF4-FFF2-40B4-BE49-F238E27FC236}">
                  <a16:creationId xmlns:a16="http://schemas.microsoft.com/office/drawing/2014/main" id="{794C9E74-E1B8-4788-8D4C-2871AE70F264}"/>
                </a:ext>
              </a:extLst>
            </p:cNvPr>
            <p:cNvSpPr/>
            <p:nvPr/>
          </p:nvSpPr>
          <p:spPr>
            <a:xfrm>
              <a:off x="4508054" y="3828651"/>
              <a:ext cx="1265933" cy="496290"/>
            </a:xfrm>
            <a:prstGeom prst="rect">
              <a:avLst/>
            </a:prstGeom>
            <a:solidFill>
              <a:schemeClr val="bg1"/>
            </a:solid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Target</a:t>
              </a:r>
            </a:p>
          </p:txBody>
        </p:sp>
        <p:sp>
          <p:nvSpPr>
            <p:cNvPr id="43" name="Isosceles Triangle 42">
              <a:extLst>
                <a:ext uri="{FF2B5EF4-FFF2-40B4-BE49-F238E27FC236}">
                  <a16:creationId xmlns:a16="http://schemas.microsoft.com/office/drawing/2014/main" id="{C8B733E5-9A03-4C96-861D-4BC59AD22026}"/>
                </a:ext>
              </a:extLst>
            </p:cNvPr>
            <p:cNvSpPr/>
            <p:nvPr/>
          </p:nvSpPr>
          <p:spPr>
            <a:xfrm>
              <a:off x="4508054" y="2055931"/>
              <a:ext cx="1265933" cy="649680"/>
            </a:xfrm>
            <a:prstGeom prst="triangle">
              <a:avLst/>
            </a:prstGeom>
            <a:solidFill>
              <a:schemeClr val="bg1"/>
            </a:solid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t>Seller Holdco</a:t>
              </a:r>
            </a:p>
          </p:txBody>
        </p:sp>
        <p:sp>
          <p:nvSpPr>
            <p:cNvPr id="47" name="Rectangle 46">
              <a:extLst>
                <a:ext uri="{FF2B5EF4-FFF2-40B4-BE49-F238E27FC236}">
                  <a16:creationId xmlns:a16="http://schemas.microsoft.com/office/drawing/2014/main" id="{3195B6F6-E590-419B-92C9-553747B5B9F1}"/>
                </a:ext>
              </a:extLst>
            </p:cNvPr>
            <p:cNvSpPr/>
            <p:nvPr/>
          </p:nvSpPr>
          <p:spPr>
            <a:xfrm>
              <a:off x="6541597" y="2968794"/>
              <a:ext cx="1265933" cy="496290"/>
            </a:xfrm>
            <a:prstGeom prst="rect">
              <a:avLst/>
            </a:prstGeom>
            <a:solidFill>
              <a:schemeClr val="bg1"/>
            </a:solid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Parent</a:t>
              </a:r>
            </a:p>
          </p:txBody>
        </p:sp>
        <p:cxnSp>
          <p:nvCxnSpPr>
            <p:cNvPr id="48" name="Elbow Connector 28">
              <a:extLst>
                <a:ext uri="{FF2B5EF4-FFF2-40B4-BE49-F238E27FC236}">
                  <a16:creationId xmlns:a16="http://schemas.microsoft.com/office/drawing/2014/main" id="{82178DB9-A109-43B4-8492-B1930C1A1EDA}"/>
                </a:ext>
              </a:extLst>
            </p:cNvPr>
            <p:cNvCxnSpPr>
              <a:stCxn id="61" idx="4"/>
              <a:endCxn id="47" idx="0"/>
            </p:cNvCxnSpPr>
            <p:nvPr/>
          </p:nvCxnSpPr>
          <p:spPr>
            <a:xfrm flipH="1">
              <a:off x="7174564" y="1770641"/>
              <a:ext cx="8674" cy="1198153"/>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60" name="Isosceles Triangle 59">
              <a:extLst>
                <a:ext uri="{FF2B5EF4-FFF2-40B4-BE49-F238E27FC236}">
                  <a16:creationId xmlns:a16="http://schemas.microsoft.com/office/drawing/2014/main" id="{377DFE24-3946-4724-B55B-56718E9D95A5}"/>
                </a:ext>
              </a:extLst>
            </p:cNvPr>
            <p:cNvSpPr/>
            <p:nvPr/>
          </p:nvSpPr>
          <p:spPr>
            <a:xfrm>
              <a:off x="6556199" y="1973470"/>
              <a:ext cx="1265933" cy="649680"/>
            </a:xfrm>
            <a:prstGeom prst="triangle">
              <a:avLst/>
            </a:prstGeom>
            <a:solidFill>
              <a:schemeClr val="bg1"/>
            </a:solid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t>Buyer Holdco</a:t>
              </a:r>
            </a:p>
          </p:txBody>
        </p:sp>
        <p:sp>
          <p:nvSpPr>
            <p:cNvPr id="61" name="Oval 60">
              <a:extLst>
                <a:ext uri="{FF2B5EF4-FFF2-40B4-BE49-F238E27FC236}">
                  <a16:creationId xmlns:a16="http://schemas.microsoft.com/office/drawing/2014/main" id="{85891D90-ABA8-4346-ACCD-B9816C7F1637}"/>
                </a:ext>
              </a:extLst>
            </p:cNvPr>
            <p:cNvSpPr/>
            <p:nvPr/>
          </p:nvSpPr>
          <p:spPr>
            <a:xfrm>
              <a:off x="6550271" y="1274351"/>
              <a:ext cx="1265933" cy="496290"/>
            </a:xfrm>
            <a:prstGeom prst="ellipse">
              <a:avLst/>
            </a:prstGeom>
            <a:solidFill>
              <a:schemeClr val="bg1"/>
            </a:solidFill>
            <a:ln w="6350" cap="flat" cmpd="sng" algn="ctr">
              <a:no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rtlCol="0" anchor="ctr"/>
            <a:lstStyle/>
            <a:p>
              <a:pPr lvl="0" algn="ctr"/>
              <a:r>
                <a:rPr lang="en-US" sz="1200"/>
                <a:t>Buyers</a:t>
              </a:r>
            </a:p>
          </p:txBody>
        </p:sp>
        <p:cxnSp>
          <p:nvCxnSpPr>
            <p:cNvPr id="74" name="Elbow Connector 28">
              <a:extLst>
                <a:ext uri="{FF2B5EF4-FFF2-40B4-BE49-F238E27FC236}">
                  <a16:creationId xmlns:a16="http://schemas.microsoft.com/office/drawing/2014/main" id="{26324759-A104-4562-BE0C-2FC749AC2AB1}"/>
                </a:ext>
              </a:extLst>
            </p:cNvPr>
            <p:cNvCxnSpPr>
              <a:stCxn id="37" idx="4"/>
              <a:endCxn id="60" idx="0"/>
            </p:cNvCxnSpPr>
            <p:nvPr/>
          </p:nvCxnSpPr>
          <p:spPr>
            <a:xfrm>
              <a:off x="5141021" y="1772591"/>
              <a:ext cx="2048145" cy="200879"/>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5" name="Elbow Connector 28">
              <a:extLst>
                <a:ext uri="{FF2B5EF4-FFF2-40B4-BE49-F238E27FC236}">
                  <a16:creationId xmlns:a16="http://schemas.microsoft.com/office/drawing/2014/main" id="{EBCE93CB-3A13-42F3-9CEE-4A79502C9445}"/>
                </a:ext>
              </a:extLst>
            </p:cNvPr>
            <p:cNvCxnSpPr>
              <a:stCxn id="47" idx="2"/>
              <a:endCxn id="42" idx="0"/>
            </p:cNvCxnSpPr>
            <p:nvPr/>
          </p:nvCxnSpPr>
          <p:spPr>
            <a:xfrm flipH="1">
              <a:off x="5141021" y="3465084"/>
              <a:ext cx="2033543" cy="363567"/>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76" name="Rectangle 75">
              <a:extLst>
                <a:ext uri="{FF2B5EF4-FFF2-40B4-BE49-F238E27FC236}">
                  <a16:creationId xmlns:a16="http://schemas.microsoft.com/office/drawing/2014/main" id="{1E1F43E4-D5D1-4EA2-AAEC-8D6F93B3CF0D}"/>
                </a:ext>
              </a:extLst>
            </p:cNvPr>
            <p:cNvSpPr/>
            <p:nvPr/>
          </p:nvSpPr>
          <p:spPr>
            <a:xfrm>
              <a:off x="6552427" y="3865679"/>
              <a:ext cx="1265933" cy="496290"/>
            </a:xfrm>
            <a:prstGeom prst="rect">
              <a:avLst/>
            </a:prstGeom>
            <a:solidFill>
              <a:schemeClr val="bg1"/>
            </a:solid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sz="1200" kern="0">
                  <a:solidFill>
                    <a:schemeClr val="tx1"/>
                  </a:solidFill>
                  <a:cs typeface="Calibri" panose="020F0502020204030204" pitchFamily="34" charset="0"/>
                </a:rPr>
                <a:t>Merger Sub</a:t>
              </a:r>
            </a:p>
          </p:txBody>
        </p:sp>
        <p:cxnSp>
          <p:nvCxnSpPr>
            <p:cNvPr id="77" name="Straight Connector 72">
              <a:extLst>
                <a:ext uri="{FF2B5EF4-FFF2-40B4-BE49-F238E27FC236}">
                  <a16:creationId xmlns:a16="http://schemas.microsoft.com/office/drawing/2014/main" id="{E8FAB01A-B214-420D-B46B-A61CDA051EA7}"/>
                </a:ext>
              </a:extLst>
            </p:cNvPr>
            <p:cNvCxnSpPr/>
            <p:nvPr/>
          </p:nvCxnSpPr>
          <p:spPr>
            <a:xfrm>
              <a:off x="7818360" y="4111645"/>
              <a:ext cx="654197" cy="0"/>
            </a:xfrm>
            <a:prstGeom prst="straightConnector1">
              <a:avLst/>
            </a:prstGeom>
            <a:noFill/>
            <a:ln w="12700" cap="flat" cmpd="sng" algn="ctr">
              <a:solidFill>
                <a:srgbClr val="FF0000"/>
              </a:solidFill>
              <a:prstDash val="dash"/>
              <a:round/>
              <a:headEnd type="triangl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82" name="TextBox 81">
              <a:extLst>
                <a:ext uri="{FF2B5EF4-FFF2-40B4-BE49-F238E27FC236}">
                  <a16:creationId xmlns:a16="http://schemas.microsoft.com/office/drawing/2014/main" id="{3FEE7CE1-334C-4A06-92AA-04F2862F8DAD}"/>
                </a:ext>
              </a:extLst>
            </p:cNvPr>
            <p:cNvSpPr txBox="1"/>
            <p:nvPr/>
          </p:nvSpPr>
          <p:spPr>
            <a:xfrm>
              <a:off x="7900270" y="3852592"/>
              <a:ext cx="718338" cy="216306"/>
            </a:xfrm>
            <a:prstGeom prst="rect">
              <a:avLst/>
            </a:prstGeom>
            <a:noFill/>
          </p:spPr>
          <p:txBody>
            <a:bodyPr wrap="square" rtlCol="0">
              <a:noAutofit/>
            </a:bodyPr>
            <a:lstStyle/>
            <a:p>
              <a:pPr defTabSz="779163">
                <a:lnSpc>
                  <a:spcPts val="1400"/>
                </a:lnSpc>
              </a:pPr>
              <a:r>
                <a:rPr lang="en-US" sz="1200">
                  <a:solidFill>
                    <a:srgbClr val="FF0000"/>
                  </a:solidFill>
                </a:rPr>
                <a:t>Debt</a:t>
              </a:r>
            </a:p>
          </p:txBody>
        </p:sp>
        <p:sp>
          <p:nvSpPr>
            <p:cNvPr id="83" name="TextBox 82">
              <a:extLst>
                <a:ext uri="{FF2B5EF4-FFF2-40B4-BE49-F238E27FC236}">
                  <a16:creationId xmlns:a16="http://schemas.microsoft.com/office/drawing/2014/main" id="{241B9318-B8ED-4D0B-BAF5-89DA18E66091}"/>
                </a:ext>
              </a:extLst>
            </p:cNvPr>
            <p:cNvSpPr txBox="1"/>
            <p:nvPr/>
          </p:nvSpPr>
          <p:spPr>
            <a:xfrm>
              <a:off x="5855897" y="4056729"/>
              <a:ext cx="718338" cy="216306"/>
            </a:xfrm>
            <a:prstGeom prst="rect">
              <a:avLst/>
            </a:prstGeom>
            <a:noFill/>
          </p:spPr>
          <p:txBody>
            <a:bodyPr wrap="square" rtlCol="0">
              <a:noAutofit/>
            </a:bodyPr>
            <a:lstStyle/>
            <a:p>
              <a:pPr defTabSz="779163">
                <a:lnSpc>
                  <a:spcPts val="1400"/>
                </a:lnSpc>
              </a:pPr>
              <a:r>
                <a:rPr lang="en-US" sz="1200">
                  <a:solidFill>
                    <a:srgbClr val="FF0000"/>
                  </a:solidFill>
                  <a:cs typeface="Calibri" panose="020F0502020204030204" pitchFamily="34" charset="0"/>
                </a:rPr>
                <a:t>Merger</a:t>
              </a:r>
            </a:p>
          </p:txBody>
        </p:sp>
        <p:cxnSp>
          <p:nvCxnSpPr>
            <p:cNvPr id="84" name="Straight Connector 72">
              <a:extLst>
                <a:ext uri="{FF2B5EF4-FFF2-40B4-BE49-F238E27FC236}">
                  <a16:creationId xmlns:a16="http://schemas.microsoft.com/office/drawing/2014/main" id="{F0D29FAC-8F0F-45FE-9272-2F8FEB0BA149}"/>
                </a:ext>
              </a:extLst>
            </p:cNvPr>
            <p:cNvCxnSpPr/>
            <p:nvPr/>
          </p:nvCxnSpPr>
          <p:spPr>
            <a:xfrm>
              <a:off x="5830693" y="4061807"/>
              <a:ext cx="654197" cy="0"/>
            </a:xfrm>
            <a:prstGeom prst="straightConnector1">
              <a:avLst/>
            </a:prstGeom>
            <a:noFill/>
            <a:ln w="12700" cap="flat" cmpd="sng" algn="ctr">
              <a:solidFill>
                <a:srgbClr val="FF0000"/>
              </a:solidFill>
              <a:prstDash val="dash"/>
              <a:round/>
              <a:headEnd type="triangl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85" name="Elbow Connector 28">
              <a:extLst>
                <a:ext uri="{FF2B5EF4-FFF2-40B4-BE49-F238E27FC236}">
                  <a16:creationId xmlns:a16="http://schemas.microsoft.com/office/drawing/2014/main" id="{02734A68-AC83-45CA-8B60-17D6F9B768D4}"/>
                </a:ext>
              </a:extLst>
            </p:cNvPr>
            <p:cNvCxnSpPr>
              <a:stCxn id="47" idx="2"/>
              <a:endCxn id="76" idx="0"/>
            </p:cNvCxnSpPr>
            <p:nvPr/>
          </p:nvCxnSpPr>
          <p:spPr>
            <a:xfrm>
              <a:off x="7174564" y="3465084"/>
              <a:ext cx="10830" cy="400595"/>
            </a:xfrm>
            <a:prstGeom prst="straightConnector1">
              <a:avLst/>
            </a:prstGeom>
            <a:noFill/>
            <a:ln w="12700" cap="flat" cmpd="sng" algn="ctr">
              <a:solidFill>
                <a:schemeClr val="accent1"/>
              </a:solidFill>
              <a:prstDash val="solid"/>
              <a:round/>
              <a:headEnd type="non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5" name="Straight Arrow Connector 64">
              <a:extLst>
                <a:ext uri="{FF2B5EF4-FFF2-40B4-BE49-F238E27FC236}">
                  <a16:creationId xmlns:a16="http://schemas.microsoft.com/office/drawing/2014/main" id="{3E436602-E0B9-492B-A3D0-7BA7C2CB5A57}"/>
                </a:ext>
              </a:extLst>
            </p:cNvPr>
            <p:cNvCxnSpPr/>
            <p:nvPr/>
          </p:nvCxnSpPr>
          <p:spPr>
            <a:xfrm flipH="1" flipV="1">
              <a:off x="5523470" y="2725859"/>
              <a:ext cx="1161535" cy="1126733"/>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87" name="TextBox 86">
              <a:extLst>
                <a:ext uri="{FF2B5EF4-FFF2-40B4-BE49-F238E27FC236}">
                  <a16:creationId xmlns:a16="http://schemas.microsoft.com/office/drawing/2014/main" id="{A4503821-727E-41D7-9307-B74A551B76AC}"/>
                </a:ext>
              </a:extLst>
            </p:cNvPr>
            <p:cNvSpPr txBox="1"/>
            <p:nvPr/>
          </p:nvSpPr>
          <p:spPr>
            <a:xfrm>
              <a:off x="5453472" y="3076610"/>
              <a:ext cx="718338" cy="216306"/>
            </a:xfrm>
            <a:prstGeom prst="rect">
              <a:avLst/>
            </a:prstGeom>
            <a:noFill/>
          </p:spPr>
          <p:txBody>
            <a:bodyPr wrap="square" rtlCol="0">
              <a:noAutofit/>
            </a:bodyPr>
            <a:lstStyle/>
            <a:p>
              <a:pPr defTabSz="779163">
                <a:lnSpc>
                  <a:spcPts val="1400"/>
                </a:lnSpc>
              </a:pPr>
              <a:r>
                <a:rPr lang="en-US" sz="1200">
                  <a:solidFill>
                    <a:srgbClr val="FF0000"/>
                  </a:solidFill>
                </a:rPr>
                <a:t>Cash</a:t>
              </a:r>
            </a:p>
          </p:txBody>
        </p:sp>
      </p:grpSp>
      <p:sp>
        <p:nvSpPr>
          <p:cNvPr id="68" name="Title 1">
            <a:extLst>
              <a:ext uri="{FF2B5EF4-FFF2-40B4-BE49-F238E27FC236}">
                <a16:creationId xmlns:a16="http://schemas.microsoft.com/office/drawing/2014/main" id="{C57B97A1-4D30-46BB-977A-C5C63D79B029}"/>
              </a:ext>
            </a:extLst>
          </p:cNvPr>
          <p:cNvSpPr txBox="1"/>
          <p:nvPr/>
        </p:nvSpPr>
        <p:spPr>
          <a:xfrm>
            <a:off x="838200" y="530352"/>
            <a:ext cx="10515600" cy="6159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lang="en-US" sz="2400" b="1">
                <a:latin typeface="+mn-lt"/>
              </a:rPr>
              <a:t>More Complicated Partnership Continuation Example</a:t>
            </a:r>
            <a:endParaRPr kumimoji="0" lang="en-US" sz="2400" b="0" i="0" u="none" strike="noStrike" kern="1200" cap="none" spc="0" normalizeH="0" baseline="0" noProof="0">
              <a:ln>
                <a:noFill/>
              </a:ln>
              <a:solidFill>
                <a:prstClr val="black"/>
              </a:solidFill>
              <a:effectLst/>
              <a:uLnTx/>
              <a:uFillTx/>
              <a:latin typeface="+mn-lt"/>
              <a:ea typeface="+mn-ea"/>
              <a:cs typeface="+mn-cs"/>
            </a:endParaRPr>
          </a:p>
        </p:txBody>
      </p:sp>
      <p:grpSp>
        <p:nvGrpSpPr>
          <p:cNvPr id="73" name="Group 72">
            <a:extLst>
              <a:ext uri="{FF2B5EF4-FFF2-40B4-BE49-F238E27FC236}">
                <a16:creationId xmlns:a16="http://schemas.microsoft.com/office/drawing/2014/main" id="{FE2C87D5-C948-4A7E-9972-5A9E44D64851}"/>
              </a:ext>
            </a:extLst>
          </p:cNvPr>
          <p:cNvGrpSpPr/>
          <p:nvPr/>
        </p:nvGrpSpPr>
        <p:grpSpPr>
          <a:xfrm>
            <a:off x="3989819" y="1071913"/>
            <a:ext cx="4572317" cy="2539755"/>
            <a:chOff x="3793475" y="1168549"/>
            <a:chExt cx="4570164" cy="2260645"/>
          </a:xfrm>
        </p:grpSpPr>
        <p:cxnSp>
          <p:nvCxnSpPr>
            <p:cNvPr id="78" name="Straight Connector 77">
              <a:extLst>
                <a:ext uri="{FF2B5EF4-FFF2-40B4-BE49-F238E27FC236}">
                  <a16:creationId xmlns:a16="http://schemas.microsoft.com/office/drawing/2014/main" id="{DC9D690B-9231-426C-B19F-62BE523FE044}"/>
                </a:ext>
              </a:extLst>
            </p:cNvPr>
            <p:cNvCxnSpPr/>
            <p:nvPr/>
          </p:nvCxnSpPr>
          <p:spPr>
            <a:xfrm>
              <a:off x="3793475" y="1168549"/>
              <a:ext cx="0" cy="2260451"/>
            </a:xfrm>
            <a:prstGeom prst="line">
              <a:avLst/>
            </a:prstGeom>
            <a:ln w="12700" cap="flat" algn="ctr">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4774088C-8BD0-4BB0-8A77-C0841D229CAF}"/>
                </a:ext>
              </a:extLst>
            </p:cNvPr>
            <p:cNvCxnSpPr/>
            <p:nvPr/>
          </p:nvCxnSpPr>
          <p:spPr>
            <a:xfrm>
              <a:off x="8363639" y="1168743"/>
              <a:ext cx="0" cy="2260451"/>
            </a:xfrm>
            <a:prstGeom prst="line">
              <a:avLst/>
            </a:prstGeom>
            <a:ln w="12700" cap="flat" algn="ctr">
              <a:solidFill>
                <a:schemeClr val="tx1"/>
              </a:solidFill>
              <a:prstDash val="soli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821673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144E70E-8279-4E26-BF96-D2472FC29070}"/>
              </a:ext>
            </a:extLst>
          </p:cNvPr>
          <p:cNvSpPr>
            <a:spLocks noGrp="1"/>
          </p:cNvSpPr>
          <p:nvPr>
            <p:ph type="sldNum" sz="quarter" idx="12"/>
          </p:nvPr>
        </p:nvSpPr>
        <p:spPr/>
        <p:txBody>
          <a:bodyPr/>
          <a:lstStyle/>
          <a:p>
            <a:fld id="{65AFAB5D-A498-4573-A847-903418A04ABF}" type="slidenum">
              <a:rPr lang="en-US" smtClean="0"/>
              <a:t>42</a:t>
            </a:fld>
            <a:endParaRPr lang="en-US"/>
          </a:p>
        </p:txBody>
      </p:sp>
      <p:sp>
        <p:nvSpPr>
          <p:cNvPr id="6" name="TextBox 5">
            <a:extLst>
              <a:ext uri="{FF2B5EF4-FFF2-40B4-BE49-F238E27FC236}">
                <a16:creationId xmlns:a16="http://schemas.microsoft.com/office/drawing/2014/main" id="{5FCBFB56-DB7F-46B1-AF48-3673AE2F5442}"/>
              </a:ext>
            </a:extLst>
          </p:cNvPr>
          <p:cNvSpPr txBox="1"/>
          <p:nvPr/>
        </p:nvSpPr>
        <p:spPr>
          <a:xfrm>
            <a:off x="460613" y="529640"/>
            <a:ext cx="11292290" cy="5078313"/>
          </a:xfrm>
          <a:prstGeom prst="rect">
            <a:avLst/>
          </a:prstGeom>
          <a:noFill/>
        </p:spPr>
        <p:txBody>
          <a:bodyPr wrap="square" rtlCol="0">
            <a:spAutoFit/>
          </a:bodyPr>
          <a:lstStyle/>
          <a:p>
            <a:pPr marL="0" indent="0" algn="ctr">
              <a:spcBef>
                <a:spcPct val="0"/>
              </a:spcBef>
              <a:spcAft>
                <a:spcPts val="2400"/>
              </a:spcAft>
              <a:buNone/>
            </a:pPr>
            <a:r>
              <a:rPr lang="en-US" sz="2400" b="1">
                <a:latin typeface="+mn-lt"/>
              </a:rPr>
              <a:t>More Complicated Partnership Continuation Example</a:t>
            </a:r>
            <a:endParaRPr lang="en-US" sz="2400" b="1" u="sng"/>
          </a:p>
          <a:p>
            <a:pPr marL="342900" indent="-342900">
              <a:lnSpc>
                <a:spcPct val="100000"/>
              </a:lnSpc>
              <a:spcBef>
                <a:spcPct val="0"/>
              </a:spcBef>
              <a:spcAft>
                <a:spcPts val="1200"/>
              </a:spcAft>
              <a:buFont typeface="Arial" panose="020B0604020202020204" pitchFamily="34" charset="0"/>
              <a:buChar char="•"/>
            </a:pPr>
            <a:r>
              <a:rPr lang="en-US" sz="2000" b="1"/>
              <a:t>Issue</a:t>
            </a:r>
            <a:r>
              <a:rPr lang="en-US" sz="2000"/>
              <a:t>:  Is Buyer Holdco a continuation of Seller Holdco?</a:t>
            </a:r>
          </a:p>
          <a:p>
            <a:pPr marL="800100" lvl="1" indent="-342900">
              <a:lnSpc>
                <a:spcPct val="100000"/>
              </a:lnSpc>
              <a:spcBef>
                <a:spcPct val="0"/>
              </a:spcBef>
              <a:spcAft>
                <a:spcPts val="1200"/>
              </a:spcAft>
              <a:buFont typeface="Arial" panose="020B0604020202020204" pitchFamily="34" charset="0"/>
              <a:buChar char="•"/>
            </a:pPr>
            <a:r>
              <a:rPr lang="en-US" sz="2000"/>
              <a:t>Is owning Parent stock is the same BFOV as owning Target stock?  </a:t>
            </a:r>
          </a:p>
          <a:p>
            <a:pPr marL="1257300" lvl="2" indent="-342900">
              <a:spcAft>
                <a:spcPts val="1200"/>
              </a:spcAft>
              <a:buFont typeface="Arial" panose="020B0604020202020204" pitchFamily="34" charset="0"/>
              <a:buChar char="•"/>
            </a:pPr>
            <a:r>
              <a:rPr lang="en-US" sz="2000"/>
              <a:t>Does momentary ownership of Target stock by Buyer Holdco change the result?  Should tax advisors structure around this?</a:t>
            </a:r>
          </a:p>
          <a:p>
            <a:pPr marL="800100" lvl="1" indent="-342900">
              <a:lnSpc>
                <a:spcPct val="100000"/>
              </a:lnSpc>
              <a:spcBef>
                <a:spcPct val="0"/>
              </a:spcBef>
              <a:spcAft>
                <a:spcPts val="1200"/>
              </a:spcAft>
              <a:buFont typeface="Arial" panose="020B0604020202020204" pitchFamily="34" charset="0"/>
              <a:buChar char="•"/>
            </a:pPr>
            <a:r>
              <a:rPr lang="en-US" sz="2000"/>
              <a:t>If it is a continuation, can the Section 708 rules really be applied to force a result that is generally inconsistent with Subchapter C principles?</a:t>
            </a:r>
          </a:p>
          <a:p>
            <a:pPr marL="1257300" lvl="2" indent="-342900">
              <a:spcAft>
                <a:spcPts val="1200"/>
              </a:spcAft>
              <a:buFont typeface="Arial" panose="020B0604020202020204" pitchFamily="34" charset="0"/>
              <a:buChar char="•"/>
            </a:pPr>
            <a:r>
              <a:rPr lang="en-US" sz="2000"/>
              <a:t>Can the Section 708 rules turn a Section 302/1001 transaction into a Section 351/304 transaction?</a:t>
            </a:r>
          </a:p>
          <a:p>
            <a:pPr marL="1257300" lvl="2" indent="-342900">
              <a:spcAft>
                <a:spcPts val="1200"/>
              </a:spcAft>
              <a:buFont typeface="Arial" panose="020B0604020202020204" pitchFamily="34" charset="0"/>
              <a:buChar char="•"/>
            </a:pPr>
            <a:r>
              <a:rPr lang="en-US" sz="2000"/>
              <a:t>Does it matter if/when Seller Holdco is liquidated?  </a:t>
            </a:r>
          </a:p>
          <a:p>
            <a:pPr marL="1257300" lvl="2" indent="-342900">
              <a:spcAft>
                <a:spcPts val="1200"/>
              </a:spcAft>
              <a:buFont typeface="Arial" panose="020B0604020202020204" pitchFamily="34" charset="0"/>
              <a:buChar char="•"/>
            </a:pPr>
            <a:r>
              <a:rPr lang="en-US" sz="2000"/>
              <a:t>Does Seller Holdco need to retain any assets?  See </a:t>
            </a:r>
            <a:r>
              <a:rPr lang="en-US" sz="2000" i="1"/>
              <a:t>Harbor Cove</a:t>
            </a:r>
            <a:r>
              <a:rPr lang="en-US" sz="2000"/>
              <a:t> (partnership whose sole asset is cash does not terminate)</a:t>
            </a:r>
          </a:p>
        </p:txBody>
      </p:sp>
    </p:spTree>
    <p:extLst>
      <p:ext uri="{BB962C8B-B14F-4D97-AF65-F5344CB8AC3E}">
        <p14:creationId xmlns:p14="http://schemas.microsoft.com/office/powerpoint/2010/main" val="23890909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Box 91">
            <a:extLst>
              <a:ext uri="{FF2B5EF4-FFF2-40B4-BE49-F238E27FC236}">
                <a16:creationId xmlns:a16="http://schemas.microsoft.com/office/drawing/2014/main" id="{EDF2C1B0-6A0F-4D2B-B5A6-CC631893C6AD}"/>
              </a:ext>
            </a:extLst>
          </p:cNvPr>
          <p:cNvSpPr txBox="1"/>
          <p:nvPr/>
        </p:nvSpPr>
        <p:spPr>
          <a:xfrm>
            <a:off x="6798013" y="1967679"/>
            <a:ext cx="1193788" cy="461665"/>
          </a:xfrm>
          <a:prstGeom prst="rect">
            <a:avLst/>
          </a:prstGeom>
          <a:noFill/>
        </p:spPr>
        <p:txBody>
          <a:bodyPr wrap="none" rtlCol="0">
            <a:spAutoFit/>
          </a:bodyPr>
          <a:lstStyle/>
          <a:p>
            <a:r>
              <a:rPr lang="en-US" sz="1200">
                <a:solidFill>
                  <a:srgbClr val="FF0000"/>
                </a:solidFill>
              </a:rPr>
              <a:t>Newco Interests</a:t>
            </a:r>
          </a:p>
          <a:p>
            <a:endParaRPr lang="en-US" sz="1200">
              <a:solidFill>
                <a:srgbClr val="FF0000"/>
              </a:solidFill>
            </a:endParaRPr>
          </a:p>
        </p:txBody>
      </p:sp>
      <p:sp>
        <p:nvSpPr>
          <p:cNvPr id="78" name="TextBox 77">
            <a:extLst>
              <a:ext uri="{FF2B5EF4-FFF2-40B4-BE49-F238E27FC236}">
                <a16:creationId xmlns:a16="http://schemas.microsoft.com/office/drawing/2014/main" id="{F48320A8-037C-4013-8950-38208BAD218D}"/>
              </a:ext>
            </a:extLst>
          </p:cNvPr>
          <p:cNvSpPr txBox="1"/>
          <p:nvPr/>
        </p:nvSpPr>
        <p:spPr>
          <a:xfrm>
            <a:off x="462060" y="4264540"/>
            <a:ext cx="11292840" cy="2277547"/>
          </a:xfrm>
          <a:prstGeom prst="rect">
            <a:avLst/>
          </a:prstGeom>
          <a:noFill/>
        </p:spPr>
        <p:txBody>
          <a:bodyPr wrap="square">
            <a:spAutoFit/>
          </a:bodyPr>
          <a:lstStyle/>
          <a:p>
            <a:pPr>
              <a:spcAft>
                <a:spcPts val="600"/>
              </a:spcAft>
            </a:pPr>
            <a:r>
              <a:rPr lang="en-US" sz="1600" b="1"/>
              <a:t>Example 5</a:t>
            </a:r>
            <a:r>
              <a:rPr lang="en-US" sz="1600"/>
              <a:t>:</a:t>
            </a:r>
          </a:p>
          <a:p>
            <a:pPr marL="285750" indent="-285750">
              <a:spcAft>
                <a:spcPts val="600"/>
              </a:spcAft>
              <a:buFont typeface="Arial" panose="020B0604020202020204" pitchFamily="34" charset="0"/>
              <a:buChar char="•"/>
            </a:pPr>
            <a:r>
              <a:rPr lang="en-US" sz="1600"/>
              <a:t>Investment Partnership forms Newco and contributes Portfolio Company to Newco</a:t>
            </a:r>
          </a:p>
          <a:p>
            <a:pPr marL="285750" indent="-285750">
              <a:spcAft>
                <a:spcPts val="600"/>
              </a:spcAft>
              <a:buFont typeface="Arial" panose="020B0604020202020204" pitchFamily="34" charset="0"/>
              <a:buChar char="•"/>
            </a:pPr>
            <a:r>
              <a:rPr lang="en-US" sz="1600"/>
              <a:t>Investment Partnership sells equity in Newco to New Buyer</a:t>
            </a:r>
          </a:p>
          <a:p>
            <a:pPr marL="285750" indent="-285750">
              <a:spcAft>
                <a:spcPts val="600"/>
              </a:spcAft>
              <a:buFont typeface="Arial" panose="020B0604020202020204" pitchFamily="34" charset="0"/>
              <a:buChar char="•"/>
            </a:pPr>
            <a:r>
              <a:rPr lang="en-US" sz="1600"/>
              <a:t>Investment Partnership liquidates, distributing Newco interests to Rolling Partners and cash to Selling Partners</a:t>
            </a:r>
          </a:p>
          <a:p>
            <a:pPr>
              <a:spcAft>
                <a:spcPts val="600"/>
              </a:spcAft>
            </a:pPr>
            <a:r>
              <a:rPr lang="en-US" sz="1600" b="1"/>
              <a:t>Considerations</a:t>
            </a:r>
          </a:p>
          <a:p>
            <a:pPr marL="285750" indent="-285750">
              <a:spcAft>
                <a:spcPts val="600"/>
              </a:spcAft>
              <a:buFont typeface="Arial" panose="020B0604020202020204" pitchFamily="34" charset="0"/>
              <a:buChar char="•"/>
            </a:pPr>
            <a:r>
              <a:rPr lang="en-US" sz="1600"/>
              <a:t>Is Newco a continuation of Investment Partnership?  If so, did New Buyer buy from Selling partners “across the top”? </a:t>
            </a:r>
          </a:p>
          <a:p>
            <a:pPr marL="285750" indent="-285750">
              <a:spcAft>
                <a:spcPts val="600"/>
              </a:spcAft>
              <a:buFont typeface="Arial" panose="020B0604020202020204" pitchFamily="34" charset="0"/>
              <a:buChar char="•"/>
            </a:pPr>
            <a:r>
              <a:rPr lang="en-US" sz="1600"/>
              <a:t>To affirmatively assert a continuation, does Partnership need to liquidate same day as the sale?</a:t>
            </a:r>
          </a:p>
        </p:txBody>
      </p:sp>
      <p:sp>
        <p:nvSpPr>
          <p:cNvPr id="90" name="Slide Number Placeholder 89">
            <a:extLst>
              <a:ext uri="{FF2B5EF4-FFF2-40B4-BE49-F238E27FC236}">
                <a16:creationId xmlns:a16="http://schemas.microsoft.com/office/drawing/2014/main" id="{AAC08452-306E-40F8-A866-172DB1812D76}"/>
              </a:ext>
            </a:extLst>
          </p:cNvPr>
          <p:cNvSpPr>
            <a:spLocks noGrp="1"/>
          </p:cNvSpPr>
          <p:nvPr>
            <p:ph type="sldNum" sz="quarter" idx="12"/>
          </p:nvPr>
        </p:nvSpPr>
        <p:spPr/>
        <p:txBody>
          <a:bodyPr/>
          <a:lstStyle/>
          <a:p>
            <a:fld id="{65AFAB5D-A498-4573-A847-903418A04ABF}" type="slidenum">
              <a:rPr lang="en-US" smtClean="0"/>
              <a:t>43</a:t>
            </a:fld>
            <a:endParaRPr lang="en-US"/>
          </a:p>
        </p:txBody>
      </p:sp>
      <p:sp>
        <p:nvSpPr>
          <p:cNvPr id="2" name="Isosceles Triangle 1">
            <a:extLst>
              <a:ext uri="{FF2B5EF4-FFF2-40B4-BE49-F238E27FC236}">
                <a16:creationId xmlns:a16="http://schemas.microsoft.com/office/drawing/2014/main" id="{B10F7B39-4F91-44F9-9158-DC15848A2AE0}"/>
              </a:ext>
            </a:extLst>
          </p:cNvPr>
          <p:cNvSpPr/>
          <p:nvPr/>
        </p:nvSpPr>
        <p:spPr>
          <a:xfrm>
            <a:off x="1399032" y="2011680"/>
            <a:ext cx="1252728" cy="797766"/>
          </a:xfrm>
          <a:prstGeom prst="triangle">
            <a:avLst/>
          </a:prstGeom>
          <a:noFill/>
          <a:ln w="12700" cap="flat"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1200">
                <a:solidFill>
                  <a:schemeClr val="tx1"/>
                </a:solidFill>
              </a:rPr>
              <a:t>Investment</a:t>
            </a:r>
            <a:br>
              <a:rPr lang="en-US" sz="1200">
                <a:solidFill>
                  <a:schemeClr val="tx1"/>
                </a:solidFill>
              </a:rPr>
            </a:br>
            <a:r>
              <a:rPr lang="en-US" sz="1200">
                <a:solidFill>
                  <a:schemeClr val="tx1"/>
                </a:solidFill>
              </a:rPr>
              <a:t>Partnership</a:t>
            </a:r>
          </a:p>
        </p:txBody>
      </p:sp>
      <p:sp>
        <p:nvSpPr>
          <p:cNvPr id="5" name="Rectangle 4">
            <a:extLst>
              <a:ext uri="{FF2B5EF4-FFF2-40B4-BE49-F238E27FC236}">
                <a16:creationId xmlns:a16="http://schemas.microsoft.com/office/drawing/2014/main" id="{35980BC3-961B-4CD4-B523-90195045E97C}"/>
              </a:ext>
            </a:extLst>
          </p:cNvPr>
          <p:cNvSpPr/>
          <p:nvPr/>
        </p:nvSpPr>
        <p:spPr>
          <a:xfrm>
            <a:off x="1395984" y="3096768"/>
            <a:ext cx="1255776" cy="493776"/>
          </a:xfrm>
          <a:prstGeom prst="rect">
            <a:avLst/>
          </a:prstGeom>
          <a:noFill/>
          <a:ln w="12700" cap="flat"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chemeClr val="tx1"/>
                </a:solidFill>
              </a:rPr>
              <a:t>Portfolio</a:t>
            </a:r>
            <a:br>
              <a:rPr lang="en-US" sz="1200">
                <a:solidFill>
                  <a:schemeClr val="tx1"/>
                </a:solidFill>
              </a:rPr>
            </a:br>
            <a:r>
              <a:rPr lang="en-US" sz="1200">
                <a:solidFill>
                  <a:schemeClr val="tx1"/>
                </a:solidFill>
              </a:rPr>
              <a:t>Company</a:t>
            </a:r>
          </a:p>
        </p:txBody>
      </p:sp>
      <p:cxnSp>
        <p:nvCxnSpPr>
          <p:cNvPr id="10" name="Straight Connector 9">
            <a:extLst>
              <a:ext uri="{FF2B5EF4-FFF2-40B4-BE49-F238E27FC236}">
                <a16:creationId xmlns:a16="http://schemas.microsoft.com/office/drawing/2014/main" id="{6EE8B7C2-5FC1-41BC-8F94-BC3CCDD2B107}"/>
              </a:ext>
            </a:extLst>
          </p:cNvPr>
          <p:cNvCxnSpPr>
            <a:stCxn id="5" idx="0"/>
            <a:endCxn id="2" idx="3"/>
          </p:cNvCxnSpPr>
          <p:nvPr/>
        </p:nvCxnSpPr>
        <p:spPr>
          <a:xfrm flipV="1">
            <a:off x="2023872" y="2809446"/>
            <a:ext cx="1524" cy="287322"/>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3E70E637-5BA1-499D-A7A3-13289572A4F1}"/>
              </a:ext>
            </a:extLst>
          </p:cNvPr>
          <p:cNvSpPr txBox="1"/>
          <p:nvPr/>
        </p:nvSpPr>
        <p:spPr>
          <a:xfrm>
            <a:off x="462060" y="1282585"/>
            <a:ext cx="1148520" cy="276999"/>
          </a:xfrm>
          <a:prstGeom prst="rect">
            <a:avLst/>
          </a:prstGeom>
          <a:noFill/>
        </p:spPr>
        <p:txBody>
          <a:bodyPr wrap="none" rtlCol="0">
            <a:spAutoFit/>
          </a:bodyPr>
          <a:lstStyle/>
          <a:p>
            <a:r>
              <a:rPr lang="en-US" sz="1200"/>
              <a:t>Selling Partners</a:t>
            </a:r>
          </a:p>
        </p:txBody>
      </p:sp>
      <p:sp>
        <p:nvSpPr>
          <p:cNvPr id="61" name="TextBox 60">
            <a:extLst>
              <a:ext uri="{FF2B5EF4-FFF2-40B4-BE49-F238E27FC236}">
                <a16:creationId xmlns:a16="http://schemas.microsoft.com/office/drawing/2014/main" id="{ED0AD52F-C973-44AA-8B7D-3B6886F9738C}"/>
              </a:ext>
            </a:extLst>
          </p:cNvPr>
          <p:cNvSpPr txBox="1"/>
          <p:nvPr/>
        </p:nvSpPr>
        <p:spPr>
          <a:xfrm>
            <a:off x="2345724" y="1282584"/>
            <a:ext cx="1163011" cy="276999"/>
          </a:xfrm>
          <a:prstGeom prst="rect">
            <a:avLst/>
          </a:prstGeom>
          <a:noFill/>
        </p:spPr>
        <p:txBody>
          <a:bodyPr wrap="none" rtlCol="0">
            <a:spAutoFit/>
          </a:bodyPr>
          <a:lstStyle/>
          <a:p>
            <a:r>
              <a:rPr lang="en-US" sz="1200"/>
              <a:t>Rolling Partners</a:t>
            </a:r>
          </a:p>
        </p:txBody>
      </p:sp>
      <p:cxnSp>
        <p:nvCxnSpPr>
          <p:cNvPr id="13" name="Straight Connector 12">
            <a:extLst>
              <a:ext uri="{FF2B5EF4-FFF2-40B4-BE49-F238E27FC236}">
                <a16:creationId xmlns:a16="http://schemas.microsoft.com/office/drawing/2014/main" id="{A6658B69-7D25-4A9C-92E4-1473D82804E6}"/>
              </a:ext>
            </a:extLst>
          </p:cNvPr>
          <p:cNvCxnSpPr>
            <a:stCxn id="2" idx="1"/>
            <a:endCxn id="11" idx="2"/>
          </p:cNvCxnSpPr>
          <p:nvPr/>
        </p:nvCxnSpPr>
        <p:spPr>
          <a:xfrm flipH="1" flipV="1">
            <a:off x="1036320" y="1559584"/>
            <a:ext cx="675894" cy="850979"/>
          </a:xfrm>
          <a:prstGeom prst="line">
            <a:avLst/>
          </a:prstGeom>
          <a:ln w="12700" cap="flat" algn="ctr">
            <a:solidFill>
              <a:schemeClr val="accent1"/>
            </a:solidFill>
            <a:prstDash val="solid"/>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A1501DFC-3BBB-452D-9BC1-62DFA10D7DB0}"/>
              </a:ext>
            </a:extLst>
          </p:cNvPr>
          <p:cNvCxnSpPr>
            <a:stCxn id="2" idx="5"/>
            <a:endCxn id="61" idx="2"/>
          </p:cNvCxnSpPr>
          <p:nvPr/>
        </p:nvCxnSpPr>
        <p:spPr>
          <a:xfrm flipV="1">
            <a:off x="2338578" y="1559583"/>
            <a:ext cx="588652" cy="850980"/>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75" name="Rectangle 74">
            <a:extLst>
              <a:ext uri="{FF2B5EF4-FFF2-40B4-BE49-F238E27FC236}">
                <a16:creationId xmlns:a16="http://schemas.microsoft.com/office/drawing/2014/main" id="{DF8A5F42-43EC-4754-8F77-3BB357E47696}"/>
              </a:ext>
            </a:extLst>
          </p:cNvPr>
          <p:cNvSpPr/>
          <p:nvPr/>
        </p:nvSpPr>
        <p:spPr>
          <a:xfrm>
            <a:off x="5473189" y="3503558"/>
            <a:ext cx="1255776" cy="493776"/>
          </a:xfrm>
          <a:prstGeom prst="rect">
            <a:avLst/>
          </a:prstGeom>
          <a:noFill/>
          <a:ln w="12700" cap="flat"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chemeClr val="tx1"/>
                </a:solidFill>
              </a:rPr>
              <a:t>Portfolio</a:t>
            </a:r>
            <a:br>
              <a:rPr lang="en-US" sz="1200">
                <a:solidFill>
                  <a:schemeClr val="tx1"/>
                </a:solidFill>
              </a:rPr>
            </a:br>
            <a:r>
              <a:rPr lang="en-US" sz="1200">
                <a:solidFill>
                  <a:schemeClr val="tx1"/>
                </a:solidFill>
              </a:rPr>
              <a:t>Company</a:t>
            </a:r>
          </a:p>
        </p:txBody>
      </p:sp>
      <p:sp>
        <p:nvSpPr>
          <p:cNvPr id="77" name="TextBox 76">
            <a:extLst>
              <a:ext uri="{FF2B5EF4-FFF2-40B4-BE49-F238E27FC236}">
                <a16:creationId xmlns:a16="http://schemas.microsoft.com/office/drawing/2014/main" id="{A939436A-1AD7-4521-8608-4B9FCDB20746}"/>
              </a:ext>
            </a:extLst>
          </p:cNvPr>
          <p:cNvSpPr txBox="1"/>
          <p:nvPr/>
        </p:nvSpPr>
        <p:spPr>
          <a:xfrm>
            <a:off x="4415803" y="1005585"/>
            <a:ext cx="1148520" cy="276999"/>
          </a:xfrm>
          <a:prstGeom prst="rect">
            <a:avLst/>
          </a:prstGeom>
          <a:noFill/>
        </p:spPr>
        <p:txBody>
          <a:bodyPr wrap="none" rtlCol="0">
            <a:spAutoFit/>
          </a:bodyPr>
          <a:lstStyle/>
          <a:p>
            <a:r>
              <a:rPr lang="en-US" sz="1200"/>
              <a:t>Selling Partners</a:t>
            </a:r>
          </a:p>
        </p:txBody>
      </p:sp>
      <p:sp>
        <p:nvSpPr>
          <p:cNvPr id="82" name="TextBox 81">
            <a:extLst>
              <a:ext uri="{FF2B5EF4-FFF2-40B4-BE49-F238E27FC236}">
                <a16:creationId xmlns:a16="http://schemas.microsoft.com/office/drawing/2014/main" id="{32AFA616-62CF-42B8-A143-F82725754E70}"/>
              </a:ext>
            </a:extLst>
          </p:cNvPr>
          <p:cNvSpPr txBox="1"/>
          <p:nvPr/>
        </p:nvSpPr>
        <p:spPr>
          <a:xfrm>
            <a:off x="6299467" y="1005584"/>
            <a:ext cx="1163011" cy="276999"/>
          </a:xfrm>
          <a:prstGeom prst="rect">
            <a:avLst/>
          </a:prstGeom>
          <a:noFill/>
        </p:spPr>
        <p:txBody>
          <a:bodyPr wrap="none" rtlCol="0">
            <a:spAutoFit/>
          </a:bodyPr>
          <a:lstStyle/>
          <a:p>
            <a:r>
              <a:rPr lang="en-US" sz="1200"/>
              <a:t>Rolling Partners</a:t>
            </a:r>
          </a:p>
        </p:txBody>
      </p:sp>
      <p:cxnSp>
        <p:nvCxnSpPr>
          <p:cNvPr id="83" name="Straight Connector 82">
            <a:extLst>
              <a:ext uri="{FF2B5EF4-FFF2-40B4-BE49-F238E27FC236}">
                <a16:creationId xmlns:a16="http://schemas.microsoft.com/office/drawing/2014/main" id="{DB27A2F9-FB92-4ACA-9484-AC712594C19B}"/>
              </a:ext>
            </a:extLst>
          </p:cNvPr>
          <p:cNvCxnSpPr>
            <a:stCxn id="46" idx="1"/>
            <a:endCxn id="77" idx="2"/>
          </p:cNvCxnSpPr>
          <p:nvPr/>
        </p:nvCxnSpPr>
        <p:spPr>
          <a:xfrm flipH="1" flipV="1">
            <a:off x="4990063" y="1282584"/>
            <a:ext cx="792755" cy="997079"/>
          </a:xfrm>
          <a:prstGeom prst="line">
            <a:avLst/>
          </a:prstGeom>
          <a:ln w="12700" cap="flat" algn="ctr">
            <a:solidFill>
              <a:schemeClr val="accent1"/>
            </a:solidFill>
            <a:prstDash val="solid"/>
          </a:ln>
        </p:spPr>
        <p:style>
          <a:lnRef idx="1">
            <a:schemeClr val="dk1"/>
          </a:lnRef>
          <a:fillRef idx="0">
            <a:schemeClr val="dk1"/>
          </a:fillRef>
          <a:effectRef idx="0">
            <a:schemeClr val="dk1"/>
          </a:effectRef>
          <a:fontRef idx="minor">
            <a:schemeClr val="tx1"/>
          </a:fontRef>
        </p:style>
      </p:cxnSp>
      <p:cxnSp>
        <p:nvCxnSpPr>
          <p:cNvPr id="88" name="Straight Connector 87">
            <a:extLst>
              <a:ext uri="{FF2B5EF4-FFF2-40B4-BE49-F238E27FC236}">
                <a16:creationId xmlns:a16="http://schemas.microsoft.com/office/drawing/2014/main" id="{21E4B9FC-069A-46B6-BBC9-99D1C3D5415D}"/>
              </a:ext>
            </a:extLst>
          </p:cNvPr>
          <p:cNvCxnSpPr>
            <a:stCxn id="46" idx="5"/>
            <a:endCxn id="82" idx="2"/>
          </p:cNvCxnSpPr>
          <p:nvPr/>
        </p:nvCxnSpPr>
        <p:spPr>
          <a:xfrm flipV="1">
            <a:off x="6409182" y="1282583"/>
            <a:ext cx="471791" cy="997080"/>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DA7D99C-2600-4CB0-8F81-EC9FDFB1EEFA}"/>
              </a:ext>
            </a:extLst>
          </p:cNvPr>
          <p:cNvCxnSpPr>
            <a:stCxn id="75" idx="0"/>
            <a:endCxn id="40" idx="4"/>
          </p:cNvCxnSpPr>
          <p:nvPr/>
        </p:nvCxnSpPr>
        <p:spPr>
          <a:xfrm flipH="1" flipV="1">
            <a:off x="6096000" y="3333053"/>
            <a:ext cx="5077" cy="170505"/>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3AD4BD8-8210-45D1-AE2A-A1C2902CFE7E}"/>
              </a:ext>
            </a:extLst>
          </p:cNvPr>
          <p:cNvCxnSpPr>
            <a:stCxn id="40" idx="0"/>
            <a:endCxn id="46" idx="3"/>
          </p:cNvCxnSpPr>
          <p:nvPr/>
        </p:nvCxnSpPr>
        <p:spPr>
          <a:xfrm flipV="1">
            <a:off x="6096000" y="2678546"/>
            <a:ext cx="0" cy="160732"/>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998C7E09-C79B-40C9-B01A-673452C0AD3B}"/>
              </a:ext>
            </a:extLst>
          </p:cNvPr>
          <p:cNvCxnSpPr/>
          <p:nvPr/>
        </p:nvCxnSpPr>
        <p:spPr>
          <a:xfrm>
            <a:off x="6952001" y="2255520"/>
            <a:ext cx="655807" cy="0"/>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57097179-D2C5-49B7-9C7F-607272976C35}"/>
              </a:ext>
            </a:extLst>
          </p:cNvPr>
          <p:cNvCxnSpPr/>
          <p:nvPr/>
        </p:nvCxnSpPr>
        <p:spPr>
          <a:xfrm flipH="1">
            <a:off x="6965167" y="2532446"/>
            <a:ext cx="642641" cy="0"/>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1" name="TextBox 90">
            <a:extLst>
              <a:ext uri="{FF2B5EF4-FFF2-40B4-BE49-F238E27FC236}">
                <a16:creationId xmlns:a16="http://schemas.microsoft.com/office/drawing/2014/main" id="{89D12735-2128-47DD-9078-A01A062D5A88}"/>
              </a:ext>
            </a:extLst>
          </p:cNvPr>
          <p:cNvSpPr txBox="1"/>
          <p:nvPr/>
        </p:nvSpPr>
        <p:spPr>
          <a:xfrm>
            <a:off x="7518548" y="2263344"/>
            <a:ext cx="866519" cy="461665"/>
          </a:xfrm>
          <a:prstGeom prst="rect">
            <a:avLst/>
          </a:prstGeom>
          <a:noFill/>
        </p:spPr>
        <p:txBody>
          <a:bodyPr wrap="none" rtlCol="0">
            <a:spAutoFit/>
          </a:bodyPr>
          <a:lstStyle/>
          <a:p>
            <a:r>
              <a:rPr lang="en-US" sz="1200"/>
              <a:t>New Buyer</a:t>
            </a:r>
          </a:p>
          <a:p>
            <a:endParaRPr lang="en-US" sz="1200"/>
          </a:p>
        </p:txBody>
      </p:sp>
      <p:sp>
        <p:nvSpPr>
          <p:cNvPr id="93" name="TextBox 92">
            <a:extLst>
              <a:ext uri="{FF2B5EF4-FFF2-40B4-BE49-F238E27FC236}">
                <a16:creationId xmlns:a16="http://schemas.microsoft.com/office/drawing/2014/main" id="{A740B054-4CF8-4462-BDEA-50C7EECC2F4B}"/>
              </a:ext>
            </a:extLst>
          </p:cNvPr>
          <p:cNvSpPr txBox="1"/>
          <p:nvPr/>
        </p:nvSpPr>
        <p:spPr>
          <a:xfrm>
            <a:off x="7096475" y="2578613"/>
            <a:ext cx="481222" cy="461665"/>
          </a:xfrm>
          <a:prstGeom prst="rect">
            <a:avLst/>
          </a:prstGeom>
          <a:noFill/>
        </p:spPr>
        <p:txBody>
          <a:bodyPr wrap="none" rtlCol="0">
            <a:spAutoFit/>
          </a:bodyPr>
          <a:lstStyle/>
          <a:p>
            <a:r>
              <a:rPr lang="en-US" sz="1200">
                <a:solidFill>
                  <a:srgbClr val="FF0000"/>
                </a:solidFill>
              </a:rPr>
              <a:t>Cash</a:t>
            </a:r>
          </a:p>
          <a:p>
            <a:endParaRPr lang="en-US" sz="1200">
              <a:solidFill>
                <a:srgbClr val="FF0000"/>
              </a:solidFill>
            </a:endParaRPr>
          </a:p>
        </p:txBody>
      </p:sp>
      <p:cxnSp>
        <p:nvCxnSpPr>
          <p:cNvPr id="63" name="Straight Arrow Connector 62">
            <a:extLst>
              <a:ext uri="{FF2B5EF4-FFF2-40B4-BE49-F238E27FC236}">
                <a16:creationId xmlns:a16="http://schemas.microsoft.com/office/drawing/2014/main" id="{E7B36B16-D5C9-4ADB-8E04-D04CA5F5C3B1}"/>
              </a:ext>
            </a:extLst>
          </p:cNvPr>
          <p:cNvCxnSpPr/>
          <p:nvPr/>
        </p:nvCxnSpPr>
        <p:spPr>
          <a:xfrm flipH="1" flipV="1">
            <a:off x="4863619" y="1421083"/>
            <a:ext cx="700704" cy="926701"/>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802C0037-FD31-44AF-9D41-33D0DF6D1A1F}"/>
              </a:ext>
            </a:extLst>
          </p:cNvPr>
          <p:cNvSpPr txBox="1"/>
          <p:nvPr/>
        </p:nvSpPr>
        <p:spPr>
          <a:xfrm>
            <a:off x="4473975" y="1534089"/>
            <a:ext cx="481222" cy="276999"/>
          </a:xfrm>
          <a:prstGeom prst="rect">
            <a:avLst/>
          </a:prstGeom>
          <a:noFill/>
        </p:spPr>
        <p:txBody>
          <a:bodyPr wrap="none" rtlCol="0">
            <a:spAutoFit/>
          </a:bodyPr>
          <a:lstStyle/>
          <a:p>
            <a:r>
              <a:rPr lang="en-US" sz="1200">
                <a:solidFill>
                  <a:srgbClr val="FF0000"/>
                </a:solidFill>
              </a:rPr>
              <a:t>Cash</a:t>
            </a:r>
          </a:p>
        </p:txBody>
      </p:sp>
      <p:cxnSp>
        <p:nvCxnSpPr>
          <p:cNvPr id="65" name="Straight Arrow Connector 64">
            <a:extLst>
              <a:ext uri="{FF2B5EF4-FFF2-40B4-BE49-F238E27FC236}">
                <a16:creationId xmlns:a16="http://schemas.microsoft.com/office/drawing/2014/main" id="{6ED4F73C-E937-443E-A11A-8F9598012A35}"/>
              </a:ext>
            </a:extLst>
          </p:cNvPr>
          <p:cNvCxnSpPr/>
          <p:nvPr/>
        </p:nvCxnSpPr>
        <p:spPr>
          <a:xfrm flipV="1">
            <a:off x="6560335" y="1407174"/>
            <a:ext cx="440135" cy="940534"/>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6" name="TextBox 95">
            <a:extLst>
              <a:ext uri="{FF2B5EF4-FFF2-40B4-BE49-F238E27FC236}">
                <a16:creationId xmlns:a16="http://schemas.microsoft.com/office/drawing/2014/main" id="{22760AD7-2A8A-476F-A560-D4ACA1E08C01}"/>
              </a:ext>
            </a:extLst>
          </p:cNvPr>
          <p:cNvSpPr txBox="1"/>
          <p:nvPr/>
        </p:nvSpPr>
        <p:spPr>
          <a:xfrm>
            <a:off x="7010914" y="1481987"/>
            <a:ext cx="1193788" cy="276999"/>
          </a:xfrm>
          <a:prstGeom prst="rect">
            <a:avLst/>
          </a:prstGeom>
          <a:noFill/>
        </p:spPr>
        <p:txBody>
          <a:bodyPr wrap="none" rtlCol="0">
            <a:spAutoFit/>
          </a:bodyPr>
          <a:lstStyle/>
          <a:p>
            <a:r>
              <a:rPr lang="en-US" sz="1200">
                <a:solidFill>
                  <a:srgbClr val="FF0000"/>
                </a:solidFill>
              </a:rPr>
              <a:t>Newco Interests</a:t>
            </a:r>
          </a:p>
        </p:txBody>
      </p:sp>
      <p:sp>
        <p:nvSpPr>
          <p:cNvPr id="98" name="Rectangle 97">
            <a:extLst>
              <a:ext uri="{FF2B5EF4-FFF2-40B4-BE49-F238E27FC236}">
                <a16:creationId xmlns:a16="http://schemas.microsoft.com/office/drawing/2014/main" id="{969B1F70-E7F1-4AD0-BE83-302CF8D63ECF}"/>
              </a:ext>
            </a:extLst>
          </p:cNvPr>
          <p:cNvSpPr/>
          <p:nvPr/>
        </p:nvSpPr>
        <p:spPr>
          <a:xfrm>
            <a:off x="9566307" y="2868670"/>
            <a:ext cx="1255776" cy="493776"/>
          </a:xfrm>
          <a:prstGeom prst="rect">
            <a:avLst/>
          </a:prstGeom>
          <a:noFill/>
          <a:ln w="12700" cap="flat"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chemeClr val="tx1"/>
                </a:solidFill>
              </a:rPr>
              <a:t>Portfolio</a:t>
            </a:r>
            <a:br>
              <a:rPr lang="en-US" sz="1200">
                <a:solidFill>
                  <a:schemeClr val="tx1"/>
                </a:solidFill>
              </a:rPr>
            </a:br>
            <a:r>
              <a:rPr lang="en-US" sz="1200">
                <a:solidFill>
                  <a:schemeClr val="tx1"/>
                </a:solidFill>
              </a:rPr>
              <a:t>Company</a:t>
            </a:r>
          </a:p>
        </p:txBody>
      </p:sp>
      <p:cxnSp>
        <p:nvCxnSpPr>
          <p:cNvPr id="99" name="Straight Connector 98">
            <a:extLst>
              <a:ext uri="{FF2B5EF4-FFF2-40B4-BE49-F238E27FC236}">
                <a16:creationId xmlns:a16="http://schemas.microsoft.com/office/drawing/2014/main" id="{33794636-137C-432F-8FF7-E1760479CE6B}"/>
              </a:ext>
            </a:extLst>
          </p:cNvPr>
          <p:cNvCxnSpPr>
            <a:stCxn id="98" idx="0"/>
          </p:cNvCxnSpPr>
          <p:nvPr/>
        </p:nvCxnSpPr>
        <p:spPr>
          <a:xfrm flipV="1">
            <a:off x="10194195" y="2581348"/>
            <a:ext cx="0" cy="287322"/>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B6797D46-E0C8-48F1-8C57-2E025C5927BB}"/>
              </a:ext>
            </a:extLst>
          </p:cNvPr>
          <p:cNvSpPr txBox="1"/>
          <p:nvPr/>
        </p:nvSpPr>
        <p:spPr>
          <a:xfrm>
            <a:off x="8632383" y="1054487"/>
            <a:ext cx="866519" cy="276999"/>
          </a:xfrm>
          <a:prstGeom prst="rect">
            <a:avLst/>
          </a:prstGeom>
          <a:noFill/>
        </p:spPr>
        <p:txBody>
          <a:bodyPr wrap="none" rtlCol="0">
            <a:spAutoFit/>
          </a:bodyPr>
          <a:lstStyle/>
          <a:p>
            <a:r>
              <a:rPr lang="en-US" sz="1200"/>
              <a:t>New Buyer</a:t>
            </a:r>
          </a:p>
        </p:txBody>
      </p:sp>
      <p:sp>
        <p:nvSpPr>
          <p:cNvPr id="101" name="TextBox 100">
            <a:extLst>
              <a:ext uri="{FF2B5EF4-FFF2-40B4-BE49-F238E27FC236}">
                <a16:creationId xmlns:a16="http://schemas.microsoft.com/office/drawing/2014/main" id="{F03AC079-CEB7-4885-91D1-488C2AE81419}"/>
              </a:ext>
            </a:extLst>
          </p:cNvPr>
          <p:cNvSpPr txBox="1"/>
          <p:nvPr/>
        </p:nvSpPr>
        <p:spPr>
          <a:xfrm>
            <a:off x="10516047" y="1054486"/>
            <a:ext cx="1163011" cy="276999"/>
          </a:xfrm>
          <a:prstGeom prst="rect">
            <a:avLst/>
          </a:prstGeom>
          <a:noFill/>
        </p:spPr>
        <p:txBody>
          <a:bodyPr wrap="none" rtlCol="0">
            <a:spAutoFit/>
          </a:bodyPr>
          <a:lstStyle/>
          <a:p>
            <a:r>
              <a:rPr lang="en-US" sz="1200"/>
              <a:t>Rolling Partners</a:t>
            </a:r>
          </a:p>
        </p:txBody>
      </p:sp>
      <p:cxnSp>
        <p:nvCxnSpPr>
          <p:cNvPr id="102" name="Straight Connector 101">
            <a:extLst>
              <a:ext uri="{FF2B5EF4-FFF2-40B4-BE49-F238E27FC236}">
                <a16:creationId xmlns:a16="http://schemas.microsoft.com/office/drawing/2014/main" id="{E724FD19-77FD-49EF-A798-464A823BBD95}"/>
              </a:ext>
            </a:extLst>
          </p:cNvPr>
          <p:cNvCxnSpPr>
            <a:stCxn id="64" idx="1"/>
            <a:endCxn id="100" idx="2"/>
          </p:cNvCxnSpPr>
          <p:nvPr/>
        </p:nvCxnSpPr>
        <p:spPr>
          <a:xfrm flipH="1" flipV="1">
            <a:off x="9065643" y="1331486"/>
            <a:ext cx="824840" cy="847502"/>
          </a:xfrm>
          <a:prstGeom prst="line">
            <a:avLst/>
          </a:prstGeom>
          <a:ln w="12700" cap="flat" algn="ctr">
            <a:solidFill>
              <a:schemeClr val="accent1"/>
            </a:solidFill>
            <a:prstDash val="solid"/>
          </a:ln>
        </p:spPr>
        <p:style>
          <a:lnRef idx="1">
            <a:schemeClr val="dk1"/>
          </a:lnRef>
          <a:fillRef idx="0">
            <a:schemeClr val="dk1"/>
          </a:fillRef>
          <a:effectRef idx="0">
            <a:schemeClr val="dk1"/>
          </a:effectRef>
          <a:fontRef idx="minor">
            <a:schemeClr val="tx1"/>
          </a:fontRef>
        </p:style>
      </p:cxnSp>
      <p:cxnSp>
        <p:nvCxnSpPr>
          <p:cNvPr id="103" name="Straight Connector 102">
            <a:extLst>
              <a:ext uri="{FF2B5EF4-FFF2-40B4-BE49-F238E27FC236}">
                <a16:creationId xmlns:a16="http://schemas.microsoft.com/office/drawing/2014/main" id="{96DCC710-7CA8-4353-94BD-7C0B32B0381C}"/>
              </a:ext>
            </a:extLst>
          </p:cNvPr>
          <p:cNvCxnSpPr>
            <a:stCxn id="64" idx="5"/>
            <a:endCxn id="101" idx="2"/>
          </p:cNvCxnSpPr>
          <p:nvPr/>
        </p:nvCxnSpPr>
        <p:spPr>
          <a:xfrm flipV="1">
            <a:off x="10516847" y="1331485"/>
            <a:ext cx="580706" cy="847503"/>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a16="http://schemas.microsoft.com/office/drawing/2014/main" id="{D24D8441-11C1-4220-8889-460DF973E0E0}"/>
              </a:ext>
            </a:extLst>
          </p:cNvPr>
          <p:cNvSpPr txBox="1"/>
          <p:nvPr/>
        </p:nvSpPr>
        <p:spPr>
          <a:xfrm>
            <a:off x="838200" y="530352"/>
            <a:ext cx="10515600" cy="6159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2400" b="1" i="0" u="none" strike="noStrike" kern="1200" cap="none" spc="0" normalizeH="0" baseline="0" noProof="0">
                <a:ln>
                  <a:noFill/>
                </a:ln>
                <a:solidFill>
                  <a:prstClr val="black"/>
                </a:solidFill>
                <a:effectLst/>
                <a:uLnTx/>
                <a:uFillTx/>
                <a:latin typeface="+mn-lt"/>
                <a:ea typeface="+mn-ea"/>
                <a:cs typeface="+mn-cs"/>
              </a:rPr>
              <a:t>Example – Partnership Continuation and Disguised Sale</a:t>
            </a:r>
            <a:endParaRPr kumimoji="0" lang="en-US" sz="2400" b="0" i="0" u="none" strike="noStrike" kern="1200" cap="none" spc="0" normalizeH="0" baseline="0" noProof="0">
              <a:ln>
                <a:noFill/>
              </a:ln>
              <a:solidFill>
                <a:prstClr val="black"/>
              </a:solidFill>
              <a:effectLst/>
              <a:uLnTx/>
              <a:uFillTx/>
              <a:latin typeface="+mn-lt"/>
              <a:ea typeface="+mn-ea"/>
              <a:cs typeface="+mn-cs"/>
            </a:endParaRPr>
          </a:p>
        </p:txBody>
      </p:sp>
      <p:grpSp>
        <p:nvGrpSpPr>
          <p:cNvPr id="22" name="Group 21">
            <a:extLst>
              <a:ext uri="{FF2B5EF4-FFF2-40B4-BE49-F238E27FC236}">
                <a16:creationId xmlns:a16="http://schemas.microsoft.com/office/drawing/2014/main" id="{AD3A8A6A-7DE4-491A-AEEF-449CE4AD20BE}"/>
              </a:ext>
            </a:extLst>
          </p:cNvPr>
          <p:cNvGrpSpPr/>
          <p:nvPr/>
        </p:nvGrpSpPr>
        <p:grpSpPr>
          <a:xfrm>
            <a:off x="5463035" y="2839277"/>
            <a:ext cx="1265931" cy="493776"/>
            <a:chOff x="5349727" y="2839277"/>
            <a:chExt cx="1265931" cy="649681"/>
          </a:xfrm>
        </p:grpSpPr>
        <p:sp>
          <p:nvSpPr>
            <p:cNvPr id="39" name="Rectangle 38">
              <a:extLst>
                <a:ext uri="{FF2B5EF4-FFF2-40B4-BE49-F238E27FC236}">
                  <a16:creationId xmlns:a16="http://schemas.microsoft.com/office/drawing/2014/main" id="{F3ADEBA1-92BF-4B4F-A790-F358567358EF}"/>
                </a:ext>
              </a:extLst>
            </p:cNvPr>
            <p:cNvSpPr/>
            <p:nvPr/>
          </p:nvSpPr>
          <p:spPr>
            <a:xfrm>
              <a:off x="5349727" y="2839277"/>
              <a:ext cx="1265931" cy="649680"/>
            </a:xfrm>
            <a:prstGeom prst="rect">
              <a:avLst/>
            </a:prstGeom>
            <a:noFill/>
            <a:ln w="12700" cap="flat"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534851AC-2808-4597-9DBE-3AC5FD25A7A7}"/>
                </a:ext>
              </a:extLst>
            </p:cNvPr>
            <p:cNvSpPr/>
            <p:nvPr/>
          </p:nvSpPr>
          <p:spPr>
            <a:xfrm>
              <a:off x="5349727" y="2839278"/>
              <a:ext cx="1265930" cy="649680"/>
            </a:xfrm>
            <a:prstGeom prst="ellipse">
              <a:avLst/>
            </a:prstGeom>
            <a:noFill/>
            <a:ln w="12700" cap="flat"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solidFill>
                    <a:schemeClr val="tx1"/>
                  </a:solidFill>
                </a:rPr>
                <a:t>Newco</a:t>
              </a:r>
            </a:p>
          </p:txBody>
        </p:sp>
      </p:grpSp>
      <p:sp>
        <p:nvSpPr>
          <p:cNvPr id="46" name="Isosceles Triangle 45">
            <a:extLst>
              <a:ext uri="{FF2B5EF4-FFF2-40B4-BE49-F238E27FC236}">
                <a16:creationId xmlns:a16="http://schemas.microsoft.com/office/drawing/2014/main" id="{CE1552A7-5B92-4A12-8AC6-4743E7C5E12F}"/>
              </a:ext>
            </a:extLst>
          </p:cNvPr>
          <p:cNvSpPr/>
          <p:nvPr/>
        </p:nvSpPr>
        <p:spPr>
          <a:xfrm>
            <a:off x="5469636" y="1880780"/>
            <a:ext cx="1252728" cy="797766"/>
          </a:xfrm>
          <a:prstGeom prst="triangle">
            <a:avLst/>
          </a:prstGeom>
          <a:noFill/>
          <a:ln w="12700" cap="flat"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1200">
                <a:solidFill>
                  <a:schemeClr val="tx1"/>
                </a:solidFill>
              </a:rPr>
              <a:t>Investment</a:t>
            </a:r>
            <a:br>
              <a:rPr lang="en-US" sz="1200">
                <a:solidFill>
                  <a:schemeClr val="tx1"/>
                </a:solidFill>
              </a:rPr>
            </a:br>
            <a:r>
              <a:rPr lang="en-US" sz="1200">
                <a:solidFill>
                  <a:schemeClr val="tx1"/>
                </a:solidFill>
              </a:rPr>
              <a:t>Partnership</a:t>
            </a:r>
          </a:p>
        </p:txBody>
      </p:sp>
      <p:sp>
        <p:nvSpPr>
          <p:cNvPr id="64" name="Isosceles Triangle 63">
            <a:extLst>
              <a:ext uri="{FF2B5EF4-FFF2-40B4-BE49-F238E27FC236}">
                <a16:creationId xmlns:a16="http://schemas.microsoft.com/office/drawing/2014/main" id="{862BB62E-53A0-48DC-A84C-FA8EE9D0E94F}"/>
              </a:ext>
            </a:extLst>
          </p:cNvPr>
          <p:cNvSpPr/>
          <p:nvPr/>
        </p:nvSpPr>
        <p:spPr>
          <a:xfrm>
            <a:off x="9577301" y="1780105"/>
            <a:ext cx="1252728" cy="797766"/>
          </a:xfrm>
          <a:prstGeom prst="triangle">
            <a:avLst/>
          </a:prstGeom>
          <a:noFill/>
          <a:ln w="12700" cap="flat" algn="ctr">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1200">
                <a:solidFill>
                  <a:schemeClr val="tx1"/>
                </a:solidFill>
              </a:rPr>
              <a:t>Newco</a:t>
            </a:r>
          </a:p>
        </p:txBody>
      </p:sp>
      <p:grpSp>
        <p:nvGrpSpPr>
          <p:cNvPr id="70" name="Group 69">
            <a:extLst>
              <a:ext uri="{FF2B5EF4-FFF2-40B4-BE49-F238E27FC236}">
                <a16:creationId xmlns:a16="http://schemas.microsoft.com/office/drawing/2014/main" id="{95C3E2B1-4FD4-427C-8C6C-372C4BFDD0A3}"/>
              </a:ext>
            </a:extLst>
          </p:cNvPr>
          <p:cNvGrpSpPr/>
          <p:nvPr/>
        </p:nvGrpSpPr>
        <p:grpSpPr>
          <a:xfrm>
            <a:off x="3793474" y="1168549"/>
            <a:ext cx="4642737" cy="2881842"/>
            <a:chOff x="3793475" y="1168549"/>
            <a:chExt cx="4570164" cy="2260645"/>
          </a:xfrm>
        </p:grpSpPr>
        <p:cxnSp>
          <p:nvCxnSpPr>
            <p:cNvPr id="71" name="Straight Connector 70">
              <a:extLst>
                <a:ext uri="{FF2B5EF4-FFF2-40B4-BE49-F238E27FC236}">
                  <a16:creationId xmlns:a16="http://schemas.microsoft.com/office/drawing/2014/main" id="{21AE7101-2317-4AFF-8137-7CA37DB0CED2}"/>
                </a:ext>
              </a:extLst>
            </p:cNvPr>
            <p:cNvCxnSpPr/>
            <p:nvPr/>
          </p:nvCxnSpPr>
          <p:spPr>
            <a:xfrm>
              <a:off x="3793475" y="1168549"/>
              <a:ext cx="0" cy="2260451"/>
            </a:xfrm>
            <a:prstGeom prst="line">
              <a:avLst/>
            </a:prstGeom>
            <a:ln w="12700" cap="flat" algn="ctr">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B24A500D-79FB-4A3E-82C7-9DC6BD3A9DE2}"/>
                </a:ext>
              </a:extLst>
            </p:cNvPr>
            <p:cNvCxnSpPr/>
            <p:nvPr/>
          </p:nvCxnSpPr>
          <p:spPr>
            <a:xfrm>
              <a:off x="8363639" y="1168743"/>
              <a:ext cx="0" cy="2260451"/>
            </a:xfrm>
            <a:prstGeom prst="line">
              <a:avLst/>
            </a:prstGeom>
            <a:ln w="12700" cap="flat" algn="ctr">
              <a:solidFill>
                <a:schemeClr val="tx1"/>
              </a:solidFill>
              <a:prstDash val="soli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097833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D04ED8-2A7B-4D38-8675-E38080816F15}"/>
              </a:ext>
            </a:extLst>
          </p:cNvPr>
          <p:cNvSpPr txBox="1"/>
          <p:nvPr/>
        </p:nvSpPr>
        <p:spPr>
          <a:xfrm>
            <a:off x="863082" y="2553447"/>
            <a:ext cx="10490718" cy="2000548"/>
          </a:xfrm>
          <a:prstGeom prst="rect">
            <a:avLst/>
          </a:prstGeom>
          <a:noFill/>
        </p:spPr>
        <p:txBody>
          <a:bodyPr wrap="square" rtlCol="0">
            <a:spAutoFit/>
          </a:bodyPr>
          <a:lstStyle/>
          <a:p>
            <a:pPr marL="742950" marR="0" lvl="0" indent="-742950" algn="ctr" defTabSz="914400" rtl="0" eaLnBrk="1" fontAlgn="auto" latinLnBrk="0" hangingPunct="1">
              <a:lnSpc>
                <a:spcPct val="100000"/>
              </a:lnSpc>
              <a:spcBef>
                <a:spcPct val="0"/>
              </a:spcBef>
              <a:spcAft>
                <a:spcPct val="0"/>
              </a:spcAft>
              <a:buClrTx/>
              <a:buSzTx/>
              <a:buAutoNum type="arabicPeriod" startAt="5"/>
              <a:defRPr/>
            </a:pPr>
            <a:r>
              <a:rPr kumimoji="0" lang="en-US" sz="3600" i="0" u="none" strike="noStrike" kern="1200" cap="none" spc="0" normalizeH="0" baseline="0" noProof="0">
                <a:ln>
                  <a:noFill/>
                </a:ln>
                <a:solidFill>
                  <a:prstClr val="black"/>
                </a:solidFill>
                <a:effectLst/>
                <a:uLnTx/>
                <a:uFillTx/>
                <a:latin typeface="Calibri" panose="020F0502020204030204"/>
                <a:ea typeface="+mn-ea"/>
                <a:cs typeface="+mn-cs"/>
              </a:rPr>
              <a:t>Can Section 708 Learn from COI and COBE</a:t>
            </a:r>
            <a:br>
              <a:rPr kumimoji="0" lang="en-US" sz="3600" i="0" u="none" strike="noStrike" kern="1200" cap="none" spc="0" normalizeH="0" baseline="0" noProof="0">
                <a:ln>
                  <a:noFill/>
                </a:ln>
                <a:solidFill>
                  <a:prstClr val="black"/>
                </a:solidFill>
                <a:effectLst/>
                <a:uLnTx/>
                <a:uFillTx/>
                <a:latin typeface="Calibri" panose="020F0502020204030204"/>
                <a:ea typeface="+mn-ea"/>
                <a:cs typeface="+mn-cs"/>
              </a:rPr>
            </a:br>
            <a:endParaRPr lang="en-US" sz="3600">
              <a:solidFill>
                <a:prstClr val="black"/>
              </a:solidFill>
              <a:latin typeface="Calibri" panose="020F0502020204030204"/>
            </a:endParaRPr>
          </a:p>
          <a:p>
            <a:pPr marR="0" lvl="0" algn="ctr" defTabSz="914400" rtl="0" eaLnBrk="1" fontAlgn="auto" latinLnBrk="0" hangingPunct="1">
              <a:lnSpc>
                <a:spcPct val="100000"/>
              </a:lnSpc>
              <a:spcBef>
                <a:spcPct val="0"/>
              </a:spcBef>
              <a:spcAft>
                <a:spcPct val="0"/>
              </a:spcAft>
              <a:buClrTx/>
              <a:buSzTx/>
              <a:defRPr/>
            </a:pPr>
            <a:r>
              <a:rPr kumimoji="0" lang="en-US" sz="2800" i="0" u="none" strike="noStrike" kern="1200" cap="none" spc="0" normalizeH="0" baseline="0" noProof="0">
                <a:ln>
                  <a:noFill/>
                </a:ln>
                <a:solidFill>
                  <a:prstClr val="black"/>
                </a:solidFill>
                <a:effectLst/>
                <a:uLnTx/>
                <a:uFillTx/>
                <a:latin typeface="Calibri" panose="020F0502020204030204"/>
                <a:ea typeface="+mn-ea"/>
                <a:cs typeface="+mn-cs"/>
              </a:rPr>
              <a:t>Should the Standard Be So Low?</a:t>
            </a:r>
          </a:p>
          <a:p>
            <a:pPr marL="0" marR="0" lvl="0" indent="0" algn="l" defTabSz="914400" rtl="0" eaLnBrk="1" fontAlgn="auto"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BFBD1F57-79EA-4E76-936D-58971D12AD9C}"/>
              </a:ext>
            </a:extLst>
          </p:cNvPr>
          <p:cNvSpPr>
            <a:spLocks noGrp="1"/>
          </p:cNvSpPr>
          <p:nvPr>
            <p:ph type="sldNum" sz="quarter" idx="12"/>
          </p:nvPr>
        </p:nvSpPr>
        <p:spPr/>
        <p:txBody>
          <a:bodyPr/>
          <a:lstStyle/>
          <a:p>
            <a:fld id="{65AFAB5D-A498-4573-A847-903418A04ABF}" type="slidenum">
              <a:rPr lang="en-US" smtClean="0"/>
              <a:t>44</a:t>
            </a:fld>
            <a:endParaRPr lang="en-US"/>
          </a:p>
        </p:txBody>
      </p:sp>
    </p:spTree>
    <p:extLst>
      <p:ext uri="{BB962C8B-B14F-4D97-AF65-F5344CB8AC3E}">
        <p14:creationId xmlns:p14="http://schemas.microsoft.com/office/powerpoint/2010/main" val="40920937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F1DED7B-D102-4FA0-BCD5-4649C363888C}"/>
              </a:ext>
            </a:extLst>
          </p:cNvPr>
          <p:cNvSpPr txBox="1"/>
          <p:nvPr/>
        </p:nvSpPr>
        <p:spPr>
          <a:xfrm>
            <a:off x="449580" y="530352"/>
            <a:ext cx="11292840" cy="5447645"/>
          </a:xfrm>
          <a:prstGeom prst="rect">
            <a:avLst/>
          </a:prstGeom>
          <a:noFill/>
        </p:spPr>
        <p:txBody>
          <a:bodyPr wrap="square" rtlCol="0">
            <a:spAutoFit/>
          </a:bodyPr>
          <a:lstStyle/>
          <a:p>
            <a:pPr algn="ctr">
              <a:spcAft>
                <a:spcPts val="2400"/>
              </a:spcAft>
            </a:pPr>
            <a:r>
              <a:rPr lang="en-US" sz="2400" b="1"/>
              <a:t>Non-Statutory Continuity Requirements for a Corporate Reorg </a:t>
            </a:r>
          </a:p>
          <a:p>
            <a:pPr marL="342900" indent="-342900">
              <a:spcAft>
                <a:spcPts val="1200"/>
              </a:spcAft>
              <a:buFont typeface="Arial" panose="020B0604020202020204" pitchFamily="34" charset="0"/>
              <a:buChar char="•"/>
            </a:pPr>
            <a:r>
              <a:rPr lang="en-US" b="1"/>
              <a:t>Continuity of shareholder interest (COI):</a:t>
            </a:r>
          </a:p>
          <a:p>
            <a:pPr marL="800100" lvl="1" indent="-342900">
              <a:spcAft>
                <a:spcPts val="1200"/>
              </a:spcAft>
              <a:buFont typeface="Arial" panose="020B0604020202020204" pitchFamily="34" charset="0"/>
              <a:buChar char="•"/>
            </a:pPr>
            <a:r>
              <a:rPr lang="en-US"/>
              <a:t>COI requires that “a substantial part of the value of the proprietary interests in the target corporation be preserved in the reorganization.”  </a:t>
            </a:r>
            <a:r>
              <a:rPr lang="en-US" i="1"/>
              <a:t>Treas. Reg. Section 1.368-1(e)</a:t>
            </a:r>
          </a:p>
          <a:p>
            <a:pPr marL="1257300" lvl="2" indent="-342900">
              <a:spcAft>
                <a:spcPts val="1200"/>
              </a:spcAft>
              <a:buFont typeface="Arial" panose="020B0604020202020204" pitchFamily="34" charset="0"/>
              <a:buChar char="•"/>
            </a:pPr>
            <a:r>
              <a:rPr kumimoji="0" lang="en-US" b="0" i="0" u="none" strike="noStrike" kern="1200" cap="none" spc="0" normalizeH="0" baseline="0" noProof="0">
                <a:ln>
                  <a:noFill/>
                </a:ln>
                <a:solidFill>
                  <a:prstClr val="black"/>
                </a:solidFill>
                <a:effectLst/>
                <a:uLnTx/>
                <a:uFillTx/>
                <a:latin typeface="Calibri" panose="020F0502020204030204"/>
                <a:ea typeface="+mn-ea"/>
                <a:cs typeface="+mn-cs"/>
              </a:rPr>
              <a:t>An example added to the 2005 regulations confirmed that 40% qualifying stock consideration is generally sufficient</a:t>
            </a:r>
          </a:p>
          <a:p>
            <a:pPr marL="1257300" lvl="2" indent="-342900">
              <a:spcAft>
                <a:spcPts val="1200"/>
              </a:spcAft>
              <a:buFont typeface="Arial" panose="020B0604020202020204" pitchFamily="34" charset="0"/>
              <a:buChar char="•"/>
            </a:pPr>
            <a:r>
              <a:rPr kumimoji="0" lang="en-US" b="0" i="1" u="none" strike="noStrike" kern="1200" cap="none" spc="0" normalizeH="0" baseline="0" noProof="0">
                <a:ln>
                  <a:noFill/>
                </a:ln>
                <a:solidFill>
                  <a:prstClr val="black"/>
                </a:solidFill>
                <a:effectLst/>
                <a:uLnTx/>
                <a:uFillTx/>
                <a:latin typeface="Calibri" panose="020F0502020204030204"/>
                <a:ea typeface="+mn-ea"/>
                <a:cs typeface="+mn-cs"/>
              </a:rPr>
              <a:t>John A. Nelson Co.</a:t>
            </a:r>
            <a:r>
              <a:rPr kumimoji="0" lang="en-US" b="0" i="0" u="none" strike="noStrike" kern="1200" cap="none" spc="0" normalizeH="0" baseline="0" noProof="0">
                <a:ln>
                  <a:noFill/>
                </a:ln>
                <a:solidFill>
                  <a:prstClr val="black"/>
                </a:solidFill>
                <a:effectLst/>
                <a:uLnTx/>
                <a:uFillTx/>
                <a:latin typeface="Calibri" panose="020F0502020204030204"/>
                <a:ea typeface="+mn-ea"/>
                <a:cs typeface="+mn-cs"/>
              </a:rPr>
              <a:t> (1934) (COI satisfied when preferred stock represented 38 percent of the total consideration)</a:t>
            </a:r>
            <a:endParaRPr lang="en-US" i="1"/>
          </a:p>
          <a:p>
            <a:pPr marL="800100" lvl="1" indent="-342900">
              <a:spcAft>
                <a:spcPts val="1200"/>
              </a:spcAft>
              <a:buFont typeface="Arial" panose="020B0604020202020204" pitchFamily="34" charset="0"/>
              <a:buChar char="•"/>
            </a:pPr>
            <a:endParaRPr lang="en-US" i="1"/>
          </a:p>
          <a:p>
            <a:pPr marL="342900" indent="-342900">
              <a:spcAft>
                <a:spcPts val="1200"/>
              </a:spcAft>
              <a:buFont typeface="Arial" panose="020B0604020202020204" pitchFamily="34" charset="0"/>
              <a:buChar char="•"/>
            </a:pPr>
            <a:r>
              <a:rPr lang="en-US" b="1"/>
              <a:t>Continuity of business enterprise (“COBE”): </a:t>
            </a:r>
          </a:p>
          <a:p>
            <a:pPr marL="800100" lvl="1" indent="-342900">
              <a:spcAft>
                <a:spcPts val="1200"/>
              </a:spcAft>
              <a:buFont typeface="Arial" panose="020B0604020202020204" pitchFamily="34" charset="0"/>
              <a:buChar char="•"/>
            </a:pPr>
            <a:r>
              <a:rPr lang="en-US"/>
              <a:t>COBE requires that “the issuing corporation (P) . . . either continue the target corporation's (T's) historic business or use a significant portion of T's historic business assets in a business.” </a:t>
            </a:r>
            <a:r>
              <a:rPr lang="en-US" i="1"/>
              <a:t>Treas. Reg. Section 1.368-1(d)</a:t>
            </a:r>
          </a:p>
          <a:p>
            <a:pPr marL="1257300" lvl="2" indent="-342900">
              <a:spcAft>
                <a:spcPts val="1200"/>
              </a:spcAft>
              <a:buFont typeface="Arial" panose="020B0604020202020204" pitchFamily="34" charset="0"/>
              <a:buChar char="•"/>
            </a:pPr>
            <a:r>
              <a:rPr lang="en-US" i="1"/>
              <a:t>Treas. Reg. Section 1.368-1(d)(5), Example (1)</a:t>
            </a:r>
            <a:r>
              <a:rPr lang="en-US"/>
              <a:t> (COBE satisfied where T retained business equal to one-third of total value)</a:t>
            </a:r>
          </a:p>
        </p:txBody>
      </p:sp>
      <p:sp>
        <p:nvSpPr>
          <p:cNvPr id="2" name="Slide Number Placeholder 1">
            <a:extLst>
              <a:ext uri="{FF2B5EF4-FFF2-40B4-BE49-F238E27FC236}">
                <a16:creationId xmlns:a16="http://schemas.microsoft.com/office/drawing/2014/main" id="{634A135E-9FDF-4AE9-A116-48BA6DDB2D67}"/>
              </a:ext>
            </a:extLst>
          </p:cNvPr>
          <p:cNvSpPr>
            <a:spLocks noGrp="1"/>
          </p:cNvSpPr>
          <p:nvPr>
            <p:ph type="sldNum" sz="quarter" idx="12"/>
          </p:nvPr>
        </p:nvSpPr>
        <p:spPr/>
        <p:txBody>
          <a:bodyPr/>
          <a:lstStyle/>
          <a:p>
            <a:fld id="{65AFAB5D-A498-4573-A847-903418A04ABF}" type="slidenum">
              <a:rPr lang="en-US" smtClean="0"/>
              <a:t>45</a:t>
            </a:fld>
            <a:endParaRPr lang="en-US"/>
          </a:p>
        </p:txBody>
      </p:sp>
    </p:spTree>
    <p:extLst>
      <p:ext uri="{BB962C8B-B14F-4D97-AF65-F5344CB8AC3E}">
        <p14:creationId xmlns:p14="http://schemas.microsoft.com/office/powerpoint/2010/main" val="11675354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2224A60-403D-4BF0-BD95-F6DFAC510A1D}"/>
              </a:ext>
            </a:extLst>
          </p:cNvPr>
          <p:cNvSpPr>
            <a:spLocks noGrp="1"/>
          </p:cNvSpPr>
          <p:nvPr>
            <p:ph type="sldNum" sz="quarter" idx="12"/>
          </p:nvPr>
        </p:nvSpPr>
        <p:spPr/>
        <p:txBody>
          <a:bodyPr/>
          <a:lstStyle/>
          <a:p>
            <a:fld id="{65AFAB5D-A498-4573-A847-903418A04ABF}" type="slidenum">
              <a:rPr lang="en-US" smtClean="0"/>
              <a:t>46</a:t>
            </a:fld>
            <a:endParaRPr lang="en-US"/>
          </a:p>
        </p:txBody>
      </p:sp>
      <p:sp>
        <p:nvSpPr>
          <p:cNvPr id="86" name="TextBox 85">
            <a:extLst>
              <a:ext uri="{FF2B5EF4-FFF2-40B4-BE49-F238E27FC236}">
                <a16:creationId xmlns:a16="http://schemas.microsoft.com/office/drawing/2014/main" id="{8A39538E-DAD6-4B05-A4D0-380D4DB1C07E}"/>
              </a:ext>
            </a:extLst>
          </p:cNvPr>
          <p:cNvSpPr txBox="1"/>
          <p:nvPr/>
        </p:nvSpPr>
        <p:spPr>
          <a:xfrm>
            <a:off x="449580" y="4057412"/>
            <a:ext cx="10473842" cy="584775"/>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endParaRPr kumimoji="0" lang="en-US" sz="1600" b="0" i="0" u="none" strike="noStrike" kern="1200" cap="none" spc="0" normalizeH="0" baseline="0" noProof="0">
              <a:ln>
                <a:noFill/>
              </a:ln>
              <a:solidFill>
                <a:prstClr val="black"/>
              </a:solidFill>
              <a:effectLst/>
              <a:uLnTx/>
              <a:uFillTx/>
              <a:ea typeface="+mn-ea"/>
              <a:cs typeface="+mn-cs"/>
            </a:endParaRP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endParaRPr kumimoji="0" lang="en-US" sz="1600" b="0" i="0" u="none" strike="noStrike" kern="1200" cap="none" spc="0" normalizeH="0" baseline="0" noProof="0">
              <a:ln>
                <a:noFill/>
              </a:ln>
              <a:solidFill>
                <a:prstClr val="black"/>
              </a:solidFill>
              <a:effectLst/>
              <a:uLnTx/>
              <a:uFillTx/>
              <a:ea typeface="+mn-ea"/>
              <a:cs typeface="+mn-cs"/>
            </a:endParaRPr>
          </a:p>
        </p:txBody>
      </p:sp>
      <p:sp>
        <p:nvSpPr>
          <p:cNvPr id="39" name="TextBox 38">
            <a:extLst>
              <a:ext uri="{FF2B5EF4-FFF2-40B4-BE49-F238E27FC236}">
                <a16:creationId xmlns:a16="http://schemas.microsoft.com/office/drawing/2014/main" id="{7FB87128-A2B8-4305-8B45-DA2B2FFC9FCD}"/>
              </a:ext>
            </a:extLst>
          </p:cNvPr>
          <p:cNvSpPr txBox="1"/>
          <p:nvPr/>
        </p:nvSpPr>
        <p:spPr>
          <a:xfrm>
            <a:off x="457851" y="4173250"/>
            <a:ext cx="11292840" cy="1938992"/>
          </a:xfrm>
          <a:prstGeom prst="rect">
            <a:avLst/>
          </a:prstGeom>
          <a:noFill/>
        </p:spPr>
        <p:txBody>
          <a:bodyPr wrap="square" rtlCol="0">
            <a:spAutoFit/>
          </a:bodyPr>
          <a:lstStyle/>
          <a:p>
            <a:pPr marR="0" lvl="0" algn="l" defTabSz="914400" rtl="0" eaLnBrk="1" fontAlgn="auto" latinLnBrk="0" hangingPunct="1">
              <a:lnSpc>
                <a:spcPct val="100000"/>
              </a:lnSpc>
              <a:spcBef>
                <a:spcPct val="0"/>
              </a:spcBef>
              <a:spcAft>
                <a:spcPct val="0"/>
              </a:spcAft>
              <a:buClrTx/>
              <a:buSzTx/>
              <a:defRPr/>
            </a:pPr>
            <a:r>
              <a:rPr lang="en-US" sz="2000" b="1">
                <a:solidFill>
                  <a:prstClr val="black"/>
                </a:solidFill>
              </a:rPr>
              <a:t>Example 6:</a:t>
            </a:r>
          </a:p>
          <a:p>
            <a:pPr marR="0" lvl="0" algn="l" defTabSz="914400" rtl="0" eaLnBrk="1" fontAlgn="auto" latinLnBrk="0" hangingPunct="1">
              <a:lnSpc>
                <a:spcPct val="100000"/>
              </a:lnSpc>
              <a:spcBef>
                <a:spcPct val="0"/>
              </a:spcBef>
              <a:spcAft>
                <a:spcPct val="0"/>
              </a:spcAft>
              <a:buClrTx/>
              <a:buSzTx/>
              <a:defRPr/>
            </a:pPr>
            <a:endParaRPr lang="en-US" sz="2000" b="1">
              <a:solidFill>
                <a:prstClr val="black"/>
              </a:solidFill>
            </a:endParaRP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2000">
                <a:solidFill>
                  <a:prstClr val="black"/>
                </a:solidFill>
              </a:rPr>
              <a:t>An argument could be made that some </a:t>
            </a:r>
            <a:r>
              <a:rPr lang="en-US" sz="2000" u="sng">
                <a:solidFill>
                  <a:prstClr val="black"/>
                </a:solidFill>
              </a:rPr>
              <a:t>material</a:t>
            </a:r>
            <a:r>
              <a:rPr lang="en-US" sz="2000">
                <a:solidFill>
                  <a:prstClr val="black"/>
                </a:solidFill>
              </a:rPr>
              <a:t> overlap in ownership is required to distinguish a continuation from a sale to a new partnership</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endParaRPr lang="en-US" sz="2000">
              <a:solidFill>
                <a:prstClr val="black"/>
              </a:solidFill>
            </a:endParaRP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2000">
                <a:solidFill>
                  <a:prstClr val="black"/>
                </a:solidFill>
              </a:rPr>
              <a:t>If Subchapter C COI satisfied at 40%, then what would make sense for partnerships?  </a:t>
            </a:r>
          </a:p>
        </p:txBody>
      </p:sp>
      <p:sp>
        <p:nvSpPr>
          <p:cNvPr id="38" name="Title 1">
            <a:extLst>
              <a:ext uri="{FF2B5EF4-FFF2-40B4-BE49-F238E27FC236}">
                <a16:creationId xmlns:a16="http://schemas.microsoft.com/office/drawing/2014/main" id="{CE085EE1-4A69-4CB6-9DDE-B8F111D6122D}"/>
              </a:ext>
            </a:extLst>
          </p:cNvPr>
          <p:cNvSpPr txBox="1"/>
          <p:nvPr/>
        </p:nvSpPr>
        <p:spPr>
          <a:xfrm>
            <a:off x="838200" y="530352"/>
            <a:ext cx="10515600" cy="6159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lang="en-US" sz="2400" b="1">
                <a:solidFill>
                  <a:prstClr val="black"/>
                </a:solidFill>
                <a:latin typeface="+mn-lt"/>
              </a:rPr>
              <a:t>Partnership Continuity – Revisited</a:t>
            </a:r>
            <a:endParaRPr kumimoji="0" lang="en-US" sz="2400" b="0" i="0" u="none" strike="noStrike" kern="1200" cap="none" spc="0" normalizeH="0" baseline="0" noProof="0">
              <a:ln>
                <a:noFill/>
              </a:ln>
              <a:solidFill>
                <a:prstClr val="black"/>
              </a:solidFill>
              <a:effectLst/>
              <a:uLnTx/>
              <a:uFillTx/>
              <a:latin typeface="+mn-lt"/>
              <a:ea typeface="+mn-ea"/>
              <a:cs typeface="+mn-cs"/>
            </a:endParaRPr>
          </a:p>
        </p:txBody>
      </p:sp>
      <p:sp>
        <p:nvSpPr>
          <p:cNvPr id="47" name="Isosceles Triangle 46">
            <a:extLst>
              <a:ext uri="{FF2B5EF4-FFF2-40B4-BE49-F238E27FC236}">
                <a16:creationId xmlns:a16="http://schemas.microsoft.com/office/drawing/2014/main" id="{6793AD36-E06C-43FC-9522-908F95C9CFDA}"/>
              </a:ext>
            </a:extLst>
          </p:cNvPr>
          <p:cNvSpPr/>
          <p:nvPr/>
        </p:nvSpPr>
        <p:spPr>
          <a:xfrm>
            <a:off x="3823743" y="2461347"/>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cs typeface="Calibri" panose="020F0502020204030204" pitchFamily="34" charset="0"/>
              </a:rPr>
              <a:t>Target</a:t>
            </a:r>
          </a:p>
        </p:txBody>
      </p:sp>
      <p:sp>
        <p:nvSpPr>
          <p:cNvPr id="48" name="TextBox 47">
            <a:extLst>
              <a:ext uri="{FF2B5EF4-FFF2-40B4-BE49-F238E27FC236}">
                <a16:creationId xmlns:a16="http://schemas.microsoft.com/office/drawing/2014/main" id="{6A9BE9AB-99D1-4692-9843-096B9574CA1D}"/>
              </a:ext>
            </a:extLst>
          </p:cNvPr>
          <p:cNvSpPr txBox="1"/>
          <p:nvPr/>
        </p:nvSpPr>
        <p:spPr>
          <a:xfrm>
            <a:off x="5128658" y="1438859"/>
            <a:ext cx="303288" cy="338554"/>
          </a:xfrm>
          <a:prstGeom prst="rect">
            <a:avLst/>
          </a:prstGeom>
          <a:noFill/>
        </p:spPr>
        <p:txBody>
          <a:bodyPr wrap="none" rtlCol="0">
            <a:spAutoFit/>
          </a:bodyPr>
          <a:lstStyle/>
          <a:p>
            <a:r>
              <a:rPr lang="en-US" sz="1600"/>
              <a:t>B</a:t>
            </a:r>
          </a:p>
        </p:txBody>
      </p:sp>
      <p:sp>
        <p:nvSpPr>
          <p:cNvPr id="49" name="TextBox 48">
            <a:extLst>
              <a:ext uri="{FF2B5EF4-FFF2-40B4-BE49-F238E27FC236}">
                <a16:creationId xmlns:a16="http://schemas.microsoft.com/office/drawing/2014/main" id="{DCF78635-67E1-484C-AD38-51150C5B3C1E}"/>
              </a:ext>
            </a:extLst>
          </p:cNvPr>
          <p:cNvSpPr txBox="1"/>
          <p:nvPr/>
        </p:nvSpPr>
        <p:spPr>
          <a:xfrm>
            <a:off x="3564699" y="1432128"/>
            <a:ext cx="257410" cy="338554"/>
          </a:xfrm>
          <a:prstGeom prst="rect">
            <a:avLst/>
          </a:prstGeom>
          <a:noFill/>
        </p:spPr>
        <p:txBody>
          <a:bodyPr wrap="square" rtlCol="0">
            <a:spAutoFit/>
          </a:bodyPr>
          <a:lstStyle/>
          <a:p>
            <a:r>
              <a:rPr lang="en-US" sz="1600"/>
              <a:t>A</a:t>
            </a:r>
          </a:p>
        </p:txBody>
      </p:sp>
      <p:cxnSp>
        <p:nvCxnSpPr>
          <p:cNvPr id="50" name="Straight Connector 49">
            <a:extLst>
              <a:ext uri="{FF2B5EF4-FFF2-40B4-BE49-F238E27FC236}">
                <a16:creationId xmlns:a16="http://schemas.microsoft.com/office/drawing/2014/main" id="{C4C0C5BB-434A-45B5-A72D-291CF678EB0E}"/>
              </a:ext>
            </a:extLst>
          </p:cNvPr>
          <p:cNvCxnSpPr>
            <a:stCxn id="47" idx="1"/>
            <a:endCxn id="49" idx="2"/>
          </p:cNvCxnSpPr>
          <p:nvPr/>
        </p:nvCxnSpPr>
        <p:spPr>
          <a:xfrm flipH="1" flipV="1">
            <a:off x="3693404" y="1770682"/>
            <a:ext cx="446822" cy="1015505"/>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18D73000-55ED-4F40-B411-704591C031E5}"/>
              </a:ext>
            </a:extLst>
          </p:cNvPr>
          <p:cNvCxnSpPr>
            <a:stCxn id="47" idx="5"/>
            <a:endCxn id="48" idx="2"/>
          </p:cNvCxnSpPr>
          <p:nvPr/>
        </p:nvCxnSpPr>
        <p:spPr>
          <a:xfrm flipV="1">
            <a:off x="4773193" y="1777413"/>
            <a:ext cx="507109" cy="1008774"/>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sp>
        <p:nvSpPr>
          <p:cNvPr id="52" name="Isosceles Triangle 51">
            <a:extLst>
              <a:ext uri="{FF2B5EF4-FFF2-40B4-BE49-F238E27FC236}">
                <a16:creationId xmlns:a16="http://schemas.microsoft.com/office/drawing/2014/main" id="{0EA7CF37-FDBE-490B-A110-8D0B229D8B74}"/>
              </a:ext>
            </a:extLst>
          </p:cNvPr>
          <p:cNvSpPr/>
          <p:nvPr/>
        </p:nvSpPr>
        <p:spPr>
          <a:xfrm>
            <a:off x="7012414" y="2461347"/>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t>BuyerCo</a:t>
            </a:r>
          </a:p>
        </p:txBody>
      </p:sp>
      <p:sp>
        <p:nvSpPr>
          <p:cNvPr id="55" name="TextBox 54">
            <a:extLst>
              <a:ext uri="{FF2B5EF4-FFF2-40B4-BE49-F238E27FC236}">
                <a16:creationId xmlns:a16="http://schemas.microsoft.com/office/drawing/2014/main" id="{64D79B34-C9DA-4B70-A5D3-61ADF3065BE2}"/>
              </a:ext>
            </a:extLst>
          </p:cNvPr>
          <p:cNvSpPr txBox="1"/>
          <p:nvPr/>
        </p:nvSpPr>
        <p:spPr>
          <a:xfrm>
            <a:off x="7493736" y="1390410"/>
            <a:ext cx="303288" cy="338554"/>
          </a:xfrm>
          <a:prstGeom prst="rect">
            <a:avLst/>
          </a:prstGeom>
          <a:noFill/>
        </p:spPr>
        <p:txBody>
          <a:bodyPr wrap="none" rtlCol="0">
            <a:spAutoFit/>
          </a:bodyPr>
          <a:lstStyle/>
          <a:p>
            <a:r>
              <a:rPr lang="en-US" sz="1600"/>
              <a:t>C</a:t>
            </a:r>
          </a:p>
        </p:txBody>
      </p:sp>
      <p:cxnSp>
        <p:nvCxnSpPr>
          <p:cNvPr id="56" name="Straight Connector 55">
            <a:extLst>
              <a:ext uri="{FF2B5EF4-FFF2-40B4-BE49-F238E27FC236}">
                <a16:creationId xmlns:a16="http://schemas.microsoft.com/office/drawing/2014/main" id="{661099D0-1FCF-4A24-B89F-A68CC4DE64F1}"/>
              </a:ext>
            </a:extLst>
          </p:cNvPr>
          <p:cNvCxnSpPr>
            <a:stCxn id="52" idx="0"/>
            <a:endCxn id="55" idx="2"/>
          </p:cNvCxnSpPr>
          <p:nvPr/>
        </p:nvCxnSpPr>
        <p:spPr>
          <a:xfrm flipH="1" flipV="1">
            <a:off x="7645380" y="1728964"/>
            <a:ext cx="1" cy="732383"/>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38E14E3B-120F-47EB-BD62-20493E10D955}"/>
              </a:ext>
            </a:extLst>
          </p:cNvPr>
          <p:cNvSpPr txBox="1"/>
          <p:nvPr/>
        </p:nvSpPr>
        <p:spPr>
          <a:xfrm>
            <a:off x="5839346" y="2972527"/>
            <a:ext cx="481222" cy="276999"/>
          </a:xfrm>
          <a:prstGeom prst="rect">
            <a:avLst/>
          </a:prstGeom>
          <a:noFill/>
        </p:spPr>
        <p:txBody>
          <a:bodyPr wrap="none" rtlCol="0">
            <a:spAutoFit/>
          </a:bodyPr>
          <a:lstStyle/>
          <a:p>
            <a:pPr algn="ctr"/>
            <a:r>
              <a:rPr lang="en-US" sz="1200">
                <a:solidFill>
                  <a:srgbClr val="FF0000"/>
                </a:solidFill>
              </a:rPr>
              <a:t>Cash</a:t>
            </a:r>
          </a:p>
        </p:txBody>
      </p:sp>
      <p:sp>
        <p:nvSpPr>
          <p:cNvPr id="96" name="TextBox 95">
            <a:extLst>
              <a:ext uri="{FF2B5EF4-FFF2-40B4-BE49-F238E27FC236}">
                <a16:creationId xmlns:a16="http://schemas.microsoft.com/office/drawing/2014/main" id="{564A0AB9-3211-4143-9A66-212FC182C34E}"/>
              </a:ext>
            </a:extLst>
          </p:cNvPr>
          <p:cNvSpPr txBox="1"/>
          <p:nvPr/>
        </p:nvSpPr>
        <p:spPr>
          <a:xfrm>
            <a:off x="8499278" y="1420585"/>
            <a:ext cx="244204" cy="338554"/>
          </a:xfrm>
          <a:prstGeom prst="rect">
            <a:avLst/>
          </a:prstGeom>
          <a:noFill/>
        </p:spPr>
        <p:txBody>
          <a:bodyPr wrap="square" rtlCol="0">
            <a:spAutoFit/>
          </a:bodyPr>
          <a:lstStyle/>
          <a:p>
            <a:r>
              <a:rPr lang="en-US" sz="1600"/>
              <a:t>D</a:t>
            </a:r>
          </a:p>
        </p:txBody>
      </p:sp>
      <p:cxnSp>
        <p:nvCxnSpPr>
          <p:cNvPr id="97" name="Straight Connector 96">
            <a:extLst>
              <a:ext uri="{FF2B5EF4-FFF2-40B4-BE49-F238E27FC236}">
                <a16:creationId xmlns:a16="http://schemas.microsoft.com/office/drawing/2014/main" id="{F71E29C7-E4A3-440B-9397-1F9AD7678A12}"/>
              </a:ext>
            </a:extLst>
          </p:cNvPr>
          <p:cNvCxnSpPr>
            <a:stCxn id="52" idx="5"/>
            <a:endCxn id="96" idx="2"/>
          </p:cNvCxnSpPr>
          <p:nvPr/>
        </p:nvCxnSpPr>
        <p:spPr>
          <a:xfrm flipV="1">
            <a:off x="7961864" y="1759139"/>
            <a:ext cx="659516" cy="1027048"/>
          </a:xfrm>
          <a:prstGeom prst="line">
            <a:avLst/>
          </a:prstGeom>
          <a:ln w="6350" cap="flat" algn="ctr">
            <a:prstDash val="solid"/>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128FB7BD-06B2-4C8D-B334-4E41D660FC63}"/>
              </a:ext>
            </a:extLst>
          </p:cNvPr>
          <p:cNvSpPr txBox="1"/>
          <p:nvPr/>
        </p:nvSpPr>
        <p:spPr>
          <a:xfrm>
            <a:off x="3331392" y="2012667"/>
            <a:ext cx="490717" cy="276999"/>
          </a:xfrm>
          <a:prstGeom prst="rect">
            <a:avLst/>
          </a:prstGeom>
          <a:noFill/>
        </p:spPr>
        <p:txBody>
          <a:bodyPr wrap="square" rtlCol="0">
            <a:spAutoFit/>
          </a:bodyPr>
          <a:lstStyle/>
          <a:p>
            <a:r>
              <a:rPr lang="en-US" sz="1200"/>
              <a:t>50%</a:t>
            </a:r>
          </a:p>
        </p:txBody>
      </p:sp>
      <p:sp>
        <p:nvSpPr>
          <p:cNvPr id="100" name="TextBox 99">
            <a:extLst>
              <a:ext uri="{FF2B5EF4-FFF2-40B4-BE49-F238E27FC236}">
                <a16:creationId xmlns:a16="http://schemas.microsoft.com/office/drawing/2014/main" id="{B268A7AA-D74E-480D-BB29-D994D80A1904}"/>
              </a:ext>
            </a:extLst>
          </p:cNvPr>
          <p:cNvSpPr txBox="1"/>
          <p:nvPr/>
        </p:nvSpPr>
        <p:spPr>
          <a:xfrm>
            <a:off x="5110765" y="2001019"/>
            <a:ext cx="490717" cy="276999"/>
          </a:xfrm>
          <a:prstGeom prst="rect">
            <a:avLst/>
          </a:prstGeom>
          <a:noFill/>
        </p:spPr>
        <p:txBody>
          <a:bodyPr wrap="square" rtlCol="0">
            <a:spAutoFit/>
          </a:bodyPr>
          <a:lstStyle/>
          <a:p>
            <a:r>
              <a:rPr lang="en-US" sz="1200"/>
              <a:t>50%</a:t>
            </a:r>
          </a:p>
        </p:txBody>
      </p:sp>
      <p:cxnSp>
        <p:nvCxnSpPr>
          <p:cNvPr id="18" name="Straight Arrow Connector 17">
            <a:extLst>
              <a:ext uri="{FF2B5EF4-FFF2-40B4-BE49-F238E27FC236}">
                <a16:creationId xmlns:a16="http://schemas.microsoft.com/office/drawing/2014/main" id="{79093465-F215-4C34-BF65-AE1885DCD7E6}"/>
              </a:ext>
            </a:extLst>
          </p:cNvPr>
          <p:cNvCxnSpPr/>
          <p:nvPr/>
        </p:nvCxnSpPr>
        <p:spPr>
          <a:xfrm>
            <a:off x="5064908" y="2669754"/>
            <a:ext cx="2062931" cy="0"/>
          </a:xfrm>
          <a:prstGeom prst="straightConnector1">
            <a:avLst/>
          </a:prstGeom>
          <a:ln w="6350" cap="flat" algn="ctr">
            <a:solidFill>
              <a:srgbClr val="FF0000"/>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67E0F4E4-9461-4B44-8983-6EC019FBD279}"/>
              </a:ext>
            </a:extLst>
          </p:cNvPr>
          <p:cNvCxnSpPr/>
          <p:nvPr/>
        </p:nvCxnSpPr>
        <p:spPr>
          <a:xfrm flipH="1">
            <a:off x="5064908" y="2926246"/>
            <a:ext cx="1911287" cy="0"/>
          </a:xfrm>
          <a:prstGeom prst="straightConnector1">
            <a:avLst/>
          </a:prstGeom>
          <a:ln w="6350" cap="flat" algn="ctr">
            <a:solidFill>
              <a:srgbClr val="FF0000"/>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C05606DB-9868-45E6-A966-2BC3D18C473F}"/>
              </a:ext>
            </a:extLst>
          </p:cNvPr>
          <p:cNvSpPr txBox="1"/>
          <p:nvPr/>
        </p:nvSpPr>
        <p:spPr>
          <a:xfrm>
            <a:off x="5755414" y="2338274"/>
            <a:ext cx="584584" cy="276999"/>
          </a:xfrm>
          <a:prstGeom prst="rect">
            <a:avLst/>
          </a:prstGeom>
          <a:noFill/>
        </p:spPr>
        <p:txBody>
          <a:bodyPr wrap="none" rtlCol="0">
            <a:spAutoFit/>
          </a:bodyPr>
          <a:lstStyle/>
          <a:p>
            <a:pPr algn="ctr"/>
            <a:r>
              <a:rPr lang="en-US" sz="1200">
                <a:solidFill>
                  <a:srgbClr val="FF0000"/>
                </a:solidFill>
              </a:rPr>
              <a:t>Assets</a:t>
            </a:r>
          </a:p>
        </p:txBody>
      </p:sp>
      <p:sp>
        <p:nvSpPr>
          <p:cNvPr id="106" name="TextBox 105">
            <a:extLst>
              <a:ext uri="{FF2B5EF4-FFF2-40B4-BE49-F238E27FC236}">
                <a16:creationId xmlns:a16="http://schemas.microsoft.com/office/drawing/2014/main" id="{72063D1D-4DF6-4B7B-82DB-553941F44BF0}"/>
              </a:ext>
            </a:extLst>
          </p:cNvPr>
          <p:cNvSpPr txBox="1"/>
          <p:nvPr/>
        </p:nvSpPr>
        <p:spPr>
          <a:xfrm>
            <a:off x="6562528" y="1400975"/>
            <a:ext cx="257410" cy="338554"/>
          </a:xfrm>
          <a:prstGeom prst="rect">
            <a:avLst/>
          </a:prstGeom>
          <a:noFill/>
        </p:spPr>
        <p:txBody>
          <a:bodyPr wrap="square" rtlCol="0">
            <a:spAutoFit/>
          </a:bodyPr>
          <a:lstStyle/>
          <a:p>
            <a:r>
              <a:rPr lang="en-US" sz="1600"/>
              <a:t>A</a:t>
            </a:r>
          </a:p>
        </p:txBody>
      </p:sp>
      <p:cxnSp>
        <p:nvCxnSpPr>
          <p:cNvPr id="30" name="Straight Connector 29">
            <a:extLst>
              <a:ext uri="{FF2B5EF4-FFF2-40B4-BE49-F238E27FC236}">
                <a16:creationId xmlns:a16="http://schemas.microsoft.com/office/drawing/2014/main" id="{34D5D019-02E3-4DD0-969F-D5BDB81C5654}"/>
              </a:ext>
            </a:extLst>
          </p:cNvPr>
          <p:cNvCxnSpPr>
            <a:stCxn id="52" idx="1"/>
            <a:endCxn id="106" idx="2"/>
          </p:cNvCxnSpPr>
          <p:nvPr/>
        </p:nvCxnSpPr>
        <p:spPr>
          <a:xfrm flipH="1" flipV="1">
            <a:off x="6691233" y="1739529"/>
            <a:ext cx="637664" cy="1046658"/>
          </a:xfrm>
          <a:prstGeom prst="line">
            <a:avLst/>
          </a:prstGeom>
          <a:ln w="6350" cap="flat" algn="ctr">
            <a:prstDash val="solid"/>
          </a:ln>
        </p:spPr>
        <p:style>
          <a:lnRef idx="1">
            <a:schemeClr val="accent1"/>
          </a:lnRef>
          <a:fillRef idx="0">
            <a:schemeClr val="accent1"/>
          </a:fillRef>
          <a:effectRef idx="0">
            <a:schemeClr val="accent1"/>
          </a:effectRef>
          <a:fontRef idx="minor">
            <a:schemeClr val="tx1"/>
          </a:fontRef>
        </p:style>
      </p:cxnSp>
      <p:sp>
        <p:nvSpPr>
          <p:cNvPr id="107" name="TextBox 106">
            <a:extLst>
              <a:ext uri="{FF2B5EF4-FFF2-40B4-BE49-F238E27FC236}">
                <a16:creationId xmlns:a16="http://schemas.microsoft.com/office/drawing/2014/main" id="{C144E287-322C-4DD2-8345-623FABE0F905}"/>
              </a:ext>
            </a:extLst>
          </p:cNvPr>
          <p:cNvSpPr txBox="1"/>
          <p:nvPr/>
        </p:nvSpPr>
        <p:spPr>
          <a:xfrm>
            <a:off x="6420983" y="1992375"/>
            <a:ext cx="490717" cy="276999"/>
          </a:xfrm>
          <a:prstGeom prst="rect">
            <a:avLst/>
          </a:prstGeom>
          <a:noFill/>
        </p:spPr>
        <p:txBody>
          <a:bodyPr wrap="square" rtlCol="0">
            <a:spAutoFit/>
          </a:bodyPr>
          <a:lstStyle/>
          <a:p>
            <a:r>
              <a:rPr lang="en-US" sz="1200"/>
              <a:t>0.1%</a:t>
            </a:r>
          </a:p>
        </p:txBody>
      </p:sp>
      <p:sp>
        <p:nvSpPr>
          <p:cNvPr id="108" name="TextBox 107">
            <a:extLst>
              <a:ext uri="{FF2B5EF4-FFF2-40B4-BE49-F238E27FC236}">
                <a16:creationId xmlns:a16="http://schemas.microsoft.com/office/drawing/2014/main" id="{4C821AF2-5982-47C9-ACAF-72C7C5FF6834}"/>
              </a:ext>
            </a:extLst>
          </p:cNvPr>
          <p:cNvSpPr txBox="1"/>
          <p:nvPr/>
        </p:nvSpPr>
        <p:spPr>
          <a:xfrm>
            <a:off x="7068469" y="1715376"/>
            <a:ext cx="764636" cy="276999"/>
          </a:xfrm>
          <a:prstGeom prst="rect">
            <a:avLst/>
          </a:prstGeom>
          <a:noFill/>
        </p:spPr>
        <p:txBody>
          <a:bodyPr wrap="square" rtlCol="0">
            <a:spAutoFit/>
          </a:bodyPr>
          <a:lstStyle/>
          <a:p>
            <a:r>
              <a:rPr lang="en-US" sz="1200"/>
              <a:t>49.95%</a:t>
            </a:r>
          </a:p>
        </p:txBody>
      </p:sp>
      <p:sp>
        <p:nvSpPr>
          <p:cNvPr id="109" name="TextBox 108">
            <a:extLst>
              <a:ext uri="{FF2B5EF4-FFF2-40B4-BE49-F238E27FC236}">
                <a16:creationId xmlns:a16="http://schemas.microsoft.com/office/drawing/2014/main" id="{564F8B62-91DA-46B2-83A2-83565496191C}"/>
              </a:ext>
            </a:extLst>
          </p:cNvPr>
          <p:cNvSpPr txBox="1"/>
          <p:nvPr/>
        </p:nvSpPr>
        <p:spPr>
          <a:xfrm>
            <a:off x="8499278" y="1954187"/>
            <a:ext cx="764636" cy="276999"/>
          </a:xfrm>
          <a:prstGeom prst="rect">
            <a:avLst/>
          </a:prstGeom>
          <a:noFill/>
        </p:spPr>
        <p:txBody>
          <a:bodyPr wrap="square" rtlCol="0">
            <a:spAutoFit/>
          </a:bodyPr>
          <a:lstStyle/>
          <a:p>
            <a:r>
              <a:rPr lang="en-US" sz="1200"/>
              <a:t>49.95%</a:t>
            </a:r>
          </a:p>
        </p:txBody>
      </p:sp>
    </p:spTree>
    <p:extLst>
      <p:ext uri="{BB962C8B-B14F-4D97-AF65-F5344CB8AC3E}">
        <p14:creationId xmlns:p14="http://schemas.microsoft.com/office/powerpoint/2010/main" val="1890021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F1DED7B-D102-4FA0-BCD5-4649C363888C}"/>
              </a:ext>
            </a:extLst>
          </p:cNvPr>
          <p:cNvSpPr txBox="1"/>
          <p:nvPr/>
        </p:nvSpPr>
        <p:spPr>
          <a:xfrm>
            <a:off x="449580" y="530352"/>
            <a:ext cx="11292840" cy="5232202"/>
          </a:xfrm>
          <a:prstGeom prst="rect">
            <a:avLst/>
          </a:prstGeom>
          <a:noFill/>
        </p:spPr>
        <p:txBody>
          <a:bodyPr wrap="square" rtlCol="0">
            <a:spAutoFit/>
          </a:bodyPr>
          <a:lstStyle/>
          <a:p>
            <a:pPr algn="ctr">
              <a:spcAft>
                <a:spcPts val="2400"/>
              </a:spcAft>
            </a:pPr>
            <a:r>
              <a:rPr lang="en-US" sz="2400" b="1"/>
              <a:t>Are the COBE Authorities Relevant for Section 708?</a:t>
            </a:r>
            <a:endParaRPr lang="en-US" sz="2400"/>
          </a:p>
          <a:p>
            <a:pPr marL="342900" indent="-342900">
              <a:spcAft>
                <a:spcPts val="1800"/>
              </a:spcAft>
              <a:buFont typeface="Arial" panose="020B0604020202020204" pitchFamily="34" charset="0"/>
              <a:buChar char="•"/>
            </a:pPr>
            <a:r>
              <a:rPr lang="en-US" sz="2000"/>
              <a:t>The COBE rules applied to Section 708 would have unintended results</a:t>
            </a:r>
          </a:p>
          <a:p>
            <a:pPr marL="342900" indent="-342900">
              <a:spcAft>
                <a:spcPts val="1800"/>
              </a:spcAft>
              <a:buFont typeface="Arial" panose="020B0604020202020204" pitchFamily="34" charset="0"/>
              <a:buChar char="•"/>
            </a:pPr>
            <a:r>
              <a:rPr lang="en-US" sz="2000"/>
              <a:t>For example, COBE is only invoked upon a “reorganization.”  Is there such a “trigger” for application of Section 708?  If not, there could be a partnership termination where:</a:t>
            </a:r>
          </a:p>
          <a:p>
            <a:pPr marL="800100" lvl="1" indent="-342900">
              <a:spcAft>
                <a:spcPts val="1800"/>
              </a:spcAft>
              <a:buFont typeface="Arial" panose="020B0604020202020204" pitchFamily="34" charset="0"/>
              <a:buChar char="•"/>
            </a:pPr>
            <a:r>
              <a:rPr lang="en-US" sz="2000"/>
              <a:t>Partnership sells a substantial portion of its assets but nothing else is happening;</a:t>
            </a:r>
          </a:p>
          <a:p>
            <a:pPr marL="800100" lvl="1" indent="-342900">
              <a:spcAft>
                <a:spcPts val="1800"/>
              </a:spcAft>
              <a:buFont typeface="Arial" panose="020B0604020202020204" pitchFamily="34" charset="0"/>
              <a:buChar char="•"/>
            </a:pPr>
            <a:r>
              <a:rPr lang="en-US" sz="2000"/>
              <a:t>Partnership dramatically changes its BFOV:</a:t>
            </a:r>
          </a:p>
          <a:p>
            <a:pPr marL="1257300" lvl="2" indent="-342900">
              <a:spcAft>
                <a:spcPts val="1800"/>
              </a:spcAft>
              <a:buFont typeface="Arial" panose="020B0604020202020204" pitchFamily="34" charset="0"/>
              <a:buChar char="•"/>
            </a:pPr>
            <a:r>
              <a:rPr lang="en-US" sz="2000"/>
              <a:t>See Rev. Rul. 87-76 (for COBE purposes, owning an investment portfolio of stock and bonds considered different historic business than owning an investment portfolio of municipal bonds)</a:t>
            </a:r>
          </a:p>
          <a:p>
            <a:pPr marL="1257300" lvl="2" indent="-342900">
              <a:spcAft>
                <a:spcPts val="1800"/>
              </a:spcAft>
              <a:buFont typeface="Arial" panose="020B0604020202020204" pitchFamily="34" charset="0"/>
              <a:buChar char="•"/>
            </a:pPr>
            <a:r>
              <a:rPr lang="en-US" sz="2000"/>
              <a:t>See </a:t>
            </a:r>
            <a:r>
              <a:rPr lang="en-US" sz="2000" i="1"/>
              <a:t>Honbarrier</a:t>
            </a:r>
            <a:r>
              <a:rPr lang="en-US" sz="2000"/>
              <a:t> (2000) (historic business terminated for COBE purposes when ceased to have customers and sold operating assets) </a:t>
            </a:r>
          </a:p>
          <a:p>
            <a:pPr marL="342900" indent="-342900">
              <a:spcAft>
                <a:spcPts val="1800"/>
              </a:spcAft>
              <a:buFont typeface="Arial" panose="020B0604020202020204" pitchFamily="34" charset="0"/>
              <a:buChar char="•"/>
            </a:pPr>
            <a:r>
              <a:rPr lang="en-US" sz="2000"/>
              <a:t>Are the COBE rules too different to be relevant? </a:t>
            </a:r>
          </a:p>
        </p:txBody>
      </p:sp>
      <p:sp>
        <p:nvSpPr>
          <p:cNvPr id="2" name="Slide Number Placeholder 1">
            <a:extLst>
              <a:ext uri="{FF2B5EF4-FFF2-40B4-BE49-F238E27FC236}">
                <a16:creationId xmlns:a16="http://schemas.microsoft.com/office/drawing/2014/main" id="{399DB422-C18D-40DA-A557-E62EDA4478BF}"/>
              </a:ext>
            </a:extLst>
          </p:cNvPr>
          <p:cNvSpPr>
            <a:spLocks noGrp="1"/>
          </p:cNvSpPr>
          <p:nvPr>
            <p:ph type="sldNum" sz="quarter" idx="12"/>
          </p:nvPr>
        </p:nvSpPr>
        <p:spPr/>
        <p:txBody>
          <a:bodyPr/>
          <a:lstStyle/>
          <a:p>
            <a:fld id="{65AFAB5D-A498-4573-A847-903418A04ABF}" type="slidenum">
              <a:rPr lang="en-US" smtClean="0"/>
              <a:t>47</a:t>
            </a:fld>
            <a:endParaRPr lang="en-US"/>
          </a:p>
        </p:txBody>
      </p:sp>
    </p:spTree>
    <p:extLst>
      <p:ext uri="{BB962C8B-B14F-4D97-AF65-F5344CB8AC3E}">
        <p14:creationId xmlns:p14="http://schemas.microsoft.com/office/powerpoint/2010/main" val="32371942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2224A60-403D-4BF0-BD95-F6DFAC510A1D}"/>
              </a:ext>
            </a:extLst>
          </p:cNvPr>
          <p:cNvSpPr>
            <a:spLocks noGrp="1"/>
          </p:cNvSpPr>
          <p:nvPr>
            <p:ph type="sldNum" sz="quarter" idx="12"/>
          </p:nvPr>
        </p:nvSpPr>
        <p:spPr/>
        <p:txBody>
          <a:bodyPr/>
          <a:lstStyle/>
          <a:p>
            <a:fld id="{65AFAB5D-A498-4573-A847-903418A04ABF}" type="slidenum">
              <a:rPr lang="en-US" smtClean="0"/>
              <a:t>48</a:t>
            </a:fld>
            <a:endParaRPr lang="en-US"/>
          </a:p>
        </p:txBody>
      </p:sp>
      <p:sp>
        <p:nvSpPr>
          <p:cNvPr id="39" name="TextBox 38">
            <a:extLst>
              <a:ext uri="{FF2B5EF4-FFF2-40B4-BE49-F238E27FC236}">
                <a16:creationId xmlns:a16="http://schemas.microsoft.com/office/drawing/2014/main" id="{7FB87128-A2B8-4305-8B45-DA2B2FFC9FCD}"/>
              </a:ext>
            </a:extLst>
          </p:cNvPr>
          <p:cNvSpPr txBox="1"/>
          <p:nvPr/>
        </p:nvSpPr>
        <p:spPr>
          <a:xfrm>
            <a:off x="449580" y="3996874"/>
            <a:ext cx="11292840" cy="2569934"/>
          </a:xfrm>
          <a:prstGeom prst="rect">
            <a:avLst/>
          </a:prstGeom>
          <a:noFill/>
        </p:spPr>
        <p:txBody>
          <a:bodyPr wrap="square" rtlCol="0">
            <a:spAutoFit/>
          </a:bodyPr>
          <a:lstStyle/>
          <a:p>
            <a:pPr marR="0" lvl="0" algn="l" defTabSz="914400" rtl="0" eaLnBrk="1" fontAlgn="auto" latinLnBrk="0" hangingPunct="1">
              <a:lnSpc>
                <a:spcPct val="100000"/>
              </a:lnSpc>
              <a:spcBef>
                <a:spcPct val="0"/>
              </a:spcBef>
              <a:spcAft>
                <a:spcPct val="0"/>
              </a:spcAft>
              <a:buClrTx/>
              <a:buSzTx/>
              <a:defRPr/>
            </a:pPr>
            <a:r>
              <a:rPr lang="en-US" sz="1400" b="1">
                <a:solidFill>
                  <a:prstClr val="black"/>
                </a:solidFill>
              </a:rPr>
              <a:t>Example 7:</a:t>
            </a: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en-US" sz="1400">
                <a:solidFill>
                  <a:prstClr val="black"/>
                </a:solidFill>
              </a:rPr>
              <a:t>Partnership’s sole asset is $100m worth of X stock.  </a:t>
            </a:r>
            <a:r>
              <a:rPr kumimoji="0" lang="en-US" sz="1400" b="0" i="0" u="none" strike="noStrike" kern="1200" cap="none" spc="0" normalizeH="0" baseline="0" noProof="0">
                <a:ln>
                  <a:noFill/>
                </a:ln>
                <a:solidFill>
                  <a:prstClr val="black"/>
                </a:solidFill>
                <a:effectLst/>
                <a:uLnTx/>
                <a:uFillTx/>
                <a:ea typeface="+mn-ea"/>
                <a:cs typeface="+mn-cs"/>
              </a:rPr>
              <a:t>Partnership liquidates and distributes X stock pro rata to A and B</a:t>
            </a: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en-US" sz="1400">
                <a:solidFill>
                  <a:prstClr val="black"/>
                </a:solidFill>
              </a:rPr>
              <a:t>A forms Newco with C.  A contributes its $5 million worth of X Stock, and C contributes $5 million worth of Y stock.</a:t>
            </a:r>
          </a:p>
          <a:p>
            <a:pPr marR="0" lvl="0" algn="l" defTabSz="914400" rtl="0" eaLnBrk="1" fontAlgn="auto" latinLnBrk="0" hangingPunct="1">
              <a:lnSpc>
                <a:spcPct val="100000"/>
              </a:lnSpc>
              <a:spcBef>
                <a:spcPct val="0"/>
              </a:spcBef>
              <a:spcAft>
                <a:spcPts val="600"/>
              </a:spcAft>
              <a:buClrTx/>
              <a:buSzTx/>
              <a:defRPr/>
            </a:pPr>
            <a:endParaRPr lang="en-US" sz="1400" b="1">
              <a:solidFill>
                <a:prstClr val="black"/>
              </a:solidFill>
            </a:endParaRPr>
          </a:p>
          <a:p>
            <a:pPr marR="0" lvl="0" algn="l" defTabSz="914400" rtl="0" eaLnBrk="1" fontAlgn="auto" latinLnBrk="0" hangingPunct="1">
              <a:lnSpc>
                <a:spcPct val="100000"/>
              </a:lnSpc>
              <a:spcBef>
                <a:spcPct val="0"/>
              </a:spcBef>
              <a:spcAft>
                <a:spcPts val="600"/>
              </a:spcAft>
              <a:buClrTx/>
              <a:buSzTx/>
              <a:defRPr/>
            </a:pPr>
            <a:r>
              <a:rPr lang="en-US" sz="1400" b="1">
                <a:solidFill>
                  <a:prstClr val="black"/>
                </a:solidFill>
              </a:rPr>
              <a:t>Issues to Consider</a:t>
            </a:r>
            <a:r>
              <a:rPr lang="en-US" sz="1400">
                <a:solidFill>
                  <a:prstClr val="black"/>
                </a:solidFill>
              </a:rPr>
              <a:t>:</a:t>
            </a:r>
            <a:endParaRPr kumimoji="0" lang="en-US" sz="1400" b="0" i="0" u="none" strike="noStrike" kern="1200" cap="none" spc="0" normalizeH="0" baseline="0" noProof="0">
              <a:ln>
                <a:noFill/>
              </a:ln>
              <a:solidFill>
                <a:prstClr val="black"/>
              </a:solidFill>
              <a:effectLst/>
              <a:uLnTx/>
              <a:uFillTx/>
              <a:ea typeface="+mn-ea"/>
              <a:cs typeface="+mn-cs"/>
            </a:endParaRP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kumimoji="0" lang="en-US" sz="1400" b="0" i="0" u="none" strike="noStrike" kern="1200" cap="none" spc="0" normalizeH="0" baseline="0" noProof="0">
                <a:ln>
                  <a:noFill/>
                </a:ln>
                <a:solidFill>
                  <a:prstClr val="black"/>
                </a:solidFill>
                <a:effectLst/>
                <a:uLnTx/>
                <a:uFillTx/>
                <a:ea typeface="+mn-ea"/>
                <a:cs typeface="+mn-cs"/>
              </a:rPr>
              <a:t>Is </a:t>
            </a:r>
            <a:r>
              <a:rPr lang="en-US" sz="1400">
                <a:solidFill>
                  <a:prstClr val="black"/>
                </a:solidFill>
              </a:rPr>
              <a:t>Newco a continuation of Partnership under Section 708?</a:t>
            </a: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en-US" sz="1400">
                <a:solidFill>
                  <a:prstClr val="black"/>
                </a:solidFill>
              </a:rPr>
              <a:t>If Newco and Partnership were corporations, likely not an F Reorganization</a:t>
            </a: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en-US" sz="1400">
                <a:solidFill>
                  <a:prstClr val="black"/>
                </a:solidFill>
              </a:rPr>
              <a:t>Is owning 5% of the historic investment assets of Partnership the same BFOV?</a:t>
            </a: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en-US" sz="1400">
                <a:solidFill>
                  <a:prstClr val="black"/>
                </a:solidFill>
              </a:rPr>
              <a:t>Is the result different if C brought into Partnership, as opposed to a liquidation and formation of Newco?</a:t>
            </a:r>
          </a:p>
        </p:txBody>
      </p:sp>
      <p:sp>
        <p:nvSpPr>
          <p:cNvPr id="56" name="Title 1">
            <a:extLst>
              <a:ext uri="{FF2B5EF4-FFF2-40B4-BE49-F238E27FC236}">
                <a16:creationId xmlns:a16="http://schemas.microsoft.com/office/drawing/2014/main" id="{7089E4D5-A9F3-41BA-B971-96D1B4CCEC84}"/>
              </a:ext>
            </a:extLst>
          </p:cNvPr>
          <p:cNvSpPr txBox="1"/>
          <p:nvPr/>
        </p:nvSpPr>
        <p:spPr>
          <a:xfrm>
            <a:off x="838200" y="530352"/>
            <a:ext cx="10515600" cy="6159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2400" b="1" i="0" u="none" strike="noStrike" kern="1200" cap="none" spc="0" normalizeH="0" baseline="0" noProof="0">
                <a:ln>
                  <a:noFill/>
                </a:ln>
                <a:solidFill>
                  <a:prstClr val="black"/>
                </a:solidFill>
                <a:effectLst/>
                <a:uLnTx/>
                <a:uFillTx/>
                <a:latin typeface="+mn-lt"/>
                <a:ea typeface="+mn-ea"/>
                <a:cs typeface="+mn-cs"/>
              </a:rPr>
              <a:t>BFOV Continuity – Should there be a materiality </a:t>
            </a:r>
            <a:r>
              <a:rPr lang="en-US" sz="2400" b="1">
                <a:solidFill>
                  <a:prstClr val="black"/>
                </a:solidFill>
                <a:latin typeface="+mn-lt"/>
                <a:ea typeface="+mn-ea"/>
                <a:cs typeface="+mn-cs"/>
              </a:rPr>
              <a:t>t</a:t>
            </a:r>
            <a:r>
              <a:rPr kumimoji="0" lang="en-US" sz="2400" b="1" i="0" u="none" strike="noStrike" kern="1200" cap="none" spc="0" normalizeH="0" baseline="0" noProof="0">
                <a:ln>
                  <a:noFill/>
                </a:ln>
                <a:solidFill>
                  <a:prstClr val="black"/>
                </a:solidFill>
                <a:effectLst/>
                <a:uLnTx/>
                <a:uFillTx/>
                <a:latin typeface="+mn-lt"/>
                <a:ea typeface="+mn-ea"/>
                <a:cs typeface="+mn-cs"/>
              </a:rPr>
              <a:t>hreshold?</a:t>
            </a:r>
            <a:endParaRPr kumimoji="0" lang="en-US" sz="2400" b="0" i="0" u="none" strike="noStrike" kern="1200" cap="none" spc="0" normalizeH="0" baseline="0" noProof="0">
              <a:ln>
                <a:noFill/>
              </a:ln>
              <a:solidFill>
                <a:prstClr val="black"/>
              </a:solidFill>
              <a:effectLst/>
              <a:uLnTx/>
              <a:uFillTx/>
              <a:latin typeface="+mn-lt"/>
              <a:ea typeface="+mn-ea"/>
              <a:cs typeface="+mn-cs"/>
            </a:endParaRPr>
          </a:p>
        </p:txBody>
      </p:sp>
      <p:sp>
        <p:nvSpPr>
          <p:cNvPr id="48" name="TextBox 47">
            <a:extLst>
              <a:ext uri="{FF2B5EF4-FFF2-40B4-BE49-F238E27FC236}">
                <a16:creationId xmlns:a16="http://schemas.microsoft.com/office/drawing/2014/main" id="{05E06F69-4C55-46F3-AC48-1129318209E3}"/>
              </a:ext>
            </a:extLst>
          </p:cNvPr>
          <p:cNvSpPr txBox="1"/>
          <p:nvPr/>
        </p:nvSpPr>
        <p:spPr>
          <a:xfrm>
            <a:off x="4160019" y="1040799"/>
            <a:ext cx="396025" cy="431965"/>
          </a:xfrm>
          <a:prstGeom prst="rect">
            <a:avLst/>
          </a:prstGeom>
          <a:noFill/>
        </p:spPr>
        <p:txBody>
          <a:bodyPr wrap="none" rtlCol="0">
            <a:spAutoFit/>
          </a:bodyPr>
          <a:lstStyle/>
          <a:p>
            <a:r>
              <a:rPr lang="en-US" sz="1600"/>
              <a:t>B</a:t>
            </a:r>
          </a:p>
        </p:txBody>
      </p:sp>
      <p:sp>
        <p:nvSpPr>
          <p:cNvPr id="49" name="TextBox 48">
            <a:extLst>
              <a:ext uri="{FF2B5EF4-FFF2-40B4-BE49-F238E27FC236}">
                <a16:creationId xmlns:a16="http://schemas.microsoft.com/office/drawing/2014/main" id="{829D7961-5BF4-4253-A4DA-EFEC5DE7B690}"/>
              </a:ext>
            </a:extLst>
          </p:cNvPr>
          <p:cNvSpPr txBox="1"/>
          <p:nvPr/>
        </p:nvSpPr>
        <p:spPr>
          <a:xfrm>
            <a:off x="1943620" y="1104738"/>
            <a:ext cx="336119" cy="431965"/>
          </a:xfrm>
          <a:prstGeom prst="rect">
            <a:avLst/>
          </a:prstGeom>
          <a:noFill/>
        </p:spPr>
        <p:txBody>
          <a:bodyPr wrap="square" rtlCol="0">
            <a:spAutoFit/>
          </a:bodyPr>
          <a:lstStyle/>
          <a:p>
            <a:r>
              <a:rPr lang="en-US" sz="1600"/>
              <a:t>A</a:t>
            </a:r>
          </a:p>
        </p:txBody>
      </p:sp>
      <p:cxnSp>
        <p:nvCxnSpPr>
          <p:cNvPr id="51" name="Straight Connector 50">
            <a:extLst>
              <a:ext uri="{FF2B5EF4-FFF2-40B4-BE49-F238E27FC236}">
                <a16:creationId xmlns:a16="http://schemas.microsoft.com/office/drawing/2014/main" id="{6AE4437B-1DB4-4F18-B5B3-644FA1AA14B3}"/>
              </a:ext>
            </a:extLst>
          </p:cNvPr>
          <p:cNvCxnSpPr>
            <a:stCxn id="57" idx="1"/>
            <a:endCxn id="49" idx="2"/>
          </p:cNvCxnSpPr>
          <p:nvPr/>
        </p:nvCxnSpPr>
        <p:spPr>
          <a:xfrm flipH="1" flipV="1">
            <a:off x="2111679" y="1536703"/>
            <a:ext cx="764767" cy="1169427"/>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B5865621-A303-41C4-890F-87A56567E306}"/>
              </a:ext>
            </a:extLst>
          </p:cNvPr>
          <p:cNvCxnSpPr>
            <a:endCxn id="48" idx="2"/>
          </p:cNvCxnSpPr>
          <p:nvPr/>
        </p:nvCxnSpPr>
        <p:spPr>
          <a:xfrm flipV="1">
            <a:off x="3603117" y="1472764"/>
            <a:ext cx="754915" cy="1126115"/>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02805A3B-2F2C-4876-B372-71087403250B}"/>
              </a:ext>
            </a:extLst>
          </p:cNvPr>
          <p:cNvSpPr txBox="1"/>
          <p:nvPr/>
        </p:nvSpPr>
        <p:spPr>
          <a:xfrm>
            <a:off x="2662907" y="3540755"/>
            <a:ext cx="1263488" cy="276999"/>
          </a:xfrm>
          <a:prstGeom prst="rect">
            <a:avLst/>
          </a:prstGeom>
          <a:noFill/>
        </p:spPr>
        <p:txBody>
          <a:bodyPr wrap="none" rtlCol="0">
            <a:spAutoFit/>
          </a:bodyPr>
          <a:lstStyle/>
          <a:p>
            <a:pPr algn="ctr"/>
            <a:r>
              <a:rPr lang="en-US" sz="1200"/>
              <a:t>$100m of X stock</a:t>
            </a:r>
          </a:p>
        </p:txBody>
      </p:sp>
      <p:cxnSp>
        <p:nvCxnSpPr>
          <p:cNvPr id="55" name="Straight Connector 54">
            <a:extLst>
              <a:ext uri="{FF2B5EF4-FFF2-40B4-BE49-F238E27FC236}">
                <a16:creationId xmlns:a16="http://schemas.microsoft.com/office/drawing/2014/main" id="{B081CD49-4CA3-400B-B178-21B61FE10AC1}"/>
              </a:ext>
            </a:extLst>
          </p:cNvPr>
          <p:cNvCxnSpPr>
            <a:stCxn id="54" idx="0"/>
            <a:endCxn id="57" idx="3"/>
          </p:cNvCxnSpPr>
          <p:nvPr/>
        </p:nvCxnSpPr>
        <p:spPr>
          <a:xfrm flipH="1" flipV="1">
            <a:off x="3289701" y="3120597"/>
            <a:ext cx="4950" cy="420158"/>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sp>
        <p:nvSpPr>
          <p:cNvPr id="57" name="Isosceles Triangle 56">
            <a:extLst>
              <a:ext uri="{FF2B5EF4-FFF2-40B4-BE49-F238E27FC236}">
                <a16:creationId xmlns:a16="http://schemas.microsoft.com/office/drawing/2014/main" id="{D727BE05-BB6B-4949-99DC-F471B9C67E11}"/>
              </a:ext>
            </a:extLst>
          </p:cNvPr>
          <p:cNvSpPr/>
          <p:nvPr/>
        </p:nvSpPr>
        <p:spPr>
          <a:xfrm>
            <a:off x="2463192" y="2291662"/>
            <a:ext cx="1653020" cy="828935"/>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t>Partnership</a:t>
            </a:r>
          </a:p>
        </p:txBody>
      </p:sp>
      <p:cxnSp>
        <p:nvCxnSpPr>
          <p:cNvPr id="47" name="Straight Arrow Connector 46">
            <a:extLst>
              <a:ext uri="{FF2B5EF4-FFF2-40B4-BE49-F238E27FC236}">
                <a16:creationId xmlns:a16="http://schemas.microsoft.com/office/drawing/2014/main" id="{16DD56FA-D2C5-4C8F-954B-B70B57463607}"/>
              </a:ext>
            </a:extLst>
          </p:cNvPr>
          <p:cNvCxnSpPr/>
          <p:nvPr/>
        </p:nvCxnSpPr>
        <p:spPr>
          <a:xfrm flipH="1" flipV="1">
            <a:off x="1936883" y="1615543"/>
            <a:ext cx="703985" cy="1080678"/>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518CD878-6F76-48AB-A8F9-C6604F951B48}"/>
              </a:ext>
            </a:extLst>
          </p:cNvPr>
          <p:cNvCxnSpPr/>
          <p:nvPr/>
        </p:nvCxnSpPr>
        <p:spPr>
          <a:xfrm flipV="1">
            <a:off x="3754830" y="1645421"/>
            <a:ext cx="656877" cy="995857"/>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4FEDB92A-D697-4AAF-9D78-7B878DC1FB2E}"/>
              </a:ext>
            </a:extLst>
          </p:cNvPr>
          <p:cNvSpPr txBox="1"/>
          <p:nvPr/>
        </p:nvSpPr>
        <p:spPr>
          <a:xfrm>
            <a:off x="1227103" y="2108364"/>
            <a:ext cx="803425" cy="830996"/>
          </a:xfrm>
          <a:prstGeom prst="rect">
            <a:avLst/>
          </a:prstGeom>
          <a:noFill/>
        </p:spPr>
        <p:txBody>
          <a:bodyPr wrap="none" rtlCol="0">
            <a:spAutoFit/>
          </a:bodyPr>
          <a:lstStyle/>
          <a:p>
            <a:pPr algn="ctr"/>
            <a:r>
              <a:rPr lang="en-US" sz="1200">
                <a:solidFill>
                  <a:srgbClr val="FF0000"/>
                </a:solidFill>
              </a:rPr>
              <a:t>$5 million</a:t>
            </a:r>
          </a:p>
          <a:p>
            <a:pPr algn="ctr"/>
            <a:r>
              <a:rPr lang="en-US" sz="1200">
                <a:solidFill>
                  <a:srgbClr val="FF0000"/>
                </a:solidFill>
              </a:rPr>
              <a:t>worth of</a:t>
            </a:r>
          </a:p>
          <a:p>
            <a:pPr algn="ctr"/>
            <a:r>
              <a:rPr lang="en-US" sz="1200">
                <a:solidFill>
                  <a:srgbClr val="FF0000"/>
                </a:solidFill>
              </a:rPr>
              <a:t>X Stock</a:t>
            </a:r>
            <a:br>
              <a:rPr lang="en-US" sz="1200">
                <a:solidFill>
                  <a:srgbClr val="FF0000"/>
                </a:solidFill>
              </a:rPr>
            </a:br>
            <a:endParaRPr lang="en-US" sz="1200">
              <a:solidFill>
                <a:srgbClr val="FF0000"/>
              </a:solidFill>
            </a:endParaRPr>
          </a:p>
        </p:txBody>
      </p:sp>
      <p:sp>
        <p:nvSpPr>
          <p:cNvPr id="74" name="TextBox 73">
            <a:extLst>
              <a:ext uri="{FF2B5EF4-FFF2-40B4-BE49-F238E27FC236}">
                <a16:creationId xmlns:a16="http://schemas.microsoft.com/office/drawing/2014/main" id="{F9951C30-F897-4D4D-9413-9E49A65239CB}"/>
              </a:ext>
            </a:extLst>
          </p:cNvPr>
          <p:cNvSpPr txBox="1"/>
          <p:nvPr/>
        </p:nvSpPr>
        <p:spPr>
          <a:xfrm>
            <a:off x="4178239" y="2085933"/>
            <a:ext cx="881972" cy="646331"/>
          </a:xfrm>
          <a:prstGeom prst="rect">
            <a:avLst/>
          </a:prstGeom>
          <a:noFill/>
        </p:spPr>
        <p:txBody>
          <a:bodyPr wrap="none" rtlCol="0">
            <a:spAutoFit/>
          </a:bodyPr>
          <a:lstStyle/>
          <a:p>
            <a:pPr algn="ctr"/>
            <a:r>
              <a:rPr lang="en-US" sz="1200">
                <a:solidFill>
                  <a:srgbClr val="FF0000"/>
                </a:solidFill>
              </a:rPr>
              <a:t>$95 million</a:t>
            </a:r>
            <a:br>
              <a:rPr lang="en-US" sz="1200">
                <a:solidFill>
                  <a:srgbClr val="FF0000"/>
                </a:solidFill>
              </a:rPr>
            </a:br>
            <a:r>
              <a:rPr lang="en-US" sz="1200">
                <a:solidFill>
                  <a:srgbClr val="FF0000"/>
                </a:solidFill>
              </a:rPr>
              <a:t>worth of</a:t>
            </a:r>
            <a:br>
              <a:rPr lang="en-US" sz="1200">
                <a:solidFill>
                  <a:srgbClr val="FF0000"/>
                </a:solidFill>
              </a:rPr>
            </a:br>
            <a:r>
              <a:rPr lang="en-US" sz="1200">
                <a:solidFill>
                  <a:srgbClr val="FF0000"/>
                </a:solidFill>
              </a:rPr>
              <a:t>X Stock</a:t>
            </a:r>
          </a:p>
        </p:txBody>
      </p:sp>
      <p:sp>
        <p:nvSpPr>
          <p:cNvPr id="6" name="TextBox 5">
            <a:extLst>
              <a:ext uri="{FF2B5EF4-FFF2-40B4-BE49-F238E27FC236}">
                <a16:creationId xmlns:a16="http://schemas.microsoft.com/office/drawing/2014/main" id="{D70CF75D-619F-4754-B491-FA9926BA0459}"/>
              </a:ext>
            </a:extLst>
          </p:cNvPr>
          <p:cNvSpPr txBox="1"/>
          <p:nvPr/>
        </p:nvSpPr>
        <p:spPr>
          <a:xfrm>
            <a:off x="2205050" y="1402262"/>
            <a:ext cx="488124" cy="353426"/>
          </a:xfrm>
          <a:prstGeom prst="rect">
            <a:avLst/>
          </a:prstGeom>
          <a:noFill/>
        </p:spPr>
        <p:txBody>
          <a:bodyPr wrap="none" rtlCol="0">
            <a:spAutoFit/>
          </a:bodyPr>
          <a:lstStyle/>
          <a:p>
            <a:r>
              <a:rPr lang="en-US" sz="1200"/>
              <a:t>5%</a:t>
            </a:r>
          </a:p>
        </p:txBody>
      </p:sp>
      <p:sp>
        <p:nvSpPr>
          <p:cNvPr id="60" name="TextBox 59">
            <a:extLst>
              <a:ext uri="{FF2B5EF4-FFF2-40B4-BE49-F238E27FC236}">
                <a16:creationId xmlns:a16="http://schemas.microsoft.com/office/drawing/2014/main" id="{7FA6B8C4-B479-4837-A1AE-A7572274437F}"/>
              </a:ext>
            </a:extLst>
          </p:cNvPr>
          <p:cNvSpPr txBox="1"/>
          <p:nvPr/>
        </p:nvSpPr>
        <p:spPr>
          <a:xfrm>
            <a:off x="3551408" y="1399990"/>
            <a:ext cx="590690" cy="353426"/>
          </a:xfrm>
          <a:prstGeom prst="rect">
            <a:avLst/>
          </a:prstGeom>
          <a:noFill/>
        </p:spPr>
        <p:txBody>
          <a:bodyPr wrap="none" rtlCol="0">
            <a:spAutoFit/>
          </a:bodyPr>
          <a:lstStyle/>
          <a:p>
            <a:r>
              <a:rPr lang="en-US" sz="1200"/>
              <a:t>95%</a:t>
            </a:r>
          </a:p>
        </p:txBody>
      </p:sp>
      <p:grpSp>
        <p:nvGrpSpPr>
          <p:cNvPr id="26" name="Group 25">
            <a:extLst>
              <a:ext uri="{FF2B5EF4-FFF2-40B4-BE49-F238E27FC236}">
                <a16:creationId xmlns:a16="http://schemas.microsoft.com/office/drawing/2014/main" id="{8D4FD543-799D-4B7B-8647-F80C7DC730E3}"/>
              </a:ext>
            </a:extLst>
          </p:cNvPr>
          <p:cNvGrpSpPr/>
          <p:nvPr/>
        </p:nvGrpSpPr>
        <p:grpSpPr>
          <a:xfrm>
            <a:off x="7077762" y="1085833"/>
            <a:ext cx="4083772" cy="2696297"/>
            <a:chOff x="7579214" y="1607134"/>
            <a:chExt cx="3414247" cy="2270212"/>
          </a:xfrm>
        </p:grpSpPr>
        <p:sp>
          <p:nvSpPr>
            <p:cNvPr id="23" name="Isosceles Triangle 22">
              <a:extLst>
                <a:ext uri="{FF2B5EF4-FFF2-40B4-BE49-F238E27FC236}">
                  <a16:creationId xmlns:a16="http://schemas.microsoft.com/office/drawing/2014/main" id="{095CACEA-B339-4DA2-BE01-38CBF66B3A91}"/>
                </a:ext>
              </a:extLst>
            </p:cNvPr>
            <p:cNvSpPr/>
            <p:nvPr/>
          </p:nvSpPr>
          <p:spPr>
            <a:xfrm>
              <a:off x="8610100" y="2529153"/>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t>Newco</a:t>
              </a:r>
            </a:p>
          </p:txBody>
        </p:sp>
        <p:sp>
          <p:nvSpPr>
            <p:cNvPr id="4" name="TextBox 3">
              <a:extLst>
                <a:ext uri="{FF2B5EF4-FFF2-40B4-BE49-F238E27FC236}">
                  <a16:creationId xmlns:a16="http://schemas.microsoft.com/office/drawing/2014/main" id="{4E3CD797-1763-4B40-905A-6E836C0F602D}"/>
                </a:ext>
              </a:extLst>
            </p:cNvPr>
            <p:cNvSpPr txBox="1"/>
            <p:nvPr/>
          </p:nvSpPr>
          <p:spPr>
            <a:xfrm>
              <a:off x="10168964" y="1614999"/>
              <a:ext cx="293670" cy="338554"/>
            </a:xfrm>
            <a:prstGeom prst="rect">
              <a:avLst/>
            </a:prstGeom>
            <a:noFill/>
          </p:spPr>
          <p:txBody>
            <a:bodyPr wrap="none" rtlCol="0">
              <a:spAutoFit/>
            </a:bodyPr>
            <a:lstStyle/>
            <a:p>
              <a:r>
                <a:rPr lang="en-US" sz="1600"/>
                <a:t>C</a:t>
              </a:r>
            </a:p>
          </p:txBody>
        </p:sp>
        <p:sp>
          <p:nvSpPr>
            <p:cNvPr id="45" name="TextBox 44">
              <a:extLst>
                <a:ext uri="{FF2B5EF4-FFF2-40B4-BE49-F238E27FC236}">
                  <a16:creationId xmlns:a16="http://schemas.microsoft.com/office/drawing/2014/main" id="{DD2057B7-E70C-4F0C-B332-DD0A62BCD78C}"/>
                </a:ext>
              </a:extLst>
            </p:cNvPr>
            <p:cNvSpPr txBox="1"/>
            <p:nvPr/>
          </p:nvSpPr>
          <p:spPr>
            <a:xfrm>
              <a:off x="8056979" y="1607134"/>
              <a:ext cx="257410" cy="338554"/>
            </a:xfrm>
            <a:prstGeom prst="rect">
              <a:avLst/>
            </a:prstGeom>
            <a:noFill/>
          </p:spPr>
          <p:txBody>
            <a:bodyPr wrap="square" rtlCol="0">
              <a:spAutoFit/>
            </a:bodyPr>
            <a:lstStyle/>
            <a:p>
              <a:r>
                <a:rPr lang="en-US" sz="1600"/>
                <a:t>A</a:t>
              </a:r>
            </a:p>
          </p:txBody>
        </p:sp>
        <p:cxnSp>
          <p:nvCxnSpPr>
            <p:cNvPr id="9" name="Straight Connector 8">
              <a:extLst>
                <a:ext uri="{FF2B5EF4-FFF2-40B4-BE49-F238E27FC236}">
                  <a16:creationId xmlns:a16="http://schemas.microsoft.com/office/drawing/2014/main" id="{769186D7-EEFF-42EB-AB0B-3A8ED92FD717}"/>
                </a:ext>
              </a:extLst>
            </p:cNvPr>
            <p:cNvCxnSpPr>
              <a:stCxn id="23" idx="1"/>
              <a:endCxn id="45" idx="2"/>
            </p:cNvCxnSpPr>
            <p:nvPr/>
          </p:nvCxnSpPr>
          <p:spPr>
            <a:xfrm flipH="1" flipV="1">
              <a:off x="8185684" y="1945688"/>
              <a:ext cx="740899" cy="908305"/>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D3AC78B-06EF-49BD-9116-81C789090F63}"/>
                </a:ext>
              </a:extLst>
            </p:cNvPr>
            <p:cNvCxnSpPr>
              <a:stCxn id="23" idx="5"/>
              <a:endCxn id="4" idx="2"/>
            </p:cNvCxnSpPr>
            <p:nvPr/>
          </p:nvCxnSpPr>
          <p:spPr>
            <a:xfrm flipV="1">
              <a:off x="9559550" y="1953553"/>
              <a:ext cx="756249" cy="900440"/>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4636AF46-59AF-4ACA-AFFD-59A4190DCE49}"/>
                </a:ext>
              </a:extLst>
            </p:cNvPr>
            <p:cNvCxnSpPr/>
            <p:nvPr/>
          </p:nvCxnSpPr>
          <p:spPr>
            <a:xfrm>
              <a:off x="8056979" y="2058921"/>
              <a:ext cx="693248" cy="817139"/>
            </a:xfrm>
            <a:prstGeom prst="straightConnector1">
              <a:avLst/>
            </a:prstGeom>
            <a:ln w="635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C396F73E-6602-4041-8FAC-B5129FEDAF06}"/>
                </a:ext>
              </a:extLst>
            </p:cNvPr>
            <p:cNvSpPr txBox="1"/>
            <p:nvPr/>
          </p:nvSpPr>
          <p:spPr>
            <a:xfrm>
              <a:off x="7579214" y="2342849"/>
              <a:ext cx="671705" cy="699678"/>
            </a:xfrm>
            <a:prstGeom prst="rect">
              <a:avLst/>
            </a:prstGeom>
            <a:noFill/>
          </p:spPr>
          <p:txBody>
            <a:bodyPr wrap="none" rtlCol="0">
              <a:spAutoFit/>
            </a:bodyPr>
            <a:lstStyle/>
            <a:p>
              <a:pPr algn="ctr"/>
              <a:r>
                <a:rPr lang="en-US" sz="1200">
                  <a:solidFill>
                    <a:srgbClr val="FF0000"/>
                  </a:solidFill>
                </a:rPr>
                <a:t>$5 million</a:t>
              </a:r>
            </a:p>
            <a:p>
              <a:pPr algn="ctr"/>
              <a:r>
                <a:rPr lang="en-US" sz="1200">
                  <a:solidFill>
                    <a:srgbClr val="FF0000"/>
                  </a:solidFill>
                </a:rPr>
                <a:t>worth of</a:t>
              </a:r>
            </a:p>
            <a:p>
              <a:pPr algn="ctr"/>
              <a:r>
                <a:rPr lang="en-US" sz="1200">
                  <a:solidFill>
                    <a:srgbClr val="FF0000"/>
                  </a:solidFill>
                </a:rPr>
                <a:t>X Stock</a:t>
              </a:r>
              <a:br>
                <a:rPr lang="en-US" sz="1200">
                  <a:solidFill>
                    <a:srgbClr val="FF0000"/>
                  </a:solidFill>
                </a:rPr>
              </a:br>
              <a:endParaRPr lang="en-US" sz="1200">
                <a:solidFill>
                  <a:srgbClr val="FF0000"/>
                </a:solidFill>
              </a:endParaRPr>
            </a:p>
          </p:txBody>
        </p:sp>
        <p:cxnSp>
          <p:nvCxnSpPr>
            <p:cNvPr id="21" name="Straight Arrow Connector 20">
              <a:extLst>
                <a:ext uri="{FF2B5EF4-FFF2-40B4-BE49-F238E27FC236}">
                  <a16:creationId xmlns:a16="http://schemas.microsoft.com/office/drawing/2014/main" id="{713B4993-0E1D-4D84-ADC4-48C4E08F39C9}"/>
                </a:ext>
              </a:extLst>
            </p:cNvPr>
            <p:cNvCxnSpPr/>
            <p:nvPr/>
          </p:nvCxnSpPr>
          <p:spPr>
            <a:xfrm flipH="1">
              <a:off x="9724243" y="2067845"/>
              <a:ext cx="721288" cy="850196"/>
            </a:xfrm>
            <a:prstGeom prst="straightConnector1">
              <a:avLst/>
            </a:prstGeom>
            <a:ln w="635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EE2D3DD0-CA6A-48A6-9ED7-D61D58E3087D}"/>
                </a:ext>
              </a:extLst>
            </p:cNvPr>
            <p:cNvSpPr txBox="1"/>
            <p:nvPr/>
          </p:nvSpPr>
          <p:spPr>
            <a:xfrm>
              <a:off x="10321756" y="2311329"/>
              <a:ext cx="671705" cy="699678"/>
            </a:xfrm>
            <a:prstGeom prst="rect">
              <a:avLst/>
            </a:prstGeom>
            <a:noFill/>
          </p:spPr>
          <p:txBody>
            <a:bodyPr wrap="none" rtlCol="0">
              <a:spAutoFit/>
            </a:bodyPr>
            <a:lstStyle/>
            <a:p>
              <a:pPr algn="ctr"/>
              <a:r>
                <a:rPr lang="en-US" sz="1200">
                  <a:solidFill>
                    <a:srgbClr val="FF0000"/>
                  </a:solidFill>
                </a:rPr>
                <a:t>$5 million</a:t>
              </a:r>
            </a:p>
            <a:p>
              <a:pPr algn="ctr"/>
              <a:r>
                <a:rPr lang="en-US" sz="1200">
                  <a:solidFill>
                    <a:srgbClr val="FF0000"/>
                  </a:solidFill>
                </a:rPr>
                <a:t>worth of</a:t>
              </a:r>
            </a:p>
            <a:p>
              <a:pPr algn="ctr"/>
              <a:r>
                <a:rPr lang="en-US" sz="1200">
                  <a:solidFill>
                    <a:srgbClr val="FF0000"/>
                  </a:solidFill>
                </a:rPr>
                <a:t>Y Stock</a:t>
              </a:r>
              <a:br>
                <a:rPr lang="en-US" sz="1200">
                  <a:solidFill>
                    <a:srgbClr val="FF0000"/>
                  </a:solidFill>
                </a:rPr>
              </a:br>
              <a:endParaRPr lang="en-US" sz="1200">
                <a:solidFill>
                  <a:srgbClr val="FF0000"/>
                </a:solidFill>
              </a:endParaRPr>
            </a:p>
          </p:txBody>
        </p:sp>
        <p:cxnSp>
          <p:nvCxnSpPr>
            <p:cNvPr id="65" name="Straight Connector 64">
              <a:extLst>
                <a:ext uri="{FF2B5EF4-FFF2-40B4-BE49-F238E27FC236}">
                  <a16:creationId xmlns:a16="http://schemas.microsoft.com/office/drawing/2014/main" id="{9EEF8FB2-3AE8-4E22-8B5F-5E8FE0E82A6E}"/>
                </a:ext>
              </a:extLst>
            </p:cNvPr>
            <p:cNvCxnSpPr/>
            <p:nvPr/>
          </p:nvCxnSpPr>
          <p:spPr>
            <a:xfrm flipH="1" flipV="1">
              <a:off x="9241405" y="3190578"/>
              <a:ext cx="1661" cy="297829"/>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5245DA09-2323-4A56-A1B0-47225CA0FE21}"/>
                </a:ext>
              </a:extLst>
            </p:cNvPr>
            <p:cNvSpPr txBox="1"/>
            <p:nvPr/>
          </p:nvSpPr>
          <p:spPr>
            <a:xfrm>
              <a:off x="8226790" y="1851237"/>
              <a:ext cx="452368" cy="276999"/>
            </a:xfrm>
            <a:prstGeom prst="rect">
              <a:avLst/>
            </a:prstGeom>
            <a:noFill/>
          </p:spPr>
          <p:txBody>
            <a:bodyPr wrap="none" rtlCol="0">
              <a:spAutoFit/>
            </a:bodyPr>
            <a:lstStyle/>
            <a:p>
              <a:r>
                <a:rPr lang="en-US" sz="1200"/>
                <a:t>50%</a:t>
              </a:r>
            </a:p>
          </p:txBody>
        </p:sp>
        <p:sp>
          <p:nvSpPr>
            <p:cNvPr id="71" name="TextBox 70">
              <a:extLst>
                <a:ext uri="{FF2B5EF4-FFF2-40B4-BE49-F238E27FC236}">
                  <a16:creationId xmlns:a16="http://schemas.microsoft.com/office/drawing/2014/main" id="{E459A85E-55CC-478D-BD63-62193BC1C61F}"/>
                </a:ext>
              </a:extLst>
            </p:cNvPr>
            <p:cNvSpPr txBox="1"/>
            <p:nvPr/>
          </p:nvSpPr>
          <p:spPr>
            <a:xfrm>
              <a:off x="9756016" y="1871652"/>
              <a:ext cx="452368" cy="276999"/>
            </a:xfrm>
            <a:prstGeom prst="rect">
              <a:avLst/>
            </a:prstGeom>
            <a:noFill/>
          </p:spPr>
          <p:txBody>
            <a:bodyPr wrap="none" rtlCol="0">
              <a:spAutoFit/>
            </a:bodyPr>
            <a:lstStyle/>
            <a:p>
              <a:r>
                <a:rPr lang="en-US" sz="1200"/>
                <a:t>50%</a:t>
              </a:r>
            </a:p>
          </p:txBody>
        </p:sp>
        <p:sp>
          <p:nvSpPr>
            <p:cNvPr id="72" name="TextBox 71">
              <a:extLst>
                <a:ext uri="{FF2B5EF4-FFF2-40B4-BE49-F238E27FC236}">
                  <a16:creationId xmlns:a16="http://schemas.microsoft.com/office/drawing/2014/main" id="{5D14259D-4A77-4217-A6D1-E41CB73B38D4}"/>
                </a:ext>
              </a:extLst>
            </p:cNvPr>
            <p:cNvSpPr txBox="1"/>
            <p:nvPr/>
          </p:nvSpPr>
          <p:spPr>
            <a:xfrm>
              <a:off x="8764161" y="3488636"/>
              <a:ext cx="954487" cy="388710"/>
            </a:xfrm>
            <a:prstGeom prst="rect">
              <a:avLst/>
            </a:prstGeom>
            <a:noFill/>
          </p:spPr>
          <p:txBody>
            <a:bodyPr wrap="none" rtlCol="0">
              <a:spAutoFit/>
            </a:bodyPr>
            <a:lstStyle/>
            <a:p>
              <a:pPr algn="ctr"/>
              <a:r>
                <a:rPr lang="en-US" sz="1200"/>
                <a:t>$5m of X stock </a:t>
              </a:r>
              <a:br>
                <a:rPr lang="en-US" sz="1200"/>
              </a:br>
              <a:r>
                <a:rPr lang="en-US" sz="1200"/>
                <a:t>$5m of Y stock</a:t>
              </a:r>
            </a:p>
          </p:txBody>
        </p:sp>
      </p:grpSp>
    </p:spTree>
    <p:extLst>
      <p:ext uri="{BB962C8B-B14F-4D97-AF65-F5344CB8AC3E}">
        <p14:creationId xmlns:p14="http://schemas.microsoft.com/office/powerpoint/2010/main" val="14148949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2224A60-403D-4BF0-BD95-F6DFAC510A1D}"/>
              </a:ext>
            </a:extLst>
          </p:cNvPr>
          <p:cNvSpPr>
            <a:spLocks noGrp="1"/>
          </p:cNvSpPr>
          <p:nvPr>
            <p:ph type="sldNum" sz="quarter" idx="12"/>
          </p:nvPr>
        </p:nvSpPr>
        <p:spPr/>
        <p:txBody>
          <a:bodyPr/>
          <a:lstStyle/>
          <a:p>
            <a:fld id="{65AFAB5D-A498-4573-A847-903418A04ABF}" type="slidenum">
              <a:rPr lang="en-US" smtClean="0"/>
              <a:t>49</a:t>
            </a:fld>
            <a:endParaRPr lang="en-US"/>
          </a:p>
        </p:txBody>
      </p:sp>
      <p:sp>
        <p:nvSpPr>
          <p:cNvPr id="39" name="TextBox 38">
            <a:extLst>
              <a:ext uri="{FF2B5EF4-FFF2-40B4-BE49-F238E27FC236}">
                <a16:creationId xmlns:a16="http://schemas.microsoft.com/office/drawing/2014/main" id="{7FB87128-A2B8-4305-8B45-DA2B2FFC9FCD}"/>
              </a:ext>
            </a:extLst>
          </p:cNvPr>
          <p:cNvSpPr txBox="1"/>
          <p:nvPr/>
        </p:nvSpPr>
        <p:spPr>
          <a:xfrm>
            <a:off x="449580" y="3996874"/>
            <a:ext cx="11292840" cy="2200602"/>
          </a:xfrm>
          <a:prstGeom prst="rect">
            <a:avLst/>
          </a:prstGeom>
          <a:noFill/>
        </p:spPr>
        <p:txBody>
          <a:bodyPr wrap="square" rtlCol="0">
            <a:spAutoFit/>
          </a:bodyPr>
          <a:lstStyle/>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Example 8:</a:t>
            </a: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en-US" sz="1600">
                <a:solidFill>
                  <a:prstClr val="black"/>
                </a:solidFill>
              </a:rPr>
              <a:t>Partnership was engaged in an manufacturing business; Partnership sold all of its assets (other than its old real estate) for cash</a:t>
            </a:r>
            <a:endParaRPr kumimoji="0" lang="en-US" sz="1600" b="0" i="0" u="none" strike="noStrike" kern="1200" cap="none" spc="0" normalizeH="0" baseline="0" noProof="0">
              <a:ln>
                <a:noFill/>
              </a:ln>
              <a:solidFill>
                <a:prstClr val="black"/>
              </a:solidFill>
              <a:effectLst/>
              <a:uLnTx/>
              <a:uFillTx/>
              <a:ea typeface="+mn-ea"/>
              <a:cs typeface="+mn-cs"/>
            </a:endParaRP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en-US" sz="1600">
                <a:solidFill>
                  <a:prstClr val="black"/>
                </a:solidFill>
              </a:rPr>
              <a:t>Partnership liquidates. Real estate distributed to A.  A contributes the real estate to Newco, a real estate investment partnership </a:t>
            </a:r>
          </a:p>
          <a:p>
            <a:pPr marR="0" lvl="0" algn="l" defTabSz="914400" rtl="0" eaLnBrk="1" fontAlgn="auto" latinLnBrk="0" hangingPunct="1">
              <a:lnSpc>
                <a:spcPct val="100000"/>
              </a:lnSpc>
              <a:spcBef>
                <a:spcPct val="0"/>
              </a:spcBef>
              <a:spcAft>
                <a:spcPts val="600"/>
              </a:spcAft>
              <a:buClrTx/>
              <a:buSzTx/>
              <a:defRPr/>
            </a:pPr>
            <a:r>
              <a:rPr lang="en-US" sz="1600">
                <a:solidFill>
                  <a:prstClr val="black"/>
                </a:solidFill>
              </a:rPr>
              <a:t> </a:t>
            </a:r>
          </a:p>
          <a:p>
            <a:pPr marR="0" lvl="0" algn="l" defTabSz="914400" rtl="0" eaLnBrk="1" fontAlgn="auto" latinLnBrk="0" hangingPunct="1">
              <a:lnSpc>
                <a:spcPct val="100000"/>
              </a:lnSpc>
              <a:spcBef>
                <a:spcPct val="0"/>
              </a:spcBef>
              <a:spcAft>
                <a:spcPts val="600"/>
              </a:spcAft>
              <a:buClrTx/>
              <a:buSzTx/>
              <a:defRPr/>
            </a:pPr>
            <a:r>
              <a:rPr lang="en-US" sz="1600" b="1">
                <a:solidFill>
                  <a:prstClr val="black"/>
                </a:solidFill>
              </a:rPr>
              <a:t>Issues to Consider</a:t>
            </a:r>
            <a:r>
              <a:rPr lang="en-US" sz="1600">
                <a:solidFill>
                  <a:prstClr val="black"/>
                </a:solidFill>
              </a:rPr>
              <a:t>:</a:t>
            </a:r>
            <a:endParaRPr kumimoji="0" lang="en-US" sz="1600" b="0" i="0" u="none" strike="noStrike" kern="1200" cap="none" spc="0" normalizeH="0" baseline="0" noProof="0">
              <a:ln>
                <a:noFill/>
              </a:ln>
              <a:solidFill>
                <a:prstClr val="black"/>
              </a:solidFill>
              <a:effectLst/>
              <a:uLnTx/>
              <a:uFillTx/>
              <a:ea typeface="+mn-ea"/>
              <a:cs typeface="+mn-cs"/>
            </a:endParaRP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Is </a:t>
            </a:r>
            <a:r>
              <a:rPr lang="en-US" sz="1600">
                <a:solidFill>
                  <a:prstClr val="black"/>
                </a:solidFill>
              </a:rPr>
              <a:t>Newco a continuation of Partnership?  </a:t>
            </a:r>
          </a:p>
          <a:p>
            <a:pPr marL="285750" marR="0" lvl="0" indent="-285750" algn="l" defTabSz="914400" rtl="0" eaLnBrk="1" fontAlgn="auto" latinLnBrk="0" hangingPunct="1">
              <a:lnSpc>
                <a:spcPct val="100000"/>
              </a:lnSpc>
              <a:spcBef>
                <a:spcPct val="0"/>
              </a:spcBef>
              <a:spcAft>
                <a:spcPts val="600"/>
              </a:spcAft>
              <a:buClrTx/>
              <a:buSzTx/>
              <a:buFont typeface="Arial" panose="020B0604020202020204" pitchFamily="34" charset="0"/>
              <a:buChar char="•"/>
              <a:defRPr/>
            </a:pPr>
            <a:r>
              <a:rPr lang="en-US" sz="1600">
                <a:solidFill>
                  <a:prstClr val="black"/>
                </a:solidFill>
              </a:rPr>
              <a:t>Is Newco’s use of Partnership’s prior asset in any BFOV sufficient?  Compare COBE asset continuity rules.</a:t>
            </a:r>
          </a:p>
        </p:txBody>
      </p:sp>
      <p:sp>
        <p:nvSpPr>
          <p:cNvPr id="56" name="Title 1">
            <a:extLst>
              <a:ext uri="{FF2B5EF4-FFF2-40B4-BE49-F238E27FC236}">
                <a16:creationId xmlns:a16="http://schemas.microsoft.com/office/drawing/2014/main" id="{7089E4D5-A9F3-41BA-B971-96D1B4CCEC84}"/>
              </a:ext>
            </a:extLst>
          </p:cNvPr>
          <p:cNvSpPr txBox="1"/>
          <p:nvPr/>
        </p:nvSpPr>
        <p:spPr>
          <a:xfrm>
            <a:off x="838200" y="530352"/>
            <a:ext cx="10515600" cy="6159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2400" b="1" i="0" u="none" strike="noStrike" kern="1200" cap="none" spc="0" normalizeH="0" baseline="0" noProof="0">
                <a:ln>
                  <a:noFill/>
                </a:ln>
                <a:solidFill>
                  <a:prstClr val="black"/>
                </a:solidFill>
                <a:effectLst/>
                <a:uLnTx/>
                <a:uFillTx/>
                <a:latin typeface="+mn-lt"/>
                <a:ea typeface="+mn-ea"/>
                <a:cs typeface="+mn-cs"/>
              </a:rPr>
              <a:t>BFOV Continuity – Should there be a qualitative </a:t>
            </a:r>
            <a:r>
              <a:rPr lang="en-US" sz="2400" b="1">
                <a:solidFill>
                  <a:prstClr val="black"/>
                </a:solidFill>
                <a:latin typeface="+mn-lt"/>
                <a:ea typeface="+mn-ea"/>
                <a:cs typeface="+mn-cs"/>
              </a:rPr>
              <a:t>t</a:t>
            </a:r>
            <a:r>
              <a:rPr kumimoji="0" lang="en-US" sz="2400" b="1" i="0" u="none" strike="noStrike" kern="1200" cap="none" spc="0" normalizeH="0" baseline="0" noProof="0">
                <a:ln>
                  <a:noFill/>
                </a:ln>
                <a:solidFill>
                  <a:prstClr val="black"/>
                </a:solidFill>
                <a:effectLst/>
                <a:uLnTx/>
                <a:uFillTx/>
                <a:latin typeface="+mn-lt"/>
                <a:ea typeface="+mn-ea"/>
                <a:cs typeface="+mn-cs"/>
              </a:rPr>
              <a:t>hreshold?</a:t>
            </a:r>
            <a:endParaRPr kumimoji="0" lang="en-US" sz="2400" b="0" i="0" u="none" strike="noStrike" kern="1200" cap="none" spc="0" normalizeH="0" baseline="0" noProof="0">
              <a:ln>
                <a:noFill/>
              </a:ln>
              <a:solidFill>
                <a:prstClr val="black"/>
              </a:solidFill>
              <a:effectLst/>
              <a:uLnTx/>
              <a:uFillTx/>
              <a:latin typeface="+mn-lt"/>
              <a:ea typeface="+mn-ea"/>
              <a:cs typeface="+mn-cs"/>
            </a:endParaRPr>
          </a:p>
        </p:txBody>
      </p:sp>
      <p:grpSp>
        <p:nvGrpSpPr>
          <p:cNvPr id="25" name="Group 24">
            <a:extLst>
              <a:ext uri="{FF2B5EF4-FFF2-40B4-BE49-F238E27FC236}">
                <a16:creationId xmlns:a16="http://schemas.microsoft.com/office/drawing/2014/main" id="{37DC68F0-BF59-431C-A749-12B486602592}"/>
              </a:ext>
            </a:extLst>
          </p:cNvPr>
          <p:cNvGrpSpPr/>
          <p:nvPr/>
        </p:nvGrpSpPr>
        <p:grpSpPr>
          <a:xfrm>
            <a:off x="1819884" y="964070"/>
            <a:ext cx="2612425" cy="2079798"/>
            <a:chOff x="2157287" y="1487264"/>
            <a:chExt cx="2000674" cy="1630048"/>
          </a:xfrm>
        </p:grpSpPr>
        <p:sp>
          <p:nvSpPr>
            <p:cNvPr id="48" name="TextBox 47">
              <a:extLst>
                <a:ext uri="{FF2B5EF4-FFF2-40B4-BE49-F238E27FC236}">
                  <a16:creationId xmlns:a16="http://schemas.microsoft.com/office/drawing/2014/main" id="{05E06F69-4C55-46F3-AC48-1129318209E3}"/>
                </a:ext>
              </a:extLst>
            </p:cNvPr>
            <p:cNvSpPr txBox="1"/>
            <p:nvPr/>
          </p:nvSpPr>
          <p:spPr>
            <a:xfrm>
              <a:off x="3854673" y="1487264"/>
              <a:ext cx="303288" cy="338554"/>
            </a:xfrm>
            <a:prstGeom prst="rect">
              <a:avLst/>
            </a:prstGeom>
            <a:noFill/>
          </p:spPr>
          <p:txBody>
            <a:bodyPr wrap="none" rtlCol="0">
              <a:spAutoFit/>
            </a:bodyPr>
            <a:lstStyle/>
            <a:p>
              <a:r>
                <a:rPr lang="en-US" sz="1600"/>
                <a:t>B</a:t>
              </a:r>
            </a:p>
          </p:txBody>
        </p:sp>
        <p:sp>
          <p:nvSpPr>
            <p:cNvPr id="49" name="TextBox 48">
              <a:extLst>
                <a:ext uri="{FF2B5EF4-FFF2-40B4-BE49-F238E27FC236}">
                  <a16:creationId xmlns:a16="http://schemas.microsoft.com/office/drawing/2014/main" id="{829D7961-5BF4-4253-A4DA-EFEC5DE7B690}"/>
                </a:ext>
              </a:extLst>
            </p:cNvPr>
            <p:cNvSpPr txBox="1"/>
            <p:nvPr/>
          </p:nvSpPr>
          <p:spPr>
            <a:xfrm>
              <a:off x="2157287" y="1537376"/>
              <a:ext cx="257410" cy="338554"/>
            </a:xfrm>
            <a:prstGeom prst="rect">
              <a:avLst/>
            </a:prstGeom>
            <a:noFill/>
          </p:spPr>
          <p:txBody>
            <a:bodyPr wrap="square" rtlCol="0">
              <a:spAutoFit/>
            </a:bodyPr>
            <a:lstStyle/>
            <a:p>
              <a:r>
                <a:rPr lang="en-US" sz="1600"/>
                <a:t>A</a:t>
              </a:r>
            </a:p>
          </p:txBody>
        </p:sp>
        <p:cxnSp>
          <p:nvCxnSpPr>
            <p:cNvPr id="51" name="Straight Connector 50">
              <a:extLst>
                <a:ext uri="{FF2B5EF4-FFF2-40B4-BE49-F238E27FC236}">
                  <a16:creationId xmlns:a16="http://schemas.microsoft.com/office/drawing/2014/main" id="{6AE4437B-1DB4-4F18-B5B3-644FA1AA14B3}"/>
                </a:ext>
              </a:extLst>
            </p:cNvPr>
            <p:cNvCxnSpPr>
              <a:stCxn id="57" idx="1"/>
              <a:endCxn id="49" idx="2"/>
            </p:cNvCxnSpPr>
            <p:nvPr/>
          </p:nvCxnSpPr>
          <p:spPr>
            <a:xfrm flipH="1" flipV="1">
              <a:off x="2285992" y="1875930"/>
              <a:ext cx="585682" cy="916542"/>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B5865621-A303-41C4-890F-87A56567E306}"/>
                </a:ext>
              </a:extLst>
            </p:cNvPr>
            <p:cNvCxnSpPr>
              <a:endCxn id="48" idx="2"/>
            </p:cNvCxnSpPr>
            <p:nvPr/>
          </p:nvCxnSpPr>
          <p:spPr>
            <a:xfrm flipV="1">
              <a:off x="3428180" y="1825818"/>
              <a:ext cx="578137" cy="882596"/>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sp>
          <p:nvSpPr>
            <p:cNvPr id="57" name="Isosceles Triangle 56">
              <a:extLst>
                <a:ext uri="{FF2B5EF4-FFF2-40B4-BE49-F238E27FC236}">
                  <a16:creationId xmlns:a16="http://schemas.microsoft.com/office/drawing/2014/main" id="{D727BE05-BB6B-4949-99DC-F471B9C67E11}"/>
                </a:ext>
              </a:extLst>
            </p:cNvPr>
            <p:cNvSpPr/>
            <p:nvPr/>
          </p:nvSpPr>
          <p:spPr>
            <a:xfrm>
              <a:off x="2555191" y="2467632"/>
              <a:ext cx="1265933" cy="649680"/>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t>Partnership</a:t>
              </a:r>
            </a:p>
          </p:txBody>
        </p:sp>
      </p:grpSp>
      <p:sp>
        <p:nvSpPr>
          <p:cNvPr id="23" name="Isosceles Triangle 22">
            <a:extLst>
              <a:ext uri="{FF2B5EF4-FFF2-40B4-BE49-F238E27FC236}">
                <a16:creationId xmlns:a16="http://schemas.microsoft.com/office/drawing/2014/main" id="{095CACEA-B339-4DA2-BE01-38CBF66B3A91}"/>
              </a:ext>
            </a:extLst>
          </p:cNvPr>
          <p:cNvSpPr/>
          <p:nvPr/>
        </p:nvSpPr>
        <p:spPr>
          <a:xfrm>
            <a:off x="8310804" y="2180901"/>
            <a:ext cx="1514179" cy="771615"/>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lvl="0" algn="ctr"/>
            <a:r>
              <a:rPr lang="en-US" sz="1200"/>
              <a:t>Newco</a:t>
            </a:r>
          </a:p>
        </p:txBody>
      </p:sp>
      <p:sp>
        <p:nvSpPr>
          <p:cNvPr id="4" name="TextBox 3">
            <a:extLst>
              <a:ext uri="{FF2B5EF4-FFF2-40B4-BE49-F238E27FC236}">
                <a16:creationId xmlns:a16="http://schemas.microsoft.com/office/drawing/2014/main" id="{4E3CD797-1763-4B40-905A-6E836C0F602D}"/>
              </a:ext>
            </a:extLst>
          </p:cNvPr>
          <p:cNvSpPr txBox="1"/>
          <p:nvPr/>
        </p:nvSpPr>
        <p:spPr>
          <a:xfrm>
            <a:off x="10175357" y="1095174"/>
            <a:ext cx="351258" cy="402096"/>
          </a:xfrm>
          <a:prstGeom prst="rect">
            <a:avLst/>
          </a:prstGeom>
          <a:noFill/>
        </p:spPr>
        <p:txBody>
          <a:bodyPr wrap="none" rtlCol="0">
            <a:spAutoFit/>
          </a:bodyPr>
          <a:lstStyle/>
          <a:p>
            <a:r>
              <a:rPr lang="en-US" sz="1600"/>
              <a:t>C</a:t>
            </a:r>
          </a:p>
        </p:txBody>
      </p:sp>
      <p:sp>
        <p:nvSpPr>
          <p:cNvPr id="45" name="TextBox 44">
            <a:extLst>
              <a:ext uri="{FF2B5EF4-FFF2-40B4-BE49-F238E27FC236}">
                <a16:creationId xmlns:a16="http://schemas.microsoft.com/office/drawing/2014/main" id="{DD2057B7-E70C-4F0C-B332-DD0A62BCD78C}"/>
              </a:ext>
            </a:extLst>
          </p:cNvPr>
          <p:cNvSpPr txBox="1"/>
          <p:nvPr/>
        </p:nvSpPr>
        <p:spPr>
          <a:xfrm>
            <a:off x="7649217" y="1085833"/>
            <a:ext cx="307887" cy="402096"/>
          </a:xfrm>
          <a:prstGeom prst="rect">
            <a:avLst/>
          </a:prstGeom>
          <a:noFill/>
        </p:spPr>
        <p:txBody>
          <a:bodyPr wrap="square" rtlCol="0">
            <a:spAutoFit/>
          </a:bodyPr>
          <a:lstStyle/>
          <a:p>
            <a:r>
              <a:rPr lang="en-US" sz="1600"/>
              <a:t>A</a:t>
            </a:r>
          </a:p>
        </p:txBody>
      </p:sp>
      <p:cxnSp>
        <p:nvCxnSpPr>
          <p:cNvPr id="9" name="Straight Connector 8">
            <a:extLst>
              <a:ext uri="{FF2B5EF4-FFF2-40B4-BE49-F238E27FC236}">
                <a16:creationId xmlns:a16="http://schemas.microsoft.com/office/drawing/2014/main" id="{769186D7-EEFF-42EB-AB0B-3A8ED92FD717}"/>
              </a:ext>
            </a:extLst>
          </p:cNvPr>
          <p:cNvCxnSpPr>
            <a:stCxn id="23" idx="1"/>
            <a:endCxn id="45" idx="2"/>
          </p:cNvCxnSpPr>
          <p:nvPr/>
        </p:nvCxnSpPr>
        <p:spPr>
          <a:xfrm flipH="1" flipV="1">
            <a:off x="7803161" y="1487929"/>
            <a:ext cx="886187" cy="1078780"/>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D3AC78B-06EF-49BD-9116-81C789090F63}"/>
              </a:ext>
            </a:extLst>
          </p:cNvPr>
          <p:cNvCxnSpPr>
            <a:stCxn id="23" idx="5"/>
            <a:endCxn id="4" idx="2"/>
          </p:cNvCxnSpPr>
          <p:nvPr/>
        </p:nvCxnSpPr>
        <p:spPr>
          <a:xfrm flipV="1">
            <a:off x="9446438" y="1497270"/>
            <a:ext cx="904548" cy="1069439"/>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4636AF46-59AF-4ACA-AFFD-59A4190DCE49}"/>
              </a:ext>
            </a:extLst>
          </p:cNvPr>
          <p:cNvCxnSpPr/>
          <p:nvPr/>
        </p:nvCxnSpPr>
        <p:spPr>
          <a:xfrm>
            <a:off x="7649217" y="1622414"/>
            <a:ext cx="829192" cy="970504"/>
          </a:xfrm>
          <a:prstGeom prst="straightConnector1">
            <a:avLst/>
          </a:prstGeom>
          <a:ln w="635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713B4993-0E1D-4D84-ADC4-48C4E08F39C9}"/>
              </a:ext>
            </a:extLst>
          </p:cNvPr>
          <p:cNvCxnSpPr/>
          <p:nvPr/>
        </p:nvCxnSpPr>
        <p:spPr>
          <a:xfrm flipH="1">
            <a:off x="9643427" y="1633013"/>
            <a:ext cx="862731" cy="1009765"/>
          </a:xfrm>
          <a:prstGeom prst="straightConnector1">
            <a:avLst/>
          </a:prstGeom>
          <a:ln w="635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5245DA09-2323-4A56-A1B0-47225CA0FE21}"/>
              </a:ext>
            </a:extLst>
          </p:cNvPr>
          <p:cNvSpPr txBox="1"/>
          <p:nvPr/>
        </p:nvSpPr>
        <p:spPr>
          <a:xfrm>
            <a:off x="7852328" y="1375751"/>
            <a:ext cx="541076" cy="328988"/>
          </a:xfrm>
          <a:prstGeom prst="rect">
            <a:avLst/>
          </a:prstGeom>
          <a:noFill/>
        </p:spPr>
        <p:txBody>
          <a:bodyPr wrap="none" rtlCol="0">
            <a:spAutoFit/>
          </a:bodyPr>
          <a:lstStyle/>
          <a:p>
            <a:r>
              <a:rPr lang="en-US" sz="1200"/>
              <a:t>50%</a:t>
            </a:r>
          </a:p>
        </p:txBody>
      </p:sp>
      <p:sp>
        <p:nvSpPr>
          <p:cNvPr id="71" name="TextBox 70">
            <a:extLst>
              <a:ext uri="{FF2B5EF4-FFF2-40B4-BE49-F238E27FC236}">
                <a16:creationId xmlns:a16="http://schemas.microsoft.com/office/drawing/2014/main" id="{E459A85E-55CC-478D-BD63-62193BC1C61F}"/>
              </a:ext>
            </a:extLst>
          </p:cNvPr>
          <p:cNvSpPr txBox="1"/>
          <p:nvPr/>
        </p:nvSpPr>
        <p:spPr>
          <a:xfrm>
            <a:off x="9681431" y="1399997"/>
            <a:ext cx="541076" cy="328988"/>
          </a:xfrm>
          <a:prstGeom prst="rect">
            <a:avLst/>
          </a:prstGeom>
          <a:noFill/>
        </p:spPr>
        <p:txBody>
          <a:bodyPr wrap="none" rtlCol="0">
            <a:spAutoFit/>
          </a:bodyPr>
          <a:lstStyle/>
          <a:p>
            <a:r>
              <a:rPr lang="en-US" sz="1200"/>
              <a:t>50%</a:t>
            </a:r>
          </a:p>
        </p:txBody>
      </p:sp>
      <p:sp>
        <p:nvSpPr>
          <p:cNvPr id="72" name="TextBox 71">
            <a:extLst>
              <a:ext uri="{FF2B5EF4-FFF2-40B4-BE49-F238E27FC236}">
                <a16:creationId xmlns:a16="http://schemas.microsoft.com/office/drawing/2014/main" id="{5D14259D-4A77-4217-A6D1-E41CB73B38D4}"/>
              </a:ext>
            </a:extLst>
          </p:cNvPr>
          <p:cNvSpPr txBox="1"/>
          <p:nvPr/>
        </p:nvSpPr>
        <p:spPr>
          <a:xfrm>
            <a:off x="7990771" y="3154870"/>
            <a:ext cx="2154243" cy="276999"/>
          </a:xfrm>
          <a:prstGeom prst="rect">
            <a:avLst/>
          </a:prstGeom>
          <a:noFill/>
        </p:spPr>
        <p:txBody>
          <a:bodyPr wrap="none" rtlCol="0">
            <a:spAutoFit/>
          </a:bodyPr>
          <a:lstStyle/>
          <a:p>
            <a:pPr algn="ctr"/>
            <a:r>
              <a:rPr lang="en-US" sz="1200"/>
              <a:t>Passive Real Estate Investments</a:t>
            </a:r>
          </a:p>
        </p:txBody>
      </p:sp>
      <p:cxnSp>
        <p:nvCxnSpPr>
          <p:cNvPr id="38" name="Straight Arrow Connector 37">
            <a:extLst>
              <a:ext uri="{FF2B5EF4-FFF2-40B4-BE49-F238E27FC236}">
                <a16:creationId xmlns:a16="http://schemas.microsoft.com/office/drawing/2014/main" id="{2C25ABEC-D27E-4BCA-AED4-FCD360AADEB3}"/>
              </a:ext>
            </a:extLst>
          </p:cNvPr>
          <p:cNvCxnSpPr/>
          <p:nvPr/>
        </p:nvCxnSpPr>
        <p:spPr>
          <a:xfrm flipH="1" flipV="1">
            <a:off x="1838432" y="1573460"/>
            <a:ext cx="703985" cy="1080678"/>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CA70AE51-52DE-4B0C-A75E-91F4A15B8A5C}"/>
              </a:ext>
            </a:extLst>
          </p:cNvPr>
          <p:cNvCxnSpPr/>
          <p:nvPr/>
        </p:nvCxnSpPr>
        <p:spPr>
          <a:xfrm flipV="1">
            <a:off x="3656379" y="1603338"/>
            <a:ext cx="656877" cy="995857"/>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0FDA901B-E47E-494B-BD93-EF3658D31459}"/>
              </a:ext>
            </a:extLst>
          </p:cNvPr>
          <p:cNvSpPr txBox="1"/>
          <p:nvPr/>
        </p:nvSpPr>
        <p:spPr>
          <a:xfrm>
            <a:off x="1277377" y="1830667"/>
            <a:ext cx="869405" cy="646331"/>
          </a:xfrm>
          <a:prstGeom prst="rect">
            <a:avLst/>
          </a:prstGeom>
          <a:noFill/>
        </p:spPr>
        <p:txBody>
          <a:bodyPr wrap="none" rtlCol="0">
            <a:spAutoFit/>
          </a:bodyPr>
          <a:lstStyle/>
          <a:p>
            <a:pPr algn="ctr"/>
            <a:r>
              <a:rPr lang="en-US" sz="1200">
                <a:solidFill>
                  <a:srgbClr val="FF0000"/>
                </a:solidFill>
              </a:rPr>
              <a:t>Cash</a:t>
            </a:r>
            <a:br>
              <a:rPr lang="en-US" sz="1200">
                <a:solidFill>
                  <a:srgbClr val="FF0000"/>
                </a:solidFill>
              </a:rPr>
            </a:br>
            <a:r>
              <a:rPr lang="en-US" sz="1200">
                <a:solidFill>
                  <a:srgbClr val="FF0000"/>
                </a:solidFill>
              </a:rPr>
              <a:t>+</a:t>
            </a:r>
            <a:br>
              <a:rPr lang="en-US" sz="1200">
                <a:solidFill>
                  <a:srgbClr val="FF0000"/>
                </a:solidFill>
              </a:rPr>
            </a:br>
            <a:r>
              <a:rPr lang="en-US" sz="1200">
                <a:solidFill>
                  <a:srgbClr val="FF0000"/>
                </a:solidFill>
              </a:rPr>
              <a:t>Real Estate</a:t>
            </a:r>
          </a:p>
        </p:txBody>
      </p:sp>
      <p:sp>
        <p:nvSpPr>
          <p:cNvPr id="42" name="TextBox 41">
            <a:extLst>
              <a:ext uri="{FF2B5EF4-FFF2-40B4-BE49-F238E27FC236}">
                <a16:creationId xmlns:a16="http://schemas.microsoft.com/office/drawing/2014/main" id="{A6E983B6-29F0-4FB6-B6D2-4E4310DB18C8}"/>
              </a:ext>
            </a:extLst>
          </p:cNvPr>
          <p:cNvSpPr txBox="1"/>
          <p:nvPr/>
        </p:nvSpPr>
        <p:spPr>
          <a:xfrm>
            <a:off x="4147629" y="1860896"/>
            <a:ext cx="481222" cy="276999"/>
          </a:xfrm>
          <a:prstGeom prst="rect">
            <a:avLst/>
          </a:prstGeom>
          <a:noFill/>
        </p:spPr>
        <p:txBody>
          <a:bodyPr wrap="none" rtlCol="0">
            <a:spAutoFit/>
          </a:bodyPr>
          <a:lstStyle/>
          <a:p>
            <a:pPr algn="ctr"/>
            <a:r>
              <a:rPr lang="en-US" sz="1200">
                <a:solidFill>
                  <a:srgbClr val="FF0000"/>
                </a:solidFill>
              </a:rPr>
              <a:t>Cash</a:t>
            </a:r>
          </a:p>
        </p:txBody>
      </p:sp>
      <p:sp>
        <p:nvSpPr>
          <p:cNvPr id="43" name="TextBox 42">
            <a:extLst>
              <a:ext uri="{FF2B5EF4-FFF2-40B4-BE49-F238E27FC236}">
                <a16:creationId xmlns:a16="http://schemas.microsoft.com/office/drawing/2014/main" id="{64896421-0014-4930-8D85-365AF8D965D7}"/>
              </a:ext>
            </a:extLst>
          </p:cNvPr>
          <p:cNvSpPr txBox="1"/>
          <p:nvPr/>
        </p:nvSpPr>
        <p:spPr>
          <a:xfrm>
            <a:off x="7307051" y="1820592"/>
            <a:ext cx="567528" cy="461665"/>
          </a:xfrm>
          <a:prstGeom prst="rect">
            <a:avLst/>
          </a:prstGeom>
          <a:noFill/>
        </p:spPr>
        <p:txBody>
          <a:bodyPr wrap="none" rtlCol="0">
            <a:spAutoFit/>
          </a:bodyPr>
          <a:lstStyle/>
          <a:p>
            <a:pPr algn="ctr"/>
            <a:r>
              <a:rPr lang="en-US" sz="1200">
                <a:solidFill>
                  <a:srgbClr val="FF0000"/>
                </a:solidFill>
              </a:rPr>
              <a:t>Real</a:t>
            </a:r>
            <a:br>
              <a:rPr lang="en-US" sz="1200">
                <a:solidFill>
                  <a:srgbClr val="FF0000"/>
                </a:solidFill>
              </a:rPr>
            </a:br>
            <a:r>
              <a:rPr lang="en-US" sz="1200">
                <a:solidFill>
                  <a:srgbClr val="FF0000"/>
                </a:solidFill>
              </a:rPr>
              <a:t>Estate</a:t>
            </a:r>
          </a:p>
        </p:txBody>
      </p:sp>
      <p:sp>
        <p:nvSpPr>
          <p:cNvPr id="44" name="TextBox 43">
            <a:extLst>
              <a:ext uri="{FF2B5EF4-FFF2-40B4-BE49-F238E27FC236}">
                <a16:creationId xmlns:a16="http://schemas.microsoft.com/office/drawing/2014/main" id="{4C139115-1EAB-40A1-A609-E7EB36AEFC18}"/>
              </a:ext>
            </a:extLst>
          </p:cNvPr>
          <p:cNvSpPr txBox="1"/>
          <p:nvPr/>
        </p:nvSpPr>
        <p:spPr>
          <a:xfrm>
            <a:off x="10280572" y="1827211"/>
            <a:ext cx="481222" cy="276999"/>
          </a:xfrm>
          <a:prstGeom prst="rect">
            <a:avLst/>
          </a:prstGeom>
          <a:noFill/>
        </p:spPr>
        <p:txBody>
          <a:bodyPr wrap="none" rtlCol="0">
            <a:spAutoFit/>
          </a:bodyPr>
          <a:lstStyle/>
          <a:p>
            <a:pPr algn="ctr"/>
            <a:r>
              <a:rPr lang="en-US" sz="1200">
                <a:solidFill>
                  <a:srgbClr val="FF0000"/>
                </a:solidFill>
              </a:rPr>
              <a:t>Cash</a:t>
            </a:r>
          </a:p>
        </p:txBody>
      </p:sp>
      <p:sp>
        <p:nvSpPr>
          <p:cNvPr id="2" name="TextBox 1">
            <a:extLst>
              <a:ext uri="{FF2B5EF4-FFF2-40B4-BE49-F238E27FC236}">
                <a16:creationId xmlns:a16="http://schemas.microsoft.com/office/drawing/2014/main" id="{2C34EFC0-05F6-41D5-8E35-594DBB6489E2}"/>
              </a:ext>
            </a:extLst>
          </p:cNvPr>
          <p:cNvSpPr txBox="1"/>
          <p:nvPr/>
        </p:nvSpPr>
        <p:spPr>
          <a:xfrm>
            <a:off x="2156003" y="3206526"/>
            <a:ext cx="2164567" cy="276999"/>
          </a:xfrm>
          <a:prstGeom prst="rect">
            <a:avLst/>
          </a:prstGeom>
          <a:noFill/>
        </p:spPr>
        <p:txBody>
          <a:bodyPr wrap="none" rtlCol="0">
            <a:spAutoFit/>
          </a:bodyPr>
          <a:lstStyle/>
          <a:p>
            <a:r>
              <a:rPr lang="en-US" sz="1200"/>
              <a:t>Ceased Manufacturing Business</a:t>
            </a:r>
          </a:p>
        </p:txBody>
      </p:sp>
    </p:spTree>
    <p:extLst>
      <p:ext uri="{BB962C8B-B14F-4D97-AF65-F5344CB8AC3E}">
        <p14:creationId xmlns:p14="http://schemas.microsoft.com/office/powerpoint/2010/main" val="3431639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7AAB8F1-7D77-4645-94F5-E3C7EBCE6794}"/>
              </a:ext>
            </a:extLst>
          </p:cNvPr>
          <p:cNvSpPr>
            <a:spLocks noGrp="1"/>
          </p:cNvSpPr>
          <p:nvPr>
            <p:ph type="sldNum" sz="quarter" idx="12"/>
          </p:nvPr>
        </p:nvSpPr>
        <p:spPr/>
        <p:txBody>
          <a:bodyPr/>
          <a:lstStyle/>
          <a:p>
            <a:fld id="{65AFAB5D-A498-4573-A847-903418A04ABF}" type="slidenum">
              <a:rPr lang="en-US" smtClean="0"/>
              <a:t>5</a:t>
            </a:fld>
            <a:endParaRPr lang="en-US"/>
          </a:p>
        </p:txBody>
      </p:sp>
      <p:sp>
        <p:nvSpPr>
          <p:cNvPr id="5" name="Rectangle 4">
            <a:extLst>
              <a:ext uri="{FF2B5EF4-FFF2-40B4-BE49-F238E27FC236}">
                <a16:creationId xmlns:a16="http://schemas.microsoft.com/office/drawing/2014/main" id="{F7291671-34CC-44EC-9C11-B0C0D3514ECC}"/>
              </a:ext>
            </a:extLst>
          </p:cNvPr>
          <p:cNvSpPr/>
          <p:nvPr/>
        </p:nvSpPr>
        <p:spPr>
          <a:xfrm>
            <a:off x="1480406" y="2533935"/>
            <a:ext cx="816246" cy="493776"/>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kern="0">
                <a:solidFill>
                  <a:schemeClr val="tx1"/>
                </a:solidFill>
                <a:cs typeface="Calibri" panose="020F0502020204030204" pitchFamily="34" charset="0"/>
              </a:rPr>
              <a:t>Y</a:t>
            </a:r>
          </a:p>
        </p:txBody>
      </p:sp>
      <p:sp>
        <p:nvSpPr>
          <p:cNvPr id="57" name="TextBox 56">
            <a:extLst>
              <a:ext uri="{FF2B5EF4-FFF2-40B4-BE49-F238E27FC236}">
                <a16:creationId xmlns:a16="http://schemas.microsoft.com/office/drawing/2014/main" id="{1B03A7A4-ECD8-4EE0-AB90-8CF8A3DCBDF3}"/>
              </a:ext>
            </a:extLst>
          </p:cNvPr>
          <p:cNvSpPr txBox="1"/>
          <p:nvPr/>
        </p:nvSpPr>
        <p:spPr>
          <a:xfrm>
            <a:off x="449580" y="3692591"/>
            <a:ext cx="11292840" cy="2708434"/>
          </a:xfrm>
          <a:prstGeom prst="rect">
            <a:avLst/>
          </a:prstGeom>
          <a:noFill/>
        </p:spPr>
        <p:txBody>
          <a:bodyPr wrap="square" rtlCol="0">
            <a:spAutoFit/>
          </a:bodyPr>
          <a:lstStyle/>
          <a:p>
            <a:pPr marR="0" lvl="0" algn="l" defTabSz="914400" rtl="0" eaLnBrk="1" fontAlgn="auto" latinLnBrk="0" hangingPunct="1">
              <a:lnSpc>
                <a:spcPct val="100000"/>
              </a:lnSpc>
              <a:spcBef>
                <a:spcPct val="0"/>
              </a:spcBef>
              <a:buClrTx/>
              <a:buSzTx/>
              <a:defRPr/>
            </a:pPr>
            <a:r>
              <a:rPr lang="en-US" sz="1600" b="1">
                <a:solidFill>
                  <a:prstClr val="black"/>
                </a:solidFill>
              </a:rPr>
              <a:t>Facts:</a:t>
            </a:r>
          </a:p>
          <a:p>
            <a:pPr marL="285750" marR="0" lvl="0" indent="-285750" algn="l" defTabSz="914400" rtl="0" eaLnBrk="1" fontAlgn="auto" latinLnBrk="0" hangingPunct="1">
              <a:spcBef>
                <a:spcPct val="0"/>
              </a:spcBef>
              <a:buClrTx/>
              <a:buSzTx/>
              <a:buFont typeface="Arial" panose="020B0604020202020204" pitchFamily="34" charset="0"/>
              <a:buChar char="•"/>
              <a:defRPr/>
            </a:pPr>
            <a:r>
              <a:rPr lang="en-US" sz="1600">
                <a:solidFill>
                  <a:prstClr val="black"/>
                </a:solidFill>
              </a:rPr>
              <a:t>Individuals A and B each owned 50% of corp X, corp Y, and partnership P</a:t>
            </a:r>
          </a:p>
          <a:p>
            <a:pPr marL="285750" marR="0" lvl="0" indent="-285750" algn="l" defTabSz="914400" rtl="0" eaLnBrk="1" fontAlgn="auto" latinLnBrk="0" hangingPunct="1">
              <a:spcBef>
                <a:spcPct val="0"/>
              </a:spcBef>
              <a:buClrTx/>
              <a:buSzTx/>
              <a:buFont typeface="Arial" panose="020B0604020202020204" pitchFamily="34" charset="0"/>
              <a:buChar char="•"/>
              <a:defRPr/>
            </a:pPr>
            <a:r>
              <a:rPr lang="en-US" sz="1600">
                <a:solidFill>
                  <a:prstClr val="black"/>
                </a:solidFill>
              </a:rPr>
              <a:t>In order to sever their business relationship, A and B took the following integrated steps:</a:t>
            </a:r>
          </a:p>
          <a:p>
            <a:pPr marL="742950" lvl="1" indent="-285750">
              <a:buFont typeface="Arial" panose="020B0604020202020204" pitchFamily="34" charset="0"/>
              <a:buChar char="•"/>
              <a:defRPr/>
            </a:pPr>
            <a:r>
              <a:rPr lang="en-US" sz="1600" b="1">
                <a:solidFill>
                  <a:prstClr val="black"/>
                </a:solidFill>
              </a:rPr>
              <a:t>Step 1</a:t>
            </a:r>
            <a:r>
              <a:rPr lang="en-US" sz="1600">
                <a:solidFill>
                  <a:prstClr val="black"/>
                </a:solidFill>
              </a:rPr>
              <a:t>.  A and B each contributed their X and Y stock to P </a:t>
            </a:r>
          </a:p>
          <a:p>
            <a:pPr marL="742950" lvl="1" indent="-285750">
              <a:spcAft>
                <a:spcPts val="600"/>
              </a:spcAft>
              <a:buFont typeface="Arial" panose="020B0604020202020204" pitchFamily="34" charset="0"/>
              <a:buChar char="•"/>
              <a:defRPr/>
            </a:pPr>
            <a:r>
              <a:rPr lang="en-US" sz="1600" b="1">
                <a:solidFill>
                  <a:prstClr val="black"/>
                </a:solidFill>
              </a:rPr>
              <a:t>Step 2</a:t>
            </a:r>
            <a:r>
              <a:rPr lang="en-US" sz="1600">
                <a:solidFill>
                  <a:prstClr val="black"/>
                </a:solidFill>
              </a:rPr>
              <a:t>.  P liquidated and distributed X stock to A and Y stock to Y</a:t>
            </a:r>
          </a:p>
          <a:p>
            <a:pPr marL="742950" lvl="1" indent="-285750">
              <a:spcAft>
                <a:spcPts val="600"/>
              </a:spcAft>
              <a:buFont typeface="Arial" panose="020B0604020202020204" pitchFamily="34" charset="0"/>
              <a:buChar char="•"/>
              <a:defRPr/>
            </a:pPr>
            <a:endParaRPr lang="en-US" sz="1600">
              <a:solidFill>
                <a:prstClr val="black"/>
              </a:solidFill>
            </a:endParaRPr>
          </a:p>
          <a:p>
            <a:pPr marR="0" lvl="0" algn="l" defTabSz="914400" rtl="0" eaLnBrk="1" fontAlgn="auto" latinLnBrk="0" hangingPunct="1">
              <a:lnSpc>
                <a:spcPct val="100000"/>
              </a:lnSpc>
              <a:spcBef>
                <a:spcPct val="0"/>
              </a:spcBef>
              <a:buClrTx/>
              <a:buSzTx/>
              <a:defRPr/>
            </a:pPr>
            <a:r>
              <a:rPr lang="en-US" sz="1600" b="1">
                <a:solidFill>
                  <a:prstClr val="black"/>
                </a:solidFill>
              </a:rPr>
              <a:t>Holding:</a:t>
            </a:r>
          </a:p>
          <a:p>
            <a:pPr marL="285750" marR="0" lvl="0" indent="-285750" algn="l" defTabSz="914400" rtl="0" eaLnBrk="1" fontAlgn="auto" latinLnBrk="0" hangingPunct="1">
              <a:lnSpc>
                <a:spcPct val="100000"/>
              </a:lnSpc>
              <a:spcBef>
                <a:spcPct val="0"/>
              </a:spcBef>
              <a:buClrTx/>
              <a:buSzTx/>
              <a:buFont typeface="Arial" panose="020B0604020202020204" pitchFamily="34" charset="0"/>
              <a:buChar char="•"/>
              <a:defRPr/>
            </a:pPr>
            <a:r>
              <a:rPr lang="en-US" sz="1600">
                <a:solidFill>
                  <a:prstClr val="black"/>
                </a:solidFill>
              </a:rPr>
              <a:t>The IRS ruled the principal purpose was to effect an exchange of X stock and Y stock</a:t>
            </a:r>
          </a:p>
          <a:p>
            <a:pPr marL="285750" marR="0" lvl="0" indent="-285750" algn="l" defTabSz="914400" rtl="0" eaLnBrk="1" fontAlgn="auto" latinLnBrk="0" hangingPunct="1">
              <a:lnSpc>
                <a:spcPct val="100000"/>
              </a:lnSpc>
              <a:spcBef>
                <a:spcPct val="0"/>
              </a:spcBef>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Recast under Treas. Reg. Section 1.731-1(c)(3) as an exchange of corporate stock between A and B</a:t>
            </a:r>
            <a:endParaRPr lang="en-US" sz="1600">
              <a:solidFill>
                <a:prstClr val="black"/>
              </a:solidFill>
            </a:endParaRPr>
          </a:p>
          <a:p>
            <a:pPr marL="285750" marR="0" lvl="0" indent="-285750" algn="l" defTabSz="914400" rtl="0" eaLnBrk="1" fontAlgn="auto" latinLnBrk="0" hangingPunct="1">
              <a:lnSpc>
                <a:spcPct val="100000"/>
              </a:lnSpc>
              <a:spcBef>
                <a:spcPct val="0"/>
              </a:spcBef>
              <a:buClrTx/>
              <a:buSzTx/>
              <a:buFont typeface="Arial" panose="020B0604020202020204" pitchFamily="34" charset="0"/>
              <a:buChar char="•"/>
              <a:defRPr/>
            </a:pPr>
            <a:r>
              <a:rPr kumimoji="0" lang="en-US" sz="1600" b="0" i="0" u="none" strike="noStrike" kern="1200" cap="none" spc="0" normalizeH="0" baseline="0" noProof="0">
                <a:ln>
                  <a:noFill/>
                </a:ln>
                <a:solidFill>
                  <a:prstClr val="black"/>
                </a:solidFill>
                <a:effectLst/>
                <a:uLnTx/>
                <a:uFillTx/>
                <a:ea typeface="+mn-ea"/>
                <a:cs typeface="+mn-cs"/>
              </a:rPr>
              <a:t>Issued prior to mixing bowl rules</a:t>
            </a:r>
          </a:p>
        </p:txBody>
      </p:sp>
      <p:sp>
        <p:nvSpPr>
          <p:cNvPr id="61" name="TextBox 60">
            <a:extLst>
              <a:ext uri="{FF2B5EF4-FFF2-40B4-BE49-F238E27FC236}">
                <a16:creationId xmlns:a16="http://schemas.microsoft.com/office/drawing/2014/main" id="{A77F001D-FA81-4BD9-B466-75457854F63F}"/>
              </a:ext>
            </a:extLst>
          </p:cNvPr>
          <p:cNvSpPr txBox="1"/>
          <p:nvPr/>
        </p:nvSpPr>
        <p:spPr>
          <a:xfrm>
            <a:off x="463525" y="1681343"/>
            <a:ext cx="452368" cy="276999"/>
          </a:xfrm>
          <a:prstGeom prst="rect">
            <a:avLst/>
          </a:prstGeom>
          <a:noFill/>
          <a:ln w="12700">
            <a:noFill/>
          </a:ln>
        </p:spPr>
        <p:txBody>
          <a:bodyPr wrap="none" rtlCol="0">
            <a:spAutoFit/>
          </a:bodyPr>
          <a:lstStyle/>
          <a:p>
            <a:r>
              <a:rPr lang="en-US" sz="1200"/>
              <a:t>50%</a:t>
            </a:r>
          </a:p>
        </p:txBody>
      </p:sp>
      <p:sp>
        <p:nvSpPr>
          <p:cNvPr id="45" name="Rectangle 44">
            <a:extLst>
              <a:ext uri="{FF2B5EF4-FFF2-40B4-BE49-F238E27FC236}">
                <a16:creationId xmlns:a16="http://schemas.microsoft.com/office/drawing/2014/main" id="{E773FF89-A1F3-4688-99B6-0BF96F31BE92}"/>
              </a:ext>
            </a:extLst>
          </p:cNvPr>
          <p:cNvSpPr/>
          <p:nvPr/>
        </p:nvSpPr>
        <p:spPr>
          <a:xfrm>
            <a:off x="429600" y="2552015"/>
            <a:ext cx="816246" cy="493776"/>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kern="0">
                <a:solidFill>
                  <a:schemeClr val="tx1"/>
                </a:solidFill>
                <a:cs typeface="Calibri" panose="020F0502020204030204" pitchFamily="34" charset="0"/>
              </a:rPr>
              <a:t>X</a:t>
            </a:r>
          </a:p>
        </p:txBody>
      </p:sp>
      <p:sp>
        <p:nvSpPr>
          <p:cNvPr id="6" name="TextBox 5">
            <a:extLst>
              <a:ext uri="{FF2B5EF4-FFF2-40B4-BE49-F238E27FC236}">
                <a16:creationId xmlns:a16="http://schemas.microsoft.com/office/drawing/2014/main" id="{E949B7C9-8870-41CC-BCE0-085F60BA9B21}"/>
              </a:ext>
            </a:extLst>
          </p:cNvPr>
          <p:cNvSpPr txBox="1"/>
          <p:nvPr/>
        </p:nvSpPr>
        <p:spPr>
          <a:xfrm>
            <a:off x="837723" y="1272336"/>
            <a:ext cx="317716" cy="369332"/>
          </a:xfrm>
          <a:prstGeom prst="rect">
            <a:avLst/>
          </a:prstGeom>
          <a:noFill/>
          <a:ln w="12700">
            <a:noFill/>
          </a:ln>
        </p:spPr>
        <p:txBody>
          <a:bodyPr wrap="none" rtlCol="0">
            <a:spAutoFit/>
          </a:bodyPr>
          <a:lstStyle/>
          <a:p>
            <a:r>
              <a:rPr lang="en-US"/>
              <a:t>A</a:t>
            </a:r>
          </a:p>
        </p:txBody>
      </p:sp>
      <p:sp>
        <p:nvSpPr>
          <p:cNvPr id="47" name="TextBox 46">
            <a:extLst>
              <a:ext uri="{FF2B5EF4-FFF2-40B4-BE49-F238E27FC236}">
                <a16:creationId xmlns:a16="http://schemas.microsoft.com/office/drawing/2014/main" id="{FBC2AD83-7002-410E-9A14-C31B17D46AAA}"/>
              </a:ext>
            </a:extLst>
          </p:cNvPr>
          <p:cNvSpPr txBox="1"/>
          <p:nvPr/>
        </p:nvSpPr>
        <p:spPr>
          <a:xfrm>
            <a:off x="2227017" y="1272336"/>
            <a:ext cx="317716" cy="369332"/>
          </a:xfrm>
          <a:prstGeom prst="rect">
            <a:avLst/>
          </a:prstGeom>
          <a:noFill/>
          <a:ln w="12700">
            <a:noFill/>
          </a:ln>
        </p:spPr>
        <p:txBody>
          <a:bodyPr wrap="none" rtlCol="0">
            <a:spAutoFit/>
          </a:bodyPr>
          <a:lstStyle/>
          <a:p>
            <a:r>
              <a:rPr lang="en-US"/>
              <a:t>B</a:t>
            </a:r>
          </a:p>
        </p:txBody>
      </p:sp>
      <p:cxnSp>
        <p:nvCxnSpPr>
          <p:cNvPr id="12" name="Straight Connector 11">
            <a:extLst>
              <a:ext uri="{FF2B5EF4-FFF2-40B4-BE49-F238E27FC236}">
                <a16:creationId xmlns:a16="http://schemas.microsoft.com/office/drawing/2014/main" id="{34306712-BF94-4CA6-B994-CD4B5119FE99}"/>
              </a:ext>
            </a:extLst>
          </p:cNvPr>
          <p:cNvCxnSpPr>
            <a:stCxn id="45" idx="0"/>
            <a:endCxn id="6" idx="2"/>
          </p:cNvCxnSpPr>
          <p:nvPr/>
        </p:nvCxnSpPr>
        <p:spPr>
          <a:xfrm flipV="1">
            <a:off x="837723" y="1641668"/>
            <a:ext cx="158858" cy="910347"/>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B1DD960F-FDB5-485A-9BEC-053D864518E2}"/>
              </a:ext>
            </a:extLst>
          </p:cNvPr>
          <p:cNvCxnSpPr>
            <a:stCxn id="45" idx="0"/>
            <a:endCxn id="47" idx="2"/>
          </p:cNvCxnSpPr>
          <p:nvPr/>
        </p:nvCxnSpPr>
        <p:spPr>
          <a:xfrm flipV="1">
            <a:off x="837723" y="1641668"/>
            <a:ext cx="1548152" cy="910347"/>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DE6FB34-54C9-4430-879A-61DA46833800}"/>
              </a:ext>
            </a:extLst>
          </p:cNvPr>
          <p:cNvCxnSpPr>
            <a:stCxn id="5" idx="0"/>
            <a:endCxn id="6" idx="2"/>
          </p:cNvCxnSpPr>
          <p:nvPr/>
        </p:nvCxnSpPr>
        <p:spPr>
          <a:xfrm flipH="1" flipV="1">
            <a:off x="996581" y="1641668"/>
            <a:ext cx="891948" cy="892267"/>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37555CA-804D-427B-BD0E-89449DEA6F33}"/>
              </a:ext>
            </a:extLst>
          </p:cNvPr>
          <p:cNvCxnSpPr>
            <a:stCxn id="5" idx="0"/>
            <a:endCxn id="47" idx="2"/>
          </p:cNvCxnSpPr>
          <p:nvPr/>
        </p:nvCxnSpPr>
        <p:spPr>
          <a:xfrm flipV="1">
            <a:off x="1888529" y="1641668"/>
            <a:ext cx="497346" cy="892267"/>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7EFB51E-FC83-4271-9A78-64BD987FFBA5}"/>
              </a:ext>
            </a:extLst>
          </p:cNvPr>
          <p:cNvCxnSpPr>
            <a:stCxn id="42" idx="0"/>
            <a:endCxn id="6" idx="2"/>
          </p:cNvCxnSpPr>
          <p:nvPr/>
        </p:nvCxnSpPr>
        <p:spPr>
          <a:xfrm flipH="1" flipV="1">
            <a:off x="996581" y="1641668"/>
            <a:ext cx="1924442" cy="893551"/>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32B8649-2D13-4D2C-99ED-B1E752CBA78C}"/>
              </a:ext>
            </a:extLst>
          </p:cNvPr>
          <p:cNvCxnSpPr>
            <a:endCxn id="47" idx="2"/>
          </p:cNvCxnSpPr>
          <p:nvPr/>
        </p:nvCxnSpPr>
        <p:spPr>
          <a:xfrm flipH="1" flipV="1">
            <a:off x="2385875" y="1641668"/>
            <a:ext cx="536821" cy="890152"/>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7AC689B1-B647-420C-99B8-05F756A59F3C}"/>
              </a:ext>
            </a:extLst>
          </p:cNvPr>
          <p:cNvSpPr txBox="1"/>
          <p:nvPr/>
        </p:nvSpPr>
        <p:spPr>
          <a:xfrm>
            <a:off x="2578637" y="1681342"/>
            <a:ext cx="452368" cy="276999"/>
          </a:xfrm>
          <a:prstGeom prst="rect">
            <a:avLst/>
          </a:prstGeom>
          <a:noFill/>
          <a:ln w="12700">
            <a:noFill/>
          </a:ln>
        </p:spPr>
        <p:txBody>
          <a:bodyPr wrap="none" rtlCol="0">
            <a:spAutoFit/>
          </a:bodyPr>
          <a:lstStyle/>
          <a:p>
            <a:r>
              <a:rPr lang="en-US" sz="1200"/>
              <a:t>50%</a:t>
            </a:r>
          </a:p>
        </p:txBody>
      </p:sp>
      <p:sp>
        <p:nvSpPr>
          <p:cNvPr id="74" name="Rectangle 73">
            <a:extLst>
              <a:ext uri="{FF2B5EF4-FFF2-40B4-BE49-F238E27FC236}">
                <a16:creationId xmlns:a16="http://schemas.microsoft.com/office/drawing/2014/main" id="{74DB2E4B-187A-4B2F-9368-1E588AE5E1F5}"/>
              </a:ext>
            </a:extLst>
          </p:cNvPr>
          <p:cNvSpPr/>
          <p:nvPr/>
        </p:nvSpPr>
        <p:spPr>
          <a:xfrm>
            <a:off x="4786869" y="2659180"/>
            <a:ext cx="816246" cy="493776"/>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kern="0">
                <a:solidFill>
                  <a:schemeClr val="tx1"/>
                </a:solidFill>
                <a:cs typeface="Calibri" panose="020F0502020204030204" pitchFamily="34" charset="0"/>
              </a:rPr>
              <a:t>X</a:t>
            </a:r>
          </a:p>
        </p:txBody>
      </p:sp>
      <p:sp>
        <p:nvSpPr>
          <p:cNvPr id="75" name="Rectangle 74">
            <a:extLst>
              <a:ext uri="{FF2B5EF4-FFF2-40B4-BE49-F238E27FC236}">
                <a16:creationId xmlns:a16="http://schemas.microsoft.com/office/drawing/2014/main" id="{33968A8A-819C-4A4E-84A8-4EB834CBCE9C}"/>
              </a:ext>
            </a:extLst>
          </p:cNvPr>
          <p:cNvSpPr/>
          <p:nvPr/>
        </p:nvSpPr>
        <p:spPr>
          <a:xfrm>
            <a:off x="6627686" y="2659180"/>
            <a:ext cx="816246" cy="493776"/>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kern="0">
                <a:solidFill>
                  <a:schemeClr val="tx1"/>
                </a:solidFill>
                <a:cs typeface="Calibri" panose="020F0502020204030204" pitchFamily="34" charset="0"/>
              </a:rPr>
              <a:t>Y</a:t>
            </a:r>
          </a:p>
        </p:txBody>
      </p:sp>
      <p:cxnSp>
        <p:nvCxnSpPr>
          <p:cNvPr id="29" name="Connector: Elbow 28">
            <a:extLst>
              <a:ext uri="{FF2B5EF4-FFF2-40B4-BE49-F238E27FC236}">
                <a16:creationId xmlns:a16="http://schemas.microsoft.com/office/drawing/2014/main" id="{5B6F2B36-F076-49EE-84FF-E9036A5B8A13}"/>
              </a:ext>
            </a:extLst>
          </p:cNvPr>
          <p:cNvCxnSpPr>
            <a:stCxn id="74" idx="0"/>
            <a:endCxn id="43" idx="3"/>
          </p:cNvCxnSpPr>
          <p:nvPr/>
        </p:nvCxnSpPr>
        <p:spPr>
          <a:xfrm flipV="1">
            <a:off x="5194992" y="2220686"/>
            <a:ext cx="919901" cy="438494"/>
          </a:xfrm>
          <a:prstGeom prst="straightConnector1">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32" name="Connector: Elbow 31">
            <a:extLst>
              <a:ext uri="{FF2B5EF4-FFF2-40B4-BE49-F238E27FC236}">
                <a16:creationId xmlns:a16="http://schemas.microsoft.com/office/drawing/2014/main" id="{EF2AE601-2786-41B3-8BD5-67B6B3D69B2D}"/>
              </a:ext>
            </a:extLst>
          </p:cNvPr>
          <p:cNvCxnSpPr>
            <a:stCxn id="75" idx="0"/>
            <a:endCxn id="43" idx="3"/>
          </p:cNvCxnSpPr>
          <p:nvPr/>
        </p:nvCxnSpPr>
        <p:spPr>
          <a:xfrm flipH="1" flipV="1">
            <a:off x="6114893" y="2220686"/>
            <a:ext cx="920916" cy="438494"/>
          </a:xfrm>
          <a:prstGeom prst="straightConnector1">
            <a:avLst/>
          </a:prstGeom>
          <a:ln w="12700" cap="flat" algn="ctr">
            <a:prstDash val="solid"/>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01ECFA5A-83D6-46C3-9C73-EF0DE68D7562}"/>
              </a:ext>
            </a:extLst>
          </p:cNvPr>
          <p:cNvSpPr txBox="1"/>
          <p:nvPr/>
        </p:nvSpPr>
        <p:spPr>
          <a:xfrm>
            <a:off x="5042218" y="1026358"/>
            <a:ext cx="317716" cy="369332"/>
          </a:xfrm>
          <a:prstGeom prst="rect">
            <a:avLst/>
          </a:prstGeom>
          <a:noFill/>
          <a:ln w="12700">
            <a:noFill/>
          </a:ln>
        </p:spPr>
        <p:txBody>
          <a:bodyPr wrap="none" rtlCol="0">
            <a:spAutoFit/>
          </a:bodyPr>
          <a:lstStyle/>
          <a:p>
            <a:r>
              <a:rPr lang="en-US"/>
              <a:t>A</a:t>
            </a:r>
          </a:p>
        </p:txBody>
      </p:sp>
      <p:sp>
        <p:nvSpPr>
          <p:cNvPr id="77" name="TextBox 76">
            <a:extLst>
              <a:ext uri="{FF2B5EF4-FFF2-40B4-BE49-F238E27FC236}">
                <a16:creationId xmlns:a16="http://schemas.microsoft.com/office/drawing/2014/main" id="{D0D7E548-9552-4FD8-9E9A-6C702957E3FD}"/>
              </a:ext>
            </a:extLst>
          </p:cNvPr>
          <p:cNvSpPr txBox="1"/>
          <p:nvPr/>
        </p:nvSpPr>
        <p:spPr>
          <a:xfrm>
            <a:off x="6832068" y="1026358"/>
            <a:ext cx="317716" cy="369332"/>
          </a:xfrm>
          <a:prstGeom prst="rect">
            <a:avLst/>
          </a:prstGeom>
          <a:noFill/>
          <a:ln w="12700">
            <a:noFill/>
          </a:ln>
        </p:spPr>
        <p:txBody>
          <a:bodyPr wrap="none" rtlCol="0">
            <a:spAutoFit/>
          </a:bodyPr>
          <a:lstStyle/>
          <a:p>
            <a:r>
              <a:rPr lang="en-US"/>
              <a:t>B</a:t>
            </a:r>
          </a:p>
        </p:txBody>
      </p:sp>
      <p:cxnSp>
        <p:nvCxnSpPr>
          <p:cNvPr id="34" name="Straight Connector 33">
            <a:extLst>
              <a:ext uri="{FF2B5EF4-FFF2-40B4-BE49-F238E27FC236}">
                <a16:creationId xmlns:a16="http://schemas.microsoft.com/office/drawing/2014/main" id="{A698A36F-C351-49F4-B94D-092EEB38A9A1}"/>
              </a:ext>
            </a:extLst>
          </p:cNvPr>
          <p:cNvCxnSpPr>
            <a:stCxn id="43" idx="0"/>
            <a:endCxn id="76" idx="2"/>
          </p:cNvCxnSpPr>
          <p:nvPr/>
        </p:nvCxnSpPr>
        <p:spPr>
          <a:xfrm flipH="1" flipV="1">
            <a:off x="5201076" y="1395690"/>
            <a:ext cx="913817" cy="289427"/>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C2F15EE3-DD35-4409-BEDE-6012B628576F}"/>
              </a:ext>
            </a:extLst>
          </p:cNvPr>
          <p:cNvCxnSpPr>
            <a:stCxn id="43" idx="0"/>
            <a:endCxn id="77" idx="2"/>
          </p:cNvCxnSpPr>
          <p:nvPr/>
        </p:nvCxnSpPr>
        <p:spPr>
          <a:xfrm flipV="1">
            <a:off x="6114893" y="1395690"/>
            <a:ext cx="876033" cy="289427"/>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D6894956-DF5A-46A0-87B3-333B597B4906}"/>
              </a:ext>
            </a:extLst>
          </p:cNvPr>
          <p:cNvSpPr txBox="1"/>
          <p:nvPr/>
        </p:nvSpPr>
        <p:spPr>
          <a:xfrm>
            <a:off x="5023927" y="1511508"/>
            <a:ext cx="452368" cy="276999"/>
          </a:xfrm>
          <a:prstGeom prst="rect">
            <a:avLst/>
          </a:prstGeom>
          <a:noFill/>
          <a:ln w="12700">
            <a:noFill/>
          </a:ln>
        </p:spPr>
        <p:txBody>
          <a:bodyPr wrap="none" rtlCol="0">
            <a:spAutoFit/>
          </a:bodyPr>
          <a:lstStyle/>
          <a:p>
            <a:r>
              <a:rPr lang="en-US" sz="1200"/>
              <a:t>50%</a:t>
            </a:r>
          </a:p>
        </p:txBody>
      </p:sp>
      <p:sp>
        <p:nvSpPr>
          <p:cNvPr id="80" name="TextBox 79">
            <a:extLst>
              <a:ext uri="{FF2B5EF4-FFF2-40B4-BE49-F238E27FC236}">
                <a16:creationId xmlns:a16="http://schemas.microsoft.com/office/drawing/2014/main" id="{1AB47238-45C1-4BEB-90E2-1EBD627DBF10}"/>
              </a:ext>
            </a:extLst>
          </p:cNvPr>
          <p:cNvSpPr txBox="1"/>
          <p:nvPr/>
        </p:nvSpPr>
        <p:spPr>
          <a:xfrm>
            <a:off x="6764742" y="1520781"/>
            <a:ext cx="452368" cy="276999"/>
          </a:xfrm>
          <a:prstGeom prst="rect">
            <a:avLst/>
          </a:prstGeom>
          <a:noFill/>
          <a:ln w="12700">
            <a:noFill/>
          </a:ln>
        </p:spPr>
        <p:txBody>
          <a:bodyPr wrap="none" rtlCol="0">
            <a:spAutoFit/>
          </a:bodyPr>
          <a:lstStyle/>
          <a:p>
            <a:r>
              <a:rPr lang="en-US" sz="1200"/>
              <a:t>50%</a:t>
            </a:r>
          </a:p>
        </p:txBody>
      </p:sp>
      <p:grpSp>
        <p:nvGrpSpPr>
          <p:cNvPr id="4" name="Group 3">
            <a:extLst>
              <a:ext uri="{FF2B5EF4-FFF2-40B4-BE49-F238E27FC236}">
                <a16:creationId xmlns:a16="http://schemas.microsoft.com/office/drawing/2014/main" id="{D323C7AB-1B6A-45D8-9481-8418FB1117C7}"/>
              </a:ext>
            </a:extLst>
          </p:cNvPr>
          <p:cNvGrpSpPr/>
          <p:nvPr/>
        </p:nvGrpSpPr>
        <p:grpSpPr>
          <a:xfrm>
            <a:off x="3793475" y="1168549"/>
            <a:ext cx="4570164" cy="2260645"/>
            <a:chOff x="3793475" y="1168549"/>
            <a:chExt cx="4570164" cy="2260645"/>
          </a:xfrm>
        </p:grpSpPr>
        <p:cxnSp>
          <p:nvCxnSpPr>
            <p:cNvPr id="54" name="Straight Connector 53">
              <a:extLst>
                <a:ext uri="{FF2B5EF4-FFF2-40B4-BE49-F238E27FC236}">
                  <a16:creationId xmlns:a16="http://schemas.microsoft.com/office/drawing/2014/main" id="{5E588850-7478-4BFD-9B3D-314F0B930A77}"/>
                </a:ext>
              </a:extLst>
            </p:cNvPr>
            <p:cNvCxnSpPr/>
            <p:nvPr/>
          </p:nvCxnSpPr>
          <p:spPr>
            <a:xfrm>
              <a:off x="3793475" y="1168549"/>
              <a:ext cx="0" cy="2260451"/>
            </a:xfrm>
            <a:prstGeom prst="line">
              <a:avLst/>
            </a:prstGeom>
            <a:ln w="12700" cap="flat" algn="ctr">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63B48726-7A42-4976-821E-4FC5A8F16A25}"/>
                </a:ext>
              </a:extLst>
            </p:cNvPr>
            <p:cNvCxnSpPr/>
            <p:nvPr/>
          </p:nvCxnSpPr>
          <p:spPr>
            <a:xfrm>
              <a:off x="8363639" y="1168743"/>
              <a:ext cx="0" cy="2260451"/>
            </a:xfrm>
            <a:prstGeom prst="line">
              <a:avLst/>
            </a:prstGeom>
            <a:ln w="12700" cap="flat" algn="ctr">
              <a:solidFill>
                <a:schemeClr val="tx1"/>
              </a:solidFill>
              <a:prstDash val="solid"/>
            </a:ln>
          </p:spPr>
          <p:style>
            <a:lnRef idx="1">
              <a:schemeClr val="accent1"/>
            </a:lnRef>
            <a:fillRef idx="0">
              <a:schemeClr val="accent1"/>
            </a:fillRef>
            <a:effectRef idx="0">
              <a:schemeClr val="accent1"/>
            </a:effectRef>
            <a:fontRef idx="minor">
              <a:schemeClr val="tx1"/>
            </a:fontRef>
          </p:style>
        </p:cxnSp>
      </p:grpSp>
      <p:sp>
        <p:nvSpPr>
          <p:cNvPr id="82" name="Rectangle 81">
            <a:extLst>
              <a:ext uri="{FF2B5EF4-FFF2-40B4-BE49-F238E27FC236}">
                <a16:creationId xmlns:a16="http://schemas.microsoft.com/office/drawing/2014/main" id="{EC88D0D2-8766-4577-81D3-5AAC383C196A}"/>
              </a:ext>
            </a:extLst>
          </p:cNvPr>
          <p:cNvSpPr/>
          <p:nvPr/>
        </p:nvSpPr>
        <p:spPr>
          <a:xfrm>
            <a:off x="8919750" y="2518184"/>
            <a:ext cx="816246" cy="493776"/>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kern="0">
                <a:solidFill>
                  <a:schemeClr val="tx1"/>
                </a:solidFill>
                <a:cs typeface="Calibri" panose="020F0502020204030204" pitchFamily="34" charset="0"/>
              </a:rPr>
              <a:t>X</a:t>
            </a:r>
          </a:p>
        </p:txBody>
      </p:sp>
      <p:sp>
        <p:nvSpPr>
          <p:cNvPr id="83" name="Rectangle 82">
            <a:extLst>
              <a:ext uri="{FF2B5EF4-FFF2-40B4-BE49-F238E27FC236}">
                <a16:creationId xmlns:a16="http://schemas.microsoft.com/office/drawing/2014/main" id="{0BF6DCE5-FF52-4022-B0D8-E50BB0A72C57}"/>
              </a:ext>
            </a:extLst>
          </p:cNvPr>
          <p:cNvSpPr/>
          <p:nvPr/>
        </p:nvSpPr>
        <p:spPr>
          <a:xfrm>
            <a:off x="10650882" y="2518184"/>
            <a:ext cx="816246" cy="493776"/>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kern="0">
                <a:solidFill>
                  <a:schemeClr val="tx1"/>
                </a:solidFill>
                <a:cs typeface="Calibri" panose="020F0502020204030204" pitchFamily="34" charset="0"/>
              </a:rPr>
              <a:t>Y</a:t>
            </a:r>
          </a:p>
        </p:txBody>
      </p:sp>
      <p:sp>
        <p:nvSpPr>
          <p:cNvPr id="84" name="TextBox 83">
            <a:extLst>
              <a:ext uri="{FF2B5EF4-FFF2-40B4-BE49-F238E27FC236}">
                <a16:creationId xmlns:a16="http://schemas.microsoft.com/office/drawing/2014/main" id="{7956C578-4D72-4C0F-B0A1-CF1A6E8E7D0E}"/>
              </a:ext>
            </a:extLst>
          </p:cNvPr>
          <p:cNvSpPr txBox="1"/>
          <p:nvPr/>
        </p:nvSpPr>
        <p:spPr>
          <a:xfrm>
            <a:off x="9169015" y="1370636"/>
            <a:ext cx="317716" cy="369332"/>
          </a:xfrm>
          <a:prstGeom prst="rect">
            <a:avLst/>
          </a:prstGeom>
          <a:noFill/>
          <a:ln w="12700">
            <a:noFill/>
          </a:ln>
        </p:spPr>
        <p:txBody>
          <a:bodyPr wrap="none" rtlCol="0">
            <a:spAutoFit/>
          </a:bodyPr>
          <a:lstStyle/>
          <a:p>
            <a:r>
              <a:rPr lang="en-US"/>
              <a:t>A</a:t>
            </a:r>
          </a:p>
        </p:txBody>
      </p:sp>
      <p:sp>
        <p:nvSpPr>
          <p:cNvPr id="86" name="TextBox 85">
            <a:extLst>
              <a:ext uri="{FF2B5EF4-FFF2-40B4-BE49-F238E27FC236}">
                <a16:creationId xmlns:a16="http://schemas.microsoft.com/office/drawing/2014/main" id="{DAFB0471-E8F6-4F6B-8676-652403DCA43A}"/>
              </a:ext>
            </a:extLst>
          </p:cNvPr>
          <p:cNvSpPr txBox="1"/>
          <p:nvPr/>
        </p:nvSpPr>
        <p:spPr>
          <a:xfrm>
            <a:off x="10900147" y="1366872"/>
            <a:ext cx="317716" cy="369332"/>
          </a:xfrm>
          <a:prstGeom prst="rect">
            <a:avLst/>
          </a:prstGeom>
          <a:noFill/>
          <a:ln w="12700">
            <a:noFill/>
          </a:ln>
        </p:spPr>
        <p:txBody>
          <a:bodyPr wrap="none" rtlCol="0">
            <a:spAutoFit/>
          </a:bodyPr>
          <a:lstStyle/>
          <a:p>
            <a:r>
              <a:rPr lang="en-US"/>
              <a:t>B</a:t>
            </a:r>
          </a:p>
        </p:txBody>
      </p:sp>
      <p:cxnSp>
        <p:nvCxnSpPr>
          <p:cNvPr id="38" name="Straight Connector 37">
            <a:extLst>
              <a:ext uri="{FF2B5EF4-FFF2-40B4-BE49-F238E27FC236}">
                <a16:creationId xmlns:a16="http://schemas.microsoft.com/office/drawing/2014/main" id="{9523846C-2019-419A-8F66-9572119DFE68}"/>
              </a:ext>
            </a:extLst>
          </p:cNvPr>
          <p:cNvCxnSpPr>
            <a:stCxn id="82" idx="0"/>
            <a:endCxn id="84" idx="2"/>
          </p:cNvCxnSpPr>
          <p:nvPr/>
        </p:nvCxnSpPr>
        <p:spPr>
          <a:xfrm flipV="1">
            <a:off x="9327873" y="1739968"/>
            <a:ext cx="0" cy="778216"/>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A539ECC6-4712-4A69-BFD6-59150EB2107B}"/>
              </a:ext>
            </a:extLst>
          </p:cNvPr>
          <p:cNvCxnSpPr>
            <a:stCxn id="83" idx="0"/>
            <a:endCxn id="86" idx="2"/>
          </p:cNvCxnSpPr>
          <p:nvPr/>
        </p:nvCxnSpPr>
        <p:spPr>
          <a:xfrm flipV="1">
            <a:off x="11059005" y="1736204"/>
            <a:ext cx="0" cy="781980"/>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sp>
        <p:nvSpPr>
          <p:cNvPr id="39" name="Title 1">
            <a:extLst>
              <a:ext uri="{FF2B5EF4-FFF2-40B4-BE49-F238E27FC236}">
                <a16:creationId xmlns:a16="http://schemas.microsoft.com/office/drawing/2014/main" id="{959B9781-CF7E-4659-9BD6-27F615CC15A6}"/>
              </a:ext>
            </a:extLst>
          </p:cNvPr>
          <p:cNvSpPr txBox="1"/>
          <p:nvPr/>
        </p:nvSpPr>
        <p:spPr>
          <a:xfrm>
            <a:off x="838200" y="530352"/>
            <a:ext cx="10515600" cy="6159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n-US" sz="2400" b="1">
                <a:latin typeface="+mn-lt"/>
              </a:rPr>
              <a:t>Rev. Rul. 57-200</a:t>
            </a:r>
          </a:p>
        </p:txBody>
      </p:sp>
      <p:sp>
        <p:nvSpPr>
          <p:cNvPr id="42" name="Isosceles Triangle 41">
            <a:extLst>
              <a:ext uri="{FF2B5EF4-FFF2-40B4-BE49-F238E27FC236}">
                <a16:creationId xmlns:a16="http://schemas.microsoft.com/office/drawing/2014/main" id="{606C94D3-B7AB-439A-B224-13F605951629}"/>
              </a:ext>
            </a:extLst>
          </p:cNvPr>
          <p:cNvSpPr/>
          <p:nvPr/>
        </p:nvSpPr>
        <p:spPr>
          <a:xfrm>
            <a:off x="2522443" y="2535219"/>
            <a:ext cx="797160" cy="491968"/>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algn="ctr"/>
            <a:r>
              <a:rPr lang="en-US">
                <a:solidFill>
                  <a:schemeClr val="tx1"/>
                </a:solidFill>
              </a:rPr>
              <a:t>P</a:t>
            </a:r>
          </a:p>
        </p:txBody>
      </p:sp>
      <p:sp>
        <p:nvSpPr>
          <p:cNvPr id="43" name="Isosceles Triangle 42">
            <a:extLst>
              <a:ext uri="{FF2B5EF4-FFF2-40B4-BE49-F238E27FC236}">
                <a16:creationId xmlns:a16="http://schemas.microsoft.com/office/drawing/2014/main" id="{C9A811CA-AB09-4ECD-AEA0-DC4541C591FB}"/>
              </a:ext>
            </a:extLst>
          </p:cNvPr>
          <p:cNvSpPr/>
          <p:nvPr/>
        </p:nvSpPr>
        <p:spPr>
          <a:xfrm>
            <a:off x="5716313" y="1685117"/>
            <a:ext cx="797160" cy="535569"/>
          </a:xfrm>
          <a:prstGeom prst="triangle">
            <a:avLst/>
          </a:prstGeom>
          <a:noFill/>
          <a:ln w="1270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bg2"/>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rtlCol="0" anchor="ctr"/>
          <a:lstStyle/>
          <a:p>
            <a:pPr algn="ctr"/>
            <a:r>
              <a:rPr lang="en-US">
                <a:solidFill>
                  <a:schemeClr val="tx1"/>
                </a:solidFill>
              </a:rPr>
              <a:t>P</a:t>
            </a:r>
          </a:p>
        </p:txBody>
      </p:sp>
    </p:spTree>
    <p:extLst>
      <p:ext uri="{BB962C8B-B14F-4D97-AF65-F5344CB8AC3E}">
        <p14:creationId xmlns:p14="http://schemas.microsoft.com/office/powerpoint/2010/main" val="14388779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D04ED8-2A7B-4D38-8675-E38080816F15}"/>
              </a:ext>
            </a:extLst>
          </p:cNvPr>
          <p:cNvSpPr txBox="1"/>
          <p:nvPr/>
        </p:nvSpPr>
        <p:spPr>
          <a:xfrm>
            <a:off x="863082" y="2553447"/>
            <a:ext cx="10490718" cy="1631216"/>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sz="3600" b="0" i="0" u="none" strike="noStrike" kern="1200" cap="none" spc="0" normalizeH="0" baseline="0" noProof="0">
                <a:ln>
                  <a:noFill/>
                </a:ln>
                <a:solidFill>
                  <a:prstClr val="black"/>
                </a:solidFill>
                <a:effectLst/>
                <a:uLnTx/>
                <a:uFillTx/>
                <a:latin typeface="Calibri" panose="020F0502020204030204"/>
                <a:ea typeface="+mn-ea"/>
                <a:cs typeface="+mn-cs"/>
              </a:rPr>
              <a:t>Appendix</a:t>
            </a:r>
            <a:br>
              <a:rPr kumimoji="0" lang="en-US" sz="3200" b="0" i="0" u="none" strike="noStrike" kern="1200" cap="none" spc="0" normalizeH="0" baseline="0" noProof="0">
                <a:ln>
                  <a:noFill/>
                </a:ln>
                <a:solidFill>
                  <a:prstClr val="black"/>
                </a:solidFill>
                <a:effectLst/>
                <a:uLnTx/>
                <a:uFillTx/>
                <a:latin typeface="Calibri" panose="020F0502020204030204"/>
                <a:ea typeface="+mn-ea"/>
                <a:cs typeface="+mn-cs"/>
              </a:rPr>
            </a:br>
            <a:br>
              <a:rPr kumimoji="0" lang="en-US" sz="3200" b="0" i="0" u="none" strike="noStrike" kern="1200" cap="none" spc="0" normalizeH="0" baseline="0" noProof="0">
                <a:ln>
                  <a:noFill/>
                </a:ln>
                <a:solidFill>
                  <a:prstClr val="black"/>
                </a:solidFill>
                <a:effectLst/>
                <a:uLnTx/>
                <a:uFillTx/>
                <a:latin typeface="Calibri" panose="020F0502020204030204"/>
                <a:ea typeface="+mn-ea"/>
                <a:cs typeface="+mn-cs"/>
              </a:rPr>
            </a:br>
            <a:r>
              <a:rPr kumimoji="0" lang="en-US" sz="3200" b="0" i="0" u="none" strike="noStrike" kern="1200" cap="none" spc="0" normalizeH="0" baseline="0" noProof="0">
                <a:ln>
                  <a:noFill/>
                </a:ln>
                <a:solidFill>
                  <a:prstClr val="black"/>
                </a:solidFill>
                <a:effectLst/>
                <a:uLnTx/>
                <a:uFillTx/>
                <a:latin typeface="Calibri" panose="020F0502020204030204"/>
                <a:ea typeface="+mn-ea"/>
                <a:cs typeface="+mn-cs"/>
              </a:rPr>
              <a:t>Certain Corporate </a:t>
            </a:r>
            <a:r>
              <a:rPr kumimoji="0" lang="en-US" sz="2800" b="0" i="0" u="none" strike="noStrike" kern="1200" cap="none" spc="0" normalizeH="0" baseline="0" noProof="0">
                <a:ln>
                  <a:noFill/>
                </a:ln>
                <a:solidFill>
                  <a:prstClr val="black"/>
                </a:solidFill>
                <a:effectLst/>
                <a:uLnTx/>
                <a:uFillTx/>
                <a:latin typeface="Calibri" panose="020F0502020204030204"/>
                <a:ea typeface="+mn-ea"/>
                <a:cs typeface="+mn-cs"/>
              </a:rPr>
              <a:t>COI Considerations</a:t>
            </a:r>
          </a:p>
        </p:txBody>
      </p:sp>
      <p:sp>
        <p:nvSpPr>
          <p:cNvPr id="3" name="Slide Number Placeholder 2">
            <a:extLst>
              <a:ext uri="{FF2B5EF4-FFF2-40B4-BE49-F238E27FC236}">
                <a16:creationId xmlns:a16="http://schemas.microsoft.com/office/drawing/2014/main" id="{BFBD1F57-79EA-4E76-936D-58971D12AD9C}"/>
              </a:ext>
            </a:extLst>
          </p:cNvPr>
          <p:cNvSpPr>
            <a:spLocks noGrp="1"/>
          </p:cNvSpPr>
          <p:nvPr>
            <p:ph type="sldNum" sz="quarter" idx="12"/>
          </p:nvPr>
        </p:nvSpPr>
        <p:spPr/>
        <p:txBody>
          <a:bodyPr/>
          <a:lstStyle/>
          <a:p>
            <a:fld id="{65AFAB5D-A498-4573-A847-903418A04ABF}" type="slidenum">
              <a:rPr lang="en-US" smtClean="0"/>
              <a:t>50</a:t>
            </a:fld>
            <a:endParaRPr lang="en-US"/>
          </a:p>
        </p:txBody>
      </p:sp>
    </p:spTree>
    <p:extLst>
      <p:ext uri="{BB962C8B-B14F-4D97-AF65-F5344CB8AC3E}">
        <p14:creationId xmlns:p14="http://schemas.microsoft.com/office/powerpoint/2010/main" val="2301985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3E1271-2A54-4D7C-9D1E-FBD2DA874E7D}"/>
              </a:ext>
            </a:extLst>
          </p:cNvPr>
          <p:cNvSpPr>
            <a:spLocks noGrp="1"/>
          </p:cNvSpPr>
          <p:nvPr>
            <p:ph type="sldNum" sz="quarter" idx="12"/>
          </p:nvPr>
        </p:nvSpPr>
        <p:spPr/>
        <p:txBody>
          <a:bodyPr/>
          <a:lstStyle/>
          <a:p>
            <a:fld id="{65AFAB5D-A498-4573-A847-903418A04ABF}" type="slidenum">
              <a:rPr lang="en-US" smtClean="0"/>
              <a:t>51</a:t>
            </a:fld>
            <a:endParaRPr lang="en-US"/>
          </a:p>
        </p:txBody>
      </p:sp>
      <p:sp>
        <p:nvSpPr>
          <p:cNvPr id="6" name="TextBox 5">
            <a:extLst>
              <a:ext uri="{FF2B5EF4-FFF2-40B4-BE49-F238E27FC236}">
                <a16:creationId xmlns:a16="http://schemas.microsoft.com/office/drawing/2014/main" id="{0FCDBC4C-A860-4AEB-B1A4-30FA8725072D}"/>
              </a:ext>
            </a:extLst>
          </p:cNvPr>
          <p:cNvSpPr txBox="1"/>
          <p:nvPr/>
        </p:nvSpPr>
        <p:spPr>
          <a:xfrm>
            <a:off x="449855" y="529640"/>
            <a:ext cx="11292290" cy="6100131"/>
          </a:xfrm>
          <a:prstGeom prst="rect">
            <a:avLst/>
          </a:prstGeom>
          <a:noFill/>
        </p:spPr>
        <p:txBody>
          <a:bodyPr wrap="square" rtlCol="0">
            <a:spAutoFit/>
          </a:bodyPr>
          <a:lstStyle/>
          <a:p>
            <a:pPr marL="0" indent="0" algn="ctr">
              <a:spcBef>
                <a:spcPct val="0"/>
              </a:spcBef>
              <a:spcAft>
                <a:spcPts val="2400"/>
              </a:spcAft>
              <a:buNone/>
            </a:pPr>
            <a:r>
              <a:rPr lang="en-US" sz="2400" b="1">
                <a:latin typeface="+mn-lt"/>
              </a:rPr>
              <a:t>Continuity of Shareholder Interest – Brief History</a:t>
            </a:r>
            <a:endParaRPr lang="en-US" sz="2400"/>
          </a:p>
          <a:p>
            <a:pPr marL="342900" indent="-342900">
              <a:lnSpc>
                <a:spcPct val="100000"/>
              </a:lnSpc>
              <a:spcBef>
                <a:spcPct val="0"/>
              </a:spcBef>
              <a:spcAft>
                <a:spcPts val="1200"/>
              </a:spcAft>
              <a:buFont typeface="Arial" panose="020B0604020202020204" pitchFamily="34" charset="0"/>
              <a:buChar char="•"/>
            </a:pPr>
            <a:r>
              <a:rPr lang="en-US" sz="2000"/>
              <a:t>The Revenue Act of 1926 stated that a reorganization included “a merger or consolidation (including the acquisition by one corporation of … substantially all the properties of another corporation)”</a:t>
            </a:r>
          </a:p>
          <a:p>
            <a:pPr marL="342900" indent="-342900">
              <a:lnSpc>
                <a:spcPct val="100000"/>
              </a:lnSpc>
              <a:spcBef>
                <a:spcPct val="0"/>
              </a:spcBef>
              <a:spcAft>
                <a:spcPts val="1200"/>
              </a:spcAft>
              <a:buFont typeface="Arial" panose="020B0604020202020204" pitchFamily="34" charset="0"/>
              <a:buChar char="•"/>
            </a:pPr>
            <a:r>
              <a:rPr lang="en-US" sz="2000"/>
              <a:t>Courts called upon to determine whether a sale of assets for all cash (or cash plus short term notes) should qualify</a:t>
            </a:r>
          </a:p>
          <a:p>
            <a:pPr marL="800100" lvl="1" indent="-342900">
              <a:lnSpc>
                <a:spcPct val="100000"/>
              </a:lnSpc>
              <a:spcBef>
                <a:spcPct val="0"/>
              </a:spcBef>
              <a:spcAft>
                <a:spcPts val="1200"/>
              </a:spcAft>
              <a:buFont typeface="Arial" panose="020B0604020202020204" pitchFamily="34" charset="0"/>
              <a:buChar char="•"/>
            </a:pPr>
            <a:r>
              <a:rPr lang="en-US" sz="2000"/>
              <a:t>Initial cases held that </a:t>
            </a:r>
            <a:r>
              <a:rPr lang="en-US" sz="2000" u="sng"/>
              <a:t>some</a:t>
            </a:r>
            <a:r>
              <a:rPr lang="en-US" sz="2000"/>
              <a:t> equity is required but did not indicate a set percentage. </a:t>
            </a:r>
            <a:r>
              <a:rPr lang="en-US" sz="2000" i="1"/>
              <a:t>Cortland Specialty Co. (1932); Pinellas Ice &amp; Cold Storage Co. (1933)</a:t>
            </a:r>
          </a:p>
          <a:p>
            <a:pPr marL="800100" lvl="1" indent="-342900">
              <a:lnSpc>
                <a:spcPct val="100000"/>
              </a:lnSpc>
              <a:spcBef>
                <a:spcPct val="0"/>
              </a:spcBef>
              <a:spcAft>
                <a:spcPts val="1200"/>
              </a:spcAft>
              <a:buFont typeface="Arial" panose="020B0604020202020204" pitchFamily="34" charset="0"/>
              <a:buChar char="•"/>
            </a:pPr>
            <a:r>
              <a:rPr lang="en-US" sz="2000"/>
              <a:t>In 1935, the Supreme Court went further and stated that the equity received must be “definite and material.”  </a:t>
            </a:r>
            <a:r>
              <a:rPr lang="en-US" sz="2000" i="1"/>
              <a:t>Minnesota Tea Co. (1935)</a:t>
            </a:r>
          </a:p>
          <a:p>
            <a:pPr marL="342900" indent="-342900">
              <a:lnSpc>
                <a:spcPct val="100000"/>
              </a:lnSpc>
              <a:spcBef>
                <a:spcPct val="0"/>
              </a:spcBef>
              <a:spcAft>
                <a:spcPts val="1200"/>
              </a:spcAft>
              <a:buFont typeface="Arial" panose="020B0604020202020204" pitchFamily="34" charset="0"/>
              <a:buChar char="•"/>
            </a:pPr>
            <a:r>
              <a:rPr lang="en-US" sz="2000"/>
              <a:t>Rev. Proc. 77-37 reflected the government’s view (for ruling purposes) that the consideration in a reorganization must be at least 50% stock in order to meet the requirement</a:t>
            </a:r>
          </a:p>
          <a:p>
            <a:pPr marL="342900" indent="-342900">
              <a:lnSpc>
                <a:spcPct val="100000"/>
              </a:lnSpc>
              <a:spcBef>
                <a:spcPct val="0"/>
              </a:spcBef>
              <a:spcAft>
                <a:spcPts val="1200"/>
              </a:spcAft>
              <a:buFont typeface="Arial" panose="020B0604020202020204" pitchFamily="34" charset="0"/>
              <a:buChar cha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An example added to the 2005 regulations also confirmed that 40% qualifying stock consideration is generally sufficient</a:t>
            </a:r>
          </a:p>
          <a:p>
            <a:pPr marL="685800" marR="0" lvl="1" indent="-228600" algn="l" defTabSz="914400" rtl="0" eaLnBrk="1" fontAlgn="auto" latinLnBrk="0" hangingPunct="1">
              <a:lnSpc>
                <a:spcPct val="120000"/>
              </a:lnSpc>
              <a:spcBef>
                <a:spcPct val="0"/>
              </a:spcBef>
              <a:spcAft>
                <a:spcPts val="1200"/>
              </a:spcAft>
              <a:buClrTx/>
              <a:buSzTx/>
              <a:buFont typeface="Arial" panose="020B0604020202020204" pitchFamily="34" charset="0"/>
              <a:buChar char="•"/>
              <a:defRPr/>
            </a:pPr>
            <a:r>
              <a:rPr kumimoji="0" lang="en-US" sz="2000" b="0" i="1" u="none" strike="noStrike" kern="1200" cap="none" spc="0" normalizeH="0" baseline="0" noProof="0">
                <a:ln>
                  <a:noFill/>
                </a:ln>
                <a:solidFill>
                  <a:prstClr val="black"/>
                </a:solidFill>
                <a:effectLst/>
                <a:uLnTx/>
                <a:uFillTx/>
                <a:latin typeface="Calibri" panose="020F0502020204030204"/>
                <a:ea typeface="+mn-ea"/>
                <a:cs typeface="+mn-cs"/>
              </a:rPr>
              <a:t>John A. Nelson Co.</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 (1934) (COI satisfied when preferred stock represented 38 percent of the total consideration)</a:t>
            </a:r>
          </a:p>
        </p:txBody>
      </p:sp>
    </p:spTree>
    <p:extLst>
      <p:ext uri="{BB962C8B-B14F-4D97-AF65-F5344CB8AC3E}">
        <p14:creationId xmlns:p14="http://schemas.microsoft.com/office/powerpoint/2010/main" val="12668315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2CD9A00-3BD7-439C-BA84-F96C24B88FA9}"/>
              </a:ext>
            </a:extLst>
          </p:cNvPr>
          <p:cNvSpPr>
            <a:spLocks noGrp="1"/>
          </p:cNvSpPr>
          <p:nvPr>
            <p:ph type="sldNum" sz="quarter" idx="12"/>
          </p:nvPr>
        </p:nvSpPr>
        <p:spPr/>
        <p:txBody>
          <a:bodyPr/>
          <a:lstStyle/>
          <a:p>
            <a:fld id="{65AFAB5D-A498-4573-A847-903418A04ABF}" type="slidenum">
              <a:rPr lang="en-US" smtClean="0"/>
              <a:t>52</a:t>
            </a:fld>
            <a:endParaRPr lang="en-US"/>
          </a:p>
        </p:txBody>
      </p:sp>
      <p:sp>
        <p:nvSpPr>
          <p:cNvPr id="12" name="TextBox 11">
            <a:extLst>
              <a:ext uri="{FF2B5EF4-FFF2-40B4-BE49-F238E27FC236}">
                <a16:creationId xmlns:a16="http://schemas.microsoft.com/office/drawing/2014/main" id="{E8530CA7-AAE4-402A-9C9A-32717C3EE63D}"/>
              </a:ext>
            </a:extLst>
          </p:cNvPr>
          <p:cNvSpPr txBox="1"/>
          <p:nvPr/>
        </p:nvSpPr>
        <p:spPr>
          <a:xfrm>
            <a:off x="449855" y="542340"/>
            <a:ext cx="11292290" cy="3754874"/>
          </a:xfrm>
          <a:prstGeom prst="rect">
            <a:avLst/>
          </a:prstGeom>
          <a:noFill/>
        </p:spPr>
        <p:txBody>
          <a:bodyPr wrap="square" rtlCol="0">
            <a:spAutoFit/>
          </a:bodyPr>
          <a:lstStyle/>
          <a:p>
            <a:pPr marL="0" marR="0" lvl="0" indent="0" algn="ctr" defTabSz="914400" rtl="0" eaLnBrk="1" fontAlgn="auto" latinLnBrk="0" hangingPunct="1">
              <a:lnSpc>
                <a:spcPct val="90000"/>
              </a:lnSpc>
              <a:spcBef>
                <a:spcPct val="0"/>
              </a:spcBef>
              <a:spcAft>
                <a:spcPts val="2400"/>
              </a:spcAft>
              <a:buClrTx/>
              <a:buSzTx/>
              <a:buFont typeface="Arial" panose="020B0604020202020204" pitchFamily="34" charset="0"/>
              <a:buNone/>
              <a:defRPr/>
            </a:pPr>
            <a:r>
              <a:rPr kumimoji="0" lang="en-US" sz="2400" b="1" i="0" u="none" strike="noStrike" kern="1200" cap="none" spc="0" normalizeH="0" baseline="0" noProof="0">
                <a:ln>
                  <a:noFill/>
                </a:ln>
                <a:solidFill>
                  <a:prstClr val="black"/>
                </a:solidFill>
                <a:effectLst/>
                <a:uLnTx/>
                <a:uFillTx/>
                <a:latin typeface="Calibri" panose="020F0502020204030204"/>
                <a:ea typeface="+mn-ea"/>
                <a:cs typeface="+mn-cs"/>
              </a:rPr>
              <a:t>Continuity of Shareholder Interest – Brief History (Continued)</a:t>
            </a: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120000"/>
              </a:lnSpc>
              <a:spcBef>
                <a:spcPct val="0"/>
              </a:spcBef>
              <a:spcAft>
                <a:spcPts val="1200"/>
              </a:spcAft>
              <a:buClrTx/>
              <a:buSzTx/>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Prior to 1998, COI required the historic shareholders to retain an “continuing interest in the acquiror”</a:t>
            </a:r>
          </a:p>
          <a:p>
            <a:pPr marL="685800" marR="0" lvl="1" indent="-228600" algn="l" defTabSz="914400" rtl="0" eaLnBrk="1" fontAlgn="auto" latinLnBrk="0" hangingPunct="1">
              <a:lnSpc>
                <a:spcPct val="120000"/>
              </a:lnSpc>
              <a:spcBef>
                <a:spcPct val="0"/>
              </a:spcBef>
              <a:spcAft>
                <a:spcPts val="1200"/>
              </a:spcAft>
              <a:buClrTx/>
              <a:buSzTx/>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Sales, redemptions, and other dispositions of stock occurring prior or subsequent to the exchange which are part of the plan of reorganization could affect the analysis</a:t>
            </a:r>
          </a:p>
          <a:p>
            <a:pPr marL="228600" marR="0" lvl="0" indent="-228600" algn="l" defTabSz="914400" rtl="0" eaLnBrk="1" fontAlgn="auto" latinLnBrk="0" hangingPunct="1">
              <a:lnSpc>
                <a:spcPct val="120000"/>
              </a:lnSpc>
              <a:spcBef>
                <a:spcPct val="0"/>
              </a:spcBef>
              <a:spcAft>
                <a:spcPts val="1200"/>
              </a:spcAft>
              <a:buClrTx/>
              <a:buSzTx/>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Regulations issued in 1998 re-examined the COI requirement</a:t>
            </a:r>
          </a:p>
          <a:p>
            <a:pPr marL="685800" marR="0" lvl="1" indent="-228600" algn="l" defTabSz="914400" rtl="0" eaLnBrk="1" fontAlgn="auto" latinLnBrk="0" hangingPunct="1">
              <a:lnSpc>
                <a:spcPct val="120000"/>
              </a:lnSpc>
              <a:spcBef>
                <a:spcPct val="0"/>
              </a:spcBef>
              <a:spcAft>
                <a:spcPts val="1200"/>
              </a:spcAft>
              <a:buClrTx/>
              <a:buSzTx/>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COI rules focus solely on the consideration being given by the issuing corporation – sales before or after the reorganization by shareholders generally ignored unless made to the issuing corp or a related party</a:t>
            </a:r>
          </a:p>
        </p:txBody>
      </p:sp>
    </p:spTree>
    <p:extLst>
      <p:ext uri="{BB962C8B-B14F-4D97-AF65-F5344CB8AC3E}">
        <p14:creationId xmlns:p14="http://schemas.microsoft.com/office/powerpoint/2010/main" val="15883377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F1DED7B-D102-4FA0-BCD5-4649C363888C}"/>
              </a:ext>
            </a:extLst>
          </p:cNvPr>
          <p:cNvSpPr txBox="1"/>
          <p:nvPr/>
        </p:nvSpPr>
        <p:spPr>
          <a:xfrm>
            <a:off x="448056" y="530352"/>
            <a:ext cx="11292840" cy="4616648"/>
          </a:xfrm>
          <a:prstGeom prst="rect">
            <a:avLst/>
          </a:prstGeom>
          <a:noFill/>
        </p:spPr>
        <p:txBody>
          <a:bodyPr wrap="square" rtlCol="0">
            <a:spAutoFit/>
          </a:bodyPr>
          <a:lstStyle/>
          <a:p>
            <a:pPr algn="ctr">
              <a:spcAft>
                <a:spcPts val="2400"/>
              </a:spcAft>
            </a:pPr>
            <a:r>
              <a:rPr lang="en-US" sz="2400" b="1">
                <a:latin typeface="+mn-lt"/>
              </a:rPr>
              <a:t>What Role Does COI Play at the Shareholder Level?</a:t>
            </a:r>
            <a:endParaRPr lang="en-US" sz="2400"/>
          </a:p>
          <a:p>
            <a:pPr marL="342900" indent="-342900">
              <a:spcAft>
                <a:spcPts val="1200"/>
              </a:spcAft>
              <a:buFont typeface="Arial" panose="020B0604020202020204" pitchFamily="34" charset="0"/>
              <a:buChar char="•"/>
            </a:pPr>
            <a:r>
              <a:rPr lang="en-US" sz="2000"/>
              <a:t>The 1998 regulations took at big step in disconnecting the COI requirement from shareholder level tax consequences</a:t>
            </a:r>
          </a:p>
          <a:p>
            <a:pPr marL="800100" lvl="1" indent="-342900">
              <a:spcAft>
                <a:spcPts val="1200"/>
              </a:spcAft>
              <a:buFont typeface="Arial" panose="020B0604020202020204" pitchFamily="34" charset="0"/>
              <a:buChar char="•"/>
            </a:pPr>
            <a:r>
              <a:rPr lang="en-US" sz="2000">
                <a:latin typeface="+mn-lt"/>
              </a:rPr>
              <a:t>If shareholders are free to sell shares received pursuant to pre-existing binding commitment, what is really being preserved?  </a:t>
            </a:r>
          </a:p>
          <a:p>
            <a:pPr marL="800100" lvl="1" indent="-342900">
              <a:spcAft>
                <a:spcPts val="1200"/>
              </a:spcAft>
              <a:buFont typeface="Arial" panose="020B0604020202020204" pitchFamily="34" charset="0"/>
              <a:buChar char="•"/>
            </a:pPr>
            <a:r>
              <a:rPr lang="en-US" sz="2000">
                <a:latin typeface="+mn-lt"/>
              </a:rPr>
              <a:t>Why must the shareholders pursue a less efficient means of achieving liquidity than a more straightforward receipt from the acquiring corporation?</a:t>
            </a:r>
          </a:p>
          <a:p>
            <a:pPr marL="800100" lvl="1" indent="-342900">
              <a:spcAft>
                <a:spcPts val="1200"/>
              </a:spcAft>
              <a:buFont typeface="Arial" panose="020B0604020202020204" pitchFamily="34" charset="0"/>
              <a:buChar char="•"/>
            </a:pPr>
            <a:r>
              <a:rPr lang="en-US" sz="2000"/>
              <a:t>If shareholders being taxed on boot, what is the concern?</a:t>
            </a:r>
          </a:p>
          <a:p>
            <a:pPr marL="342900" indent="-342900">
              <a:spcAft>
                <a:spcPts val="1200"/>
              </a:spcAft>
              <a:buFont typeface="Arial" panose="020B0604020202020204" pitchFamily="34" charset="0"/>
              <a:buChar char="•"/>
            </a:pPr>
            <a:r>
              <a:rPr lang="en-US" sz="2000">
                <a:latin typeface="+mn-lt"/>
              </a:rPr>
              <a:t>But even current law, a shareholder that receives entirely equity may be taxed</a:t>
            </a:r>
          </a:p>
          <a:p>
            <a:pPr marL="800100" lvl="1" indent="-342900">
              <a:spcAft>
                <a:spcPts val="1200"/>
              </a:spcAft>
              <a:buFont typeface="Arial" panose="020B0604020202020204" pitchFamily="34" charset="0"/>
              <a:buChar char="•"/>
            </a:pPr>
            <a:r>
              <a:rPr lang="en-US" sz="2000"/>
              <a:t>Should</a:t>
            </a:r>
            <a:r>
              <a:rPr lang="en-US" sz="2000">
                <a:latin typeface="+mn-lt"/>
              </a:rPr>
              <a:t> shareholder tax consequences be disconnected from corporate-level consequences, with gain recognition at the corporate-level (only) dependent upon continuity?</a:t>
            </a:r>
          </a:p>
        </p:txBody>
      </p:sp>
      <p:sp>
        <p:nvSpPr>
          <p:cNvPr id="2" name="Slide Number Placeholder 1">
            <a:extLst>
              <a:ext uri="{FF2B5EF4-FFF2-40B4-BE49-F238E27FC236}">
                <a16:creationId xmlns:a16="http://schemas.microsoft.com/office/drawing/2014/main" id="{399DB422-C18D-40DA-A557-E62EDA4478BF}"/>
              </a:ext>
            </a:extLst>
          </p:cNvPr>
          <p:cNvSpPr>
            <a:spLocks noGrp="1"/>
          </p:cNvSpPr>
          <p:nvPr>
            <p:ph type="sldNum" sz="quarter" idx="12"/>
          </p:nvPr>
        </p:nvSpPr>
        <p:spPr/>
        <p:txBody>
          <a:bodyPr/>
          <a:lstStyle/>
          <a:p>
            <a:fld id="{65AFAB5D-A498-4573-A847-903418A04ABF}" type="slidenum">
              <a:rPr lang="en-US" smtClean="0"/>
              <a:t>53</a:t>
            </a:fld>
            <a:endParaRPr lang="en-US"/>
          </a:p>
        </p:txBody>
      </p:sp>
    </p:spTree>
    <p:extLst>
      <p:ext uri="{BB962C8B-B14F-4D97-AF65-F5344CB8AC3E}">
        <p14:creationId xmlns:p14="http://schemas.microsoft.com/office/powerpoint/2010/main" val="330382741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7AAB8F1-7D77-4645-94F5-E3C7EBCE6794}"/>
              </a:ext>
            </a:extLst>
          </p:cNvPr>
          <p:cNvSpPr>
            <a:spLocks noGrp="1"/>
          </p:cNvSpPr>
          <p:nvPr>
            <p:ph type="sldNum" sz="quarter" idx="12"/>
          </p:nvPr>
        </p:nvSpPr>
        <p:spPr/>
        <p:txBody>
          <a:bodyPr/>
          <a:lstStyle/>
          <a:p>
            <a:fld id="{65AFAB5D-A498-4573-A847-903418A04ABF}" type="slidenum">
              <a:rPr lang="en-US" smtClean="0"/>
              <a:t>54</a:t>
            </a:fld>
            <a:endParaRPr lang="en-US"/>
          </a:p>
        </p:txBody>
      </p:sp>
      <p:sp>
        <p:nvSpPr>
          <p:cNvPr id="161" name="TextBox 160">
            <a:extLst>
              <a:ext uri="{FF2B5EF4-FFF2-40B4-BE49-F238E27FC236}">
                <a16:creationId xmlns:a16="http://schemas.microsoft.com/office/drawing/2014/main" id="{A33EA5B7-C5DA-419D-8B13-139C37D52990}"/>
              </a:ext>
            </a:extLst>
          </p:cNvPr>
          <p:cNvSpPr txBox="1"/>
          <p:nvPr/>
        </p:nvSpPr>
        <p:spPr>
          <a:xfrm>
            <a:off x="449580" y="4563595"/>
            <a:ext cx="11292840" cy="1723549"/>
          </a:xfrm>
          <a:prstGeom prst="rect">
            <a:avLst/>
          </a:prstGeom>
          <a:noFill/>
        </p:spPr>
        <p:txBody>
          <a:bodyPr wrap="square" rtlCol="0">
            <a:spAutoFit/>
          </a:bodyPr>
          <a:lstStyle/>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Example 1:</a:t>
            </a:r>
            <a:endParaRPr kumimoji="0" lang="en-US" sz="1600" b="1" strike="noStrike" kern="1200" cap="none" spc="0" normalizeH="0" baseline="0" noProof="0">
              <a:ln>
                <a:noFill/>
              </a:ln>
              <a:solidFill>
                <a:prstClr val="black"/>
              </a:solidFill>
              <a:effectLst/>
              <a:uLnTx/>
              <a:uFillTx/>
              <a:ea typeface="+mn-ea"/>
              <a:cs typeface="+mn-cs"/>
            </a:endParaRPr>
          </a:p>
          <a:p>
            <a:pPr marL="285750" marR="0" lvl="0" indent="-285750" algn="l" defTabSz="914400" rtl="0" eaLnBrk="1" fontAlgn="auto" latinLnBrk="0" hangingPunct="1">
              <a:lnSpc>
                <a:spcPct val="100000"/>
              </a:lnSpc>
              <a:spcBef>
                <a:spcPct val="0"/>
              </a:spcBef>
              <a:spcAft>
                <a:spcPts val="1200"/>
              </a:spcAft>
              <a:buClrTx/>
              <a:buSzTx/>
              <a:buFont typeface="Arial" panose="020B0604020202020204" pitchFamily="34" charset="0"/>
              <a:buChar char="•"/>
              <a:defRPr/>
            </a:pPr>
            <a:r>
              <a:rPr lang="en-US" sz="1600">
                <a:solidFill>
                  <a:prstClr val="black"/>
                </a:solidFill>
              </a:rPr>
              <a:t>In Situation 1, the merger is not a reorganization since only 20% of the aggregate consideration is P stock, even though A receives only P stock.  </a:t>
            </a:r>
            <a:r>
              <a:rPr lang="en-US" sz="1600" i="1">
                <a:solidFill>
                  <a:prstClr val="black"/>
                </a:solidFill>
              </a:rPr>
              <a:t>See</a:t>
            </a:r>
            <a:r>
              <a:rPr lang="en-US" sz="1600">
                <a:solidFill>
                  <a:prstClr val="black"/>
                </a:solidFill>
              </a:rPr>
              <a:t> </a:t>
            </a:r>
            <a:r>
              <a:rPr lang="en-US" sz="1600" i="1">
                <a:solidFill>
                  <a:prstClr val="black"/>
                </a:solidFill>
              </a:rPr>
              <a:t>May B. Kass</a:t>
            </a:r>
            <a:r>
              <a:rPr lang="en-US" sz="1600">
                <a:solidFill>
                  <a:prstClr val="black"/>
                </a:solidFill>
              </a:rPr>
              <a:t> (1973)</a:t>
            </a:r>
            <a:endParaRPr kumimoji="0" lang="en-US" sz="1600" i="0" u="none" strike="noStrike" kern="1200" cap="none" spc="0" normalizeH="0" baseline="0" noProof="0">
              <a:ln>
                <a:noFill/>
              </a:ln>
              <a:solidFill>
                <a:prstClr val="black"/>
              </a:solidFill>
              <a:effectLst/>
              <a:uLnTx/>
              <a:uFillTx/>
              <a:ea typeface="+mn-ea"/>
              <a:cs typeface="+mn-cs"/>
            </a:endParaRPr>
          </a:p>
          <a:p>
            <a:pPr marR="0" lvl="0" algn="l" defTabSz="914400" rtl="0" eaLnBrk="1" fontAlgn="auto" latinLnBrk="0" hangingPunct="1">
              <a:lnSpc>
                <a:spcPct val="100000"/>
              </a:lnSpc>
              <a:spcBef>
                <a:spcPct val="0"/>
              </a:spcBef>
              <a:spcAft>
                <a:spcPct val="0"/>
              </a:spcAft>
              <a:buClrTx/>
              <a:buSzTx/>
              <a:defRPr/>
            </a:pPr>
            <a:r>
              <a:rPr lang="en-US" sz="1600" b="1">
                <a:solidFill>
                  <a:prstClr val="black"/>
                </a:solidFill>
              </a:rPr>
              <a:t>Example 2:</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In Situation 2, parties use a Newco and now A can receive P stock in a Section 351 exchange </a:t>
            </a:r>
          </a:p>
          <a:p>
            <a:pPr marL="285750" marR="0" lvl="0" indent="-285750" algn="l" defTabSz="914400" rtl="0" eaLnBrk="1" fontAlgn="auto" latinLnBrk="0" hangingPunct="1">
              <a:lnSpc>
                <a:spcPct val="100000"/>
              </a:lnSpc>
              <a:spcBef>
                <a:spcPct val="0"/>
              </a:spcBef>
              <a:spcAft>
                <a:spcPct val="0"/>
              </a:spcAft>
              <a:buClrTx/>
              <a:buSzTx/>
              <a:buFont typeface="Arial" panose="020B0604020202020204" pitchFamily="34" charset="0"/>
              <a:buChar char="•"/>
              <a:defRPr/>
            </a:pPr>
            <a:r>
              <a:rPr lang="en-US" sz="1600">
                <a:solidFill>
                  <a:prstClr val="black"/>
                </a:solidFill>
              </a:rPr>
              <a:t>What role does COI still play if can be avoided in economically equivalent transactions?</a:t>
            </a:r>
            <a:endParaRPr kumimoji="0" lang="en-US" sz="1600" i="0" u="none" strike="noStrike" kern="1200" cap="none" spc="0" normalizeH="0" baseline="0" noProof="0">
              <a:ln>
                <a:noFill/>
              </a:ln>
              <a:solidFill>
                <a:prstClr val="black"/>
              </a:solidFill>
              <a:effectLst/>
              <a:uLnTx/>
              <a:uFillTx/>
              <a:ea typeface="+mn-ea"/>
              <a:cs typeface="+mn-cs"/>
            </a:endParaRPr>
          </a:p>
        </p:txBody>
      </p:sp>
      <p:sp>
        <p:nvSpPr>
          <p:cNvPr id="44" name="Rectangle 43">
            <a:extLst>
              <a:ext uri="{FF2B5EF4-FFF2-40B4-BE49-F238E27FC236}">
                <a16:creationId xmlns:a16="http://schemas.microsoft.com/office/drawing/2014/main" id="{18BF29D4-8230-4238-835A-9759D51886F2}"/>
              </a:ext>
            </a:extLst>
          </p:cNvPr>
          <p:cNvSpPr/>
          <p:nvPr/>
        </p:nvSpPr>
        <p:spPr>
          <a:xfrm>
            <a:off x="897339" y="2875006"/>
            <a:ext cx="1252728" cy="493776"/>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kern="0">
                <a:solidFill>
                  <a:schemeClr val="tx1"/>
                </a:solidFill>
                <a:cs typeface="Calibri" panose="020F0502020204030204" pitchFamily="34" charset="0"/>
              </a:rPr>
              <a:t>T</a:t>
            </a:r>
          </a:p>
        </p:txBody>
      </p:sp>
      <p:sp>
        <p:nvSpPr>
          <p:cNvPr id="45" name="Oval 44">
            <a:extLst>
              <a:ext uri="{FF2B5EF4-FFF2-40B4-BE49-F238E27FC236}">
                <a16:creationId xmlns:a16="http://schemas.microsoft.com/office/drawing/2014/main" id="{AF6A0136-5E28-45A5-8E8E-1ADE24CF32B0}"/>
              </a:ext>
            </a:extLst>
          </p:cNvPr>
          <p:cNvSpPr/>
          <p:nvPr/>
        </p:nvSpPr>
        <p:spPr>
          <a:xfrm>
            <a:off x="597153" y="1295313"/>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a:t>
            </a:r>
          </a:p>
        </p:txBody>
      </p:sp>
      <p:sp>
        <p:nvSpPr>
          <p:cNvPr id="46" name="Oval 45">
            <a:extLst>
              <a:ext uri="{FF2B5EF4-FFF2-40B4-BE49-F238E27FC236}">
                <a16:creationId xmlns:a16="http://schemas.microsoft.com/office/drawing/2014/main" id="{0648E79F-3357-4BCB-83FC-16AA3BD4F7EF}"/>
              </a:ext>
            </a:extLst>
          </p:cNvPr>
          <p:cNvSpPr/>
          <p:nvPr/>
        </p:nvSpPr>
        <p:spPr>
          <a:xfrm>
            <a:off x="1972413" y="1292923"/>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B</a:t>
            </a:r>
          </a:p>
        </p:txBody>
      </p:sp>
      <p:sp>
        <p:nvSpPr>
          <p:cNvPr id="65" name="TextBox 64">
            <a:extLst>
              <a:ext uri="{FF2B5EF4-FFF2-40B4-BE49-F238E27FC236}">
                <a16:creationId xmlns:a16="http://schemas.microsoft.com/office/drawing/2014/main" id="{82D29C36-042D-4072-82AD-569C293B8714}"/>
              </a:ext>
            </a:extLst>
          </p:cNvPr>
          <p:cNvSpPr txBox="1"/>
          <p:nvPr/>
        </p:nvSpPr>
        <p:spPr>
          <a:xfrm>
            <a:off x="477305" y="2529355"/>
            <a:ext cx="717898" cy="306757"/>
          </a:xfrm>
          <a:prstGeom prst="rect">
            <a:avLst/>
          </a:prstGeom>
          <a:noFill/>
        </p:spPr>
        <p:txBody>
          <a:bodyPr wrap="square" rtlCol="0">
            <a:noAutofit/>
          </a:bodyPr>
          <a:lstStyle/>
          <a:p>
            <a:pPr algn="ctr" defTabSz="779163">
              <a:lnSpc>
                <a:spcPts val="1400"/>
              </a:lnSpc>
            </a:pPr>
            <a:r>
              <a:rPr lang="en-US" sz="1200"/>
              <a:t>20%</a:t>
            </a:r>
          </a:p>
        </p:txBody>
      </p:sp>
      <p:sp>
        <p:nvSpPr>
          <p:cNvPr id="22" name="Rectangle 21">
            <a:extLst>
              <a:ext uri="{FF2B5EF4-FFF2-40B4-BE49-F238E27FC236}">
                <a16:creationId xmlns:a16="http://schemas.microsoft.com/office/drawing/2014/main" id="{0A957B06-336C-488E-BA0C-6411B216A667}"/>
              </a:ext>
            </a:extLst>
          </p:cNvPr>
          <p:cNvSpPr/>
          <p:nvPr/>
        </p:nvSpPr>
        <p:spPr>
          <a:xfrm>
            <a:off x="3929416" y="2880624"/>
            <a:ext cx="1252728" cy="493776"/>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kern="0">
                <a:solidFill>
                  <a:schemeClr val="tx1"/>
                </a:solidFill>
                <a:cs typeface="Calibri" panose="020F0502020204030204" pitchFamily="34" charset="0"/>
              </a:rPr>
              <a:t>P</a:t>
            </a:r>
          </a:p>
        </p:txBody>
      </p:sp>
      <p:cxnSp>
        <p:nvCxnSpPr>
          <p:cNvPr id="5" name="Straight Connector 4">
            <a:extLst>
              <a:ext uri="{FF2B5EF4-FFF2-40B4-BE49-F238E27FC236}">
                <a16:creationId xmlns:a16="http://schemas.microsoft.com/office/drawing/2014/main" id="{71DD2E8B-0396-4D43-899A-1E66B0BD7B75}"/>
              </a:ext>
            </a:extLst>
          </p:cNvPr>
          <p:cNvCxnSpPr>
            <a:stCxn id="45" idx="4"/>
          </p:cNvCxnSpPr>
          <p:nvPr/>
        </p:nvCxnSpPr>
        <p:spPr>
          <a:xfrm>
            <a:off x="896178" y="1911263"/>
            <a:ext cx="428466" cy="946204"/>
          </a:xfrm>
          <a:prstGeom prst="line">
            <a:avLst/>
          </a:prstGeom>
          <a:ln w="12700" cap="flat" algn="ctr">
            <a:solidFill>
              <a:schemeClr val="accent1"/>
            </a:solidFill>
            <a:prstDash val="solid"/>
          </a:ln>
        </p:spPr>
        <p:style>
          <a:lnRef idx="1">
            <a:schemeClr val="dk1"/>
          </a:lnRef>
          <a:fillRef idx="0">
            <a:schemeClr val="dk1"/>
          </a:fillRef>
          <a:effectRef idx="0">
            <a:schemeClr val="dk1"/>
          </a:effectRef>
          <a:fontRef idx="minor">
            <a:schemeClr val="tx1"/>
          </a:fontRef>
        </p:style>
      </p:cxnSp>
      <p:cxnSp>
        <p:nvCxnSpPr>
          <p:cNvPr id="7" name="Straight Connector 6">
            <a:extLst>
              <a:ext uri="{FF2B5EF4-FFF2-40B4-BE49-F238E27FC236}">
                <a16:creationId xmlns:a16="http://schemas.microsoft.com/office/drawing/2014/main" id="{A0CC0808-7FAC-49FF-9DFC-9FAD3C580C44}"/>
              </a:ext>
            </a:extLst>
          </p:cNvPr>
          <p:cNvCxnSpPr>
            <a:stCxn id="46" idx="4"/>
          </p:cNvCxnSpPr>
          <p:nvPr/>
        </p:nvCxnSpPr>
        <p:spPr>
          <a:xfrm flipH="1">
            <a:off x="1788232" y="1908873"/>
            <a:ext cx="483206" cy="954120"/>
          </a:xfrm>
          <a:prstGeom prst="line">
            <a:avLst/>
          </a:prstGeom>
          <a:ln w="12700" cap="flat" algn="ctr">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D8E96B4B-13FC-417A-A196-8B1210FA3F52}"/>
              </a:ext>
            </a:extLst>
          </p:cNvPr>
          <p:cNvSpPr txBox="1"/>
          <p:nvPr/>
        </p:nvSpPr>
        <p:spPr>
          <a:xfrm>
            <a:off x="1912489" y="2521071"/>
            <a:ext cx="717898" cy="306757"/>
          </a:xfrm>
          <a:prstGeom prst="rect">
            <a:avLst/>
          </a:prstGeom>
          <a:noFill/>
        </p:spPr>
        <p:txBody>
          <a:bodyPr wrap="square" rtlCol="0">
            <a:noAutofit/>
          </a:bodyPr>
          <a:lstStyle/>
          <a:p>
            <a:pPr algn="ctr" defTabSz="779163">
              <a:lnSpc>
                <a:spcPts val="1400"/>
              </a:lnSpc>
            </a:pPr>
            <a:r>
              <a:rPr lang="en-US" sz="1200"/>
              <a:t>80%</a:t>
            </a:r>
          </a:p>
        </p:txBody>
      </p:sp>
      <p:cxnSp>
        <p:nvCxnSpPr>
          <p:cNvPr id="9" name="Straight Arrow Connector 8">
            <a:extLst>
              <a:ext uri="{FF2B5EF4-FFF2-40B4-BE49-F238E27FC236}">
                <a16:creationId xmlns:a16="http://schemas.microsoft.com/office/drawing/2014/main" id="{BBBEA086-6DFC-4293-B4FA-B78695A55535}"/>
              </a:ext>
            </a:extLst>
          </p:cNvPr>
          <p:cNvCxnSpPr>
            <a:stCxn id="44" idx="3"/>
            <a:endCxn id="22" idx="1"/>
          </p:cNvCxnSpPr>
          <p:nvPr/>
        </p:nvCxnSpPr>
        <p:spPr>
          <a:xfrm>
            <a:off x="2150067" y="3121894"/>
            <a:ext cx="1779349" cy="5618"/>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1CAA27BE-6807-4961-9B7E-66E06AD678EE}"/>
              </a:ext>
            </a:extLst>
          </p:cNvPr>
          <p:cNvSpPr txBox="1"/>
          <p:nvPr/>
        </p:nvSpPr>
        <p:spPr>
          <a:xfrm>
            <a:off x="1015094" y="1536523"/>
            <a:ext cx="1122432" cy="306757"/>
          </a:xfrm>
          <a:prstGeom prst="rect">
            <a:avLst/>
          </a:prstGeom>
          <a:noFill/>
        </p:spPr>
        <p:txBody>
          <a:bodyPr wrap="square" rtlCol="0">
            <a:noAutofit/>
          </a:bodyPr>
          <a:lstStyle/>
          <a:p>
            <a:pPr algn="ctr" defTabSz="779163">
              <a:lnSpc>
                <a:spcPts val="1400"/>
              </a:lnSpc>
            </a:pPr>
            <a:r>
              <a:rPr lang="en-US" sz="1200">
                <a:solidFill>
                  <a:srgbClr val="FF0000"/>
                </a:solidFill>
              </a:rPr>
              <a:t>$20 </a:t>
            </a:r>
            <a:br>
              <a:rPr lang="en-US" sz="1200">
                <a:solidFill>
                  <a:srgbClr val="FF0000"/>
                </a:solidFill>
              </a:rPr>
            </a:br>
            <a:r>
              <a:rPr lang="en-US" sz="1200">
                <a:solidFill>
                  <a:srgbClr val="FF0000"/>
                </a:solidFill>
              </a:rPr>
              <a:t>P Stock</a:t>
            </a:r>
          </a:p>
        </p:txBody>
      </p:sp>
      <p:cxnSp>
        <p:nvCxnSpPr>
          <p:cNvPr id="11" name="Straight Arrow Connector 10">
            <a:extLst>
              <a:ext uri="{FF2B5EF4-FFF2-40B4-BE49-F238E27FC236}">
                <a16:creationId xmlns:a16="http://schemas.microsoft.com/office/drawing/2014/main" id="{5CF37539-ECCD-40BD-9EAF-A070B5972B49}"/>
              </a:ext>
            </a:extLst>
          </p:cNvPr>
          <p:cNvCxnSpPr>
            <a:endCxn id="45" idx="5"/>
          </p:cNvCxnSpPr>
          <p:nvPr/>
        </p:nvCxnSpPr>
        <p:spPr>
          <a:xfrm flipH="1" flipV="1">
            <a:off x="1146534" y="1864636"/>
            <a:ext cx="2751174" cy="1138786"/>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C4F9ADBB-36F9-4EC6-93EE-B2CF5891B202}"/>
              </a:ext>
            </a:extLst>
          </p:cNvPr>
          <p:cNvCxnSpPr>
            <a:endCxn id="46" idx="5"/>
          </p:cNvCxnSpPr>
          <p:nvPr/>
        </p:nvCxnSpPr>
        <p:spPr>
          <a:xfrm flipH="1" flipV="1">
            <a:off x="2482881" y="1818669"/>
            <a:ext cx="1441453" cy="1087001"/>
          </a:xfrm>
          <a:prstGeom prst="straightConnector1">
            <a:avLst/>
          </a:prstGeom>
          <a:ln w="12700" cap="flat" algn="ctr">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368357B8-9B1C-44FF-B143-15A4AE107AA1}"/>
              </a:ext>
            </a:extLst>
          </p:cNvPr>
          <p:cNvSpPr txBox="1"/>
          <p:nvPr/>
        </p:nvSpPr>
        <p:spPr>
          <a:xfrm>
            <a:off x="2458486" y="3116126"/>
            <a:ext cx="1122432" cy="306757"/>
          </a:xfrm>
          <a:prstGeom prst="rect">
            <a:avLst/>
          </a:prstGeom>
          <a:noFill/>
        </p:spPr>
        <p:txBody>
          <a:bodyPr wrap="square" rtlCol="0">
            <a:noAutofit/>
          </a:bodyPr>
          <a:lstStyle/>
          <a:p>
            <a:pPr algn="ctr" defTabSz="779163">
              <a:lnSpc>
                <a:spcPts val="1400"/>
              </a:lnSpc>
            </a:pPr>
            <a:r>
              <a:rPr lang="en-US" sz="1200">
                <a:solidFill>
                  <a:srgbClr val="FF0000"/>
                </a:solidFill>
              </a:rPr>
              <a:t>Merge</a:t>
            </a:r>
          </a:p>
          <a:p>
            <a:pPr algn="ctr" defTabSz="779163">
              <a:lnSpc>
                <a:spcPts val="1400"/>
              </a:lnSpc>
            </a:pPr>
            <a:r>
              <a:rPr lang="en-US" sz="1200">
                <a:solidFill>
                  <a:srgbClr val="FF0000"/>
                </a:solidFill>
              </a:rPr>
              <a:t>T-into-P</a:t>
            </a:r>
          </a:p>
        </p:txBody>
      </p:sp>
      <p:sp>
        <p:nvSpPr>
          <p:cNvPr id="37" name="TextBox 36">
            <a:extLst>
              <a:ext uri="{FF2B5EF4-FFF2-40B4-BE49-F238E27FC236}">
                <a16:creationId xmlns:a16="http://schemas.microsoft.com/office/drawing/2014/main" id="{CEFBF3C2-8D1F-417E-83C8-0CE422D04E4E}"/>
              </a:ext>
            </a:extLst>
          </p:cNvPr>
          <p:cNvSpPr txBox="1"/>
          <p:nvPr/>
        </p:nvSpPr>
        <p:spPr>
          <a:xfrm>
            <a:off x="2437977" y="1578802"/>
            <a:ext cx="1122432" cy="306757"/>
          </a:xfrm>
          <a:prstGeom prst="rect">
            <a:avLst/>
          </a:prstGeom>
          <a:noFill/>
        </p:spPr>
        <p:txBody>
          <a:bodyPr wrap="square" rtlCol="0">
            <a:noAutofit/>
          </a:bodyPr>
          <a:lstStyle/>
          <a:p>
            <a:pPr algn="ctr" defTabSz="779163">
              <a:lnSpc>
                <a:spcPts val="1400"/>
              </a:lnSpc>
            </a:pPr>
            <a:r>
              <a:rPr lang="en-US" sz="1200">
                <a:solidFill>
                  <a:srgbClr val="FF0000"/>
                </a:solidFill>
              </a:rPr>
              <a:t>$80 </a:t>
            </a:r>
            <a:br>
              <a:rPr lang="en-US" sz="1200">
                <a:solidFill>
                  <a:srgbClr val="FF0000"/>
                </a:solidFill>
              </a:rPr>
            </a:br>
            <a:r>
              <a:rPr lang="en-US" sz="1200">
                <a:solidFill>
                  <a:srgbClr val="FF0000"/>
                </a:solidFill>
              </a:rPr>
              <a:t>Cash</a:t>
            </a:r>
          </a:p>
        </p:txBody>
      </p:sp>
      <p:sp>
        <p:nvSpPr>
          <p:cNvPr id="38" name="Oval 37">
            <a:extLst>
              <a:ext uri="{FF2B5EF4-FFF2-40B4-BE49-F238E27FC236}">
                <a16:creationId xmlns:a16="http://schemas.microsoft.com/office/drawing/2014/main" id="{1EC1C944-E41E-4966-952B-8AE30EEDE6F5}"/>
              </a:ext>
            </a:extLst>
          </p:cNvPr>
          <p:cNvSpPr/>
          <p:nvPr/>
        </p:nvSpPr>
        <p:spPr>
          <a:xfrm>
            <a:off x="4254854" y="1340589"/>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t>
            </a:r>
          </a:p>
        </p:txBody>
      </p:sp>
      <p:cxnSp>
        <p:nvCxnSpPr>
          <p:cNvPr id="16" name="Straight Connector 15">
            <a:extLst>
              <a:ext uri="{FF2B5EF4-FFF2-40B4-BE49-F238E27FC236}">
                <a16:creationId xmlns:a16="http://schemas.microsoft.com/office/drawing/2014/main" id="{DCAD1D48-AE34-4819-8B56-7FDA26CFA5F0}"/>
              </a:ext>
            </a:extLst>
          </p:cNvPr>
          <p:cNvCxnSpPr>
            <a:stCxn id="22" idx="0"/>
            <a:endCxn id="38" idx="4"/>
          </p:cNvCxnSpPr>
          <p:nvPr/>
        </p:nvCxnSpPr>
        <p:spPr>
          <a:xfrm flipH="1" flipV="1">
            <a:off x="4553879" y="1956539"/>
            <a:ext cx="1901" cy="924085"/>
          </a:xfrm>
          <a:prstGeom prst="line">
            <a:avLst/>
          </a:prstGeom>
          <a:ln w="12700" cap="flat" algn="ctr">
            <a:prstDash val="solid"/>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3F52951C-215B-4154-8A6C-BE16759C09F0}"/>
              </a:ext>
            </a:extLst>
          </p:cNvPr>
          <p:cNvSpPr/>
          <p:nvPr/>
        </p:nvSpPr>
        <p:spPr>
          <a:xfrm>
            <a:off x="8358131" y="2406791"/>
            <a:ext cx="1252728" cy="493776"/>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kern="0">
                <a:solidFill>
                  <a:schemeClr val="tx1"/>
                </a:solidFill>
                <a:cs typeface="Calibri" panose="020F0502020204030204" pitchFamily="34" charset="0"/>
              </a:rPr>
              <a:t>Newco</a:t>
            </a:r>
          </a:p>
        </p:txBody>
      </p:sp>
      <p:sp>
        <p:nvSpPr>
          <p:cNvPr id="51" name="Rectangle 50">
            <a:extLst>
              <a:ext uri="{FF2B5EF4-FFF2-40B4-BE49-F238E27FC236}">
                <a16:creationId xmlns:a16="http://schemas.microsoft.com/office/drawing/2014/main" id="{34BCC482-85CC-4DDB-AEEB-4D9A7F03D570}"/>
              </a:ext>
            </a:extLst>
          </p:cNvPr>
          <p:cNvSpPr/>
          <p:nvPr/>
        </p:nvSpPr>
        <p:spPr>
          <a:xfrm>
            <a:off x="7485047" y="3142060"/>
            <a:ext cx="1252728" cy="493776"/>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kern="0">
                <a:solidFill>
                  <a:schemeClr val="tx1"/>
                </a:solidFill>
                <a:cs typeface="Calibri" panose="020F0502020204030204" pitchFamily="34" charset="0"/>
              </a:rPr>
              <a:t>T</a:t>
            </a:r>
          </a:p>
        </p:txBody>
      </p:sp>
      <p:sp>
        <p:nvSpPr>
          <p:cNvPr id="52" name="Rectangle 51">
            <a:extLst>
              <a:ext uri="{FF2B5EF4-FFF2-40B4-BE49-F238E27FC236}">
                <a16:creationId xmlns:a16="http://schemas.microsoft.com/office/drawing/2014/main" id="{3EFAEE37-A7AD-494C-A937-427892A44099}"/>
              </a:ext>
            </a:extLst>
          </p:cNvPr>
          <p:cNvSpPr/>
          <p:nvPr/>
        </p:nvSpPr>
        <p:spPr>
          <a:xfrm>
            <a:off x="9339994" y="3160742"/>
            <a:ext cx="1252728" cy="493776"/>
          </a:xfrm>
          <a:prstGeom prst="rect">
            <a:avLst/>
          </a:prstGeom>
          <a:noFill/>
          <a:ln w="12700" cap="flat"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en-US" kern="0">
                <a:solidFill>
                  <a:schemeClr val="tx1"/>
                </a:solidFill>
                <a:cs typeface="Calibri" panose="020F0502020204030204" pitchFamily="34" charset="0"/>
              </a:rPr>
              <a:t>P</a:t>
            </a:r>
          </a:p>
        </p:txBody>
      </p:sp>
      <p:cxnSp>
        <p:nvCxnSpPr>
          <p:cNvPr id="19" name="Connector: Elbow 18">
            <a:extLst>
              <a:ext uri="{FF2B5EF4-FFF2-40B4-BE49-F238E27FC236}">
                <a16:creationId xmlns:a16="http://schemas.microsoft.com/office/drawing/2014/main" id="{0067D740-E68B-4632-A2EC-6D281D68E2B1}"/>
              </a:ext>
            </a:extLst>
          </p:cNvPr>
          <p:cNvCxnSpPr>
            <a:stCxn id="51" idx="0"/>
            <a:endCxn id="42" idx="2"/>
          </p:cNvCxnSpPr>
          <p:nvPr/>
        </p:nvCxnSpPr>
        <p:spPr>
          <a:xfrm flipV="1">
            <a:off x="8111411" y="2900567"/>
            <a:ext cx="873084" cy="241493"/>
          </a:xfrm>
          <a:prstGeom prst="straightConnector1">
            <a:avLst/>
          </a:prstGeom>
          <a:ln w="12700" cap="flat" algn="ctr">
            <a:prstDash val="solid"/>
          </a:ln>
        </p:spPr>
        <p:style>
          <a:lnRef idx="1">
            <a:schemeClr val="accent1"/>
          </a:lnRef>
          <a:fillRef idx="0">
            <a:schemeClr val="accent1"/>
          </a:fillRef>
          <a:effectRef idx="0">
            <a:schemeClr val="accent1"/>
          </a:effectRef>
          <a:fontRef idx="minor">
            <a:schemeClr val="tx1"/>
          </a:fontRef>
        </p:style>
      </p:cxnSp>
      <p:cxnSp>
        <p:nvCxnSpPr>
          <p:cNvPr id="21" name="Connector: Elbow 20">
            <a:extLst>
              <a:ext uri="{FF2B5EF4-FFF2-40B4-BE49-F238E27FC236}">
                <a16:creationId xmlns:a16="http://schemas.microsoft.com/office/drawing/2014/main" id="{C8694CFC-F256-4852-8857-C7C2C6350632}"/>
              </a:ext>
            </a:extLst>
          </p:cNvPr>
          <p:cNvCxnSpPr>
            <a:stCxn id="52" idx="0"/>
            <a:endCxn id="42" idx="2"/>
          </p:cNvCxnSpPr>
          <p:nvPr/>
        </p:nvCxnSpPr>
        <p:spPr>
          <a:xfrm flipH="1" flipV="1">
            <a:off x="8984495" y="2900567"/>
            <a:ext cx="981863" cy="260175"/>
          </a:xfrm>
          <a:prstGeom prst="straightConnector1">
            <a:avLst/>
          </a:prstGeom>
          <a:ln w="12700" cap="flat" algn="ctr">
            <a:prstDash val="solid"/>
          </a:ln>
        </p:spPr>
        <p:style>
          <a:lnRef idx="1">
            <a:schemeClr val="accent1"/>
          </a:lnRef>
          <a:fillRef idx="0">
            <a:schemeClr val="accent1"/>
          </a:fillRef>
          <a:effectRef idx="0">
            <a:schemeClr val="accent1"/>
          </a:effectRef>
          <a:fontRef idx="minor">
            <a:schemeClr val="tx1"/>
          </a:fontRef>
        </p:style>
      </p:cxnSp>
      <p:sp>
        <p:nvSpPr>
          <p:cNvPr id="54" name="Oval 53">
            <a:extLst>
              <a:ext uri="{FF2B5EF4-FFF2-40B4-BE49-F238E27FC236}">
                <a16:creationId xmlns:a16="http://schemas.microsoft.com/office/drawing/2014/main" id="{78A2C9AF-27B7-427B-92FE-2D3FDC3491AC}"/>
              </a:ext>
            </a:extLst>
          </p:cNvPr>
          <p:cNvSpPr/>
          <p:nvPr/>
        </p:nvSpPr>
        <p:spPr>
          <a:xfrm>
            <a:off x="10409998" y="1485687"/>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t>
            </a:r>
          </a:p>
        </p:txBody>
      </p:sp>
      <p:cxnSp>
        <p:nvCxnSpPr>
          <p:cNvPr id="24" name="Straight Arrow Connector 23">
            <a:extLst>
              <a:ext uri="{FF2B5EF4-FFF2-40B4-BE49-F238E27FC236}">
                <a16:creationId xmlns:a16="http://schemas.microsoft.com/office/drawing/2014/main" id="{B8FD51E3-5003-4A31-9AFF-8DD50F59AB02}"/>
              </a:ext>
            </a:extLst>
          </p:cNvPr>
          <p:cNvCxnSpPr>
            <a:stCxn id="54" idx="3"/>
          </p:cNvCxnSpPr>
          <p:nvPr/>
        </p:nvCxnSpPr>
        <p:spPr>
          <a:xfrm flipH="1">
            <a:off x="9404190" y="2011433"/>
            <a:ext cx="1093390" cy="395358"/>
          </a:xfrm>
          <a:prstGeom prst="straightConnector1">
            <a:avLst/>
          </a:prstGeom>
          <a:ln w="12700" cap="flat" algn="ctr">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5CBBD25B-B682-4D99-AD61-AA971ACFE85C}"/>
              </a:ext>
            </a:extLst>
          </p:cNvPr>
          <p:cNvSpPr txBox="1"/>
          <p:nvPr/>
        </p:nvSpPr>
        <p:spPr>
          <a:xfrm>
            <a:off x="6923831" y="2519798"/>
            <a:ext cx="1122432" cy="306757"/>
          </a:xfrm>
          <a:prstGeom prst="rect">
            <a:avLst/>
          </a:prstGeom>
          <a:noFill/>
        </p:spPr>
        <p:txBody>
          <a:bodyPr wrap="square" rtlCol="0">
            <a:noAutofit/>
          </a:bodyPr>
          <a:lstStyle/>
          <a:p>
            <a:pPr algn="ctr" defTabSz="779163">
              <a:lnSpc>
                <a:spcPts val="1400"/>
              </a:lnSpc>
            </a:pPr>
            <a:r>
              <a:rPr lang="en-US" sz="1200">
                <a:solidFill>
                  <a:srgbClr val="FF0000"/>
                </a:solidFill>
              </a:rPr>
              <a:t>T Stock</a:t>
            </a:r>
          </a:p>
        </p:txBody>
      </p:sp>
      <p:sp>
        <p:nvSpPr>
          <p:cNvPr id="56" name="TextBox 55">
            <a:extLst>
              <a:ext uri="{FF2B5EF4-FFF2-40B4-BE49-F238E27FC236}">
                <a16:creationId xmlns:a16="http://schemas.microsoft.com/office/drawing/2014/main" id="{07CD4B58-0C5D-4E10-84DD-BC188FCD39A4}"/>
              </a:ext>
            </a:extLst>
          </p:cNvPr>
          <p:cNvSpPr txBox="1"/>
          <p:nvPr/>
        </p:nvSpPr>
        <p:spPr>
          <a:xfrm>
            <a:off x="9405142" y="1716414"/>
            <a:ext cx="1122432" cy="306757"/>
          </a:xfrm>
          <a:prstGeom prst="rect">
            <a:avLst/>
          </a:prstGeom>
          <a:noFill/>
        </p:spPr>
        <p:txBody>
          <a:bodyPr wrap="square" rtlCol="0">
            <a:noAutofit/>
          </a:bodyPr>
          <a:lstStyle/>
          <a:p>
            <a:pPr algn="ctr" defTabSz="779163">
              <a:lnSpc>
                <a:spcPts val="1400"/>
              </a:lnSpc>
            </a:pPr>
            <a:r>
              <a:rPr lang="en-US" sz="1200">
                <a:solidFill>
                  <a:srgbClr val="FF0000"/>
                </a:solidFill>
              </a:rPr>
              <a:t>Newco Stock</a:t>
            </a:r>
          </a:p>
        </p:txBody>
      </p:sp>
      <p:sp>
        <p:nvSpPr>
          <p:cNvPr id="58" name="Oval 57">
            <a:extLst>
              <a:ext uri="{FF2B5EF4-FFF2-40B4-BE49-F238E27FC236}">
                <a16:creationId xmlns:a16="http://schemas.microsoft.com/office/drawing/2014/main" id="{ED39D9A8-852C-4792-B37C-163E344F6D6B}"/>
              </a:ext>
            </a:extLst>
          </p:cNvPr>
          <p:cNvSpPr/>
          <p:nvPr/>
        </p:nvSpPr>
        <p:spPr>
          <a:xfrm>
            <a:off x="7756266" y="1210695"/>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B</a:t>
            </a:r>
          </a:p>
        </p:txBody>
      </p:sp>
      <p:sp>
        <p:nvSpPr>
          <p:cNvPr id="59" name="Oval 58">
            <a:extLst>
              <a:ext uri="{FF2B5EF4-FFF2-40B4-BE49-F238E27FC236}">
                <a16:creationId xmlns:a16="http://schemas.microsoft.com/office/drawing/2014/main" id="{2F1CCDB1-8B08-4015-82B0-9ABCE5E7942C}"/>
              </a:ext>
            </a:extLst>
          </p:cNvPr>
          <p:cNvSpPr/>
          <p:nvPr/>
        </p:nvSpPr>
        <p:spPr>
          <a:xfrm>
            <a:off x="6391376" y="1930658"/>
            <a:ext cx="598050" cy="615950"/>
          </a:xfrm>
          <a:prstGeom prst="ellipse">
            <a:avLst/>
          </a:prstGeom>
          <a:solidFill>
            <a:schemeClr val="bg1"/>
          </a:solidFill>
          <a:ln w="12700" cap="flat"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a:t>
            </a:r>
          </a:p>
        </p:txBody>
      </p:sp>
      <p:cxnSp>
        <p:nvCxnSpPr>
          <p:cNvPr id="26" name="Straight Arrow Connector 25">
            <a:extLst>
              <a:ext uri="{FF2B5EF4-FFF2-40B4-BE49-F238E27FC236}">
                <a16:creationId xmlns:a16="http://schemas.microsoft.com/office/drawing/2014/main" id="{D35A2678-20CE-443E-9B62-9E9A93E618D7}"/>
              </a:ext>
            </a:extLst>
          </p:cNvPr>
          <p:cNvCxnSpPr>
            <a:stCxn id="59" idx="6"/>
            <a:endCxn id="42" idx="1"/>
          </p:cNvCxnSpPr>
          <p:nvPr/>
        </p:nvCxnSpPr>
        <p:spPr>
          <a:xfrm>
            <a:off x="6989426" y="2238633"/>
            <a:ext cx="1368705" cy="415046"/>
          </a:xfrm>
          <a:prstGeom prst="straightConnector1">
            <a:avLst/>
          </a:prstGeom>
          <a:ln w="12700" cap="flat" algn="ctr">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79E83616-6AA1-416D-8D25-A9D8C1D4B7C0}"/>
              </a:ext>
            </a:extLst>
          </p:cNvPr>
          <p:cNvSpPr txBox="1"/>
          <p:nvPr/>
        </p:nvSpPr>
        <p:spPr>
          <a:xfrm>
            <a:off x="9679399" y="2276652"/>
            <a:ext cx="1122432" cy="306757"/>
          </a:xfrm>
          <a:prstGeom prst="rect">
            <a:avLst/>
          </a:prstGeom>
          <a:noFill/>
        </p:spPr>
        <p:txBody>
          <a:bodyPr wrap="square" rtlCol="0">
            <a:noAutofit/>
          </a:bodyPr>
          <a:lstStyle/>
          <a:p>
            <a:pPr algn="ctr" defTabSz="779163">
              <a:lnSpc>
                <a:spcPts val="1400"/>
              </a:lnSpc>
            </a:pPr>
            <a:r>
              <a:rPr lang="en-US" sz="1200">
                <a:solidFill>
                  <a:srgbClr val="FF0000"/>
                </a:solidFill>
              </a:rPr>
              <a:t>P Stock</a:t>
            </a:r>
          </a:p>
        </p:txBody>
      </p:sp>
      <p:sp>
        <p:nvSpPr>
          <p:cNvPr id="68" name="TextBox 67">
            <a:extLst>
              <a:ext uri="{FF2B5EF4-FFF2-40B4-BE49-F238E27FC236}">
                <a16:creationId xmlns:a16="http://schemas.microsoft.com/office/drawing/2014/main" id="{A342CE25-19FC-478E-B836-84B15AA97DE2}"/>
              </a:ext>
            </a:extLst>
          </p:cNvPr>
          <p:cNvSpPr txBox="1"/>
          <p:nvPr/>
        </p:nvSpPr>
        <p:spPr>
          <a:xfrm>
            <a:off x="7055021" y="1998198"/>
            <a:ext cx="1122432" cy="306757"/>
          </a:xfrm>
          <a:prstGeom prst="rect">
            <a:avLst/>
          </a:prstGeom>
          <a:noFill/>
        </p:spPr>
        <p:txBody>
          <a:bodyPr wrap="square" rtlCol="0">
            <a:noAutofit/>
          </a:bodyPr>
          <a:lstStyle/>
          <a:p>
            <a:pPr algn="ctr" defTabSz="779163">
              <a:lnSpc>
                <a:spcPts val="1400"/>
              </a:lnSpc>
            </a:pPr>
            <a:r>
              <a:rPr lang="en-US" sz="1200">
                <a:solidFill>
                  <a:srgbClr val="FF0000"/>
                </a:solidFill>
              </a:rPr>
              <a:t>Newco</a:t>
            </a:r>
            <a:br>
              <a:rPr lang="en-US" sz="1200">
                <a:solidFill>
                  <a:srgbClr val="FF0000"/>
                </a:solidFill>
              </a:rPr>
            </a:br>
            <a:r>
              <a:rPr lang="en-US" sz="1200">
                <a:solidFill>
                  <a:srgbClr val="FF0000"/>
                </a:solidFill>
              </a:rPr>
              <a:t>Stock</a:t>
            </a:r>
          </a:p>
        </p:txBody>
      </p:sp>
      <p:cxnSp>
        <p:nvCxnSpPr>
          <p:cNvPr id="29" name="Straight Arrow Connector 28">
            <a:extLst>
              <a:ext uri="{FF2B5EF4-FFF2-40B4-BE49-F238E27FC236}">
                <a16:creationId xmlns:a16="http://schemas.microsoft.com/office/drawing/2014/main" id="{CA5274D4-7B8B-4260-9FD5-2A66AEAF202E}"/>
              </a:ext>
            </a:extLst>
          </p:cNvPr>
          <p:cNvCxnSpPr>
            <a:endCxn id="42" idx="0"/>
          </p:cNvCxnSpPr>
          <p:nvPr/>
        </p:nvCxnSpPr>
        <p:spPr>
          <a:xfrm>
            <a:off x="8367512" y="1753329"/>
            <a:ext cx="616983" cy="653462"/>
          </a:xfrm>
          <a:prstGeom prst="straightConnector1">
            <a:avLst/>
          </a:prstGeom>
          <a:ln w="12700" cap="flat" algn="ctr">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44BC2017-003D-44BF-A563-6D76C842835C}"/>
              </a:ext>
            </a:extLst>
          </p:cNvPr>
          <p:cNvSpPr txBox="1"/>
          <p:nvPr/>
        </p:nvSpPr>
        <p:spPr>
          <a:xfrm>
            <a:off x="7806080" y="1969374"/>
            <a:ext cx="1122432" cy="306757"/>
          </a:xfrm>
          <a:prstGeom prst="rect">
            <a:avLst/>
          </a:prstGeom>
          <a:noFill/>
        </p:spPr>
        <p:txBody>
          <a:bodyPr wrap="square" rtlCol="0">
            <a:noAutofit/>
          </a:bodyPr>
          <a:lstStyle/>
          <a:p>
            <a:pPr algn="ctr" defTabSz="779163">
              <a:lnSpc>
                <a:spcPts val="1400"/>
              </a:lnSpc>
            </a:pPr>
            <a:r>
              <a:rPr lang="en-US" sz="1200">
                <a:solidFill>
                  <a:srgbClr val="FF0000"/>
                </a:solidFill>
              </a:rPr>
              <a:t>T Stock</a:t>
            </a:r>
          </a:p>
        </p:txBody>
      </p:sp>
      <p:sp>
        <p:nvSpPr>
          <p:cNvPr id="70" name="TextBox 69">
            <a:extLst>
              <a:ext uri="{FF2B5EF4-FFF2-40B4-BE49-F238E27FC236}">
                <a16:creationId xmlns:a16="http://schemas.microsoft.com/office/drawing/2014/main" id="{59E80E2B-BA3E-4337-B063-3CA56F298658}"/>
              </a:ext>
            </a:extLst>
          </p:cNvPr>
          <p:cNvSpPr txBox="1"/>
          <p:nvPr/>
        </p:nvSpPr>
        <p:spPr>
          <a:xfrm>
            <a:off x="8301769" y="1713435"/>
            <a:ext cx="1102421" cy="306757"/>
          </a:xfrm>
          <a:prstGeom prst="rect">
            <a:avLst/>
          </a:prstGeom>
          <a:noFill/>
        </p:spPr>
        <p:txBody>
          <a:bodyPr wrap="square" rtlCol="0">
            <a:noAutofit/>
          </a:bodyPr>
          <a:lstStyle/>
          <a:p>
            <a:pPr algn="ctr" defTabSz="779163">
              <a:lnSpc>
                <a:spcPts val="1400"/>
              </a:lnSpc>
            </a:pPr>
            <a:r>
              <a:rPr lang="en-US" sz="1200">
                <a:solidFill>
                  <a:srgbClr val="FF0000"/>
                </a:solidFill>
              </a:rPr>
              <a:t>Cash</a:t>
            </a:r>
          </a:p>
        </p:txBody>
      </p:sp>
      <p:sp>
        <p:nvSpPr>
          <p:cNvPr id="71" name="TextBox 70">
            <a:extLst>
              <a:ext uri="{FF2B5EF4-FFF2-40B4-BE49-F238E27FC236}">
                <a16:creationId xmlns:a16="http://schemas.microsoft.com/office/drawing/2014/main" id="{CD4E0554-CBC3-4CE2-A9DA-D34C4B4F30A8}"/>
              </a:ext>
            </a:extLst>
          </p:cNvPr>
          <p:cNvSpPr txBox="1"/>
          <p:nvPr/>
        </p:nvSpPr>
        <p:spPr>
          <a:xfrm>
            <a:off x="2413300" y="972981"/>
            <a:ext cx="1147109" cy="369332"/>
          </a:xfrm>
          <a:prstGeom prst="rect">
            <a:avLst/>
          </a:prstGeom>
          <a:noFill/>
        </p:spPr>
        <p:txBody>
          <a:bodyPr wrap="none" rtlCol="0">
            <a:spAutoFit/>
          </a:bodyPr>
          <a:lstStyle/>
          <a:p>
            <a:r>
              <a:rPr lang="en-US"/>
              <a:t>Example 1</a:t>
            </a:r>
          </a:p>
        </p:txBody>
      </p:sp>
      <p:sp>
        <p:nvSpPr>
          <p:cNvPr id="76" name="TextBox 75">
            <a:extLst>
              <a:ext uri="{FF2B5EF4-FFF2-40B4-BE49-F238E27FC236}">
                <a16:creationId xmlns:a16="http://schemas.microsoft.com/office/drawing/2014/main" id="{28DE538B-DEF8-4C47-9CDC-EF1C07885C21}"/>
              </a:ext>
            </a:extLst>
          </p:cNvPr>
          <p:cNvSpPr txBox="1"/>
          <p:nvPr/>
        </p:nvSpPr>
        <p:spPr>
          <a:xfrm>
            <a:off x="8354316" y="903440"/>
            <a:ext cx="1147109" cy="369332"/>
          </a:xfrm>
          <a:prstGeom prst="rect">
            <a:avLst/>
          </a:prstGeom>
          <a:noFill/>
        </p:spPr>
        <p:txBody>
          <a:bodyPr wrap="none" rtlCol="0">
            <a:spAutoFit/>
          </a:bodyPr>
          <a:lstStyle/>
          <a:p>
            <a:r>
              <a:rPr lang="en-US"/>
              <a:t>Example 2</a:t>
            </a:r>
          </a:p>
        </p:txBody>
      </p:sp>
      <p:sp>
        <p:nvSpPr>
          <p:cNvPr id="48" name="Title 1">
            <a:extLst>
              <a:ext uri="{FF2B5EF4-FFF2-40B4-BE49-F238E27FC236}">
                <a16:creationId xmlns:a16="http://schemas.microsoft.com/office/drawing/2014/main" id="{2ABE85D4-8607-4AC3-91AF-ADAA2E8D9FFA}"/>
              </a:ext>
            </a:extLst>
          </p:cNvPr>
          <p:cNvSpPr txBox="1"/>
          <p:nvPr/>
        </p:nvSpPr>
        <p:spPr>
          <a:xfrm>
            <a:off x="838200" y="530352"/>
            <a:ext cx="10515600" cy="6159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lang="en-US" sz="2400" b="1">
                <a:latin typeface="+mn-lt"/>
              </a:rPr>
              <a:t>Should COI Have Any Role at the Shareholder Level?</a:t>
            </a:r>
            <a:endParaRPr kumimoji="0" lang="en-US" sz="2400" b="0" i="0" u="none" strike="noStrike" kern="1200" cap="none" spc="0" normalizeH="0" baseline="0" noProof="0">
              <a:ln>
                <a:noFill/>
              </a:ln>
              <a:solidFill>
                <a:prstClr val="black"/>
              </a:solidFill>
              <a:effectLst/>
              <a:uLnTx/>
              <a:uFillTx/>
              <a:latin typeface="+mn-lt"/>
              <a:ea typeface="+mn-ea"/>
              <a:cs typeface="+mn-cs"/>
            </a:endParaRPr>
          </a:p>
        </p:txBody>
      </p:sp>
      <p:cxnSp>
        <p:nvCxnSpPr>
          <p:cNvPr id="57" name="Elbow Connector 28">
            <a:extLst>
              <a:ext uri="{FF2B5EF4-FFF2-40B4-BE49-F238E27FC236}">
                <a16:creationId xmlns:a16="http://schemas.microsoft.com/office/drawing/2014/main" id="{B6F0D526-6D8D-4D13-9E6A-091A54630D11}"/>
              </a:ext>
            </a:extLst>
          </p:cNvPr>
          <p:cNvCxnSpPr/>
          <p:nvPr/>
        </p:nvCxnSpPr>
        <p:spPr>
          <a:xfrm>
            <a:off x="6092408" y="1294721"/>
            <a:ext cx="3592" cy="2674270"/>
          </a:xfrm>
          <a:prstGeom prst="straightConnector1">
            <a:avLst/>
          </a:pr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xmlns="">
                <a:solidFill>
                  <a:schemeClr val="bg2"/>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176329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F1DED7B-D102-4FA0-BCD5-4649C363888C}"/>
              </a:ext>
            </a:extLst>
          </p:cNvPr>
          <p:cNvSpPr txBox="1"/>
          <p:nvPr/>
        </p:nvSpPr>
        <p:spPr>
          <a:xfrm>
            <a:off x="448056" y="530352"/>
            <a:ext cx="11292840" cy="4385816"/>
          </a:xfrm>
          <a:prstGeom prst="rect">
            <a:avLst/>
          </a:prstGeom>
          <a:noFill/>
        </p:spPr>
        <p:txBody>
          <a:bodyPr wrap="square" rtlCol="0">
            <a:spAutoFit/>
          </a:bodyPr>
          <a:lstStyle/>
          <a:p>
            <a:pPr algn="ctr">
              <a:spcAft>
                <a:spcPts val="2400"/>
              </a:spcAft>
            </a:pPr>
            <a:r>
              <a:rPr lang="en-US" sz="2400" b="1">
                <a:latin typeface="+mn-lt"/>
              </a:rPr>
              <a:t>What Role Does COI Play at the Corporate Level?</a:t>
            </a:r>
            <a:endParaRPr lang="en-US" sz="2400"/>
          </a:p>
          <a:p>
            <a:pPr marL="342900" indent="-342900">
              <a:spcAft>
                <a:spcPts val="1800"/>
              </a:spcAft>
              <a:buFont typeface="Arial" panose="020B0604020202020204" pitchFamily="34" charset="0"/>
              <a:buChar char="•"/>
            </a:pPr>
            <a:r>
              <a:rPr lang="en-US" sz="2000"/>
              <a:t>Are COI rules still needed to distinguish true sales from reorganizations?</a:t>
            </a:r>
          </a:p>
          <a:p>
            <a:pPr marL="342900" indent="-342900">
              <a:spcAft>
                <a:spcPts val="1800"/>
              </a:spcAft>
              <a:buFont typeface="Arial" panose="020B0604020202020204" pitchFamily="34" charset="0"/>
              <a:buChar char="•"/>
            </a:pPr>
            <a:r>
              <a:rPr lang="en-US" sz="2000"/>
              <a:t>Note in the taxable stock sale context, buyers are free to choose between: </a:t>
            </a:r>
          </a:p>
          <a:p>
            <a:pPr marL="1371600" lvl="2" indent="-457200">
              <a:spcAft>
                <a:spcPts val="1800"/>
              </a:spcAft>
              <a:buFont typeface="+mj-lt"/>
              <a:buAutoNum type="arabicPeriod"/>
            </a:pPr>
            <a:r>
              <a:rPr lang="en-US" sz="2000"/>
              <a:t>Corporate level gain plus step-up in asset basis (Section 338(g) election); or </a:t>
            </a:r>
          </a:p>
          <a:p>
            <a:pPr marL="1371600" lvl="2" indent="-457200">
              <a:spcAft>
                <a:spcPts val="1800"/>
              </a:spcAft>
              <a:buFont typeface="+mj-lt"/>
              <a:buAutoNum type="arabicPeriod"/>
            </a:pPr>
            <a:r>
              <a:rPr lang="en-US" sz="2000"/>
              <a:t>No corporate level gain and no step-up in asset basis (no Section 338(g) election)</a:t>
            </a:r>
          </a:p>
          <a:p>
            <a:pPr marL="457200" indent="-457200">
              <a:spcAft>
                <a:spcPts val="1800"/>
              </a:spcAft>
              <a:buFont typeface="Arial" panose="020B0604020202020204" pitchFamily="34" charset="0"/>
              <a:buChar char="•"/>
            </a:pPr>
            <a:r>
              <a:rPr lang="en-US" sz="2000"/>
              <a:t>Given the elective nature of the Section 338(g) election, does that mean the tax law views (1) and (2) as equivalent choices?  If so, should the same choice extend to reorganizations?  </a:t>
            </a:r>
          </a:p>
          <a:p>
            <a:pPr marL="914400" lvl="1" indent="-457200">
              <a:spcAft>
                <a:spcPts val="1800"/>
              </a:spcAft>
              <a:buFont typeface="Arial" panose="020B0604020202020204" pitchFamily="34" charset="0"/>
              <a:buChar char="•"/>
            </a:pPr>
            <a:r>
              <a:rPr lang="en-US" sz="2000" i="1"/>
              <a:t>See</a:t>
            </a:r>
            <a:r>
              <a:rPr lang="en-US" sz="2000"/>
              <a:t> the “ALI Federal Income Tax Project – Subchapter C (1980)” and “The Subchapter C Revision Act of 1985” </a:t>
            </a:r>
            <a:endParaRPr lang="en-US"/>
          </a:p>
        </p:txBody>
      </p:sp>
      <p:sp>
        <p:nvSpPr>
          <p:cNvPr id="2" name="Slide Number Placeholder 1">
            <a:extLst>
              <a:ext uri="{FF2B5EF4-FFF2-40B4-BE49-F238E27FC236}">
                <a16:creationId xmlns:a16="http://schemas.microsoft.com/office/drawing/2014/main" id="{399DB422-C18D-40DA-A557-E62EDA4478BF}"/>
              </a:ext>
            </a:extLst>
          </p:cNvPr>
          <p:cNvSpPr>
            <a:spLocks noGrp="1"/>
          </p:cNvSpPr>
          <p:nvPr>
            <p:ph type="sldNum" sz="quarter" idx="12"/>
          </p:nvPr>
        </p:nvSpPr>
        <p:spPr/>
        <p:txBody>
          <a:bodyPr/>
          <a:lstStyle/>
          <a:p>
            <a:fld id="{65AFAB5D-A498-4573-A847-903418A04ABF}" type="slidenum">
              <a:rPr lang="en-US" smtClean="0"/>
              <a:t>55</a:t>
            </a:fld>
            <a:endParaRPr lang="en-US"/>
          </a:p>
        </p:txBody>
      </p:sp>
    </p:spTree>
    <p:extLst>
      <p:ext uri="{BB962C8B-B14F-4D97-AF65-F5344CB8AC3E}">
        <p14:creationId xmlns:p14="http://schemas.microsoft.com/office/powerpoint/2010/main" val="1439698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D04ED8-2A7B-4D38-8675-E38080816F15}"/>
              </a:ext>
            </a:extLst>
          </p:cNvPr>
          <p:cNvSpPr txBox="1"/>
          <p:nvPr/>
        </p:nvSpPr>
        <p:spPr>
          <a:xfrm>
            <a:off x="449580" y="529640"/>
            <a:ext cx="11292840" cy="5386090"/>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ts val="2400"/>
              </a:spcAft>
              <a:buClrTx/>
              <a:buSzTx/>
              <a:buFontTx/>
              <a:buNone/>
              <a:defRPr/>
            </a:pPr>
            <a:r>
              <a:rPr kumimoji="0" lang="en-US" sz="2400" b="1" i="0" u="none" strike="noStrike" kern="1200" cap="none" spc="0" normalizeH="0" baseline="0" noProof="0">
                <a:ln>
                  <a:noFill/>
                </a:ln>
                <a:solidFill>
                  <a:prstClr val="black"/>
                </a:solidFill>
                <a:effectLst/>
                <a:uLnTx/>
                <a:uFillTx/>
                <a:ea typeface="+mn-ea"/>
                <a:cs typeface="+mn-cs"/>
              </a:rPr>
              <a:t>Caselaw – Initial Taxpayer Victories</a:t>
            </a:r>
            <a:endParaRPr kumimoji="0" lang="en-US" sz="2400" b="0" i="0" u="none" strike="noStrike" kern="1200" cap="none" spc="0" normalizeH="0" baseline="0" noProof="0">
              <a:ln>
                <a:noFill/>
              </a:ln>
              <a:solidFill>
                <a:prstClr val="black"/>
              </a:solidFill>
              <a:effectLst/>
              <a:uLnTx/>
              <a:uFillTx/>
              <a:ea typeface="+mn-ea"/>
              <a:cs typeface="+mn-cs"/>
            </a:endParaRPr>
          </a:p>
          <a:p>
            <a:pPr marR="0" lvl="1" indent="-342900" defTabSz="914400" rtl="0" eaLnBrk="1" fontAlgn="auto" latinLnBrk="0" hangingPunct="1">
              <a:spcBef>
                <a:spcPct val="0"/>
              </a:spcBef>
              <a:spcAft>
                <a:spcPts val="2400"/>
              </a:spcAft>
              <a:buClrTx/>
              <a:buSzTx/>
              <a:buFont typeface="Arial" panose="020B0604020202020204" pitchFamily="34" charset="0"/>
              <a:buChar char="•"/>
              <a:defRPr/>
            </a:pPr>
            <a:r>
              <a:rPr kumimoji="0" lang="en-US" sz="2000" b="0" i="1" u="none" strike="noStrike" kern="1200" cap="none" spc="0" normalizeH="0" baseline="0" noProof="0">
                <a:ln>
                  <a:noFill/>
                </a:ln>
                <a:solidFill>
                  <a:prstClr val="black"/>
                </a:solidFill>
                <a:effectLst/>
                <a:uLnTx/>
                <a:uFillTx/>
                <a:latin typeface="Calibri" panose="020F0502020204030204"/>
                <a:ea typeface="+mn-ea"/>
                <a:cs typeface="+mn-cs"/>
              </a:rPr>
              <a:t>Communications Satellite Corp. (1980)</a:t>
            </a:r>
            <a:endParaRPr lang="en-US" sz="2000">
              <a:solidFill>
                <a:prstClr val="black"/>
              </a:solidFill>
              <a:latin typeface="Calibri" panose="020F0502020204030204"/>
            </a:endParaRPr>
          </a:p>
          <a:p>
            <a:pPr lvl="2" indent="-342900">
              <a:spcAft>
                <a:spcPts val="2400"/>
              </a:spcAft>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INTELSAT was a partnership formed to operate a global satellite system.  Membership open to specified governments who subscribed for “quotas”</a:t>
            </a:r>
            <a:endParaRPr lang="en-US" sz="2000">
              <a:solidFill>
                <a:prstClr val="black"/>
              </a:solidFill>
              <a:latin typeface="Calibri" panose="020F0502020204030204"/>
            </a:endParaRPr>
          </a:p>
          <a:p>
            <a:pPr lvl="2" indent="-342900">
              <a:spcAft>
                <a:spcPts val="2400"/>
              </a:spcAft>
              <a:buFont typeface="Arial" panose="020B0604020202020204" pitchFamily="34" charset="0"/>
              <a:buChar char="•"/>
              <a:defRPr/>
            </a:pPr>
            <a:r>
              <a:rPr lang="en-US" sz="2000">
                <a:solidFill>
                  <a:prstClr val="black"/>
                </a:solidFill>
                <a:latin typeface="Calibri" panose="020F0502020204030204"/>
              </a:rPr>
              <a:t>Docs contained process where (1) later joiners contribute cash to p/s equal to original cost plus interest, and (2) p/s distributes such cash </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to </a:t>
            </a:r>
            <a:r>
              <a:rPr lang="en-US" sz="2000">
                <a:solidFill>
                  <a:prstClr val="black"/>
                </a:solidFill>
                <a:latin typeface="Calibri" panose="020F0502020204030204"/>
              </a:rPr>
              <a:t>prior </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partners (in reduction of their quotas)</a:t>
            </a:r>
            <a:endParaRPr lang="en-US" sz="2000">
              <a:solidFill>
                <a:prstClr val="black"/>
              </a:solidFill>
              <a:latin typeface="Calibri" panose="020F0502020204030204"/>
            </a:endParaRPr>
          </a:p>
          <a:p>
            <a:pPr lvl="2" indent="-342900">
              <a:spcAft>
                <a:spcPts val="2400"/>
              </a:spcAft>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Court of Claims held no disguised sale under </a:t>
            </a:r>
            <a:r>
              <a:rPr kumimoji="0" lang="en-US" sz="2000" b="0" u="none" strike="noStrike" kern="1200" cap="none" spc="0" normalizeH="0" baseline="0" noProof="0">
                <a:ln>
                  <a:noFill/>
                </a:ln>
                <a:solidFill>
                  <a:prstClr val="black"/>
                </a:solidFill>
                <a:effectLst/>
                <a:uLnTx/>
                <a:uFillTx/>
                <a:latin typeface="Calibri" panose="020F0502020204030204"/>
                <a:ea typeface="+mn-ea"/>
                <a:cs typeface="+mn-cs"/>
              </a:rPr>
              <a:t>Treas. Reg. 1.731-1(c)(3)</a:t>
            </a:r>
            <a:endParaRPr lang="en-US" sz="2000">
              <a:solidFill>
                <a:prstClr val="black"/>
              </a:solidFill>
              <a:latin typeface="Calibri" panose="020F0502020204030204"/>
            </a:endParaRPr>
          </a:p>
          <a:p>
            <a:pPr lvl="3" indent="-342900">
              <a:spcAft>
                <a:spcPts val="2400"/>
              </a:spcAft>
              <a:buFont typeface="Arial" panose="020B0604020202020204" pitchFamily="34" charset="0"/>
              <a:buChar char="•"/>
              <a:defRPr/>
            </a:pPr>
            <a:r>
              <a:rPr kumimoji="0" lang="en-US" sz="2000" b="1" i="0" u="none" strike="noStrike" kern="1200" cap="none" spc="0" normalizeH="0" baseline="0" noProof="0">
                <a:ln>
                  <a:noFill/>
                </a:ln>
                <a:solidFill>
                  <a:prstClr val="black"/>
                </a:solidFill>
                <a:effectLst/>
                <a:uLnTx/>
                <a:uFillTx/>
                <a:latin typeface="Calibri" panose="020F0502020204030204"/>
                <a:ea typeface="+mn-ea"/>
                <a:cs typeface="+mn-cs"/>
              </a:rPr>
              <a:t>No direct negotiations</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  </a:t>
            </a:r>
            <a:r>
              <a:rPr lang="en-US" sz="2000">
                <a:solidFill>
                  <a:prstClr val="black"/>
                </a:solidFill>
                <a:latin typeface="Calibri" panose="020F0502020204030204"/>
              </a:rPr>
              <a:t>N</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o negotiations between incoming partners, on the one hand, and INTELSAT or the existing partners, on the other hand</a:t>
            </a:r>
            <a:endParaRPr lang="en-US" sz="2000">
              <a:solidFill>
                <a:prstClr val="black"/>
              </a:solidFill>
              <a:latin typeface="Calibri" panose="020F0502020204030204"/>
            </a:endParaRPr>
          </a:p>
          <a:p>
            <a:pPr lvl="3" indent="-342900">
              <a:spcAft>
                <a:spcPts val="2400"/>
              </a:spcAft>
              <a:buFont typeface="Arial" panose="020B0604020202020204" pitchFamily="34" charset="0"/>
              <a:buChar char="•"/>
              <a:defRPr/>
            </a:pPr>
            <a:r>
              <a:rPr lang="en-US" sz="2000" b="1">
                <a:solidFill>
                  <a:prstClr val="black"/>
                </a:solidFill>
                <a:latin typeface="Calibri" panose="020F0502020204030204"/>
              </a:rPr>
              <a:t>Price Not FMV</a:t>
            </a:r>
            <a:r>
              <a:rPr lang="en-US" sz="2000">
                <a:solidFill>
                  <a:prstClr val="black"/>
                </a:solidFill>
                <a:latin typeface="Calibri" panose="020F0502020204030204"/>
              </a:rPr>
              <a:t>.  T</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he entry fee had no relationship to FMV.  Arrangement intended to make it easy for new governments to join and make satellite network as broadly available as possible </a:t>
            </a:r>
          </a:p>
        </p:txBody>
      </p:sp>
      <p:sp>
        <p:nvSpPr>
          <p:cNvPr id="3" name="Slide Number Placeholder 2">
            <a:extLst>
              <a:ext uri="{FF2B5EF4-FFF2-40B4-BE49-F238E27FC236}">
                <a16:creationId xmlns:a16="http://schemas.microsoft.com/office/drawing/2014/main" id="{C92B6F36-7FE5-412D-8846-6DE2285DC133}"/>
              </a:ext>
            </a:extLst>
          </p:cNvPr>
          <p:cNvSpPr>
            <a:spLocks noGrp="1"/>
          </p:cNvSpPr>
          <p:nvPr>
            <p:ph type="sldNum" sz="quarter" idx="12"/>
          </p:nvPr>
        </p:nvSpPr>
        <p:spPr/>
        <p:txBody>
          <a:bodyPr/>
          <a:lstStyle/>
          <a:p>
            <a:fld id="{65AFAB5D-A498-4573-A847-903418A04ABF}" type="slidenum">
              <a:rPr lang="en-US" smtClean="0"/>
              <a:t>6</a:t>
            </a:fld>
            <a:endParaRPr lang="en-US"/>
          </a:p>
        </p:txBody>
      </p:sp>
      <p:pic>
        <p:nvPicPr>
          <p:cNvPr id="1026" name="Picture 2" descr="satellite illustration svg cut file vector clipart #402624 at Graphics  Factory.">
            <a:extLst>
              <a:ext uri="{FF2B5EF4-FFF2-40B4-BE49-F238E27FC236}">
                <a16:creationId xmlns:a16="http://schemas.microsoft.com/office/drawing/2014/main" id="{64ED0618-CF4E-4020-B521-73A35C94D7CE}"/>
              </a:ext>
            </a:extLst>
          </p:cNvPr>
          <p:cNvPicPr>
            <a:picLocks noChangeAspect="1" noChangeArrowheads="1"/>
          </p:cNvPicPr>
          <p:nvPr/>
        </p:nvPicPr>
        <p:blipFill>
          <a:blip r:embed="rId2"/>
          <a:srcRect/>
          <a:stretch>
            <a:fillRect/>
          </a:stretch>
        </p:blipFill>
        <p:spPr>
          <a:xfrm>
            <a:off x="9446418" y="521377"/>
            <a:ext cx="1071563" cy="1071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9649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D04ED8-2A7B-4D38-8675-E38080816F15}"/>
              </a:ext>
            </a:extLst>
          </p:cNvPr>
          <p:cNvSpPr txBox="1"/>
          <p:nvPr/>
        </p:nvSpPr>
        <p:spPr>
          <a:xfrm>
            <a:off x="449580" y="529640"/>
            <a:ext cx="11292840" cy="5693866"/>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ts val="2400"/>
              </a:spcAft>
              <a:buClrTx/>
              <a:buSzTx/>
              <a:buFontTx/>
              <a:buNone/>
              <a:defRPr/>
            </a:pPr>
            <a:r>
              <a:rPr kumimoji="0" lang="en-US" sz="2400" b="1" i="0" u="none" strike="noStrike" kern="1200" cap="none" spc="0" normalizeH="0" baseline="0" noProof="0">
                <a:ln>
                  <a:noFill/>
                </a:ln>
                <a:solidFill>
                  <a:prstClr val="black"/>
                </a:solidFill>
                <a:effectLst/>
                <a:uLnTx/>
                <a:uFillTx/>
                <a:ea typeface="+mn-ea"/>
                <a:cs typeface="+mn-cs"/>
              </a:rPr>
              <a:t>Caselaw – Initial Taxpayer Victories</a:t>
            </a:r>
          </a:p>
          <a:p>
            <a:pPr marR="0" lvl="1" indent="-342900" defTabSz="914400" rtl="0" eaLnBrk="1" fontAlgn="auto" latinLnBrk="0" hangingPunct="1">
              <a:spcBef>
                <a:spcPct val="0"/>
              </a:spcBef>
              <a:spcAft>
                <a:spcPts val="2400"/>
              </a:spcAft>
              <a:buClrTx/>
              <a:buSzTx/>
              <a:buFont typeface="Arial" panose="020B0604020202020204" pitchFamily="34" charset="0"/>
              <a:buChar char="•"/>
              <a:defRPr/>
            </a:pPr>
            <a:r>
              <a:rPr kumimoji="0" lang="en-US" sz="2000" b="0" i="1" u="none" strike="noStrike" kern="1200" cap="none" spc="0" normalizeH="0" baseline="0" noProof="0">
                <a:ln>
                  <a:noFill/>
                </a:ln>
                <a:solidFill>
                  <a:prstClr val="black"/>
                </a:solidFill>
                <a:effectLst/>
                <a:uLnTx/>
                <a:uFillTx/>
                <a:latin typeface="Calibri" panose="020F0502020204030204"/>
                <a:ea typeface="+mn-ea"/>
                <a:cs typeface="+mn-cs"/>
              </a:rPr>
              <a:t>Jupiter Corp. (1983)</a:t>
            </a:r>
            <a:endParaRPr lang="en-US" sz="2000">
              <a:solidFill>
                <a:prstClr val="black"/>
              </a:solidFill>
              <a:latin typeface="Calibri" panose="020F0502020204030204"/>
            </a:endParaRPr>
          </a:p>
          <a:p>
            <a:pPr lvl="2" indent="-342900">
              <a:spcAft>
                <a:spcPts val="2400"/>
              </a:spcAft>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P/s formed to develop and own real estate.  Initially, GP owned </a:t>
            </a:r>
            <a:r>
              <a:rPr lang="en-US" sz="2000">
                <a:solidFill>
                  <a:prstClr val="black"/>
                </a:solidFill>
                <a:latin typeface="Calibri" panose="020F0502020204030204"/>
              </a:rPr>
              <a:t>77</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.5% and LPs owned </a:t>
            </a:r>
            <a:r>
              <a:rPr lang="en-US" sz="2000">
                <a:solidFill>
                  <a:prstClr val="black"/>
                </a:solidFill>
                <a:latin typeface="Calibri" panose="020F0502020204030204"/>
              </a:rPr>
              <a:t>22</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.5%</a:t>
            </a:r>
          </a:p>
          <a:p>
            <a:pPr lvl="2" indent="-342900">
              <a:spcAft>
                <a:spcPts val="2400"/>
              </a:spcAft>
              <a:buFont typeface="Arial" panose="020B0604020202020204" pitchFamily="34" charset="0"/>
              <a:buChar char="•"/>
              <a:defRPr/>
            </a:pPr>
            <a:r>
              <a:rPr lang="en-US" sz="2000">
                <a:solidFill>
                  <a:prstClr val="black"/>
                </a:solidFill>
                <a:latin typeface="Calibri" panose="020F0502020204030204"/>
              </a:rPr>
              <a:t>As a result of direct negotiations between all parties, (1) new LP contributed cash for a 20% LP interest with preferred-like terms, and (2) cash distributed to GP in reduction of GP’s interest (from 77.5% to 57.5%) and also to existing LP with no reduction in interest</a:t>
            </a:r>
          </a:p>
          <a:p>
            <a:pPr lvl="2" indent="-342900">
              <a:spcAft>
                <a:spcPts val="2400"/>
              </a:spcAft>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Court of Claims held no disguised sale under Treas. Reg. 1.731-1(c)(3):</a:t>
            </a:r>
          </a:p>
          <a:p>
            <a:pPr lvl="3" indent="-342900">
              <a:spcAft>
                <a:spcPts val="2400"/>
              </a:spcAft>
              <a:buFont typeface="Arial" panose="020B0604020202020204" pitchFamily="34" charset="0"/>
              <a:buChar char="•"/>
              <a:defRPr/>
            </a:pPr>
            <a:r>
              <a:rPr kumimoji="0" lang="en-US" sz="2000" b="1" i="0" u="none" strike="noStrike" kern="1200" cap="none" spc="0" normalizeH="0" baseline="0" noProof="0">
                <a:ln>
                  <a:noFill/>
                </a:ln>
                <a:solidFill>
                  <a:prstClr val="black"/>
                </a:solidFill>
                <a:effectLst/>
                <a:uLnTx/>
                <a:uFillTx/>
                <a:latin typeface="Calibri" panose="020F0502020204030204"/>
                <a:ea typeface="+mn-ea"/>
                <a:cs typeface="+mn-cs"/>
              </a:rPr>
              <a:t>Different Interests</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  Transaction could not have been structured as a simple, direct sale.  GP was not willing to sell a general partnership interest and new </a:t>
            </a:r>
            <a:r>
              <a:rPr lang="en-US" sz="2000">
                <a:solidFill>
                  <a:prstClr val="black"/>
                </a:solidFill>
                <a:latin typeface="Calibri" panose="020F0502020204030204"/>
              </a:rPr>
              <a:t>LP interest did not exist prior to transaction</a:t>
            </a:r>
          </a:p>
          <a:p>
            <a:pPr lvl="3" indent="-342900">
              <a:spcAft>
                <a:spcPts val="2400"/>
              </a:spcAft>
              <a:buFont typeface="Arial" panose="020B0604020202020204" pitchFamily="34" charset="0"/>
              <a:buChar char="•"/>
              <a:defRPr/>
            </a:pPr>
            <a:r>
              <a:rPr lang="en-US" sz="2000" b="1">
                <a:solidFill>
                  <a:prstClr val="black"/>
                </a:solidFill>
                <a:latin typeface="Calibri" panose="020F0502020204030204"/>
              </a:rPr>
              <a:t>Partnership Reorganization</a:t>
            </a:r>
            <a:r>
              <a:rPr lang="en-US" sz="2000">
                <a:solidFill>
                  <a:prstClr val="black"/>
                </a:solidFill>
                <a:latin typeface="Calibri" panose="020F0502020204030204"/>
              </a:rPr>
              <a:t>.  More properly viewed as a partnership reorganization (Transaction changed terms of other LPs)</a:t>
            </a: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C92B6F36-7FE5-412D-8846-6DE2285DC133}"/>
              </a:ext>
            </a:extLst>
          </p:cNvPr>
          <p:cNvSpPr>
            <a:spLocks noGrp="1"/>
          </p:cNvSpPr>
          <p:nvPr>
            <p:ph type="sldNum" sz="quarter" idx="12"/>
          </p:nvPr>
        </p:nvSpPr>
        <p:spPr/>
        <p:txBody>
          <a:bodyPr/>
          <a:lstStyle/>
          <a:p>
            <a:fld id="{65AFAB5D-A498-4573-A847-903418A04ABF}" type="slidenum">
              <a:rPr lang="en-US" smtClean="0"/>
              <a:t>7</a:t>
            </a:fld>
            <a:endParaRPr lang="en-US"/>
          </a:p>
        </p:txBody>
      </p:sp>
      <p:pic>
        <p:nvPicPr>
          <p:cNvPr id="2050" name="Picture 2">
            <a:extLst>
              <a:ext uri="{FF2B5EF4-FFF2-40B4-BE49-F238E27FC236}">
                <a16:creationId xmlns:a16="http://schemas.microsoft.com/office/drawing/2014/main" id="{328808AA-D0A4-4340-A392-01E1F2BF1285}"/>
              </a:ext>
            </a:extLst>
          </p:cNvPr>
          <p:cNvPicPr>
            <a:picLocks noChangeAspect="1" noChangeArrowheads="1"/>
          </p:cNvPicPr>
          <p:nvPr/>
        </p:nvPicPr>
        <p:blipFill>
          <a:blip r:embed="rId2"/>
          <a:srcRect/>
          <a:stretch>
            <a:fillRect/>
          </a:stretch>
        </p:blipFill>
        <p:spPr>
          <a:xfrm>
            <a:off x="9595692" y="529640"/>
            <a:ext cx="1478095" cy="9847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4690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D04ED8-2A7B-4D38-8675-E38080816F15}"/>
              </a:ext>
            </a:extLst>
          </p:cNvPr>
          <p:cNvSpPr txBox="1"/>
          <p:nvPr/>
        </p:nvSpPr>
        <p:spPr>
          <a:xfrm>
            <a:off x="449580" y="529640"/>
            <a:ext cx="11292840" cy="6155531"/>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ts val="1800"/>
              </a:spcAft>
              <a:buClrTx/>
              <a:buSzTx/>
              <a:buFontTx/>
              <a:buNone/>
              <a:defRPr/>
            </a:pPr>
            <a:r>
              <a:rPr kumimoji="0" lang="en-US" sz="2400" b="1" i="0" u="none" strike="noStrike" kern="1200" cap="none" spc="0" normalizeH="0" baseline="0" noProof="0">
                <a:ln>
                  <a:noFill/>
                </a:ln>
                <a:solidFill>
                  <a:prstClr val="black"/>
                </a:solidFill>
                <a:effectLst/>
                <a:uLnTx/>
                <a:uFillTx/>
                <a:latin typeface="Calibri" panose="020F0502020204030204"/>
                <a:ea typeface="+mn-ea"/>
                <a:cs typeface="+mn-cs"/>
              </a:rPr>
              <a:t>Code Section 707(a)(2)(B)</a:t>
            </a: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spcBef>
                <a:spcPct val="0"/>
              </a:spcBef>
              <a:spcAft>
                <a:spcPts val="1200"/>
              </a:spcAft>
              <a:buClrTx/>
              <a:buSzTx/>
              <a:buFont typeface="Arial" panose="020B0604020202020204" pitchFamily="34" charset="0"/>
              <a:buChar char="•"/>
              <a:defRPr/>
            </a:pPr>
            <a:r>
              <a:rPr lang="en-US" sz="2000">
                <a:solidFill>
                  <a:prstClr val="black"/>
                </a:solidFill>
                <a:latin typeface="Calibri" panose="020F0502020204030204"/>
              </a:rPr>
              <a:t>Enacted by Congress in 1984</a:t>
            </a:r>
            <a:endParaRPr kumimoji="0" lang="en-US" sz="2000" b="0" i="1" u="none" strike="noStrike" kern="1200" cap="none" spc="0" normalizeH="0" baseline="0" noProof="0">
              <a:ln>
                <a:noFill/>
              </a:ln>
              <a:solidFill>
                <a:prstClr val="black"/>
              </a:solidFill>
              <a:effectLst/>
              <a:uLnTx/>
              <a:uFillTx/>
              <a:latin typeface="Calibri" panose="020F0502020204030204"/>
              <a:ea typeface="+mn-ea"/>
              <a:cs typeface="+mn-cs"/>
            </a:endParaRPr>
          </a:p>
          <a:p>
            <a:pPr marL="342900" indent="-342900">
              <a:spcAft>
                <a:spcPts val="1200"/>
              </a:spcAft>
              <a:buFont typeface="Arial" panose="020B0604020202020204" pitchFamily="34" charset="0"/>
              <a:buChar char="•"/>
              <a:defRPr/>
            </a:pPr>
            <a:r>
              <a:rPr lang="en-US" sz="2000">
                <a:solidFill>
                  <a:prstClr val="black"/>
                </a:solidFill>
                <a:latin typeface="Calibri" panose="020F0502020204030204"/>
              </a:rPr>
              <a:t>“</a:t>
            </a:r>
            <a:r>
              <a:rPr lang="en-US" sz="2000" b="1" u="sng">
                <a:solidFill>
                  <a:prstClr val="black"/>
                </a:solidFill>
                <a:latin typeface="Calibri" panose="020F0502020204030204"/>
              </a:rPr>
              <a:t>Under regulations</a:t>
            </a:r>
            <a:r>
              <a:rPr lang="en-US" sz="2000">
                <a:solidFill>
                  <a:prstClr val="black"/>
                </a:solidFill>
                <a:latin typeface="Calibri" panose="020F0502020204030204"/>
              </a:rPr>
              <a:t> … If:</a:t>
            </a:r>
          </a:p>
          <a:p>
            <a:pPr marL="1257300" lvl="2" indent="-342900">
              <a:spcAft>
                <a:spcPts val="1200"/>
              </a:spcAft>
              <a:buFont typeface="Arial" panose="020B0604020202020204" pitchFamily="34" charset="0"/>
              <a:buChar char="•"/>
              <a:defRPr/>
            </a:pPr>
            <a:r>
              <a:rPr lang="en-US" sz="2000">
                <a:solidFill>
                  <a:prstClr val="black"/>
                </a:solidFill>
                <a:latin typeface="Calibri" panose="020F0502020204030204"/>
              </a:rPr>
              <a:t>There is a direct or indirect transfer of money or other property by a partner to a partnership,</a:t>
            </a:r>
          </a:p>
          <a:p>
            <a:pPr marL="1257300" lvl="2" indent="-342900">
              <a:spcAft>
                <a:spcPts val="1200"/>
              </a:spcAft>
              <a:buFont typeface="Arial" panose="020B0604020202020204" pitchFamily="34" charset="0"/>
              <a:buChar char="•"/>
              <a:defRPr/>
            </a:pPr>
            <a:r>
              <a:rPr lang="en-US" sz="2000">
                <a:solidFill>
                  <a:prstClr val="black"/>
                </a:solidFill>
                <a:latin typeface="Calibri" panose="020F0502020204030204"/>
              </a:rPr>
              <a:t>there is a </a:t>
            </a:r>
            <a:r>
              <a:rPr lang="en-US" sz="2000" b="1" u="sng">
                <a:solidFill>
                  <a:prstClr val="black"/>
                </a:solidFill>
                <a:latin typeface="Calibri" panose="020F0502020204030204"/>
              </a:rPr>
              <a:t>related</a:t>
            </a:r>
            <a:r>
              <a:rPr lang="en-US" sz="2000">
                <a:solidFill>
                  <a:prstClr val="black"/>
                </a:solidFill>
                <a:latin typeface="Calibri" panose="020F0502020204030204"/>
              </a:rPr>
              <a:t> direct or indirect transfer of money or other property by the partnership to … another partner, and </a:t>
            </a:r>
          </a:p>
          <a:p>
            <a:pPr marL="1257300" lvl="2" indent="-342900">
              <a:spcAft>
                <a:spcPts val="1200"/>
              </a:spcAft>
              <a:buFont typeface="Arial" panose="020B0604020202020204" pitchFamily="34" charset="0"/>
              <a:buChar char="•"/>
              <a:defRPr/>
            </a:pPr>
            <a:r>
              <a:rPr lang="en-US" sz="2000">
                <a:solidFill>
                  <a:prstClr val="black"/>
                </a:solidFill>
                <a:latin typeface="Calibri" panose="020F0502020204030204"/>
              </a:rPr>
              <a:t>the transfers … , when viewed together are </a:t>
            </a:r>
            <a:r>
              <a:rPr lang="en-US" sz="2000" b="1" u="sng">
                <a:solidFill>
                  <a:prstClr val="black"/>
                </a:solidFill>
                <a:latin typeface="Calibri" panose="020F0502020204030204"/>
              </a:rPr>
              <a:t>properly characterized as a sale or exchange of property</a:t>
            </a:r>
            <a:r>
              <a:rPr lang="en-US" sz="2000">
                <a:solidFill>
                  <a:prstClr val="black"/>
                </a:solidFill>
                <a:latin typeface="Calibri" panose="020F0502020204030204"/>
              </a:rPr>
              <a:t>, such transfers shall be treated as a transaction between 2 or more partners …”</a:t>
            </a:r>
          </a:p>
          <a:p>
            <a:pPr marL="342900" indent="-342900">
              <a:spcAft>
                <a:spcPts val="1200"/>
              </a:spcAft>
              <a:buFont typeface="Arial" panose="020B0604020202020204" pitchFamily="34" charset="0"/>
              <a:buChar char="•"/>
              <a:defRPr/>
            </a:pPr>
            <a:r>
              <a:rPr lang="en-US" sz="2000">
                <a:solidFill>
                  <a:prstClr val="black"/>
                </a:solidFill>
                <a:latin typeface="Calibri" panose="020F0502020204030204"/>
              </a:rPr>
              <a:t>Legislative history indicates a desire to overturn </a:t>
            </a:r>
            <a:r>
              <a:rPr kumimoji="0" lang="en-US" sz="2000" b="0" i="1" u="none" strike="noStrike" kern="1200" cap="none" spc="0" normalizeH="0" baseline="0" noProof="0">
                <a:ln>
                  <a:noFill/>
                </a:ln>
                <a:solidFill>
                  <a:prstClr val="black"/>
                </a:solidFill>
                <a:effectLst/>
                <a:uLnTx/>
                <a:uFillTx/>
                <a:latin typeface="Calibri" panose="020F0502020204030204"/>
                <a:ea typeface="+mn-ea"/>
                <a:cs typeface="+mn-cs"/>
              </a:rPr>
              <a:t>Communications Satellite Corp. </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and </a:t>
            </a:r>
            <a:r>
              <a:rPr kumimoji="0" lang="en-US" sz="2000" b="0" i="1" u="none" strike="noStrike" kern="1200" cap="none" spc="0" normalizeH="0" baseline="0" noProof="0">
                <a:ln>
                  <a:noFill/>
                </a:ln>
                <a:solidFill>
                  <a:prstClr val="black"/>
                </a:solidFill>
                <a:effectLst/>
                <a:uLnTx/>
                <a:uFillTx/>
                <a:latin typeface="Calibri" panose="020F0502020204030204"/>
                <a:ea typeface="+mn-ea"/>
                <a:cs typeface="+mn-cs"/>
              </a:rPr>
              <a:t>Jupiter Corp</a:t>
            </a:r>
          </a:p>
          <a:p>
            <a:pPr marL="800100" lvl="1" indent="-342900">
              <a:spcAft>
                <a:spcPts val="1200"/>
              </a:spcAft>
              <a:buFont typeface="Arial" panose="020B0604020202020204" pitchFamily="34" charset="0"/>
              <a:buChar char="•"/>
              <a:defRPr/>
            </a:pPr>
            <a:r>
              <a:rPr lang="en-US" sz="2000">
                <a:solidFill>
                  <a:prstClr val="black"/>
                </a:solidFill>
                <a:latin typeface="Calibri" panose="020F0502020204030204"/>
              </a:rPr>
              <a:t>Words</a:t>
            </a:r>
            <a:r>
              <a:rPr kumimoji="0" lang="en-US" sz="2000" b="0" u="none" strike="noStrike" kern="1200" cap="none" spc="0" normalizeH="0" baseline="0" noProof="0">
                <a:ln>
                  <a:noFill/>
                </a:ln>
                <a:solidFill>
                  <a:prstClr val="black"/>
                </a:solidFill>
                <a:effectLst/>
                <a:uLnTx/>
                <a:uFillTx/>
                <a:latin typeface="Calibri" panose="020F0502020204030204"/>
                <a:ea typeface="+mn-ea"/>
                <a:cs typeface="+mn-cs"/>
              </a:rPr>
              <a:t> aren’t too different from Treas. Reg. Section 1.731-1(c)(3) (“may” versus “shall”)</a:t>
            </a:r>
          </a:p>
          <a:p>
            <a:pPr marL="800100" lvl="1" indent="-342900">
              <a:spcAft>
                <a:spcPts val="1200"/>
              </a:spcAft>
              <a:buFont typeface="Arial" panose="020B0604020202020204" pitchFamily="34" charset="0"/>
              <a:buChar char="•"/>
              <a:defRPr/>
            </a:pPr>
            <a:r>
              <a:rPr lang="en-US" sz="2000">
                <a:solidFill>
                  <a:prstClr val="black"/>
                </a:solidFill>
                <a:latin typeface="Calibri" panose="020F0502020204030204"/>
              </a:rPr>
              <a:t>Not intended to catch “non-abusive transactions that reflect the various economic contributions of the partners”</a:t>
            </a:r>
          </a:p>
          <a:p>
            <a:pPr marL="342900" marR="0" lvl="0" indent="-342900" algn="l" defTabSz="914400" rtl="0" eaLnBrk="1" fontAlgn="auto" latinLnBrk="0" hangingPunct="1">
              <a:spcBef>
                <a:spcPct val="0"/>
              </a:spcBef>
              <a:spcAft>
                <a:spcPts val="1200"/>
              </a:spcAft>
              <a:buClrTx/>
              <a:buSzTx/>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IRS views the statute as self-executing (without regs)</a:t>
            </a:r>
          </a:p>
          <a:p>
            <a:pPr marL="800100" lvl="1" indent="-342900">
              <a:spcAft>
                <a:spcPts val="1200"/>
              </a:spcAft>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Wyden partnership bill proposes to “clarify” this result</a:t>
            </a:r>
          </a:p>
        </p:txBody>
      </p:sp>
      <p:sp>
        <p:nvSpPr>
          <p:cNvPr id="3" name="Slide Number Placeholder 2">
            <a:extLst>
              <a:ext uri="{FF2B5EF4-FFF2-40B4-BE49-F238E27FC236}">
                <a16:creationId xmlns:a16="http://schemas.microsoft.com/office/drawing/2014/main" id="{C92B6F36-7FE5-412D-8846-6DE2285DC133}"/>
              </a:ext>
            </a:extLst>
          </p:cNvPr>
          <p:cNvSpPr>
            <a:spLocks noGrp="1"/>
          </p:cNvSpPr>
          <p:nvPr>
            <p:ph type="sldNum" sz="quarter" idx="12"/>
          </p:nvPr>
        </p:nvSpPr>
        <p:spPr/>
        <p:txBody>
          <a:bodyPr/>
          <a:lstStyle/>
          <a:p>
            <a:fld id="{65AFAB5D-A498-4573-A847-903418A04ABF}" type="slidenum">
              <a:rPr lang="en-US" smtClean="0"/>
              <a:t>8</a:t>
            </a:fld>
            <a:endParaRPr lang="en-US"/>
          </a:p>
        </p:txBody>
      </p:sp>
    </p:spTree>
    <p:extLst>
      <p:ext uri="{BB962C8B-B14F-4D97-AF65-F5344CB8AC3E}">
        <p14:creationId xmlns:p14="http://schemas.microsoft.com/office/powerpoint/2010/main" val="2864207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D04ED8-2A7B-4D38-8675-E38080816F15}"/>
              </a:ext>
            </a:extLst>
          </p:cNvPr>
          <p:cNvSpPr txBox="1"/>
          <p:nvPr/>
        </p:nvSpPr>
        <p:spPr>
          <a:xfrm>
            <a:off x="449580" y="529640"/>
            <a:ext cx="11292840" cy="6001643"/>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ts val="2400"/>
              </a:spcAft>
              <a:buClrTx/>
              <a:buSzTx/>
              <a:buFontTx/>
              <a:buNone/>
              <a:defRPr/>
            </a:pPr>
            <a:r>
              <a:rPr kumimoji="0" lang="en-US" sz="2400" b="1" i="0" u="none" strike="noStrike" kern="1200" cap="none" spc="0" normalizeH="0" baseline="0" noProof="0">
                <a:ln>
                  <a:noFill/>
                </a:ln>
                <a:solidFill>
                  <a:prstClr val="black"/>
                </a:solidFill>
                <a:effectLst/>
                <a:uLnTx/>
                <a:uFillTx/>
                <a:latin typeface="Calibri" panose="020F0502020204030204"/>
                <a:ea typeface="+mn-ea"/>
                <a:cs typeface="+mn-cs"/>
              </a:rPr>
              <a:t>2004 Proposed Regulations – Why didn’t they work?</a:t>
            </a:r>
            <a:endParaRPr kumimoji="0" lang="en-US" sz="2400" b="0" i="0" u="none" strike="noStrike" kern="1200" cap="none" spc="0" normalizeH="0" baseline="0" noProof="0">
              <a:ln>
                <a:noFill/>
              </a:ln>
              <a:solidFill>
                <a:prstClr val="black"/>
              </a:solidFill>
              <a:effectLst/>
              <a:uLnTx/>
              <a:uFillTx/>
              <a:latin typeface="Calibri" panose="020F0502020204030204"/>
              <a:ea typeface="+mn-ea"/>
              <a:cs typeface="+mn-cs"/>
            </a:endParaRPr>
          </a:p>
          <a:p>
            <a:pPr marL="342900" indent="-342900">
              <a:spcAft>
                <a:spcPts val="1200"/>
              </a:spcAft>
              <a:buFont typeface="Arial" panose="020B0604020202020204" pitchFamily="34" charset="0"/>
              <a:buChar char="•"/>
              <a:defRPr/>
            </a:pPr>
            <a:r>
              <a:rPr lang="en-US" sz="2000">
                <a:solidFill>
                  <a:prstClr val="black"/>
                </a:solidFill>
                <a:latin typeface="Calibri" panose="020F0502020204030204"/>
              </a:rPr>
              <a:t>Proposed regs issued in 2004 and were heavily criticized by commentators.  Regulations withdrawn in 2009</a:t>
            </a:r>
            <a:endParaRPr kumimoji="0" lang="en-US" sz="2000" b="0" i="0" u="sng" strike="noStrike" kern="1200" cap="none" spc="0" normalizeH="0" baseline="0" noProof="0">
              <a:ln>
                <a:noFill/>
              </a:ln>
              <a:solidFill>
                <a:prstClr val="black"/>
              </a:solidFill>
              <a:effectLst/>
              <a:uLnTx/>
              <a:uFillTx/>
              <a:latin typeface="Calibri" panose="020F0502020204030204"/>
              <a:ea typeface="+mn-ea"/>
              <a:cs typeface="+mn-cs"/>
            </a:endParaRPr>
          </a:p>
          <a:p>
            <a:pPr marL="342900" indent="-342900">
              <a:spcAft>
                <a:spcPts val="1200"/>
              </a:spcAft>
              <a:buFont typeface="Arial" panose="020B0604020202020204" pitchFamily="34" charset="0"/>
              <a:buChar char="•"/>
              <a:defRPr/>
            </a:pPr>
            <a:r>
              <a:rPr kumimoji="0" lang="en-US" sz="2000" b="1" i="0" strike="noStrike" kern="1200" cap="none" spc="0" normalizeH="0" baseline="0" noProof="0">
                <a:ln>
                  <a:noFill/>
                </a:ln>
                <a:solidFill>
                  <a:prstClr val="black"/>
                </a:solidFill>
                <a:effectLst/>
                <a:uLnTx/>
                <a:uFillTx/>
                <a:latin typeface="Calibri" panose="020F0502020204030204"/>
                <a:ea typeface="+mn-ea"/>
                <a:cs typeface="+mn-cs"/>
              </a:rPr>
              <a:t>Single but-for test  </a:t>
            </a:r>
            <a:endParaRPr lang="en-US" sz="2000">
              <a:solidFill>
                <a:prstClr val="black"/>
              </a:solidFill>
              <a:latin typeface="Calibri" panose="020F0502020204030204"/>
            </a:endParaRPr>
          </a:p>
          <a:p>
            <a:pPr marL="800100" lvl="1" indent="-342900">
              <a:spcAft>
                <a:spcPts val="1200"/>
              </a:spcAft>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Too much reliance on disguised sale of property regs</a:t>
            </a:r>
          </a:p>
          <a:p>
            <a:pPr marL="800100" lvl="1" indent="-342900">
              <a:spcAft>
                <a:spcPts val="1200"/>
              </a:spcAft>
              <a:buFont typeface="Arial" panose="020B0604020202020204" pitchFamily="34" charset="0"/>
              <a:buChar char="•"/>
              <a:defRPr/>
            </a:pPr>
            <a:r>
              <a:rPr lang="en-US" sz="2000">
                <a:solidFill>
                  <a:prstClr val="black"/>
                </a:solidFill>
                <a:latin typeface="Calibri" panose="020F0502020204030204"/>
              </a:rPr>
              <a:t>Disguised</a:t>
            </a: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 sale of partnership interests involves at least three parties (as opposed to just two) and involvement of purchaser in the “sale” should also be required</a:t>
            </a:r>
            <a:endParaRPr lang="en-US" sz="2000">
              <a:solidFill>
                <a:prstClr val="black"/>
              </a:solidFill>
              <a:latin typeface="Calibri" panose="020F0502020204030204"/>
            </a:endParaRPr>
          </a:p>
          <a:p>
            <a:pPr marL="342900" indent="-342900">
              <a:spcAft>
                <a:spcPts val="1200"/>
              </a:spcAft>
              <a:buFont typeface="Arial" panose="020B0604020202020204" pitchFamily="34" charset="0"/>
              <a:buChar char="•"/>
              <a:defRPr/>
            </a:pPr>
            <a:r>
              <a:rPr kumimoji="0" lang="en-US" sz="2000" b="1" i="0" strike="noStrike" kern="1200" cap="none" spc="0" normalizeH="0" baseline="0" noProof="0">
                <a:ln>
                  <a:noFill/>
                </a:ln>
                <a:solidFill>
                  <a:prstClr val="black"/>
                </a:solidFill>
                <a:effectLst/>
                <a:uLnTx/>
                <a:uFillTx/>
                <a:latin typeface="Calibri" panose="020F0502020204030204"/>
                <a:ea typeface="+mn-ea"/>
                <a:cs typeface="+mn-cs"/>
              </a:rPr>
              <a:t>Two-year presumption</a:t>
            </a:r>
            <a:endParaRPr lang="en-US" sz="2000">
              <a:solidFill>
                <a:prstClr val="black"/>
              </a:solidFill>
              <a:latin typeface="Calibri" panose="020F0502020204030204"/>
            </a:endParaRPr>
          </a:p>
          <a:p>
            <a:pPr marL="800100" lvl="1" indent="-342900">
              <a:spcAft>
                <a:spcPts val="1200"/>
              </a:spcAft>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Put the burden on taxpayers to “unprove” a disguised sale in too many out of scope situations</a:t>
            </a:r>
            <a:endParaRPr lang="en-US" sz="2000">
              <a:solidFill>
                <a:prstClr val="black"/>
              </a:solidFill>
              <a:latin typeface="Calibri" panose="020F0502020204030204"/>
            </a:endParaRPr>
          </a:p>
          <a:p>
            <a:pPr marL="800100" lvl="1" indent="-342900">
              <a:spcAft>
                <a:spcPts val="1200"/>
              </a:spcAft>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Created metaphysical issues regarding identity of partnership’s partners when contribution and distribution are not simultaneous</a:t>
            </a:r>
            <a:endParaRPr lang="en-US" sz="2000">
              <a:solidFill>
                <a:prstClr val="black"/>
              </a:solidFill>
              <a:latin typeface="Calibri" panose="020F0502020204030204"/>
            </a:endParaRPr>
          </a:p>
          <a:p>
            <a:pPr marL="342900" indent="-342900">
              <a:spcAft>
                <a:spcPts val="1200"/>
              </a:spcAft>
              <a:buFont typeface="Arial" panose="020B0604020202020204" pitchFamily="34" charset="0"/>
              <a:buChar char="•"/>
              <a:defRPr/>
            </a:pPr>
            <a:r>
              <a:rPr kumimoji="0" lang="en-US" sz="2000" b="1" i="0" strike="noStrike" kern="1200" cap="none" spc="0" normalizeH="0" baseline="0" noProof="0">
                <a:ln>
                  <a:noFill/>
                </a:ln>
                <a:solidFill>
                  <a:prstClr val="black"/>
                </a:solidFill>
                <a:effectLst/>
                <a:uLnTx/>
                <a:uFillTx/>
                <a:latin typeface="Calibri" panose="020F0502020204030204"/>
                <a:ea typeface="+mn-ea"/>
                <a:cs typeface="+mn-cs"/>
              </a:rPr>
              <a:t>Non-fungible property distributions/contributions</a:t>
            </a:r>
            <a:endParaRPr lang="en-US" sz="2000">
              <a:solidFill>
                <a:prstClr val="black"/>
              </a:solidFill>
              <a:latin typeface="Calibri" panose="020F0502020204030204"/>
            </a:endParaRPr>
          </a:p>
          <a:p>
            <a:pPr marL="800100" lvl="1" indent="-342900">
              <a:spcAft>
                <a:spcPts val="1200"/>
              </a:spcAft>
              <a:buFont typeface="Arial" panose="020B0604020202020204" pitchFamily="34" charset="0"/>
              <a:buChar char="•"/>
              <a:defRPr/>
            </a:pPr>
            <a:r>
              <a:rPr kumimoji="0" lang="en-US" sz="2000" b="0" i="0" u="none" strike="noStrike" kern="1200" cap="none" spc="0" normalizeH="0" baseline="0" noProof="0">
                <a:ln>
                  <a:noFill/>
                </a:ln>
                <a:solidFill>
                  <a:prstClr val="black"/>
                </a:solidFill>
                <a:effectLst/>
                <a:uLnTx/>
                <a:uFillTx/>
                <a:latin typeface="Calibri" panose="020F0502020204030204"/>
                <a:ea typeface="+mn-ea"/>
                <a:cs typeface="+mn-cs"/>
              </a:rPr>
              <a:t>Construct resulted in taxation to non-participating partners and created transactions (for tax purposes) that never occurred</a:t>
            </a:r>
          </a:p>
        </p:txBody>
      </p:sp>
      <p:sp>
        <p:nvSpPr>
          <p:cNvPr id="3" name="Slide Number Placeholder 2">
            <a:extLst>
              <a:ext uri="{FF2B5EF4-FFF2-40B4-BE49-F238E27FC236}">
                <a16:creationId xmlns:a16="http://schemas.microsoft.com/office/drawing/2014/main" id="{C92B6F36-7FE5-412D-8846-6DE2285DC133}"/>
              </a:ext>
            </a:extLst>
          </p:cNvPr>
          <p:cNvSpPr>
            <a:spLocks noGrp="1"/>
          </p:cNvSpPr>
          <p:nvPr>
            <p:ph type="sldNum" sz="quarter" idx="12"/>
          </p:nvPr>
        </p:nvSpPr>
        <p:spPr/>
        <p:txBody>
          <a:bodyPr/>
          <a:lstStyle/>
          <a:p>
            <a:fld id="{65AFAB5D-A498-4573-A847-903418A04ABF}" type="slidenum">
              <a:rPr lang="en-US" smtClean="0"/>
              <a:t>9</a:t>
            </a:fld>
            <a:endParaRPr lang="en-US"/>
          </a:p>
        </p:txBody>
      </p:sp>
    </p:spTree>
    <p:extLst>
      <p:ext uri="{BB962C8B-B14F-4D97-AF65-F5344CB8AC3E}">
        <p14:creationId xmlns:p14="http://schemas.microsoft.com/office/powerpoint/2010/main" val="28893914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Uigh" typeface="Microsoft Uighur"/>
        <a:font script="Beng" typeface="Vrinda"/>
        <a:font script="Thai" typeface="Angsana New"/>
        <a:font script="Syre" typeface="Estrangelo Edessa"/>
        <a:font script="Syrj" typeface="Estrangelo Edessa"/>
        <a:font script="Syrn" typeface="Estrangelo Edessa"/>
        <a:font script="Nkoo" typeface="Ebrima"/>
        <a:font script="Yiii" typeface="Microsoft Yi Baiti"/>
        <a:font script="Cher" typeface="Plantagenet Cherokee"/>
        <a:font script="Orya" typeface="Kalinga"/>
        <a:font script="Geor" typeface="Sylfaen"/>
        <a:font script="Guru" typeface="Raavi"/>
        <a:font script="Gujr" typeface="Shruti"/>
        <a:font script="Viet" typeface="Times New Roman"/>
        <a:font script="Tale" typeface="Microsoft Tai Le"/>
        <a:font script="Arab" typeface="Times New Roman"/>
        <a:font script="Hebr" typeface="Times New Roman"/>
        <a:font script="Bopo" typeface="Microsoft JhengHei"/>
        <a:font script="Telu" typeface="Gautami"/>
        <a:font script="Ethi" typeface="Nyala"/>
        <a:font script="Lisu" typeface="Segoe UI"/>
        <a:font script="Jpan" typeface="游ゴシック Light"/>
        <a:font script="Talu" typeface="Microsoft New Tai Lue"/>
        <a:font script="Sinh" typeface="Iskoola Pota"/>
        <a:font script="Sora" typeface="Nirmala UI"/>
        <a:font script="Deva" typeface="Mangal"/>
        <a:font script="Knda" typeface="Tunga"/>
        <a:font script="Tibt" typeface="Microsoft Himalaya"/>
        <a:font script="Khmr" typeface="MoolBoran"/>
        <a:font script="Mymr" typeface="Myanmar Text"/>
        <a:font script="Olck" typeface="Nirmala UI"/>
        <a:font script="Bugi" typeface="Leelawadee UI"/>
        <a:font script="Java" typeface="Javanese Text"/>
        <a:font script="Taml" typeface="Latha"/>
        <a:font script="Laoo" typeface="DokChampa"/>
        <a:font script="Tfng" typeface="Ebrima"/>
        <a:font script="Mong" typeface="Mongolian Baiti"/>
        <a:font script="Hans" typeface="等线 Light"/>
        <a:font script="Phag" typeface="Phagspa"/>
        <a:font script="Armn" typeface="Arial"/>
        <a:font script="Osma" typeface="Ebrima"/>
        <a:font script="Hant" typeface="新細明體"/>
        <a:font script="Mlym" typeface="Kartika"/>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Syre" typeface="Estrangelo Edessa"/>
        <a:font script="Syrj" typeface="Estrangelo Edessa"/>
        <a:font script="Syrn" typeface="Estrangelo Edessa"/>
        <a:font script="Nkoo" typeface="Ebrima"/>
        <a:font script="Yiii" typeface="Microsoft Yi Baiti"/>
        <a:font script="Cher" typeface="Plantagenet Cherokee"/>
        <a:font script="Orya" typeface="Kalinga"/>
        <a:font script="Geor" typeface="Sylfaen"/>
        <a:font script="Guru" typeface="Raavi"/>
        <a:font script="Gujr" typeface="Shruti"/>
        <a:font script="Viet" typeface="Arial"/>
        <a:font script="Tale" typeface="Microsoft Tai Le"/>
        <a:font script="Arab" typeface="Arial"/>
        <a:font script="Hebr" typeface="Arial"/>
        <a:font script="Bopo" typeface="Microsoft JhengHei"/>
        <a:font script="Telu" typeface="Gautami"/>
        <a:font script="Ethi" typeface="Nyala"/>
        <a:font script="Lisu" typeface="Segoe UI"/>
        <a:font script="Jpan" typeface="游ゴシック"/>
        <a:font script="Talu" typeface="Microsoft New Tai Lue"/>
        <a:font script="Sinh" typeface="Iskoola Pota"/>
        <a:font script="Sora" typeface="Nirmala UI"/>
        <a:font script="Deva" typeface="Mangal"/>
        <a:font script="Knda" typeface="Tunga"/>
        <a:font script="Tibt" typeface="Microsoft Himalaya"/>
        <a:font script="Khmr" typeface="DaunPenh"/>
        <a:font script="Mymr" typeface="Myanmar Text"/>
        <a:font script="Olck" typeface="Nirmala UI"/>
        <a:font script="Bugi" typeface="Leelawadee UI"/>
        <a:font script="Java" typeface="Javanese Text"/>
        <a:font script="Taml" typeface="Latha"/>
        <a:font script="Laoo" typeface="DokChampa"/>
        <a:font script="Tfng" typeface="Ebrima"/>
        <a:font script="Mong" typeface="Mongolian Baiti"/>
        <a:font script="Hans" typeface="等线"/>
        <a:font script="Phag" typeface="Phagspa"/>
        <a:font script="Armn" typeface="Arial"/>
        <a:font script="Osma" typeface="Ebrima"/>
        <a:font script="Hant" typeface="新細明體"/>
        <a:font script="Mlym" typeface="Kartika"/>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Uigh" typeface="Microsoft Uighur"/>
        <a:font script="Beng" typeface="Vrinda"/>
        <a:font script="Thai" typeface="Angsana New"/>
        <a:font script="Syre" typeface="Estrangelo Edessa"/>
        <a:font script="Syrj" typeface="Estrangelo Edessa"/>
        <a:font script="Syrn" typeface="Estrangelo Edessa"/>
        <a:font script="Nkoo" typeface="Ebrima"/>
        <a:font script="Yiii" typeface="Microsoft Yi Baiti"/>
        <a:font script="Cher" typeface="Plantagenet Cherokee"/>
        <a:font script="Orya" typeface="Kalinga"/>
        <a:font script="Geor" typeface="Sylfaen"/>
        <a:font script="Guru" typeface="Raavi"/>
        <a:font script="Gujr" typeface="Shruti"/>
        <a:font script="Viet" typeface="Times New Roman"/>
        <a:font script="Tale" typeface="Microsoft Tai Le"/>
        <a:font script="Arab" typeface="Times New Roman"/>
        <a:font script="Hebr" typeface="Times New Roman"/>
        <a:font script="Bopo" typeface="Microsoft JhengHei"/>
        <a:font script="Telu" typeface="Gautami"/>
        <a:font script="Ethi" typeface="Nyala"/>
        <a:font script="Lisu" typeface="Segoe UI"/>
        <a:font script="Jpan" typeface="游ゴシック Light"/>
        <a:font script="Talu" typeface="Microsoft New Tai Lue"/>
        <a:font script="Sinh" typeface="Iskoola Pota"/>
        <a:font script="Sora" typeface="Nirmala UI"/>
        <a:font script="Deva" typeface="Mangal"/>
        <a:font script="Knda" typeface="Tunga"/>
        <a:font script="Tibt" typeface="Microsoft Himalaya"/>
        <a:font script="Khmr" typeface="MoolBoran"/>
        <a:font script="Mymr" typeface="Myanmar Text"/>
        <a:font script="Olck" typeface="Nirmala UI"/>
        <a:font script="Bugi" typeface="Leelawadee UI"/>
        <a:font script="Java" typeface="Javanese Text"/>
        <a:font script="Taml" typeface="Latha"/>
        <a:font script="Laoo" typeface="DokChampa"/>
        <a:font script="Tfng" typeface="Ebrima"/>
        <a:font script="Mong" typeface="Mongolian Baiti"/>
        <a:font script="Hans" typeface="等线 Light"/>
        <a:font script="Phag" typeface="Phagspa"/>
        <a:font script="Armn" typeface="Arial"/>
        <a:font script="Osma" typeface="Ebrima"/>
        <a:font script="Hant" typeface="新細明體"/>
        <a:font script="Mlym" typeface="Kartika"/>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Syre" typeface="Estrangelo Edessa"/>
        <a:font script="Syrj" typeface="Estrangelo Edessa"/>
        <a:font script="Syrn" typeface="Estrangelo Edessa"/>
        <a:font script="Nkoo" typeface="Ebrima"/>
        <a:font script="Yiii" typeface="Microsoft Yi Baiti"/>
        <a:font script="Cher" typeface="Plantagenet Cherokee"/>
        <a:font script="Orya" typeface="Kalinga"/>
        <a:font script="Geor" typeface="Sylfaen"/>
        <a:font script="Guru" typeface="Raavi"/>
        <a:font script="Gujr" typeface="Shruti"/>
        <a:font script="Viet" typeface="Arial"/>
        <a:font script="Tale" typeface="Microsoft Tai Le"/>
        <a:font script="Arab" typeface="Arial"/>
        <a:font script="Hebr" typeface="Arial"/>
        <a:font script="Bopo" typeface="Microsoft JhengHei"/>
        <a:font script="Telu" typeface="Gautami"/>
        <a:font script="Ethi" typeface="Nyala"/>
        <a:font script="Lisu" typeface="Segoe UI"/>
        <a:font script="Jpan" typeface="游ゴシック"/>
        <a:font script="Talu" typeface="Microsoft New Tai Lue"/>
        <a:font script="Sinh" typeface="Iskoola Pota"/>
        <a:font script="Sora" typeface="Nirmala UI"/>
        <a:font script="Deva" typeface="Mangal"/>
        <a:font script="Knda" typeface="Tunga"/>
        <a:font script="Tibt" typeface="Microsoft Himalaya"/>
        <a:font script="Khmr" typeface="DaunPenh"/>
        <a:font script="Mymr" typeface="Myanmar Text"/>
        <a:font script="Olck" typeface="Nirmala UI"/>
        <a:font script="Bugi" typeface="Leelawadee UI"/>
        <a:font script="Java" typeface="Javanese Text"/>
        <a:font script="Taml" typeface="Latha"/>
        <a:font script="Laoo" typeface="DokChampa"/>
        <a:font script="Tfng" typeface="Ebrima"/>
        <a:font script="Mong" typeface="Mongolian Baiti"/>
        <a:font script="Hans" typeface="等线"/>
        <a:font script="Phag" typeface="Phagspa"/>
        <a:font script="Armn" typeface="Arial"/>
        <a:font script="Osma" typeface="Ebrima"/>
        <a:font script="Hant" typeface="新細明體"/>
        <a:font script="Mlym" typeface="Kartika"/>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6893</Words>
  <Application>Microsoft Macintosh PowerPoint</Application>
  <PresentationFormat>Widescreen</PresentationFormat>
  <Paragraphs>928</Paragraphs>
  <Slides>55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55</vt:i4>
      </vt:variant>
    </vt:vector>
  </HeadingPairs>
  <TitlesOfParts>
    <vt:vector size="60" baseType="lpstr">
      <vt:lpstr>Arial</vt:lpstr>
      <vt:lpstr>Calibri</vt:lpstr>
      <vt:lpstr>Calibri Light</vt:lpstr>
      <vt:lpstr>Google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Katie Graves</cp:lastModifiedBy>
  <cp:revision>1</cp:revision>
  <cp:lastPrinted>1900-01-01T00:00:00Z</cp:lastPrinted>
  <dcterms:created xsi:type="dcterms:W3CDTF">1900-01-01T00:00:00Z</dcterms:created>
  <dcterms:modified xsi:type="dcterms:W3CDTF">2022-10-31T21:29:29Z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ppReportCurrencySymbol">
    <vt:lpwstr>$</vt:lpwstr>
  </property>
  <property fmtid="{D5CDD505-2E9C-101B-9397-08002B2CF9AE}" pid="3" name="WppReportDashboardTitleText">
    <vt:lpwstr>Dashboard</vt:lpwstr>
  </property>
  <property fmtid="{D5CDD505-2E9C-101B-9397-08002B2CF9AE}" pid="4" name="WppReportDate">
    <vt:lpwstr/>
  </property>
  <property fmtid="{D5CDD505-2E9C-101B-9397-08002B2CF9AE}" pid="5" name="WppReportDraft">
    <vt:lpwstr>(Draft)</vt:lpwstr>
  </property>
  <property fmtid="{D5CDD505-2E9C-101B-9397-08002B2CF9AE}" pid="6" name="WppReportIsTocUpdateRecommended">
    <vt:bool>true</vt:bool>
  </property>
  <property fmtid="{D5CDD505-2E9C-101B-9397-08002B2CF9AE}" pid="7" name="WppReportLongPageNumberFormat">
    <vt:lpwstr>Page &lt;#&gt; of &lt;PageCount&gt;</vt:lpwstr>
  </property>
  <property fmtid="{D5CDD505-2E9C-101B-9397-08002B2CF9AE}" pid="8" name="WppReportPropertiesLastWrittenToDocument">
    <vt:filetime>2022-09-27T18:19:45Z</vt:filetime>
  </property>
  <property fmtid="{D5CDD505-2E9C-101B-9397-08002B2CF9AE}" pid="9" name="WppReportShortPageNumberFormat">
    <vt:lpwstr>Page &lt;#&gt;</vt:lpwstr>
  </property>
  <property fmtid="{D5CDD505-2E9C-101B-9397-08002B2CF9AE}" pid="10" name="WppReportTocTitleText">
    <vt:lpwstr>Table of contents</vt:lpwstr>
  </property>
  <property fmtid="{D5CDD505-2E9C-101B-9397-08002B2CF9AE}" pid="11" name="WppReportVersion">
    <vt:lpwstr>Version 1.0</vt:lpwstr>
  </property>
</Properties>
</file>