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4" r:id="rId2"/>
    <p:sldId id="1959" r:id="rId3"/>
    <p:sldId id="1973" r:id="rId4"/>
    <p:sldId id="1977" r:id="rId5"/>
    <p:sldId id="1974" r:id="rId6"/>
    <p:sldId id="1978" r:id="rId7"/>
    <p:sldId id="1980" r:id="rId8"/>
    <p:sldId id="1981" r:id="rId9"/>
    <p:sldId id="1982" r:id="rId10"/>
    <p:sldId id="1975" r:id="rId11"/>
    <p:sldId id="1983" r:id="rId12"/>
    <p:sldId id="1984" r:id="rId13"/>
    <p:sldId id="1985" r:id="rId14"/>
    <p:sldId id="1986" r:id="rId15"/>
    <p:sldId id="1988" r:id="rId16"/>
    <p:sldId id="1976" r:id="rId17"/>
    <p:sldId id="1979" r:id="rId18"/>
    <p:sldId id="1989" r:id="rId19"/>
    <p:sldId id="1990" r:id="rId20"/>
    <p:sldId id="1991" r:id="rId21"/>
    <p:sldId id="1992" r:id="rId22"/>
    <p:sldId id="1993" r:id="rId23"/>
    <p:sldId id="1994" r:id="rId24"/>
    <p:sldId id="199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01" autoAdjust="0"/>
    <p:restoredTop sz="94660"/>
  </p:normalViewPr>
  <p:slideViewPr>
    <p:cSldViewPr snapToGrid="0">
      <p:cViewPr varScale="1">
        <p:scale>
          <a:sx n="86" d="100"/>
          <a:sy n="86" d="100"/>
        </p:scale>
        <p:origin x="926"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notesMaster" Target="notesMasters/notesMaster1.xml" Id="rId26"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viewProps" Target="viewProps.xml" Id="rId29"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presProps" Target="presProps.xml" Id="rId28"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tableStyles" Target="tableStyles.xml" Id="rId31"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theme" Target="theme/theme1.xml" Id="rId30"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A80969-BFC0-4BBC-81F3-FBCDFAF2D784}"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2FFE16-B415-4E0C-8262-7919C04B33FD}" type="slidenum">
              <a:rPr lang="en-US" smtClean="0"/>
              <a:t>‹#›</a:t>
            </a:fld>
            <a:endParaRPr lang="en-US"/>
          </a:p>
        </p:txBody>
      </p:sp>
    </p:spTree>
    <p:extLst>
      <p:ext uri="{BB962C8B-B14F-4D97-AF65-F5344CB8AC3E}">
        <p14:creationId xmlns:p14="http://schemas.microsoft.com/office/powerpoint/2010/main" val="222865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2</a:t>
            </a:fld>
            <a:endParaRPr lang="en-US" dirty="0"/>
          </a:p>
        </p:txBody>
      </p:sp>
    </p:spTree>
    <p:extLst>
      <p:ext uri="{BB962C8B-B14F-4D97-AF65-F5344CB8AC3E}">
        <p14:creationId xmlns:p14="http://schemas.microsoft.com/office/powerpoint/2010/main" val="165374267"/>
      </p:ext>
    </p:extLst>
  </p:cSld>
  <p:clrMapOvr>
    <a:masterClrMapping/>
  </p:clrMapOvr>
</p:notes>
</file>

<file path=ppt/notesSlides/notesSlide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11</a:t>
            </a:fld>
            <a:endParaRPr lang="en-US" dirty="0"/>
          </a:p>
        </p:txBody>
      </p:sp>
    </p:spTree>
    <p:extLst>
      <p:ext uri="{BB962C8B-B14F-4D97-AF65-F5344CB8AC3E}">
        <p14:creationId xmlns:p14="http://schemas.microsoft.com/office/powerpoint/2010/main" val="3228742769"/>
      </p:ext>
    </p:extLst>
  </p:cSld>
  <p:clrMapOvr>
    <a:masterClrMapping/>
  </p:clrMapOvr>
</p:notes>
</file>

<file path=ppt/notesSlides/notesSlide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12</a:t>
            </a:fld>
            <a:endParaRPr lang="en-US" dirty="0"/>
          </a:p>
        </p:txBody>
      </p:sp>
    </p:spTree>
    <p:extLst>
      <p:ext uri="{BB962C8B-B14F-4D97-AF65-F5344CB8AC3E}">
        <p14:creationId xmlns:p14="http://schemas.microsoft.com/office/powerpoint/2010/main" val="2736138737"/>
      </p:ext>
    </p:extLst>
  </p:cSld>
  <p:clrMapOvr>
    <a:masterClrMapping/>
  </p:clrMapOvr>
</p:notes>
</file>

<file path=ppt/notesSlides/notesSlide1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13</a:t>
            </a:fld>
            <a:endParaRPr lang="en-US" dirty="0"/>
          </a:p>
        </p:txBody>
      </p:sp>
    </p:spTree>
    <p:extLst>
      <p:ext uri="{BB962C8B-B14F-4D97-AF65-F5344CB8AC3E}">
        <p14:creationId xmlns:p14="http://schemas.microsoft.com/office/powerpoint/2010/main" val="196037854"/>
      </p:ext>
    </p:extLst>
  </p:cSld>
  <p:clrMapOvr>
    <a:masterClrMapping/>
  </p:clrMapOvr>
</p:notes>
</file>

<file path=ppt/notesSlides/notesSlide1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14</a:t>
            </a:fld>
            <a:endParaRPr lang="en-US" dirty="0"/>
          </a:p>
        </p:txBody>
      </p:sp>
    </p:spTree>
    <p:extLst>
      <p:ext uri="{BB962C8B-B14F-4D97-AF65-F5344CB8AC3E}">
        <p14:creationId xmlns:p14="http://schemas.microsoft.com/office/powerpoint/2010/main" val="2728006173"/>
      </p:ext>
    </p:extLst>
  </p:cSld>
  <p:clrMapOvr>
    <a:masterClrMapping/>
  </p:clrMapOvr>
</p:notes>
</file>

<file path=ppt/notesSlides/notesSlide1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15</a:t>
            </a:fld>
            <a:endParaRPr lang="en-US" dirty="0"/>
          </a:p>
        </p:txBody>
      </p:sp>
    </p:spTree>
    <p:extLst>
      <p:ext uri="{BB962C8B-B14F-4D97-AF65-F5344CB8AC3E}">
        <p14:creationId xmlns:p14="http://schemas.microsoft.com/office/powerpoint/2010/main" val="1117772945"/>
      </p:ext>
    </p:extLst>
  </p:cSld>
  <p:clrMapOvr>
    <a:masterClrMapping/>
  </p:clrMapOvr>
</p:notes>
</file>

<file path=ppt/notesSlides/notesSlide1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16</a:t>
            </a:fld>
            <a:endParaRPr lang="en-US" dirty="0"/>
          </a:p>
        </p:txBody>
      </p:sp>
    </p:spTree>
    <p:extLst>
      <p:ext uri="{BB962C8B-B14F-4D97-AF65-F5344CB8AC3E}">
        <p14:creationId xmlns:p14="http://schemas.microsoft.com/office/powerpoint/2010/main" val="3487808384"/>
      </p:ext>
    </p:extLst>
  </p:cSld>
  <p:clrMapOvr>
    <a:masterClrMapping/>
  </p:clrMapOvr>
</p:notes>
</file>

<file path=ppt/notesSlides/notesSlide1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17</a:t>
            </a:fld>
            <a:endParaRPr lang="en-US" dirty="0"/>
          </a:p>
        </p:txBody>
      </p:sp>
    </p:spTree>
    <p:extLst>
      <p:ext uri="{BB962C8B-B14F-4D97-AF65-F5344CB8AC3E}">
        <p14:creationId xmlns:p14="http://schemas.microsoft.com/office/powerpoint/2010/main" val="1465983538"/>
      </p:ext>
    </p:extLst>
  </p:cSld>
  <p:clrMapOvr>
    <a:masterClrMapping/>
  </p:clrMapOvr>
</p:notes>
</file>

<file path=ppt/notesSlides/notesSlide1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18</a:t>
            </a:fld>
            <a:endParaRPr lang="en-US" dirty="0"/>
          </a:p>
        </p:txBody>
      </p:sp>
    </p:spTree>
    <p:extLst>
      <p:ext uri="{BB962C8B-B14F-4D97-AF65-F5344CB8AC3E}">
        <p14:creationId xmlns:p14="http://schemas.microsoft.com/office/powerpoint/2010/main" val="1775952873"/>
      </p:ext>
    </p:extLst>
  </p:cSld>
  <p:clrMapOvr>
    <a:masterClrMapping/>
  </p:clrMapOvr>
</p:notes>
</file>

<file path=ppt/notesSlides/notesSlide1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19</a:t>
            </a:fld>
            <a:endParaRPr lang="en-US" dirty="0"/>
          </a:p>
        </p:txBody>
      </p:sp>
    </p:spTree>
    <p:extLst>
      <p:ext uri="{BB962C8B-B14F-4D97-AF65-F5344CB8AC3E}">
        <p14:creationId xmlns:p14="http://schemas.microsoft.com/office/powerpoint/2010/main" val="2114686965"/>
      </p:ext>
    </p:extLst>
  </p:cSld>
  <p:clrMapOvr>
    <a:masterClrMapping/>
  </p:clrMapOvr>
</p:notes>
</file>

<file path=ppt/notesSlides/notesSlide1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20</a:t>
            </a:fld>
            <a:endParaRPr lang="en-US" dirty="0"/>
          </a:p>
        </p:txBody>
      </p:sp>
    </p:spTree>
    <p:extLst>
      <p:ext uri="{BB962C8B-B14F-4D97-AF65-F5344CB8AC3E}">
        <p14:creationId xmlns:p14="http://schemas.microsoft.com/office/powerpoint/2010/main" val="3720773275"/>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3</a:t>
            </a:fld>
            <a:endParaRPr lang="en-US" dirty="0"/>
          </a:p>
        </p:txBody>
      </p:sp>
    </p:spTree>
    <p:extLst>
      <p:ext uri="{BB962C8B-B14F-4D97-AF65-F5344CB8AC3E}">
        <p14:creationId xmlns:p14="http://schemas.microsoft.com/office/powerpoint/2010/main" val="1298565658"/>
      </p:ext>
    </p:extLst>
  </p:cSld>
  <p:clrMapOvr>
    <a:masterClrMapping/>
  </p:clrMapOvr>
</p:notes>
</file>

<file path=ppt/notesSlides/notesSlide2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21</a:t>
            </a:fld>
            <a:endParaRPr lang="en-US" dirty="0"/>
          </a:p>
        </p:txBody>
      </p:sp>
    </p:spTree>
    <p:extLst>
      <p:ext uri="{BB962C8B-B14F-4D97-AF65-F5344CB8AC3E}">
        <p14:creationId xmlns:p14="http://schemas.microsoft.com/office/powerpoint/2010/main" val="650425965"/>
      </p:ext>
    </p:extLst>
  </p:cSld>
  <p:clrMapOvr>
    <a:masterClrMapping/>
  </p:clrMapOvr>
</p:notes>
</file>

<file path=ppt/notesSlides/notesSlide2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22</a:t>
            </a:fld>
            <a:endParaRPr lang="en-US" dirty="0"/>
          </a:p>
        </p:txBody>
      </p:sp>
    </p:spTree>
    <p:extLst>
      <p:ext uri="{BB962C8B-B14F-4D97-AF65-F5344CB8AC3E}">
        <p14:creationId xmlns:p14="http://schemas.microsoft.com/office/powerpoint/2010/main" val="222805905"/>
      </p:ext>
    </p:extLst>
  </p:cSld>
  <p:clrMapOvr>
    <a:masterClrMapping/>
  </p:clrMapOvr>
</p:notes>
</file>

<file path=ppt/notesSlides/notesSlide2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23</a:t>
            </a:fld>
            <a:endParaRPr lang="en-US" dirty="0"/>
          </a:p>
        </p:txBody>
      </p:sp>
    </p:spTree>
    <p:extLst>
      <p:ext uri="{BB962C8B-B14F-4D97-AF65-F5344CB8AC3E}">
        <p14:creationId xmlns:p14="http://schemas.microsoft.com/office/powerpoint/2010/main" val="2970212623"/>
      </p:ext>
    </p:extLst>
  </p:cSld>
  <p:clrMapOvr>
    <a:masterClrMapping/>
  </p:clrMapOvr>
</p:notes>
</file>

<file path=ppt/notesSlides/notesSlide2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24</a:t>
            </a:fld>
            <a:endParaRPr lang="en-US" dirty="0"/>
          </a:p>
        </p:txBody>
      </p:sp>
    </p:spTree>
    <p:extLst>
      <p:ext uri="{BB962C8B-B14F-4D97-AF65-F5344CB8AC3E}">
        <p14:creationId xmlns:p14="http://schemas.microsoft.com/office/powerpoint/2010/main" val="2157936255"/>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4</a:t>
            </a:fld>
            <a:endParaRPr lang="en-US" dirty="0"/>
          </a:p>
        </p:txBody>
      </p:sp>
    </p:spTree>
    <p:extLst>
      <p:ext uri="{BB962C8B-B14F-4D97-AF65-F5344CB8AC3E}">
        <p14:creationId xmlns:p14="http://schemas.microsoft.com/office/powerpoint/2010/main" val="2284427333"/>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5</a:t>
            </a:fld>
            <a:endParaRPr lang="en-US" dirty="0"/>
          </a:p>
        </p:txBody>
      </p:sp>
    </p:spTree>
    <p:extLst>
      <p:ext uri="{BB962C8B-B14F-4D97-AF65-F5344CB8AC3E}">
        <p14:creationId xmlns:p14="http://schemas.microsoft.com/office/powerpoint/2010/main" val="2283197768"/>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6</a:t>
            </a:fld>
            <a:endParaRPr lang="en-US" dirty="0"/>
          </a:p>
        </p:txBody>
      </p:sp>
    </p:spTree>
    <p:extLst>
      <p:ext uri="{BB962C8B-B14F-4D97-AF65-F5344CB8AC3E}">
        <p14:creationId xmlns:p14="http://schemas.microsoft.com/office/powerpoint/2010/main" val="413834751"/>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7</a:t>
            </a:fld>
            <a:endParaRPr lang="en-US" dirty="0"/>
          </a:p>
        </p:txBody>
      </p:sp>
    </p:spTree>
    <p:extLst>
      <p:ext uri="{BB962C8B-B14F-4D97-AF65-F5344CB8AC3E}">
        <p14:creationId xmlns:p14="http://schemas.microsoft.com/office/powerpoint/2010/main" val="3541371422"/>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8</a:t>
            </a:fld>
            <a:endParaRPr lang="en-US" dirty="0"/>
          </a:p>
        </p:txBody>
      </p:sp>
    </p:spTree>
    <p:extLst>
      <p:ext uri="{BB962C8B-B14F-4D97-AF65-F5344CB8AC3E}">
        <p14:creationId xmlns:p14="http://schemas.microsoft.com/office/powerpoint/2010/main" val="3700593897"/>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9</a:t>
            </a:fld>
            <a:endParaRPr lang="en-US" dirty="0"/>
          </a:p>
        </p:txBody>
      </p:sp>
    </p:spTree>
    <p:extLst>
      <p:ext uri="{BB962C8B-B14F-4D97-AF65-F5344CB8AC3E}">
        <p14:creationId xmlns:p14="http://schemas.microsoft.com/office/powerpoint/2010/main" val="3743826668"/>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1C8A74-6C5E-48D3-852F-547E75301600}" type="slidenum">
              <a:rPr lang="en-US" smtClean="0"/>
              <a:t>10</a:t>
            </a:fld>
            <a:endParaRPr lang="en-US" dirty="0"/>
          </a:p>
        </p:txBody>
      </p:sp>
    </p:spTree>
    <p:extLst>
      <p:ext uri="{BB962C8B-B14F-4D97-AF65-F5344CB8AC3E}">
        <p14:creationId xmlns:p14="http://schemas.microsoft.com/office/powerpoint/2010/main" val="212886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0A9D-5CCD-417D-B16E-7CB72FB4BB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D27560-9F11-4D4A-82EE-577DCDE200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9AC969-997D-4741-B968-367D03CD0DC3}"/>
              </a:ext>
            </a:extLst>
          </p:cNvPr>
          <p:cNvSpPr>
            <a:spLocks noGrp="1"/>
          </p:cNvSpPr>
          <p:nvPr>
            <p:ph type="dt" sz="half" idx="10"/>
          </p:nvPr>
        </p:nvSpPr>
        <p:spPr/>
        <p:txBody>
          <a:bodyPr/>
          <a:lstStyle/>
          <a:p>
            <a:fld id="{C9D3C8A4-7A81-483E-AF15-3310AEFFF7A9}" type="datetime1">
              <a:rPr lang="en-US" smtClean="0"/>
              <a:t>10/16/2023</a:t>
            </a:fld>
            <a:endParaRPr lang="en-US"/>
          </a:p>
        </p:txBody>
      </p:sp>
      <p:sp>
        <p:nvSpPr>
          <p:cNvPr id="5" name="Footer Placeholder 4">
            <a:extLst>
              <a:ext uri="{FF2B5EF4-FFF2-40B4-BE49-F238E27FC236}">
                <a16:creationId xmlns:a16="http://schemas.microsoft.com/office/drawing/2014/main" id="{8A2983B4-408B-42C4-80E1-313242272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638D7-3C05-45DE-B07F-5E9C3E14BD14}"/>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935013399"/>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3B0D-018E-4055-AD44-A2A5EB819C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6E00DE-2DFD-4E71-9907-7B615D136F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04D5A4-4BDB-40D1-AC2E-FF37175F84DE}"/>
              </a:ext>
            </a:extLst>
          </p:cNvPr>
          <p:cNvSpPr>
            <a:spLocks noGrp="1"/>
          </p:cNvSpPr>
          <p:nvPr>
            <p:ph type="dt" sz="half" idx="10"/>
          </p:nvPr>
        </p:nvSpPr>
        <p:spPr/>
        <p:txBody>
          <a:bodyPr/>
          <a:lstStyle/>
          <a:p>
            <a:fld id="{79A76727-27AC-4D13-9CBA-AB65FE886CA7}" type="datetime1">
              <a:rPr lang="en-US" smtClean="0"/>
              <a:t>10/16/2023</a:t>
            </a:fld>
            <a:endParaRPr lang="en-US"/>
          </a:p>
        </p:txBody>
      </p:sp>
      <p:sp>
        <p:nvSpPr>
          <p:cNvPr id="5" name="Footer Placeholder 4">
            <a:extLst>
              <a:ext uri="{FF2B5EF4-FFF2-40B4-BE49-F238E27FC236}">
                <a16:creationId xmlns:a16="http://schemas.microsoft.com/office/drawing/2014/main" id="{BA2FCA9F-0114-4ADD-9EAB-A0B401CF4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E337D-A78A-455C-A2A3-7DB10F2C626A}"/>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4164385358"/>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EDF1A-AF26-453E-9EA5-FDCE7893EE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DD3B72-8C4A-4764-8387-8918747E3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F47A9-1AD1-43DA-B0A8-3CA4E59E934E}"/>
              </a:ext>
            </a:extLst>
          </p:cNvPr>
          <p:cNvSpPr>
            <a:spLocks noGrp="1"/>
          </p:cNvSpPr>
          <p:nvPr>
            <p:ph type="dt" sz="half" idx="10"/>
          </p:nvPr>
        </p:nvSpPr>
        <p:spPr/>
        <p:txBody>
          <a:bodyPr/>
          <a:lstStyle/>
          <a:p>
            <a:fld id="{59BAA231-64CF-4914-B7ED-49AAB336BF55}" type="datetime1">
              <a:rPr lang="en-US" smtClean="0"/>
              <a:t>10/16/2023</a:t>
            </a:fld>
            <a:endParaRPr lang="en-US"/>
          </a:p>
        </p:txBody>
      </p:sp>
      <p:sp>
        <p:nvSpPr>
          <p:cNvPr id="5" name="Footer Placeholder 4">
            <a:extLst>
              <a:ext uri="{FF2B5EF4-FFF2-40B4-BE49-F238E27FC236}">
                <a16:creationId xmlns:a16="http://schemas.microsoft.com/office/drawing/2014/main" id="{C6CA9937-38C9-41A7-9713-EC2DEF021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72E36-5B9A-4A68-A19D-14692FDF4002}"/>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997143740"/>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41D6D-FC7E-45D6-8A2F-1F813AEA80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736D8-2ABA-45A4-AC3D-95BB1E345D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EDE40-2D1B-426F-9CCD-CF4F4D86971B}"/>
              </a:ext>
            </a:extLst>
          </p:cNvPr>
          <p:cNvSpPr>
            <a:spLocks noGrp="1"/>
          </p:cNvSpPr>
          <p:nvPr>
            <p:ph type="dt" sz="half" idx="10"/>
          </p:nvPr>
        </p:nvSpPr>
        <p:spPr/>
        <p:txBody>
          <a:bodyPr/>
          <a:lstStyle/>
          <a:p>
            <a:fld id="{B03629FB-0EC5-4772-8C46-EF7E74229BED}" type="datetime1">
              <a:rPr lang="en-US" smtClean="0"/>
              <a:t>10/16/2023</a:t>
            </a:fld>
            <a:endParaRPr lang="en-US"/>
          </a:p>
        </p:txBody>
      </p:sp>
      <p:sp>
        <p:nvSpPr>
          <p:cNvPr id="5" name="Footer Placeholder 4">
            <a:extLst>
              <a:ext uri="{FF2B5EF4-FFF2-40B4-BE49-F238E27FC236}">
                <a16:creationId xmlns:a16="http://schemas.microsoft.com/office/drawing/2014/main" id="{7E350780-5064-4FCE-8465-6A1CF06C6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71B65-DA28-4EBC-A93A-0FB704205AE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1152670159"/>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35F2-0BD0-494F-82D6-F551B77D91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4B56A5-DF80-432A-B4C1-B027DF08E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1F0439-C6AA-4878-A56C-F405B6411D66}"/>
              </a:ext>
            </a:extLst>
          </p:cNvPr>
          <p:cNvSpPr>
            <a:spLocks noGrp="1"/>
          </p:cNvSpPr>
          <p:nvPr>
            <p:ph type="dt" sz="half" idx="10"/>
          </p:nvPr>
        </p:nvSpPr>
        <p:spPr/>
        <p:txBody>
          <a:bodyPr/>
          <a:lstStyle/>
          <a:p>
            <a:fld id="{772D42AE-D80F-4291-9577-1314C1D63D9C}" type="datetime1">
              <a:rPr lang="en-US" smtClean="0"/>
              <a:t>10/16/2023</a:t>
            </a:fld>
            <a:endParaRPr lang="en-US"/>
          </a:p>
        </p:txBody>
      </p:sp>
      <p:sp>
        <p:nvSpPr>
          <p:cNvPr id="5" name="Footer Placeholder 4">
            <a:extLst>
              <a:ext uri="{FF2B5EF4-FFF2-40B4-BE49-F238E27FC236}">
                <a16:creationId xmlns:a16="http://schemas.microsoft.com/office/drawing/2014/main" id="{038386E5-91D2-4314-9E1E-4BE0B369D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23638-3A08-46E6-BCB9-4B3BBAA89C2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239113639"/>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7DB1-F1F9-4DCB-83A9-AAEC907DD3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EE5BE-6A17-4743-B479-B1B33DD29A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1A2A82-E1E2-415C-82D7-6C07982F11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262CEA-B989-448F-9852-5DB8DBA65FEB}"/>
              </a:ext>
            </a:extLst>
          </p:cNvPr>
          <p:cNvSpPr>
            <a:spLocks noGrp="1"/>
          </p:cNvSpPr>
          <p:nvPr>
            <p:ph type="dt" sz="half" idx="10"/>
          </p:nvPr>
        </p:nvSpPr>
        <p:spPr/>
        <p:txBody>
          <a:bodyPr/>
          <a:lstStyle/>
          <a:p>
            <a:fld id="{51054123-D8A4-4905-9206-135C32D516C9}" type="datetime1">
              <a:rPr lang="en-US" smtClean="0"/>
              <a:t>10/16/2023</a:t>
            </a:fld>
            <a:endParaRPr lang="en-US"/>
          </a:p>
        </p:txBody>
      </p:sp>
      <p:sp>
        <p:nvSpPr>
          <p:cNvPr id="6" name="Footer Placeholder 5">
            <a:extLst>
              <a:ext uri="{FF2B5EF4-FFF2-40B4-BE49-F238E27FC236}">
                <a16:creationId xmlns:a16="http://schemas.microsoft.com/office/drawing/2014/main" id="{7232EA4B-353C-4D17-8BD0-A08F1838EE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4F5E27-A362-475C-9669-6B910ED8F0B9}"/>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429993085"/>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AAAE-6F02-42C3-B2EF-BF7DC96134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20ADC7-1FF5-414F-88BE-E75DF762C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B6D7B5-B033-4114-B51A-FA7BAF2ED5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4FDE1B-C763-4756-9F10-93CC042C9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7A0270-CA17-4917-9DC4-142D486C95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9B06FF-0CC3-4B51-8EA0-D9038BCFB608}"/>
              </a:ext>
            </a:extLst>
          </p:cNvPr>
          <p:cNvSpPr>
            <a:spLocks noGrp="1"/>
          </p:cNvSpPr>
          <p:nvPr>
            <p:ph type="dt" sz="half" idx="10"/>
          </p:nvPr>
        </p:nvSpPr>
        <p:spPr/>
        <p:txBody>
          <a:bodyPr/>
          <a:lstStyle/>
          <a:p>
            <a:fld id="{7F499FD2-E637-4432-BF26-B4FFF0D48936}" type="datetime1">
              <a:rPr lang="en-US" smtClean="0"/>
              <a:t>10/16/2023</a:t>
            </a:fld>
            <a:endParaRPr lang="en-US"/>
          </a:p>
        </p:txBody>
      </p:sp>
      <p:sp>
        <p:nvSpPr>
          <p:cNvPr id="8" name="Footer Placeholder 7">
            <a:extLst>
              <a:ext uri="{FF2B5EF4-FFF2-40B4-BE49-F238E27FC236}">
                <a16:creationId xmlns:a16="http://schemas.microsoft.com/office/drawing/2014/main" id="{3B2787C1-6F08-4257-B767-0D4576554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99DD52-88B7-445B-A06A-059E91D4117B}"/>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976084422"/>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3954F-AFDD-4867-B25E-09179107E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9805CA-FADA-4991-B6BA-6CA7576D5BC6}"/>
              </a:ext>
            </a:extLst>
          </p:cNvPr>
          <p:cNvSpPr>
            <a:spLocks noGrp="1"/>
          </p:cNvSpPr>
          <p:nvPr>
            <p:ph type="dt" sz="half" idx="10"/>
          </p:nvPr>
        </p:nvSpPr>
        <p:spPr/>
        <p:txBody>
          <a:bodyPr/>
          <a:lstStyle/>
          <a:p>
            <a:fld id="{99877C4C-4526-43E8-93AF-9EBB122E47E9}" type="datetime1">
              <a:rPr lang="en-US" smtClean="0"/>
              <a:t>10/16/2023</a:t>
            </a:fld>
            <a:endParaRPr lang="en-US"/>
          </a:p>
        </p:txBody>
      </p:sp>
      <p:sp>
        <p:nvSpPr>
          <p:cNvPr id="4" name="Footer Placeholder 3">
            <a:extLst>
              <a:ext uri="{FF2B5EF4-FFF2-40B4-BE49-F238E27FC236}">
                <a16:creationId xmlns:a16="http://schemas.microsoft.com/office/drawing/2014/main" id="{8560639C-8729-4E1C-8AB7-922585915E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5EB417-6271-4154-95B4-A9657FBA632E}"/>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278211247"/>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5CC0AA-9C37-455D-81AB-07AB1145C0A4}"/>
              </a:ext>
            </a:extLst>
          </p:cNvPr>
          <p:cNvSpPr>
            <a:spLocks noGrp="1"/>
          </p:cNvSpPr>
          <p:nvPr>
            <p:ph type="dt" sz="half" idx="10"/>
          </p:nvPr>
        </p:nvSpPr>
        <p:spPr/>
        <p:txBody>
          <a:bodyPr/>
          <a:lstStyle/>
          <a:p>
            <a:fld id="{0A7E4929-4628-4230-9EB1-AE55CF078470}" type="datetime1">
              <a:rPr lang="en-US" smtClean="0"/>
              <a:t>10/16/2023</a:t>
            </a:fld>
            <a:endParaRPr lang="en-US"/>
          </a:p>
        </p:txBody>
      </p:sp>
      <p:sp>
        <p:nvSpPr>
          <p:cNvPr id="3" name="Footer Placeholder 2">
            <a:extLst>
              <a:ext uri="{FF2B5EF4-FFF2-40B4-BE49-F238E27FC236}">
                <a16:creationId xmlns:a16="http://schemas.microsoft.com/office/drawing/2014/main" id="{BF302B4B-C186-4F90-8620-6907D5577D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C0237A-47BA-43C4-B047-27803D353647}"/>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2039694213"/>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B777-B0F8-4E05-80C0-4A4039663E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4C6CBD-B60E-4CCC-A523-7EDE0688C5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323F78-D831-4FCE-81E7-3E1F522A5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174C21-B4BA-4D86-9097-0B0E2EAF9AF2}"/>
              </a:ext>
            </a:extLst>
          </p:cNvPr>
          <p:cNvSpPr>
            <a:spLocks noGrp="1"/>
          </p:cNvSpPr>
          <p:nvPr>
            <p:ph type="dt" sz="half" idx="10"/>
          </p:nvPr>
        </p:nvSpPr>
        <p:spPr/>
        <p:txBody>
          <a:bodyPr/>
          <a:lstStyle/>
          <a:p>
            <a:fld id="{1E4946CD-9806-49FF-9E9F-87B1FE02F485}" type="datetime1">
              <a:rPr lang="en-US" smtClean="0"/>
              <a:t>10/16/2023</a:t>
            </a:fld>
            <a:endParaRPr lang="en-US"/>
          </a:p>
        </p:txBody>
      </p:sp>
      <p:sp>
        <p:nvSpPr>
          <p:cNvPr id="6" name="Footer Placeholder 5">
            <a:extLst>
              <a:ext uri="{FF2B5EF4-FFF2-40B4-BE49-F238E27FC236}">
                <a16:creationId xmlns:a16="http://schemas.microsoft.com/office/drawing/2014/main" id="{6956BCF1-CBBF-4C91-B44D-ACAFE8D52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55321-DA70-4554-85A9-25B87D59906D}"/>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447392517"/>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4CC0-E0E4-4604-A1B8-F48DEE7EC1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81D1B6-6560-4BF3-8BDC-3E4262C27E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9A946-A846-4CA6-A82C-CC7A84493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ACC56-3803-4FF6-9F1A-98FE422DF100}"/>
              </a:ext>
            </a:extLst>
          </p:cNvPr>
          <p:cNvSpPr>
            <a:spLocks noGrp="1"/>
          </p:cNvSpPr>
          <p:nvPr>
            <p:ph type="dt" sz="half" idx="10"/>
          </p:nvPr>
        </p:nvSpPr>
        <p:spPr/>
        <p:txBody>
          <a:bodyPr/>
          <a:lstStyle/>
          <a:p>
            <a:fld id="{F99C5FBF-9E95-45F0-B4EE-93C8C50ADFA6}" type="datetime1">
              <a:rPr lang="en-US" smtClean="0"/>
              <a:t>10/16/2023</a:t>
            </a:fld>
            <a:endParaRPr lang="en-US"/>
          </a:p>
        </p:txBody>
      </p:sp>
      <p:sp>
        <p:nvSpPr>
          <p:cNvPr id="6" name="Footer Placeholder 5">
            <a:extLst>
              <a:ext uri="{FF2B5EF4-FFF2-40B4-BE49-F238E27FC236}">
                <a16:creationId xmlns:a16="http://schemas.microsoft.com/office/drawing/2014/main" id="{F9253C19-EBA5-4D7F-83BD-44E3D58C63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A45AFB-06D3-43A2-90CF-BF3648FA83E4}"/>
              </a:ext>
            </a:extLst>
          </p:cNvPr>
          <p:cNvSpPr>
            <a:spLocks noGrp="1"/>
          </p:cNvSpPr>
          <p:nvPr>
            <p:ph type="sldNum" sz="quarter" idx="12"/>
          </p:nvPr>
        </p:nvSpPr>
        <p:spPr/>
        <p:txBody>
          <a:bodyPr/>
          <a:lstStyle/>
          <a:p>
            <a:fld id="{B394B32C-C292-4A22-8BD0-2D9BDBC322CB}" type="slidenum">
              <a:rPr lang="en-US" smtClean="0"/>
              <a:t>‹#›</a:t>
            </a:fld>
            <a:endParaRPr lang="en-US"/>
          </a:p>
        </p:txBody>
      </p:sp>
    </p:spTree>
    <p:extLst>
      <p:ext uri="{BB962C8B-B14F-4D97-AF65-F5344CB8AC3E}">
        <p14:creationId xmlns:p14="http://schemas.microsoft.com/office/powerpoint/2010/main" val="387505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C1650-1D63-4AD1-9BAD-9E6667141B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735664-E372-47FC-9C57-1326D14ED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AEF50-353C-4EF7-9BC2-BE286DCF5C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2049-E2E2-4165-A4DA-5FA0835D802F}" type="datetime1">
              <a:rPr lang="en-US" smtClean="0"/>
              <a:t>10/16/2023</a:t>
            </a:fld>
            <a:endParaRPr lang="en-US"/>
          </a:p>
        </p:txBody>
      </p:sp>
      <p:sp>
        <p:nvSpPr>
          <p:cNvPr id="5" name="Footer Placeholder 4">
            <a:extLst>
              <a:ext uri="{FF2B5EF4-FFF2-40B4-BE49-F238E27FC236}">
                <a16:creationId xmlns:a16="http://schemas.microsoft.com/office/drawing/2014/main" id="{F246D537-CCD4-4723-BC9D-64B8A1CCB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1D6EB2-7A5E-4AC7-95E8-A114C774E8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4B32C-C292-4A22-8BD0-2D9BDBC322CB}" type="slidenum">
              <a:rPr lang="en-US" smtClean="0"/>
              <a:t>‹#›</a:t>
            </a:fld>
            <a:endParaRPr lang="en-US"/>
          </a:p>
        </p:txBody>
      </p:sp>
    </p:spTree>
    <p:extLst>
      <p:ext uri="{BB962C8B-B14F-4D97-AF65-F5344CB8AC3E}">
        <p14:creationId xmlns:p14="http://schemas.microsoft.com/office/powerpoint/2010/main" val="166549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C6FE-6B50-4BC4-A70B-9F168682869F}"/>
              </a:ext>
            </a:extLst>
          </p:cNvPr>
          <p:cNvSpPr>
            <a:spLocks noGrp="1"/>
          </p:cNvSpPr>
          <p:nvPr>
            <p:ph type="ctrTitle"/>
          </p:nvPr>
        </p:nvSpPr>
        <p:spPr>
          <a:xfrm>
            <a:off x="620785" y="1122363"/>
            <a:ext cx="10981189" cy="1134276"/>
          </a:xfrm>
        </p:spPr>
        <p:txBody>
          <a:bodyPr>
            <a:noAutofit/>
          </a:bodyPr>
          <a:lstStyle/>
          <a:p>
            <a:r>
              <a:rPr lang="en-US" sz="3600" b="1" dirty="0">
                <a:latin typeface="Calibri" panose="020F0502020204030204" pitchFamily="34" charset="0"/>
                <a:cs typeface="Calibri" panose="020F0502020204030204" pitchFamily="34" charset="0"/>
              </a:rPr>
              <a:t>You Know What They Say About Making Assumptions: The Inconsistent Tax Treatment of Liability Assumptions</a:t>
            </a:r>
          </a:p>
        </p:txBody>
      </p:sp>
      <p:sp>
        <p:nvSpPr>
          <p:cNvPr id="3" name="Subtitle 2">
            <a:extLst>
              <a:ext uri="{FF2B5EF4-FFF2-40B4-BE49-F238E27FC236}">
                <a16:creationId xmlns:a16="http://schemas.microsoft.com/office/drawing/2014/main" id="{D97AF666-14B6-48BC-882D-46CCC5FA97CE}"/>
              </a:ext>
            </a:extLst>
          </p:cNvPr>
          <p:cNvSpPr>
            <a:spLocks noGrp="1"/>
          </p:cNvSpPr>
          <p:nvPr>
            <p:ph type="subTitle" idx="1"/>
          </p:nvPr>
        </p:nvSpPr>
        <p:spPr>
          <a:xfrm>
            <a:off x="914401" y="2642161"/>
            <a:ext cx="10385570" cy="3249087"/>
          </a:xfrm>
        </p:spPr>
        <p:txBody>
          <a:bodyPr>
            <a:normAutofit lnSpcReduction="10000"/>
          </a:bodyPr>
          <a:lstStyle/>
          <a:p>
            <a:r>
              <a:rPr lang="en-US" b="1" dirty="0"/>
              <a:t>University of Chicago, Federal Tax Conference</a:t>
            </a:r>
          </a:p>
          <a:p>
            <a:r>
              <a:rPr lang="en-US" dirty="0"/>
              <a:t>November, [●] 2023</a:t>
            </a:r>
            <a:br>
              <a:rPr lang="en-US" dirty="0"/>
            </a:br>
            <a:br>
              <a:rPr lang="en-US" dirty="0"/>
            </a:br>
            <a:endParaRPr lang="en-US" dirty="0"/>
          </a:p>
          <a:p>
            <a:pPr algn="l"/>
            <a:r>
              <a:rPr lang="en-US" dirty="0"/>
              <a:t>Moderator: 		Anthony Sexton, Kirkland &amp; Ellis LLP</a:t>
            </a:r>
          </a:p>
          <a:p>
            <a:pPr algn="l"/>
            <a:r>
              <a:rPr lang="en-US" dirty="0"/>
              <a:t>Lead Presenter:  	Brian Krause, Paul, Weiss, Rifkind, Wharton &amp; Garrison LLP</a:t>
            </a:r>
          </a:p>
          <a:p>
            <a:pPr algn="l"/>
            <a:r>
              <a:rPr lang="en-US" dirty="0"/>
              <a:t>Panel: 			Sarah Brodie, Morgan Lewis &amp; Bockius LLP</a:t>
            </a:r>
          </a:p>
          <a:p>
            <a:pPr algn="l"/>
            <a:r>
              <a:rPr lang="en-US" dirty="0"/>
              <a:t>			Charlotte Crane, Northwestern Pritzker School of Law</a:t>
            </a:r>
          </a:p>
        </p:txBody>
      </p:sp>
    </p:spTree>
    <p:extLst>
      <p:ext uri="{BB962C8B-B14F-4D97-AF65-F5344CB8AC3E}">
        <p14:creationId xmlns:p14="http://schemas.microsoft.com/office/powerpoint/2010/main" val="965652499"/>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91629"/>
            <a:ext cx="10515599" cy="5609572"/>
          </a:xfrm>
        </p:spPr>
        <p:txBody>
          <a:bodyPr>
            <a:normAutofit/>
          </a:bodyPr>
          <a:lstStyle/>
          <a:p>
            <a:pPr marL="285750" indent="-285750">
              <a:spcBef>
                <a:spcPct val="0"/>
              </a:spcBef>
              <a:spcAft>
                <a:spcPts val="1800"/>
              </a:spcAft>
            </a:pPr>
            <a:r>
              <a:rPr lang="en-US" sz="2000" u="sng" dirty="0"/>
              <a:t>Option 1: Payment “Slam Dunk”</a:t>
            </a:r>
            <a:r>
              <a:rPr lang="en-US" sz="2000" dirty="0"/>
              <a:t>: Hoops pays the players their nonqualified deferred compensation contemporaneously with closing.</a:t>
            </a:r>
          </a:p>
          <a:p>
            <a:pPr marL="742950" lvl="1" indent="-285750">
              <a:spcBef>
                <a:spcPct val="0"/>
              </a:spcBef>
              <a:spcAft>
                <a:spcPts val="1800"/>
              </a:spcAft>
            </a:pPr>
            <a:r>
              <a:rPr lang="en-US" sz="2000" dirty="0"/>
              <a:t>Ensures </a:t>
            </a:r>
            <a:r>
              <a:rPr lang="en-US" sz="2000" dirty="0" err="1"/>
              <a:t>Hoops’s</a:t>
            </a:r>
            <a:r>
              <a:rPr lang="en-US" sz="2000" dirty="0"/>
              <a:t> partners would receive deduction attributable to deferred compensation liability.</a:t>
            </a:r>
          </a:p>
          <a:p>
            <a:pPr marL="742950" lvl="1" indent="-285750">
              <a:spcBef>
                <a:spcPct val="0"/>
              </a:spcBef>
              <a:spcAft>
                <a:spcPts val="1800"/>
              </a:spcAft>
            </a:pPr>
            <a:r>
              <a:rPr lang="en-US" sz="2000" dirty="0"/>
              <a:t>Consider countervailing business reasons.</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10</a:t>
            </a:fld>
            <a:endParaRPr lang="en-US" dirty="0"/>
          </a:p>
        </p:txBody>
      </p:sp>
      <p:sp>
        <p:nvSpPr>
          <p:cNvPr id="7" name="Title 2">
            <a:extLst>
              <a:ext uri="{FF2B5EF4-FFF2-40B4-BE49-F238E27FC236}">
                <a16:creationId xmlns:a16="http://schemas.microsoft.com/office/drawing/2014/main" id="{DB3DA808-D53E-B36B-AED0-1F892C81B9ED}"/>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III. Changing the Hoops Playbook (Cont’d)</a:t>
            </a:r>
          </a:p>
        </p:txBody>
      </p:sp>
    </p:spTree>
    <p:extLst>
      <p:ext uri="{BB962C8B-B14F-4D97-AF65-F5344CB8AC3E}">
        <p14:creationId xmlns:p14="http://schemas.microsoft.com/office/powerpoint/2010/main" val="2292359802"/>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91629"/>
            <a:ext cx="10515599" cy="5609572"/>
          </a:xfrm>
        </p:spPr>
        <p:txBody>
          <a:bodyPr>
            <a:normAutofit/>
          </a:bodyPr>
          <a:lstStyle/>
          <a:p>
            <a:pPr marL="285750" indent="-285750">
              <a:spcBef>
                <a:spcPct val="0"/>
              </a:spcBef>
              <a:spcAft>
                <a:spcPts val="1800"/>
              </a:spcAft>
            </a:pPr>
            <a:r>
              <a:rPr lang="en-US" sz="2000" u="sng" dirty="0"/>
              <a:t>Option 2: Liability “Alley-oop”</a:t>
            </a:r>
            <a:r>
              <a:rPr lang="en-US" sz="2000" dirty="0"/>
              <a:t>: Hoops retains the deferred compensation liability; Memphis Basketball pays Hoops an additional ~$12.7 million of purchase price in the year of the sale.</a:t>
            </a:r>
          </a:p>
          <a:p>
            <a:pPr marL="285750" indent="-285750">
              <a:spcBef>
                <a:spcPct val="0"/>
              </a:spcBef>
              <a:spcAft>
                <a:spcPts val="1800"/>
              </a:spcAft>
            </a:pPr>
            <a:endParaRPr lang="en-US" sz="1600" dirty="0"/>
          </a:p>
          <a:p>
            <a:pPr marL="285750" indent="-285750">
              <a:spcBef>
                <a:spcPct val="0"/>
              </a:spcBef>
              <a:spcAft>
                <a:spcPts val="1800"/>
              </a:spcAft>
            </a:pPr>
            <a:endParaRPr lang="en-US" sz="1600" dirty="0"/>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11</a:t>
            </a:fld>
            <a:endParaRPr lang="en-US" dirty="0"/>
          </a:p>
        </p:txBody>
      </p:sp>
      <p:sp>
        <p:nvSpPr>
          <p:cNvPr id="7" name="Title 2">
            <a:extLst>
              <a:ext uri="{FF2B5EF4-FFF2-40B4-BE49-F238E27FC236}">
                <a16:creationId xmlns:a16="http://schemas.microsoft.com/office/drawing/2014/main" id="{DB3DA808-D53E-B36B-AED0-1F892C81B9ED}"/>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III. Changing the Hoops Playbook (Cont’d)</a:t>
            </a:r>
          </a:p>
        </p:txBody>
      </p:sp>
      <p:sp>
        <p:nvSpPr>
          <p:cNvPr id="3" name="Oval 2">
            <a:extLst>
              <a:ext uri="{FF2B5EF4-FFF2-40B4-BE49-F238E27FC236}">
                <a16:creationId xmlns:a16="http://schemas.microsoft.com/office/drawing/2014/main" id="{12E223F7-D682-9057-7EA2-265193260EE3}"/>
              </a:ext>
            </a:extLst>
          </p:cNvPr>
          <p:cNvSpPr/>
          <p:nvPr/>
        </p:nvSpPr>
        <p:spPr>
          <a:xfrm>
            <a:off x="1847218" y="2136830"/>
            <a:ext cx="2194724" cy="8041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cxnSp>
        <p:nvCxnSpPr>
          <p:cNvPr id="5" name="Straight Connector 4">
            <a:extLst>
              <a:ext uri="{FF2B5EF4-FFF2-40B4-BE49-F238E27FC236}">
                <a16:creationId xmlns:a16="http://schemas.microsoft.com/office/drawing/2014/main" id="{95EDAF80-3945-DEBA-C4DE-084D4A0C1933}"/>
              </a:ext>
            </a:extLst>
          </p:cNvPr>
          <p:cNvCxnSpPr>
            <a:cxnSpLocks/>
            <a:stCxn id="10" idx="4"/>
            <a:endCxn id="6" idx="0"/>
          </p:cNvCxnSpPr>
          <p:nvPr/>
        </p:nvCxnSpPr>
        <p:spPr>
          <a:xfrm>
            <a:off x="3053804" y="3016183"/>
            <a:ext cx="3175" cy="179726"/>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 name="Isosceles Triangle 5">
            <a:extLst>
              <a:ext uri="{FF2B5EF4-FFF2-40B4-BE49-F238E27FC236}">
                <a16:creationId xmlns:a16="http://schemas.microsoft.com/office/drawing/2014/main" id="{4B252933-E6BF-4524-1589-5E6175AB9EE0}"/>
              </a:ext>
            </a:extLst>
          </p:cNvPr>
          <p:cNvSpPr/>
          <p:nvPr/>
        </p:nvSpPr>
        <p:spPr>
          <a:xfrm>
            <a:off x="1755228" y="3195909"/>
            <a:ext cx="2603501" cy="1175120"/>
          </a:xfrm>
          <a:prstGeom prst="triangle">
            <a:avLst/>
          </a:prstGeom>
          <a:solidFill>
            <a:schemeClr val="accent1">
              <a:lumMod val="25000"/>
              <a:lumOff val="75000"/>
            </a:schemeClr>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Hoops, LP</a:t>
            </a:r>
          </a:p>
          <a:p>
            <a:pPr algn="ctr"/>
            <a:endParaRPr lang="en-US" dirty="0">
              <a:solidFill>
                <a:schemeClr val="tx1"/>
              </a:solidFill>
              <a:latin typeface="Gill Sans MT" panose="020B0502020104020203"/>
            </a:endParaRPr>
          </a:p>
        </p:txBody>
      </p:sp>
      <p:sp>
        <p:nvSpPr>
          <p:cNvPr id="8" name="Isosceles Triangle 7">
            <a:extLst>
              <a:ext uri="{FF2B5EF4-FFF2-40B4-BE49-F238E27FC236}">
                <a16:creationId xmlns:a16="http://schemas.microsoft.com/office/drawing/2014/main" id="{B6AD21F1-1D71-DB24-1791-1EA62E761883}"/>
              </a:ext>
            </a:extLst>
          </p:cNvPr>
          <p:cNvSpPr/>
          <p:nvPr/>
        </p:nvSpPr>
        <p:spPr>
          <a:xfrm>
            <a:off x="8095073" y="3195554"/>
            <a:ext cx="2603501" cy="1175120"/>
          </a:xfrm>
          <a:prstGeom prst="triangle">
            <a:avLst/>
          </a:prstGeom>
          <a:solidFill>
            <a:schemeClr val="accent1">
              <a:lumMod val="25000"/>
              <a:lumOff val="75000"/>
            </a:schemeClr>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Memphis Basketball Partners, LP</a:t>
            </a:r>
          </a:p>
          <a:p>
            <a:pPr algn="ctr"/>
            <a:r>
              <a:rPr lang="en-US" dirty="0">
                <a:solidFill>
                  <a:schemeClr val="tx1"/>
                </a:solidFill>
                <a:latin typeface="Gill Sans MT" panose="020B0502020104020203"/>
              </a:rPr>
              <a:t> </a:t>
            </a:r>
          </a:p>
        </p:txBody>
      </p:sp>
      <p:sp>
        <p:nvSpPr>
          <p:cNvPr id="9" name="Oval 8">
            <a:extLst>
              <a:ext uri="{FF2B5EF4-FFF2-40B4-BE49-F238E27FC236}">
                <a16:creationId xmlns:a16="http://schemas.microsoft.com/office/drawing/2014/main" id="{F47C8837-55AC-9E90-0839-4BD8823056F0}"/>
              </a:ext>
            </a:extLst>
          </p:cNvPr>
          <p:cNvSpPr/>
          <p:nvPr/>
        </p:nvSpPr>
        <p:spPr>
          <a:xfrm>
            <a:off x="1901830" y="2177013"/>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10" name="Oval 9">
            <a:extLst>
              <a:ext uri="{FF2B5EF4-FFF2-40B4-BE49-F238E27FC236}">
                <a16:creationId xmlns:a16="http://schemas.microsoft.com/office/drawing/2014/main" id="{D5E981DD-593C-923A-560C-A029A119A036}"/>
              </a:ext>
            </a:extLst>
          </p:cNvPr>
          <p:cNvSpPr/>
          <p:nvPr/>
        </p:nvSpPr>
        <p:spPr>
          <a:xfrm>
            <a:off x="1956442" y="2212055"/>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Seller Partners</a:t>
            </a:r>
          </a:p>
        </p:txBody>
      </p:sp>
      <p:sp>
        <p:nvSpPr>
          <p:cNvPr id="11" name="Oval 10">
            <a:extLst>
              <a:ext uri="{FF2B5EF4-FFF2-40B4-BE49-F238E27FC236}">
                <a16:creationId xmlns:a16="http://schemas.microsoft.com/office/drawing/2014/main" id="{D21EF4DF-8125-7C0C-ED6E-5BA8576349E4}"/>
              </a:ext>
            </a:extLst>
          </p:cNvPr>
          <p:cNvSpPr/>
          <p:nvPr/>
        </p:nvSpPr>
        <p:spPr>
          <a:xfrm>
            <a:off x="8190238" y="2155322"/>
            <a:ext cx="2194724" cy="8041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cxnSp>
        <p:nvCxnSpPr>
          <p:cNvPr id="12" name="Straight Connector 11">
            <a:extLst>
              <a:ext uri="{FF2B5EF4-FFF2-40B4-BE49-F238E27FC236}">
                <a16:creationId xmlns:a16="http://schemas.microsoft.com/office/drawing/2014/main" id="{ACE3EEDF-B352-ECB8-23F1-ABE295E48E21}"/>
              </a:ext>
            </a:extLst>
          </p:cNvPr>
          <p:cNvCxnSpPr>
            <a:cxnSpLocks/>
            <a:stCxn id="14" idx="4"/>
          </p:cNvCxnSpPr>
          <p:nvPr/>
        </p:nvCxnSpPr>
        <p:spPr>
          <a:xfrm>
            <a:off x="9396824" y="3034675"/>
            <a:ext cx="3175" cy="179726"/>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A1526213-C306-555B-1D15-6ABE6FAC3C97}"/>
              </a:ext>
            </a:extLst>
          </p:cNvPr>
          <p:cNvSpPr/>
          <p:nvPr/>
        </p:nvSpPr>
        <p:spPr>
          <a:xfrm>
            <a:off x="8244850" y="2195505"/>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14" name="Oval 13">
            <a:extLst>
              <a:ext uri="{FF2B5EF4-FFF2-40B4-BE49-F238E27FC236}">
                <a16:creationId xmlns:a16="http://schemas.microsoft.com/office/drawing/2014/main" id="{0718EEB3-B457-5732-3FE8-08CC17661258}"/>
              </a:ext>
            </a:extLst>
          </p:cNvPr>
          <p:cNvSpPr/>
          <p:nvPr/>
        </p:nvSpPr>
        <p:spPr>
          <a:xfrm>
            <a:off x="8299462" y="2230547"/>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Buyer Partners</a:t>
            </a:r>
          </a:p>
        </p:txBody>
      </p:sp>
      <p:sp>
        <p:nvSpPr>
          <p:cNvPr id="15" name="Oval 14">
            <a:extLst>
              <a:ext uri="{FF2B5EF4-FFF2-40B4-BE49-F238E27FC236}">
                <a16:creationId xmlns:a16="http://schemas.microsoft.com/office/drawing/2014/main" id="{08919E15-72B6-1147-2D58-FDF98D58A73E}"/>
              </a:ext>
            </a:extLst>
          </p:cNvPr>
          <p:cNvSpPr/>
          <p:nvPr/>
        </p:nvSpPr>
        <p:spPr>
          <a:xfrm>
            <a:off x="5035560" y="4533816"/>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16" name="Oval 15">
            <a:extLst>
              <a:ext uri="{FF2B5EF4-FFF2-40B4-BE49-F238E27FC236}">
                <a16:creationId xmlns:a16="http://schemas.microsoft.com/office/drawing/2014/main" id="{648175DF-20F7-7C5E-1366-5FC8DB60C0FD}"/>
              </a:ext>
            </a:extLst>
          </p:cNvPr>
          <p:cNvSpPr/>
          <p:nvPr/>
        </p:nvSpPr>
        <p:spPr>
          <a:xfrm>
            <a:off x="5090172" y="4568858"/>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Players</a:t>
            </a:r>
          </a:p>
        </p:txBody>
      </p:sp>
      <p:sp>
        <p:nvSpPr>
          <p:cNvPr id="17" name="TextBox 16">
            <a:extLst>
              <a:ext uri="{FF2B5EF4-FFF2-40B4-BE49-F238E27FC236}">
                <a16:creationId xmlns:a16="http://schemas.microsoft.com/office/drawing/2014/main" id="{C5D5F42A-B101-97EC-58B6-988C4E7B7555}"/>
              </a:ext>
            </a:extLst>
          </p:cNvPr>
          <p:cNvSpPr txBox="1"/>
          <p:nvPr/>
        </p:nvSpPr>
        <p:spPr>
          <a:xfrm>
            <a:off x="2621828" y="4923011"/>
            <a:ext cx="2724832" cy="369332"/>
          </a:xfrm>
          <a:prstGeom prst="rect">
            <a:avLst/>
          </a:prstGeom>
          <a:noFill/>
        </p:spPr>
        <p:txBody>
          <a:bodyPr wrap="square">
            <a:spAutoFit/>
          </a:bodyPr>
          <a:lstStyle/>
          <a:p>
            <a:pPr algn="ctr"/>
            <a:r>
              <a:rPr lang="en-US" dirty="0">
                <a:latin typeface="Gill Sans MT" panose="020B0502020104020203"/>
              </a:rPr>
              <a:t>Employment Contract</a:t>
            </a:r>
          </a:p>
        </p:txBody>
      </p:sp>
      <p:cxnSp>
        <p:nvCxnSpPr>
          <p:cNvPr id="18" name="Connector: Elbow 17">
            <a:extLst>
              <a:ext uri="{FF2B5EF4-FFF2-40B4-BE49-F238E27FC236}">
                <a16:creationId xmlns:a16="http://schemas.microsoft.com/office/drawing/2014/main" id="{F028A333-20DE-CEC4-8C3C-7F2FB5368D87}"/>
              </a:ext>
            </a:extLst>
          </p:cNvPr>
          <p:cNvCxnSpPr>
            <a:cxnSpLocks/>
          </p:cNvCxnSpPr>
          <p:nvPr/>
        </p:nvCxnSpPr>
        <p:spPr>
          <a:xfrm rot="10800000">
            <a:off x="2994954" y="4371029"/>
            <a:ext cx="1978581" cy="564851"/>
          </a:xfrm>
          <a:prstGeom prst="bentConnector2">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55F641C3-9616-42F7-2D7C-998E5EFAF82F}"/>
              </a:ext>
            </a:extLst>
          </p:cNvPr>
          <p:cNvCxnSpPr>
            <a:cxnSpLocks/>
            <a:stCxn id="8" idx="1"/>
            <a:endCxn id="6" idx="5"/>
          </p:cNvCxnSpPr>
          <p:nvPr/>
        </p:nvCxnSpPr>
        <p:spPr>
          <a:xfrm rot="10800000" flipV="1">
            <a:off x="3707854" y="3783113"/>
            <a:ext cx="5038094" cy="355"/>
          </a:xfrm>
          <a:prstGeom prst="bentConnector3">
            <a:avLst>
              <a:gd name="adj1" fmla="val 50000"/>
            </a:avLst>
          </a:prstGeom>
          <a:ln w="381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6D1D7FD-9275-1BC0-583E-0BDDF0FC8736}"/>
              </a:ext>
            </a:extLst>
          </p:cNvPr>
          <p:cNvSpPr txBox="1"/>
          <p:nvPr/>
        </p:nvSpPr>
        <p:spPr>
          <a:xfrm>
            <a:off x="6728925" y="2914531"/>
            <a:ext cx="2430396" cy="923330"/>
          </a:xfrm>
          <a:prstGeom prst="rect">
            <a:avLst/>
          </a:prstGeom>
          <a:noFill/>
        </p:spPr>
        <p:txBody>
          <a:bodyPr wrap="square">
            <a:spAutoFit/>
          </a:bodyPr>
          <a:lstStyle/>
          <a:p>
            <a:pPr algn="ctr"/>
            <a:r>
              <a:rPr lang="en-US" dirty="0">
                <a:solidFill>
                  <a:srgbClr val="FF0000"/>
                </a:solidFill>
                <a:latin typeface="Gill Sans MT" panose="020B0502020104020203"/>
              </a:rPr>
              <a:t>Assets &amp; Liabilities (Excluding Employment Contract Liability)</a:t>
            </a:r>
          </a:p>
        </p:txBody>
      </p:sp>
      <p:sp>
        <p:nvSpPr>
          <p:cNvPr id="23" name="TextBox 22">
            <a:extLst>
              <a:ext uri="{FF2B5EF4-FFF2-40B4-BE49-F238E27FC236}">
                <a16:creationId xmlns:a16="http://schemas.microsoft.com/office/drawing/2014/main" id="{D580DF7A-3A0C-0841-245A-31337C17D302}"/>
              </a:ext>
            </a:extLst>
          </p:cNvPr>
          <p:cNvSpPr txBox="1"/>
          <p:nvPr/>
        </p:nvSpPr>
        <p:spPr>
          <a:xfrm>
            <a:off x="3294481" y="3154493"/>
            <a:ext cx="2066797" cy="646331"/>
          </a:xfrm>
          <a:prstGeom prst="rect">
            <a:avLst/>
          </a:prstGeom>
          <a:noFill/>
        </p:spPr>
        <p:txBody>
          <a:bodyPr wrap="square">
            <a:spAutoFit/>
          </a:bodyPr>
          <a:lstStyle/>
          <a:p>
            <a:pPr algn="ctr"/>
            <a:r>
              <a:rPr lang="en-US" dirty="0">
                <a:solidFill>
                  <a:srgbClr val="FF0000"/>
                </a:solidFill>
                <a:latin typeface="Gill Sans MT" panose="020B0502020104020203"/>
              </a:rPr>
              <a:t>Purchase Price + ~$12.7 million</a:t>
            </a:r>
          </a:p>
        </p:txBody>
      </p:sp>
    </p:spTree>
    <p:extLst>
      <p:ext uri="{BB962C8B-B14F-4D97-AF65-F5344CB8AC3E}">
        <p14:creationId xmlns:p14="http://schemas.microsoft.com/office/powerpoint/2010/main" val="293039568"/>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91629"/>
            <a:ext cx="10515599" cy="5609572"/>
          </a:xfrm>
        </p:spPr>
        <p:txBody>
          <a:bodyPr>
            <a:normAutofit/>
          </a:bodyPr>
          <a:lstStyle/>
          <a:p>
            <a:pPr marL="285750" indent="-285750">
              <a:spcBef>
                <a:spcPct val="0"/>
              </a:spcBef>
              <a:spcAft>
                <a:spcPts val="1800"/>
              </a:spcAft>
            </a:pPr>
            <a:r>
              <a:rPr lang="en-US" sz="2000" u="sng" dirty="0"/>
              <a:t>Option 2: Liability “Alley-oop”</a:t>
            </a:r>
            <a:r>
              <a:rPr lang="en-US" sz="2000" dirty="0"/>
              <a:t>: Hoops retains the deferred compensation liability; Memphis Basketball pays Hoops an additional ~$12.7 million of purchase price in the year of the sale.</a:t>
            </a:r>
          </a:p>
          <a:p>
            <a:pPr marL="742950" lvl="1" indent="-285750">
              <a:spcBef>
                <a:spcPct val="0"/>
              </a:spcBef>
              <a:spcAft>
                <a:spcPts val="1800"/>
              </a:spcAft>
            </a:pPr>
            <a:r>
              <a:rPr lang="en-US" sz="2000" dirty="0"/>
              <a:t>Hoops recognizes additional capital gain (and possibly ordinary income to the extent of any Section 751(a) gain).  </a:t>
            </a:r>
          </a:p>
          <a:p>
            <a:pPr marL="742950" lvl="1" indent="-285750">
              <a:spcBef>
                <a:spcPct val="0"/>
              </a:spcBef>
              <a:spcAft>
                <a:spcPts val="1800"/>
              </a:spcAft>
            </a:pPr>
            <a:r>
              <a:rPr lang="en-US" sz="2000" dirty="0"/>
              <a:t>When the nonqualified deferred compensation comes due, Hoops, or its partners, makes made a ~$12.7 million payment to Memphis Basketball to fund the liability.</a:t>
            </a:r>
          </a:p>
          <a:p>
            <a:pPr marL="742950" lvl="1" indent="-285750">
              <a:spcBef>
                <a:spcPct val="0"/>
              </a:spcBef>
              <a:spcAft>
                <a:spcPts val="1800"/>
              </a:spcAft>
            </a:pPr>
            <a:r>
              <a:rPr lang="en-US" sz="2000" dirty="0"/>
              <a:t>Consider whether Hoops, under </a:t>
            </a:r>
            <a:r>
              <a:rPr lang="en-US" sz="2000" i="1" dirty="0"/>
              <a:t>Arrowsmith</a:t>
            </a:r>
            <a:r>
              <a:rPr lang="en-US" sz="2000" dirty="0"/>
              <a:t> principles, would have claimed a capital loss in the subsequent year creating a timing mismatch. </a:t>
            </a:r>
          </a:p>
          <a:p>
            <a:pPr marL="1200150" lvl="2" indent="-285750">
              <a:spcBef>
                <a:spcPct val="0"/>
              </a:spcBef>
              <a:spcAft>
                <a:spcPts val="1800"/>
              </a:spcAft>
            </a:pPr>
            <a:r>
              <a:rPr lang="en-US" dirty="0"/>
              <a:t>The loss would also be of a different character than the deduction under Section 404(a)(5).</a:t>
            </a:r>
          </a:p>
          <a:p>
            <a:pPr marL="742950" lvl="1" indent="-285750">
              <a:spcBef>
                <a:spcPct val="0"/>
              </a:spcBef>
              <a:spcAft>
                <a:spcPts val="1800"/>
              </a:spcAft>
            </a:pPr>
            <a:endParaRPr lang="en-US" sz="1600" dirty="0"/>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12</a:t>
            </a:fld>
            <a:endParaRPr lang="en-US" dirty="0"/>
          </a:p>
        </p:txBody>
      </p:sp>
      <p:sp>
        <p:nvSpPr>
          <p:cNvPr id="7" name="Title 2">
            <a:extLst>
              <a:ext uri="{FF2B5EF4-FFF2-40B4-BE49-F238E27FC236}">
                <a16:creationId xmlns:a16="http://schemas.microsoft.com/office/drawing/2014/main" id="{DB3DA808-D53E-B36B-AED0-1F892C81B9ED}"/>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III. Changing the Hoops Playbook (Cont’d)</a:t>
            </a:r>
          </a:p>
        </p:txBody>
      </p:sp>
    </p:spTree>
    <p:extLst>
      <p:ext uri="{BB962C8B-B14F-4D97-AF65-F5344CB8AC3E}">
        <p14:creationId xmlns:p14="http://schemas.microsoft.com/office/powerpoint/2010/main" val="974357978"/>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91629"/>
            <a:ext cx="10515599" cy="5609572"/>
          </a:xfrm>
        </p:spPr>
        <p:txBody>
          <a:bodyPr>
            <a:normAutofit/>
          </a:bodyPr>
          <a:lstStyle/>
          <a:p>
            <a:pPr marL="285750" indent="-285750">
              <a:spcBef>
                <a:spcPct val="0"/>
              </a:spcBef>
              <a:spcAft>
                <a:spcPts val="1800"/>
              </a:spcAft>
            </a:pPr>
            <a:r>
              <a:rPr lang="en-US" sz="2000" u="sng" dirty="0"/>
              <a:t>Option 3: Partnership “Layup”</a:t>
            </a:r>
            <a:r>
              <a:rPr lang="en-US" sz="2000" dirty="0"/>
              <a:t>: Partners of Hoops sell all of their equity in Hoops to Memphis Basketball. See Rev. Rul. 99-6, Situation 2.</a:t>
            </a:r>
          </a:p>
          <a:p>
            <a:pPr marL="285750" indent="-285750">
              <a:spcBef>
                <a:spcPct val="0"/>
              </a:spcBef>
              <a:spcAft>
                <a:spcPts val="1800"/>
              </a:spcAft>
            </a:pPr>
            <a:endParaRPr lang="en-US" sz="1600" dirty="0"/>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13</a:t>
            </a:fld>
            <a:endParaRPr lang="en-US" dirty="0"/>
          </a:p>
        </p:txBody>
      </p:sp>
      <p:sp>
        <p:nvSpPr>
          <p:cNvPr id="7" name="Title 2">
            <a:extLst>
              <a:ext uri="{FF2B5EF4-FFF2-40B4-BE49-F238E27FC236}">
                <a16:creationId xmlns:a16="http://schemas.microsoft.com/office/drawing/2014/main" id="{DB3DA808-D53E-B36B-AED0-1F892C81B9ED}"/>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III. Changing the Hoops Playbook (Cont’d)</a:t>
            </a:r>
          </a:p>
        </p:txBody>
      </p:sp>
      <p:sp>
        <p:nvSpPr>
          <p:cNvPr id="3" name="Oval 2">
            <a:extLst>
              <a:ext uri="{FF2B5EF4-FFF2-40B4-BE49-F238E27FC236}">
                <a16:creationId xmlns:a16="http://schemas.microsoft.com/office/drawing/2014/main" id="{CFAE7A4F-61C6-CCDD-9A02-AD128FE50AE8}"/>
              </a:ext>
            </a:extLst>
          </p:cNvPr>
          <p:cNvSpPr/>
          <p:nvPr/>
        </p:nvSpPr>
        <p:spPr>
          <a:xfrm>
            <a:off x="1847218" y="2136830"/>
            <a:ext cx="2194724" cy="8041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cxnSp>
        <p:nvCxnSpPr>
          <p:cNvPr id="5" name="Straight Connector 4">
            <a:extLst>
              <a:ext uri="{FF2B5EF4-FFF2-40B4-BE49-F238E27FC236}">
                <a16:creationId xmlns:a16="http://schemas.microsoft.com/office/drawing/2014/main" id="{F2A68163-8D8D-9502-A523-594CFD347E16}"/>
              </a:ext>
            </a:extLst>
          </p:cNvPr>
          <p:cNvCxnSpPr>
            <a:cxnSpLocks/>
            <a:stCxn id="10" idx="4"/>
            <a:endCxn id="6" idx="0"/>
          </p:cNvCxnSpPr>
          <p:nvPr/>
        </p:nvCxnSpPr>
        <p:spPr>
          <a:xfrm>
            <a:off x="3053804" y="3016183"/>
            <a:ext cx="3175" cy="179726"/>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 name="Isosceles Triangle 5">
            <a:extLst>
              <a:ext uri="{FF2B5EF4-FFF2-40B4-BE49-F238E27FC236}">
                <a16:creationId xmlns:a16="http://schemas.microsoft.com/office/drawing/2014/main" id="{31FF14F7-55A1-165D-17EC-B0D964645AD3}"/>
              </a:ext>
            </a:extLst>
          </p:cNvPr>
          <p:cNvSpPr/>
          <p:nvPr/>
        </p:nvSpPr>
        <p:spPr>
          <a:xfrm>
            <a:off x="1755228" y="3195909"/>
            <a:ext cx="2603501" cy="1175120"/>
          </a:xfrm>
          <a:prstGeom prst="triangle">
            <a:avLst/>
          </a:prstGeom>
          <a:solidFill>
            <a:schemeClr val="accent1">
              <a:lumMod val="25000"/>
              <a:lumOff val="75000"/>
            </a:schemeClr>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Hoops, LP</a:t>
            </a:r>
          </a:p>
          <a:p>
            <a:pPr algn="ctr"/>
            <a:endParaRPr lang="en-US" dirty="0">
              <a:solidFill>
                <a:schemeClr val="tx1"/>
              </a:solidFill>
              <a:latin typeface="Gill Sans MT" panose="020B0502020104020203"/>
            </a:endParaRPr>
          </a:p>
        </p:txBody>
      </p:sp>
      <p:sp>
        <p:nvSpPr>
          <p:cNvPr id="8" name="Isosceles Triangle 7">
            <a:extLst>
              <a:ext uri="{FF2B5EF4-FFF2-40B4-BE49-F238E27FC236}">
                <a16:creationId xmlns:a16="http://schemas.microsoft.com/office/drawing/2014/main" id="{4EDE509F-E0DE-FE50-7DA8-B71443BD279D}"/>
              </a:ext>
            </a:extLst>
          </p:cNvPr>
          <p:cNvSpPr/>
          <p:nvPr/>
        </p:nvSpPr>
        <p:spPr>
          <a:xfrm>
            <a:off x="8095073" y="3195554"/>
            <a:ext cx="2603501" cy="1175120"/>
          </a:xfrm>
          <a:prstGeom prst="triangle">
            <a:avLst/>
          </a:prstGeom>
          <a:solidFill>
            <a:schemeClr val="accent1">
              <a:lumMod val="25000"/>
              <a:lumOff val="75000"/>
            </a:schemeClr>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Memphis Basketball Partners, LP</a:t>
            </a:r>
          </a:p>
          <a:p>
            <a:pPr algn="ctr"/>
            <a:r>
              <a:rPr lang="en-US" dirty="0">
                <a:solidFill>
                  <a:schemeClr val="tx1"/>
                </a:solidFill>
                <a:latin typeface="Gill Sans MT" panose="020B0502020104020203"/>
              </a:rPr>
              <a:t> </a:t>
            </a:r>
          </a:p>
        </p:txBody>
      </p:sp>
      <p:sp>
        <p:nvSpPr>
          <p:cNvPr id="9" name="Oval 8">
            <a:extLst>
              <a:ext uri="{FF2B5EF4-FFF2-40B4-BE49-F238E27FC236}">
                <a16:creationId xmlns:a16="http://schemas.microsoft.com/office/drawing/2014/main" id="{AE0D4D98-7F7D-7C40-F173-0B78C2080BE9}"/>
              </a:ext>
            </a:extLst>
          </p:cNvPr>
          <p:cNvSpPr/>
          <p:nvPr/>
        </p:nvSpPr>
        <p:spPr>
          <a:xfrm>
            <a:off x="1901830" y="2177013"/>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10" name="Oval 9">
            <a:extLst>
              <a:ext uri="{FF2B5EF4-FFF2-40B4-BE49-F238E27FC236}">
                <a16:creationId xmlns:a16="http://schemas.microsoft.com/office/drawing/2014/main" id="{56DE5137-BC1A-78D2-5F71-39A825D57A05}"/>
              </a:ext>
            </a:extLst>
          </p:cNvPr>
          <p:cNvSpPr/>
          <p:nvPr/>
        </p:nvSpPr>
        <p:spPr>
          <a:xfrm>
            <a:off x="1956442" y="2212055"/>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Seller Partners</a:t>
            </a:r>
          </a:p>
        </p:txBody>
      </p:sp>
      <p:sp>
        <p:nvSpPr>
          <p:cNvPr id="11" name="Oval 10">
            <a:extLst>
              <a:ext uri="{FF2B5EF4-FFF2-40B4-BE49-F238E27FC236}">
                <a16:creationId xmlns:a16="http://schemas.microsoft.com/office/drawing/2014/main" id="{867CFC76-65EF-BAFE-727C-D230D1C615D7}"/>
              </a:ext>
            </a:extLst>
          </p:cNvPr>
          <p:cNvSpPr/>
          <p:nvPr/>
        </p:nvSpPr>
        <p:spPr>
          <a:xfrm>
            <a:off x="8190238" y="2155322"/>
            <a:ext cx="2194724" cy="8041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cxnSp>
        <p:nvCxnSpPr>
          <p:cNvPr id="12" name="Straight Connector 11">
            <a:extLst>
              <a:ext uri="{FF2B5EF4-FFF2-40B4-BE49-F238E27FC236}">
                <a16:creationId xmlns:a16="http://schemas.microsoft.com/office/drawing/2014/main" id="{3499E498-6570-E1D9-AFCA-3E02DDE9596F}"/>
              </a:ext>
            </a:extLst>
          </p:cNvPr>
          <p:cNvCxnSpPr>
            <a:cxnSpLocks/>
            <a:stCxn id="14" idx="4"/>
          </p:cNvCxnSpPr>
          <p:nvPr/>
        </p:nvCxnSpPr>
        <p:spPr>
          <a:xfrm>
            <a:off x="9396824" y="3034675"/>
            <a:ext cx="3175" cy="179726"/>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FD6C9847-8674-47CE-5165-FAF1274D5F60}"/>
              </a:ext>
            </a:extLst>
          </p:cNvPr>
          <p:cNvSpPr/>
          <p:nvPr/>
        </p:nvSpPr>
        <p:spPr>
          <a:xfrm>
            <a:off x="8244850" y="2195505"/>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14" name="Oval 13">
            <a:extLst>
              <a:ext uri="{FF2B5EF4-FFF2-40B4-BE49-F238E27FC236}">
                <a16:creationId xmlns:a16="http://schemas.microsoft.com/office/drawing/2014/main" id="{BC7F8FCC-2C0A-65DA-996C-320A86544043}"/>
              </a:ext>
            </a:extLst>
          </p:cNvPr>
          <p:cNvSpPr/>
          <p:nvPr/>
        </p:nvSpPr>
        <p:spPr>
          <a:xfrm>
            <a:off x="8299462" y="2230547"/>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Buyer Partners</a:t>
            </a:r>
          </a:p>
        </p:txBody>
      </p:sp>
      <p:sp>
        <p:nvSpPr>
          <p:cNvPr id="15" name="Oval 14">
            <a:extLst>
              <a:ext uri="{FF2B5EF4-FFF2-40B4-BE49-F238E27FC236}">
                <a16:creationId xmlns:a16="http://schemas.microsoft.com/office/drawing/2014/main" id="{C1379B89-7915-0AF6-6073-713736477379}"/>
              </a:ext>
            </a:extLst>
          </p:cNvPr>
          <p:cNvSpPr/>
          <p:nvPr/>
        </p:nvSpPr>
        <p:spPr>
          <a:xfrm>
            <a:off x="5035560" y="4533816"/>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16" name="Oval 15">
            <a:extLst>
              <a:ext uri="{FF2B5EF4-FFF2-40B4-BE49-F238E27FC236}">
                <a16:creationId xmlns:a16="http://schemas.microsoft.com/office/drawing/2014/main" id="{F7029A19-29AB-271E-D3CF-89A07E50E2FC}"/>
              </a:ext>
            </a:extLst>
          </p:cNvPr>
          <p:cNvSpPr/>
          <p:nvPr/>
        </p:nvSpPr>
        <p:spPr>
          <a:xfrm>
            <a:off x="5090172" y="4568858"/>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Players</a:t>
            </a:r>
          </a:p>
        </p:txBody>
      </p:sp>
      <p:sp>
        <p:nvSpPr>
          <p:cNvPr id="17" name="TextBox 16">
            <a:extLst>
              <a:ext uri="{FF2B5EF4-FFF2-40B4-BE49-F238E27FC236}">
                <a16:creationId xmlns:a16="http://schemas.microsoft.com/office/drawing/2014/main" id="{EBA9D03F-0BA4-64D4-743E-75539E07ADB6}"/>
              </a:ext>
            </a:extLst>
          </p:cNvPr>
          <p:cNvSpPr txBox="1"/>
          <p:nvPr/>
        </p:nvSpPr>
        <p:spPr>
          <a:xfrm>
            <a:off x="2621828" y="4923011"/>
            <a:ext cx="2724832" cy="369332"/>
          </a:xfrm>
          <a:prstGeom prst="rect">
            <a:avLst/>
          </a:prstGeom>
          <a:noFill/>
        </p:spPr>
        <p:txBody>
          <a:bodyPr wrap="square">
            <a:spAutoFit/>
          </a:bodyPr>
          <a:lstStyle/>
          <a:p>
            <a:pPr algn="ctr"/>
            <a:r>
              <a:rPr lang="en-US" dirty="0">
                <a:latin typeface="Gill Sans MT" panose="020B0502020104020203"/>
              </a:rPr>
              <a:t>Employment Contract</a:t>
            </a:r>
          </a:p>
        </p:txBody>
      </p:sp>
      <p:cxnSp>
        <p:nvCxnSpPr>
          <p:cNvPr id="18" name="Connector: Elbow 17">
            <a:extLst>
              <a:ext uri="{FF2B5EF4-FFF2-40B4-BE49-F238E27FC236}">
                <a16:creationId xmlns:a16="http://schemas.microsoft.com/office/drawing/2014/main" id="{EBE4F6BF-D058-759E-C72F-E0469215519A}"/>
              </a:ext>
            </a:extLst>
          </p:cNvPr>
          <p:cNvCxnSpPr>
            <a:cxnSpLocks/>
          </p:cNvCxnSpPr>
          <p:nvPr/>
        </p:nvCxnSpPr>
        <p:spPr>
          <a:xfrm rot="10800000">
            <a:off x="2994954" y="4371029"/>
            <a:ext cx="1978581" cy="564851"/>
          </a:xfrm>
          <a:prstGeom prst="bentConnector2">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8525280-3BDC-CE57-2223-6B962F7C9587}"/>
              </a:ext>
            </a:extLst>
          </p:cNvPr>
          <p:cNvSpPr txBox="1"/>
          <p:nvPr/>
        </p:nvSpPr>
        <p:spPr>
          <a:xfrm>
            <a:off x="7680396" y="3176812"/>
            <a:ext cx="1661816" cy="646331"/>
          </a:xfrm>
          <a:prstGeom prst="rect">
            <a:avLst/>
          </a:prstGeom>
          <a:noFill/>
        </p:spPr>
        <p:txBody>
          <a:bodyPr wrap="square">
            <a:spAutoFit/>
          </a:bodyPr>
          <a:lstStyle/>
          <a:p>
            <a:pPr algn="ctr"/>
            <a:r>
              <a:rPr lang="en-US" dirty="0">
                <a:solidFill>
                  <a:srgbClr val="FF0000"/>
                </a:solidFill>
                <a:latin typeface="Gill Sans MT" panose="020B0502020104020203"/>
              </a:rPr>
              <a:t>Hoops, LP Equity</a:t>
            </a:r>
          </a:p>
        </p:txBody>
      </p:sp>
      <p:sp>
        <p:nvSpPr>
          <p:cNvPr id="21" name="TextBox 20">
            <a:extLst>
              <a:ext uri="{FF2B5EF4-FFF2-40B4-BE49-F238E27FC236}">
                <a16:creationId xmlns:a16="http://schemas.microsoft.com/office/drawing/2014/main" id="{DF17A403-F7B8-DA05-E78C-5C053789F035}"/>
              </a:ext>
            </a:extLst>
          </p:cNvPr>
          <p:cNvSpPr txBox="1"/>
          <p:nvPr/>
        </p:nvSpPr>
        <p:spPr>
          <a:xfrm>
            <a:off x="4181397" y="2209744"/>
            <a:ext cx="2066797" cy="369332"/>
          </a:xfrm>
          <a:prstGeom prst="rect">
            <a:avLst/>
          </a:prstGeom>
          <a:noFill/>
        </p:spPr>
        <p:txBody>
          <a:bodyPr wrap="square">
            <a:spAutoFit/>
          </a:bodyPr>
          <a:lstStyle/>
          <a:p>
            <a:pPr algn="ctr"/>
            <a:r>
              <a:rPr lang="en-US" dirty="0">
                <a:solidFill>
                  <a:srgbClr val="FF0000"/>
                </a:solidFill>
                <a:latin typeface="Gill Sans MT" panose="020B0502020104020203"/>
              </a:rPr>
              <a:t>Purchase Price</a:t>
            </a:r>
          </a:p>
        </p:txBody>
      </p:sp>
      <p:cxnSp>
        <p:nvCxnSpPr>
          <p:cNvPr id="22" name="Connector: Elbow 21">
            <a:extLst>
              <a:ext uri="{FF2B5EF4-FFF2-40B4-BE49-F238E27FC236}">
                <a16:creationId xmlns:a16="http://schemas.microsoft.com/office/drawing/2014/main" id="{CB9374C6-1FE5-4178-DA22-AD86CB48332F}"/>
              </a:ext>
            </a:extLst>
          </p:cNvPr>
          <p:cNvCxnSpPr>
            <a:cxnSpLocks/>
            <a:endCxn id="10" idx="6"/>
          </p:cNvCxnSpPr>
          <p:nvPr/>
        </p:nvCxnSpPr>
        <p:spPr>
          <a:xfrm rot="10800000">
            <a:off x="4151166" y="2614119"/>
            <a:ext cx="4148296" cy="1385430"/>
          </a:xfrm>
          <a:prstGeom prst="bentConnector3">
            <a:avLst>
              <a:gd name="adj1" fmla="val 50000"/>
            </a:avLst>
          </a:prstGeom>
          <a:ln w="381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610949"/>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91629"/>
            <a:ext cx="10515599" cy="5609572"/>
          </a:xfrm>
        </p:spPr>
        <p:txBody>
          <a:bodyPr>
            <a:normAutofit/>
          </a:bodyPr>
          <a:lstStyle/>
          <a:p>
            <a:pPr marL="285750" indent="-285750">
              <a:spcBef>
                <a:spcPct val="0"/>
              </a:spcBef>
              <a:spcAft>
                <a:spcPts val="1800"/>
              </a:spcAft>
            </a:pPr>
            <a:r>
              <a:rPr lang="en-US" sz="2000" u="sng" dirty="0"/>
              <a:t>Option 3: Partnership “Layup”</a:t>
            </a:r>
            <a:r>
              <a:rPr lang="en-US" sz="2000" dirty="0"/>
              <a:t>: Partners of Hoops sell all of their equity in Hoops to Memphis Basketball. See Rev. Rul. 99-6, Situation 2.</a:t>
            </a:r>
          </a:p>
          <a:p>
            <a:pPr marL="742950" lvl="1" indent="-285750">
              <a:spcBef>
                <a:spcPct val="0"/>
              </a:spcBef>
              <a:spcAft>
                <a:spcPts val="1800"/>
              </a:spcAft>
            </a:pPr>
            <a:r>
              <a:rPr lang="en-US" sz="2000" dirty="0"/>
              <a:t>Sellers’ perspective: Sellers are treated as selling partnership interests in a transaction governed by Section 741.</a:t>
            </a:r>
          </a:p>
          <a:p>
            <a:pPr marL="742950" lvl="1" indent="-285750">
              <a:spcBef>
                <a:spcPct val="0"/>
              </a:spcBef>
              <a:spcAft>
                <a:spcPts val="1800"/>
              </a:spcAft>
            </a:pPr>
            <a:r>
              <a:rPr lang="en-US" sz="2000" dirty="0"/>
              <a:t>Buyer’s perspective: Hoops is deemed to make a liquidating distribution of its assets to the selling partners, and Memphis Basketball is then deemed to have purchased the assets from the selling partners. </a:t>
            </a:r>
          </a:p>
          <a:p>
            <a:pPr marL="742950" lvl="1" indent="-285750">
              <a:spcBef>
                <a:spcPct val="0"/>
              </a:spcBef>
              <a:spcAft>
                <a:spcPts val="1800"/>
              </a:spcAft>
            </a:pPr>
            <a:r>
              <a:rPr lang="en-US" sz="2000" dirty="0"/>
              <a:t>Same treatment whether the nonqualified deferred compensation was a “liability” under Section 752 or not.</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14</a:t>
            </a:fld>
            <a:endParaRPr lang="en-US" dirty="0"/>
          </a:p>
        </p:txBody>
      </p:sp>
      <p:sp>
        <p:nvSpPr>
          <p:cNvPr id="7" name="Title 2">
            <a:extLst>
              <a:ext uri="{FF2B5EF4-FFF2-40B4-BE49-F238E27FC236}">
                <a16:creationId xmlns:a16="http://schemas.microsoft.com/office/drawing/2014/main" id="{DB3DA808-D53E-B36B-AED0-1F892C81B9ED}"/>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III. Changing the Hoops Playbook (Cont’d)</a:t>
            </a:r>
          </a:p>
        </p:txBody>
      </p:sp>
    </p:spTree>
    <p:extLst>
      <p:ext uri="{BB962C8B-B14F-4D97-AF65-F5344CB8AC3E}">
        <p14:creationId xmlns:p14="http://schemas.microsoft.com/office/powerpoint/2010/main" val="2844219006"/>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825F47F5-4409-36C5-25CA-1E672C584042}"/>
              </a:ext>
            </a:extLst>
          </p:cNvPr>
          <p:cNvGraphicFramePr>
            <a:graphicFrameLocks noGrp="1"/>
          </p:cNvGraphicFramePr>
          <p:nvPr>
            <p:ph idx="1"/>
            <p:extLst>
              <p:ext uri="{D42A27DB-BD31-4B8C-83A1-F6EECF244321}">
                <p14:modId xmlns:p14="http://schemas.microsoft.com/office/powerpoint/2010/main" val="2111361262"/>
              </p:ext>
            </p:extLst>
          </p:nvPr>
        </p:nvGraphicFramePr>
        <p:xfrm>
          <a:off x="838200" y="1358900"/>
          <a:ext cx="10515600" cy="4852363"/>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52733697"/>
                    </a:ext>
                  </a:extLst>
                </a:gridCol>
                <a:gridCol w="2806700">
                  <a:extLst>
                    <a:ext uri="{9D8B030D-6E8A-4147-A177-3AD203B41FA5}">
                      <a16:colId xmlns:a16="http://schemas.microsoft.com/office/drawing/2014/main" val="1253409516"/>
                    </a:ext>
                  </a:extLst>
                </a:gridCol>
                <a:gridCol w="3581400">
                  <a:extLst>
                    <a:ext uri="{9D8B030D-6E8A-4147-A177-3AD203B41FA5}">
                      <a16:colId xmlns:a16="http://schemas.microsoft.com/office/drawing/2014/main" val="3502225050"/>
                    </a:ext>
                  </a:extLst>
                </a:gridCol>
                <a:gridCol w="2832100">
                  <a:extLst>
                    <a:ext uri="{9D8B030D-6E8A-4147-A177-3AD203B41FA5}">
                      <a16:colId xmlns:a16="http://schemas.microsoft.com/office/drawing/2014/main" val="184384284"/>
                    </a:ext>
                  </a:extLst>
                </a:gridCol>
              </a:tblGrid>
              <a:tr h="764245">
                <a:tc>
                  <a:txBody>
                    <a:bodyPr/>
                    <a:lstStyle/>
                    <a:p>
                      <a:endParaRPr lang="en-US" u="none"/>
                    </a:p>
                  </a:txBody>
                  <a:tcPr/>
                </a:tc>
                <a:tc>
                  <a:txBody>
                    <a:bodyPr/>
                    <a:lstStyle/>
                    <a:p>
                      <a:r>
                        <a:rPr lang="en-US" u="none" dirty="0"/>
                        <a:t>Option 1: Payment “Slam Dunk”</a:t>
                      </a:r>
                    </a:p>
                  </a:txBody>
                  <a:tcPr/>
                </a:tc>
                <a:tc>
                  <a:txBody>
                    <a:bodyPr/>
                    <a:lstStyle/>
                    <a:p>
                      <a:r>
                        <a:rPr lang="en-US" u="none" dirty="0"/>
                        <a:t>Option 2: Liability “Alley-oop”</a:t>
                      </a:r>
                    </a:p>
                  </a:txBody>
                  <a:tcPr/>
                </a:tc>
                <a:tc>
                  <a:txBody>
                    <a:bodyPr/>
                    <a:lstStyle/>
                    <a:p>
                      <a:r>
                        <a:rPr lang="en-US" sz="1800" u="none" dirty="0"/>
                        <a:t>Option 3: Partnership “Layup”</a:t>
                      </a:r>
                      <a:endParaRPr lang="en-US" u="none" dirty="0"/>
                    </a:p>
                  </a:txBody>
                  <a:tcPr/>
                </a:tc>
                <a:extLst>
                  <a:ext uri="{0D108BD9-81ED-4DB2-BD59-A6C34878D82A}">
                    <a16:rowId xmlns:a16="http://schemas.microsoft.com/office/drawing/2014/main" val="3256953990"/>
                  </a:ext>
                </a:extLst>
              </a:tr>
              <a:tr h="1623355">
                <a:tc>
                  <a:txBody>
                    <a:bodyPr/>
                    <a:lstStyle/>
                    <a:p>
                      <a:r>
                        <a:rPr lang="en-US" u="none" dirty="0"/>
                        <a:t>Description</a:t>
                      </a:r>
                    </a:p>
                  </a:txBody>
                  <a:tcPr/>
                </a:tc>
                <a:tc>
                  <a:txBody>
                    <a:bodyPr/>
                    <a:lstStyle/>
                    <a:p>
                      <a:r>
                        <a:rPr lang="en-US" u="none" dirty="0"/>
                        <a:t>Hoops pays the players their nonqualified deferred compensation contemporaneously with closing.</a:t>
                      </a:r>
                    </a:p>
                  </a:txBody>
                  <a:tcPr/>
                </a:tc>
                <a:tc>
                  <a:txBody>
                    <a:bodyPr/>
                    <a:lstStyle/>
                    <a:p>
                      <a:r>
                        <a:rPr lang="en-US" u="none" dirty="0"/>
                        <a:t>Hoops retains the nonqualified deferred compensation liability; Memphis Basketball pays Hoops an additional ~$12.7 million of purchase price in the year of the sale.</a:t>
                      </a:r>
                    </a:p>
                    <a:p>
                      <a:endParaRPr lang="en-US"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Partners of Hoops sell all of their equity in Hoops to Memphis Basketball. See Rev. Rul. 99-6, Situation 2.</a:t>
                      </a:r>
                    </a:p>
                    <a:p>
                      <a:endParaRPr lang="en-US" u="none" dirty="0"/>
                    </a:p>
                  </a:txBody>
                  <a:tcPr/>
                </a:tc>
                <a:extLst>
                  <a:ext uri="{0D108BD9-81ED-4DB2-BD59-A6C34878D82A}">
                    <a16:rowId xmlns:a16="http://schemas.microsoft.com/office/drawing/2014/main" val="2128873227"/>
                  </a:ext>
                </a:extLst>
              </a:tr>
              <a:tr h="1038219">
                <a:tc>
                  <a:txBody>
                    <a:bodyPr/>
                    <a:lstStyle/>
                    <a:p>
                      <a:r>
                        <a:rPr lang="en-US" u="none" dirty="0"/>
                        <a:t>Pros [+]</a:t>
                      </a:r>
                    </a:p>
                  </a:txBody>
                  <a:tcPr/>
                </a:tc>
                <a:tc>
                  <a:txBody>
                    <a:bodyPr/>
                    <a:lstStyle/>
                    <a:p>
                      <a:r>
                        <a:rPr lang="en-US" u="none" dirty="0" err="1"/>
                        <a:t>Hoops’s</a:t>
                      </a:r>
                      <a:r>
                        <a:rPr lang="en-US" u="none" dirty="0"/>
                        <a:t> partners receive the deduction in the year of sale.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err="1"/>
                        <a:t>Hoops’s</a:t>
                      </a:r>
                      <a:r>
                        <a:rPr lang="en-US" u="none" dirty="0"/>
                        <a:t> partners receive the deduction in a post-sale year.</a:t>
                      </a:r>
                    </a:p>
                    <a:p>
                      <a:endParaRPr lang="en-US" u="none" dirty="0"/>
                    </a:p>
                  </a:txBody>
                  <a:tcPr/>
                </a:tc>
                <a:tc>
                  <a:txBody>
                    <a:bodyPr/>
                    <a:lstStyle/>
                    <a:p>
                      <a:r>
                        <a:rPr lang="en-US" u="none" dirty="0"/>
                        <a:t>Lower capital gain to Hoops partners in the year of sale.</a:t>
                      </a:r>
                    </a:p>
                  </a:txBody>
                  <a:tcPr/>
                </a:tc>
                <a:extLst>
                  <a:ext uri="{0D108BD9-81ED-4DB2-BD59-A6C34878D82A}">
                    <a16:rowId xmlns:a16="http://schemas.microsoft.com/office/drawing/2014/main" val="707859412"/>
                  </a:ext>
                </a:extLst>
              </a:tr>
              <a:tr h="1038219">
                <a:tc>
                  <a:txBody>
                    <a:bodyPr/>
                    <a:lstStyle/>
                    <a:p>
                      <a:r>
                        <a:rPr lang="en-US" u="none" dirty="0"/>
                        <a:t>Cons [-]</a:t>
                      </a:r>
                    </a:p>
                  </a:txBody>
                  <a:tcPr/>
                </a:tc>
                <a:tc>
                  <a:txBody>
                    <a:bodyPr/>
                    <a:lstStyle/>
                    <a:p>
                      <a:r>
                        <a:rPr lang="en-US" u="none" dirty="0"/>
                        <a:t>Business reasons, including accelerating payments of future liabilities.</a:t>
                      </a:r>
                    </a:p>
                  </a:txBody>
                  <a:tcPr/>
                </a:tc>
                <a:tc>
                  <a:txBody>
                    <a:bodyPr/>
                    <a:lstStyle/>
                    <a:p>
                      <a:r>
                        <a:rPr lang="en-US" u="none" dirty="0"/>
                        <a:t>Possible lack of income to offset the deduction in post-sale year.</a:t>
                      </a:r>
                    </a:p>
                  </a:txBody>
                  <a:tcPr/>
                </a:tc>
                <a:tc>
                  <a:txBody>
                    <a:bodyPr/>
                    <a:lstStyle/>
                    <a:p>
                      <a:r>
                        <a:rPr lang="en-US" u="none" dirty="0"/>
                        <a:t>Memphis Basketball receives deduction in a post-sale year.</a:t>
                      </a:r>
                    </a:p>
                  </a:txBody>
                  <a:tcPr/>
                </a:tc>
                <a:extLst>
                  <a:ext uri="{0D108BD9-81ED-4DB2-BD59-A6C34878D82A}">
                    <a16:rowId xmlns:a16="http://schemas.microsoft.com/office/drawing/2014/main" val="3501439369"/>
                  </a:ext>
                </a:extLst>
              </a:tr>
            </a:tbl>
          </a:graphicData>
        </a:graphic>
      </p:graphicFrame>
      <p:sp>
        <p:nvSpPr>
          <p:cNvPr id="4" name="Slide Number Placeholder 3"/>
          <p:cNvSpPr>
            <a:spLocks noGrp="1"/>
          </p:cNvSpPr>
          <p:nvPr>
            <p:ph type="sldNum" sz="quarter" idx="11"/>
          </p:nvPr>
        </p:nvSpPr>
        <p:spPr/>
        <p:txBody>
          <a:bodyPr/>
          <a:lstStyle/>
          <a:p>
            <a:pPr>
              <a:defRPr/>
            </a:pPr>
            <a:fld id="{54CBA3DC-7465-4791-9A59-E1419C29F7E8}" type="slidenum">
              <a:rPr lang="en-US" smtClean="0"/>
              <a:t>15</a:t>
            </a:fld>
            <a:endParaRPr lang="en-US" dirty="0"/>
          </a:p>
        </p:txBody>
      </p:sp>
      <p:sp>
        <p:nvSpPr>
          <p:cNvPr id="7" name="Title 2">
            <a:extLst>
              <a:ext uri="{FF2B5EF4-FFF2-40B4-BE49-F238E27FC236}">
                <a16:creationId xmlns:a16="http://schemas.microsoft.com/office/drawing/2014/main" id="{DB3DA808-D53E-B36B-AED0-1F892C81B9ED}"/>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III. Changing the Hoops Playbook (Cont’d)</a:t>
            </a:r>
          </a:p>
        </p:txBody>
      </p:sp>
    </p:spTree>
    <p:extLst>
      <p:ext uri="{BB962C8B-B14F-4D97-AF65-F5344CB8AC3E}">
        <p14:creationId xmlns:p14="http://schemas.microsoft.com/office/powerpoint/2010/main" val="2308137910"/>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17071"/>
            <a:ext cx="10612771" cy="5475841"/>
          </a:xfrm>
        </p:spPr>
        <p:txBody>
          <a:bodyPr>
            <a:normAutofit/>
          </a:bodyPr>
          <a:lstStyle/>
          <a:p>
            <a:pPr marL="285750" indent="-285750">
              <a:spcBef>
                <a:spcPct val="0"/>
              </a:spcBef>
              <a:spcAft>
                <a:spcPts val="1800"/>
              </a:spcAft>
            </a:pPr>
            <a:r>
              <a:rPr lang="en-US" sz="2000" u="sng" dirty="0"/>
              <a:t>Revisiting </a:t>
            </a:r>
            <a:r>
              <a:rPr lang="en-US" sz="2000" u="sng" dirty="0" err="1"/>
              <a:t>Hoops’s</a:t>
            </a:r>
            <a:r>
              <a:rPr lang="en-US" sz="2000" u="sng" dirty="0"/>
              <a:t> Arguments: Offsetting or Reducing the Amount Realized under Pierce</a:t>
            </a:r>
            <a:r>
              <a:rPr lang="en-US" sz="2000" dirty="0"/>
              <a:t>: </a:t>
            </a:r>
          </a:p>
          <a:p>
            <a:pPr marL="742950" lvl="1" indent="-285750">
              <a:spcBef>
                <a:spcPct val="0"/>
              </a:spcBef>
              <a:spcAft>
                <a:spcPts val="1800"/>
              </a:spcAft>
            </a:pPr>
            <a:r>
              <a:rPr lang="en-US" sz="2000" i="1" dirty="0"/>
              <a:t>Pierce</a:t>
            </a:r>
            <a:r>
              <a:rPr lang="en-US" sz="2000" dirty="0"/>
              <a:t> stated that the taxpayer’s deemed payment of the liability “either would constitute a deductible business expense under § 162(a) </a:t>
            </a:r>
            <a:r>
              <a:rPr lang="en-US" sz="2000" i="1" dirty="0"/>
              <a:t>or it would operate in reduction, and here, by reason of identity of amounts, in elimination, of the income includable with the cessation of the need for the reserves</a:t>
            </a:r>
            <a:r>
              <a:rPr lang="en-US" sz="2000" dirty="0"/>
              <a:t>” (emphasis added). </a:t>
            </a:r>
          </a:p>
          <a:p>
            <a:pPr marL="742950" lvl="1" indent="-285750">
              <a:spcBef>
                <a:spcPct val="0"/>
              </a:spcBef>
              <a:spcAft>
                <a:spcPts val="1800"/>
              </a:spcAft>
            </a:pPr>
            <a:r>
              <a:rPr lang="en-US" sz="2000" dirty="0"/>
              <a:t>Section 404(a)(5) relates to the deduction for compensation expense, it does not address its treatment as an amount realized.</a:t>
            </a:r>
          </a:p>
          <a:p>
            <a:pPr marL="742950" lvl="1" indent="-285750">
              <a:spcBef>
                <a:spcPct val="0"/>
              </a:spcBef>
              <a:spcAft>
                <a:spcPts val="1800"/>
              </a:spcAft>
            </a:pPr>
            <a:r>
              <a:rPr lang="en-US" sz="2000" dirty="0"/>
              <a:t>No subsequent judicial authorities cite </a:t>
            </a:r>
            <a:r>
              <a:rPr lang="en-US" sz="2000" i="1" dirty="0"/>
              <a:t>Pierce</a:t>
            </a:r>
            <a:r>
              <a:rPr lang="en-US" sz="2000" dirty="0"/>
              <a:t> for allowing an offset to the amount realized, and this likely goes too far as it would allow a seller to exclude from its amount realized liabilities that have previously provided a tax benefit.</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16</a:t>
            </a:fld>
            <a:endParaRPr lang="en-US" dirty="0"/>
          </a:p>
        </p:txBody>
      </p:sp>
      <p:sp>
        <p:nvSpPr>
          <p:cNvPr id="7" name="Title 2">
            <a:extLst>
              <a:ext uri="{FF2B5EF4-FFF2-40B4-BE49-F238E27FC236}">
                <a16:creationId xmlns:a16="http://schemas.microsoft.com/office/drawing/2014/main" id="{73F212BF-9232-119C-AC48-E009E56A7BB9}"/>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IV. Did the Courts Shoot an Airball?</a:t>
            </a:r>
          </a:p>
        </p:txBody>
      </p:sp>
    </p:spTree>
    <p:extLst>
      <p:ext uri="{BB962C8B-B14F-4D97-AF65-F5344CB8AC3E}">
        <p14:creationId xmlns:p14="http://schemas.microsoft.com/office/powerpoint/2010/main" val="2259622819"/>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009" y="1183341"/>
            <a:ext cx="10788242" cy="5609572"/>
          </a:xfrm>
        </p:spPr>
        <p:txBody>
          <a:bodyPr>
            <a:noAutofit/>
          </a:bodyPr>
          <a:lstStyle/>
          <a:p>
            <a:pPr marL="285750" indent="-285750">
              <a:spcBef>
                <a:spcPct val="0"/>
              </a:spcBef>
              <a:spcAft>
                <a:spcPts val="1800"/>
              </a:spcAft>
            </a:pPr>
            <a:r>
              <a:rPr lang="en-US" sz="2000" u="sng" dirty="0"/>
              <a:t>Revisiting </a:t>
            </a:r>
            <a:r>
              <a:rPr lang="en-US" sz="2000" u="sng" dirty="0" err="1"/>
              <a:t>Hoops’s</a:t>
            </a:r>
            <a:r>
              <a:rPr lang="en-US" sz="2000" u="sng" dirty="0"/>
              <a:t> Arguments: Excluding the Liability from the Amount Realized</a:t>
            </a:r>
            <a:endParaRPr lang="en-US" sz="2000" dirty="0"/>
          </a:p>
          <a:p>
            <a:pPr marL="742950" lvl="1" indent="-285750">
              <a:spcBef>
                <a:spcPct val="0"/>
              </a:spcBef>
              <a:spcAft>
                <a:spcPts val="1800"/>
              </a:spcAft>
            </a:pPr>
            <a:r>
              <a:rPr lang="en-US" sz="2000" dirty="0"/>
              <a:t>Treas. Reg. Section 1.1001-2(a)(1) and (2) do not reference whether the liability created any tax benefit. See also </a:t>
            </a:r>
            <a:r>
              <a:rPr lang="en-US" sz="2000" i="1" dirty="0"/>
              <a:t>United States v. </a:t>
            </a:r>
            <a:r>
              <a:rPr lang="en-US" sz="2000" i="1" dirty="0" err="1"/>
              <a:t>Hendler</a:t>
            </a:r>
            <a:r>
              <a:rPr lang="en-US" sz="2000" dirty="0"/>
              <a:t>, 303 U.S. 564 (1938).</a:t>
            </a:r>
          </a:p>
          <a:p>
            <a:pPr marL="1201738" lvl="2" indent="-285750">
              <a:spcBef>
                <a:spcPct val="0"/>
              </a:spcBef>
              <a:spcAft>
                <a:spcPts val="1800"/>
              </a:spcAft>
            </a:pPr>
            <a:r>
              <a:rPr lang="en-US" dirty="0"/>
              <a:t>However, other authorities seem to justify including certain types of liability in the transferor’s amount realized due to previous tax benefits (see</a:t>
            </a:r>
            <a:r>
              <a:rPr lang="en-US" i="1" dirty="0"/>
              <a:t> Tufts</a:t>
            </a:r>
            <a:r>
              <a:rPr lang="en-US" dirty="0"/>
              <a:t>, Section 752, Section 357(c), and Section 108(e)(2)).</a:t>
            </a:r>
          </a:p>
          <a:p>
            <a:pPr marL="742950" lvl="1" indent="-285750">
              <a:spcBef>
                <a:spcPct val="0"/>
              </a:spcBef>
              <a:spcAft>
                <a:spcPts val="1800"/>
              </a:spcAft>
            </a:pPr>
            <a:r>
              <a:rPr lang="en-US" sz="2000" dirty="0"/>
              <a:t>Treas. Reg. Section 1.1001-2(a)(3) provides that a seller’s amount realized on the sale of property does not include a liability “incurred by reason” of the acquisition of the property sold, except to the extent the liability was not taken into account in determining the seller’s basis in the assets sold.</a:t>
            </a:r>
          </a:p>
          <a:p>
            <a:pPr marL="1201738" lvl="2" indent="-285750">
              <a:spcBef>
                <a:spcPct val="0"/>
              </a:spcBef>
              <a:spcAft>
                <a:spcPts val="1800"/>
              </a:spcAft>
            </a:pPr>
            <a:r>
              <a:rPr lang="en-US" dirty="0"/>
              <a:t>This would seem to protect Memphis Basketball on a subsequent transfer, but it’s unclear why it shouldn’t protect Hoops as well.</a:t>
            </a:r>
          </a:p>
          <a:p>
            <a:pPr marL="1201738" lvl="2" indent="-285750">
              <a:spcBef>
                <a:spcPct val="0"/>
              </a:spcBef>
              <a:spcAft>
                <a:spcPts val="1800"/>
              </a:spcAft>
            </a:pPr>
            <a:r>
              <a:rPr lang="en-US" dirty="0"/>
              <a:t>Intended to address </a:t>
            </a:r>
            <a:r>
              <a:rPr lang="en-US" i="1" dirty="0"/>
              <a:t>Estate of Franklin v. Commissioner</a:t>
            </a:r>
            <a:r>
              <a:rPr lang="en-US" dirty="0"/>
              <a:t>, 544 F.2d 1045 (9th Cir. 1976)? </a:t>
            </a:r>
          </a:p>
          <a:p>
            <a:pPr marL="1201738" lvl="2" indent="-285750">
              <a:spcBef>
                <a:spcPct val="0"/>
              </a:spcBef>
              <a:spcAft>
                <a:spcPts val="1800"/>
              </a:spcAft>
            </a:pPr>
            <a:r>
              <a:rPr lang="en-US" dirty="0"/>
              <a:t>Treasury should consider modifying Treasury Regulations Section 1.461-4(d)(5)(i) and Treas. Reg. Section 1.1001-2(a)(3).</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17</a:t>
            </a:fld>
            <a:endParaRPr lang="en-US" dirty="0"/>
          </a:p>
        </p:txBody>
      </p:sp>
      <p:sp>
        <p:nvSpPr>
          <p:cNvPr id="7" name="Title 2">
            <a:extLst>
              <a:ext uri="{FF2B5EF4-FFF2-40B4-BE49-F238E27FC236}">
                <a16:creationId xmlns:a16="http://schemas.microsoft.com/office/drawing/2014/main" id="{C709476A-4141-03BB-7A2D-30AE5D50B42D}"/>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IV. Did the Courts Shoot an Airball? (Cont’d)</a:t>
            </a:r>
          </a:p>
        </p:txBody>
      </p:sp>
    </p:spTree>
    <p:extLst>
      <p:ext uri="{BB962C8B-B14F-4D97-AF65-F5344CB8AC3E}">
        <p14:creationId xmlns:p14="http://schemas.microsoft.com/office/powerpoint/2010/main" val="3205222936"/>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17071"/>
            <a:ext cx="10612771" cy="5475841"/>
          </a:xfrm>
        </p:spPr>
        <p:txBody>
          <a:bodyPr>
            <a:normAutofit/>
          </a:bodyPr>
          <a:lstStyle/>
          <a:p>
            <a:pPr marL="285750" indent="-285750">
              <a:spcBef>
                <a:spcPct val="0"/>
              </a:spcBef>
              <a:spcAft>
                <a:spcPts val="1800"/>
              </a:spcAft>
            </a:pPr>
            <a:r>
              <a:rPr lang="en-US" sz="2000" u="sng" dirty="0"/>
              <a:t>Background: </a:t>
            </a:r>
            <a:r>
              <a:rPr lang="en-US" sz="2000" i="1" u="sng" dirty="0"/>
              <a:t>Tufts </a:t>
            </a:r>
            <a:r>
              <a:rPr lang="en-US" sz="2000" u="sng" dirty="0"/>
              <a:t>and Section 752(c)</a:t>
            </a:r>
            <a:r>
              <a:rPr lang="en-US" sz="2000" dirty="0"/>
              <a:t> </a:t>
            </a:r>
          </a:p>
          <a:p>
            <a:pPr marL="742950" lvl="1" indent="-285750">
              <a:spcBef>
                <a:spcPct val="0"/>
              </a:spcBef>
              <a:spcAft>
                <a:spcPts val="1800"/>
              </a:spcAft>
            </a:pPr>
            <a:r>
              <a:rPr lang="en-US" sz="2000" dirty="0"/>
              <a:t>An overlooked holding in </a:t>
            </a:r>
            <a:r>
              <a:rPr lang="en-US" sz="2000" i="1" dirty="0"/>
              <a:t>Tufts </a:t>
            </a:r>
            <a:r>
              <a:rPr lang="en-US" sz="2000" dirty="0"/>
              <a:t>was that Section 752(c) applies to contributions to, and distributions from, partnerships of property subject to nonrecourse debt in excess of the fair market value of the property.</a:t>
            </a:r>
          </a:p>
          <a:p>
            <a:pPr marL="742950" lvl="1" indent="-285750">
              <a:spcBef>
                <a:spcPct val="0"/>
              </a:spcBef>
              <a:spcAft>
                <a:spcPts val="1800"/>
              </a:spcAft>
            </a:pPr>
            <a:r>
              <a:rPr lang="en-US" sz="2000" dirty="0"/>
              <a:t>In </a:t>
            </a:r>
            <a:r>
              <a:rPr lang="en-US" sz="2000" i="1" dirty="0"/>
              <a:t>Tufts</a:t>
            </a:r>
            <a:r>
              <a:rPr lang="en-US" sz="2000" dirty="0"/>
              <a:t>, a partnership borrowed money on a nonrecourse basis to purchase an apartment complex.  The partners then sold their partnership interests at a time when the fair market value of the property was less than the remaining outstanding amount under the mortgage. </a:t>
            </a:r>
          </a:p>
          <a:p>
            <a:pPr marL="742950" lvl="1" indent="-285750">
              <a:spcBef>
                <a:spcPct val="0"/>
              </a:spcBef>
              <a:spcAft>
                <a:spcPts val="1800"/>
              </a:spcAft>
            </a:pPr>
            <a:r>
              <a:rPr lang="en-US" sz="2000" dirty="0"/>
              <a:t>Section 752(c) provides that a liability encumbering property is treated as a liability of the owner of the property only to the extent of the fair market value of the property.</a:t>
            </a:r>
          </a:p>
          <a:p>
            <a:pPr marL="742950" lvl="1" indent="-285750">
              <a:spcBef>
                <a:spcPct val="0"/>
              </a:spcBef>
              <a:spcAft>
                <a:spcPts val="1800"/>
              </a:spcAft>
            </a:pPr>
            <a:r>
              <a:rPr lang="en-US" sz="2000" dirty="0"/>
              <a:t>Accordingly, the taxpayer argued that the excess nonrecourse liability- the portion of the liability in excess of the fair market value of the property- was not treated as its liability under Section 752(d) and therefore was not included in its amount realized. </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18</a:t>
            </a:fld>
            <a:endParaRPr lang="en-US" dirty="0"/>
          </a:p>
        </p:txBody>
      </p:sp>
      <p:sp>
        <p:nvSpPr>
          <p:cNvPr id="7" name="Title 2">
            <a:extLst>
              <a:ext uri="{FF2B5EF4-FFF2-40B4-BE49-F238E27FC236}">
                <a16:creationId xmlns:a16="http://schemas.microsoft.com/office/drawing/2014/main" id="{73F212BF-9232-119C-AC48-E009E56A7BB9}"/>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V. The Curious Incident of the (Possibly) Vanishing Basis?</a:t>
            </a:r>
          </a:p>
        </p:txBody>
      </p:sp>
    </p:spTree>
    <p:extLst>
      <p:ext uri="{BB962C8B-B14F-4D97-AF65-F5344CB8AC3E}">
        <p14:creationId xmlns:p14="http://schemas.microsoft.com/office/powerpoint/2010/main" val="2394390867"/>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17071"/>
            <a:ext cx="10612771" cy="5475841"/>
          </a:xfrm>
        </p:spPr>
        <p:txBody>
          <a:bodyPr>
            <a:normAutofit fontScale="92500" lnSpcReduction="10000"/>
          </a:bodyPr>
          <a:lstStyle/>
          <a:p>
            <a:pPr marL="285750" indent="-285750">
              <a:spcBef>
                <a:spcPct val="0"/>
              </a:spcBef>
              <a:spcAft>
                <a:spcPts val="1800"/>
              </a:spcAft>
            </a:pPr>
            <a:r>
              <a:rPr lang="en-US" sz="2000" u="sng" dirty="0"/>
              <a:t>Background: </a:t>
            </a:r>
            <a:r>
              <a:rPr lang="en-US" sz="2000" i="1" u="sng" dirty="0"/>
              <a:t>Tufts </a:t>
            </a:r>
            <a:r>
              <a:rPr lang="en-US" sz="2000" u="sng" dirty="0"/>
              <a:t>and Section 752(c)</a:t>
            </a:r>
            <a:r>
              <a:rPr lang="en-US" sz="2000" dirty="0"/>
              <a:t> </a:t>
            </a:r>
          </a:p>
          <a:p>
            <a:pPr marL="742950" lvl="1" indent="-285750">
              <a:spcBef>
                <a:spcPct val="0"/>
              </a:spcBef>
              <a:spcAft>
                <a:spcPts val="1800"/>
              </a:spcAft>
            </a:pPr>
            <a:r>
              <a:rPr lang="en-US" sz="2100" dirty="0"/>
              <a:t>The Court rejected this interpretation of Section 752(c) for several reasons.</a:t>
            </a:r>
          </a:p>
          <a:p>
            <a:pPr marL="1257300" lvl="2" indent="-342900">
              <a:spcBef>
                <a:spcPct val="0"/>
              </a:spcBef>
              <a:spcAft>
                <a:spcPts val="1800"/>
              </a:spcAft>
              <a:buFont typeface="+mj-lt"/>
              <a:buAutoNum type="arabicPeriod"/>
            </a:pPr>
            <a:r>
              <a:rPr lang="en-US" sz="2100" dirty="0"/>
              <a:t>Treas. Reg. Section 1.752-1(e) (formerly (c)), which states that the fair market value limitation on liability assumptions applies in cases of distributions of property from or contributions of property to a partnership; the regulation makes no mention of sales or exchanges of partnership interests or of Section 752(d) </a:t>
            </a:r>
          </a:p>
          <a:p>
            <a:pPr marL="1257300" lvl="2" indent="-342900">
              <a:spcBef>
                <a:spcPct val="0"/>
              </a:spcBef>
              <a:spcAft>
                <a:spcPts val="1800"/>
              </a:spcAft>
              <a:buFont typeface="+mj-lt"/>
              <a:buAutoNum type="arabicPeriod"/>
            </a:pPr>
            <a:r>
              <a:rPr lang="en-US" sz="2100" dirty="0"/>
              <a:t>When Congress enacted Section 752(c), it was specifically trying to prevent a partner from inflating their tax basis in their partnership interest in order to have more capacity to utilize allocations of deduction and loss under Section 704(d),  without putting more capital at risk in the partnership.</a:t>
            </a:r>
          </a:p>
          <a:p>
            <a:pPr lvl="3">
              <a:spcBef>
                <a:spcPct val="0"/>
              </a:spcBef>
              <a:spcAft>
                <a:spcPts val="1800"/>
              </a:spcAft>
            </a:pPr>
            <a:r>
              <a:rPr lang="en-US" sz="1700" dirty="0"/>
              <a:t>For example, under Section 752(a), when a partner assumes the liability of a partnership, it is treated as if it made a contribution of money to the partnership in an amount equal to the assumed liability.  That deemed capital contribution would increase the partner’s basis in their partnership interest under Section 722.</a:t>
            </a:r>
          </a:p>
          <a:p>
            <a:pPr marL="1257300" lvl="2" indent="-342900">
              <a:spcBef>
                <a:spcPct val="0"/>
              </a:spcBef>
              <a:spcAft>
                <a:spcPts val="1800"/>
              </a:spcAft>
              <a:buFont typeface="+mj-lt"/>
              <a:buAutoNum type="arabicPeriod"/>
            </a:pPr>
            <a:r>
              <a:rPr lang="en-US" sz="2100" dirty="0"/>
              <a:t>The fact that the full amount of the liability was included by the partnership in its basis in the property, and the partners in their partnership interests.  It would have been asymmetrical to then exclude the excess nonrecourse liability from the partners’ amounts realized.</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19</a:t>
            </a:fld>
            <a:endParaRPr lang="en-US" dirty="0"/>
          </a:p>
        </p:txBody>
      </p:sp>
      <p:sp>
        <p:nvSpPr>
          <p:cNvPr id="7" name="Title 2">
            <a:extLst>
              <a:ext uri="{FF2B5EF4-FFF2-40B4-BE49-F238E27FC236}">
                <a16:creationId xmlns:a16="http://schemas.microsoft.com/office/drawing/2014/main" id="{73F212BF-9232-119C-AC48-E009E56A7BB9}"/>
              </a:ext>
            </a:extLst>
          </p:cNvPr>
          <p:cNvSpPr txBox="1">
            <a:spLocks/>
          </p:cNvSpPr>
          <p:nvPr/>
        </p:nvSpPr>
        <p:spPr>
          <a:xfrm>
            <a:off x="838200" y="365125"/>
            <a:ext cx="10515600" cy="85127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V. The Curious Incident of the (Possibly) Vanishing Basis? (Cont’d)</a:t>
            </a:r>
          </a:p>
        </p:txBody>
      </p:sp>
    </p:spTree>
    <p:extLst>
      <p:ext uri="{BB962C8B-B14F-4D97-AF65-F5344CB8AC3E}">
        <p14:creationId xmlns:p14="http://schemas.microsoft.com/office/powerpoint/2010/main" val="4146692539"/>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183341"/>
            <a:ext cx="10604382" cy="5609572"/>
          </a:xfrm>
        </p:spPr>
        <p:txBody>
          <a:bodyPr/>
          <a:lstStyle/>
          <a:p>
            <a:pPr marL="0" indent="0">
              <a:spcBef>
                <a:spcPct val="0"/>
              </a:spcBef>
              <a:spcAft>
                <a:spcPts val="1800"/>
              </a:spcAft>
              <a:buNone/>
            </a:pPr>
            <a:r>
              <a:rPr lang="en-US" sz="2000" u="sng" dirty="0"/>
              <a:t>Facts</a:t>
            </a:r>
          </a:p>
          <a:p>
            <a:pPr marL="285750" indent="-285750">
              <a:spcBef>
                <a:spcPct val="0"/>
              </a:spcBef>
              <a:spcAft>
                <a:spcPts val="1800"/>
              </a:spcAft>
            </a:pPr>
            <a:r>
              <a:rPr lang="en-US" sz="2000" dirty="0"/>
              <a:t>Hoops, LP (“</a:t>
            </a:r>
            <a:r>
              <a:rPr lang="en-US" sz="2000" u="sng" dirty="0"/>
              <a:t>Hoops</a:t>
            </a:r>
            <a:r>
              <a:rPr lang="en-US" sz="2000" dirty="0"/>
              <a:t>”), an accrual-method partnership, owned the Memphis Grizzlies. </a:t>
            </a:r>
          </a:p>
          <a:p>
            <a:pPr marL="285750" indent="-285750">
              <a:spcBef>
                <a:spcPct val="0"/>
              </a:spcBef>
              <a:spcAft>
                <a:spcPts val="1800"/>
              </a:spcAft>
            </a:pPr>
            <a:r>
              <a:rPr lang="en-US" sz="2000" dirty="0"/>
              <a:t>In 2012, Hoops transferred its assets and liabilities to Memphis Basketball Partners, LP (“</a:t>
            </a:r>
            <a:r>
              <a:rPr lang="en-US" sz="2000" u="sng" dirty="0"/>
              <a:t>Memphis Basketball</a:t>
            </a:r>
            <a:r>
              <a:rPr lang="en-US" sz="2000" dirty="0"/>
              <a:t>”) in a taxable transaction. </a:t>
            </a:r>
          </a:p>
          <a:p>
            <a:pPr marL="742950" lvl="1" indent="-285750">
              <a:spcBef>
                <a:spcPct val="0"/>
              </a:spcBef>
              <a:spcAft>
                <a:spcPts val="1800"/>
              </a:spcAft>
            </a:pPr>
            <a:r>
              <a:rPr lang="en-US" sz="2000" dirty="0"/>
              <a:t>Liabilities included nonqualified deferred compensation payable after 2012 to Zach Randolph and Mike Conley.</a:t>
            </a:r>
          </a:p>
          <a:p>
            <a:pPr marL="742950" lvl="1" indent="-285750">
              <a:spcBef>
                <a:spcPct val="0"/>
              </a:spcBef>
              <a:spcAft>
                <a:spcPts val="1800"/>
              </a:spcAft>
            </a:pPr>
            <a:r>
              <a:rPr lang="en-US" sz="2000" dirty="0"/>
              <a:t>Deferred compensation was approximately ~$12.7 million (which the parties agreed had an approximately ~$10.7 million present value as of the date of the sale). </a:t>
            </a:r>
          </a:p>
          <a:p>
            <a:pPr marL="285750" indent="-285750">
              <a:spcBef>
                <a:spcPct val="0"/>
              </a:spcBef>
              <a:spcAft>
                <a:spcPts val="1800"/>
              </a:spcAft>
            </a:pPr>
            <a:r>
              <a:rPr lang="en-US" sz="2000" dirty="0"/>
              <a:t>Hoops included the ~$10.7 million assumed liability when calculating its gain from the sale, but claimed an offsetting deduction of ~$10.7 million for the compensation expense. </a:t>
            </a:r>
          </a:p>
          <a:p>
            <a:pPr marL="285750" indent="-285750">
              <a:spcBef>
                <a:spcPct val="0"/>
              </a:spcBef>
              <a:spcAft>
                <a:spcPts val="1800"/>
              </a:spcAft>
            </a:pPr>
            <a:r>
              <a:rPr lang="en-US" sz="2000" dirty="0"/>
              <a:t>The Service disallowed the deduction on the basis that, under Section 404(a)(5), an employer may not deduct nonqualified deferred compensation until included in the income of the employees (which would generally be when paid) and maintained that the assumed liability of ~$10.7 million should have been included in </a:t>
            </a:r>
            <a:r>
              <a:rPr lang="en-US" sz="2000" dirty="0" err="1"/>
              <a:t>Hoops’s</a:t>
            </a:r>
            <a:r>
              <a:rPr lang="en-US" sz="2000" dirty="0"/>
              <a:t> amount realized on the sale.</a:t>
            </a:r>
          </a:p>
          <a:p>
            <a:pPr marL="285750" indent="-285750">
              <a:spcBef>
                <a:spcPct val="0"/>
              </a:spcBef>
              <a:spcAft>
                <a:spcPts val="1800"/>
              </a:spcAft>
            </a:pPr>
            <a:endParaRPr lang="en-US" sz="1600" dirty="0"/>
          </a:p>
        </p:txBody>
      </p:sp>
      <p:sp>
        <p:nvSpPr>
          <p:cNvPr id="3" name="Title 2"/>
          <p:cNvSpPr>
            <a:spLocks noGrp="1"/>
          </p:cNvSpPr>
          <p:nvPr>
            <p:ph type="title"/>
          </p:nvPr>
        </p:nvSpPr>
        <p:spPr>
          <a:xfrm>
            <a:off x="838200" y="365126"/>
            <a:ext cx="10515600" cy="818216"/>
          </a:xfrm>
        </p:spPr>
        <p:txBody>
          <a:bodyPr>
            <a:normAutofit/>
          </a:bodyPr>
          <a:lstStyle/>
          <a:p>
            <a:pPr algn="ctr"/>
            <a:r>
              <a:rPr lang="en-US" sz="3200" b="1" dirty="0"/>
              <a:t>Jumping Through Hoops</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2</a:t>
            </a:fld>
            <a:endParaRPr lang="en-US" dirty="0"/>
          </a:p>
        </p:txBody>
      </p:sp>
    </p:spTree>
    <p:extLst>
      <p:ext uri="{BB962C8B-B14F-4D97-AF65-F5344CB8AC3E}">
        <p14:creationId xmlns:p14="http://schemas.microsoft.com/office/powerpoint/2010/main" val="426099047"/>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17071"/>
            <a:ext cx="10612771" cy="5475841"/>
          </a:xfrm>
        </p:spPr>
        <p:txBody>
          <a:bodyPr>
            <a:normAutofit/>
          </a:bodyPr>
          <a:lstStyle/>
          <a:p>
            <a:pPr marL="285750" indent="-285750">
              <a:spcBef>
                <a:spcPct val="0"/>
              </a:spcBef>
              <a:spcAft>
                <a:spcPts val="1800"/>
              </a:spcAft>
            </a:pPr>
            <a:r>
              <a:rPr lang="en-US" sz="2000" u="sng" dirty="0"/>
              <a:t>Open Questions: </a:t>
            </a:r>
            <a:r>
              <a:rPr lang="en-US" sz="2000" i="1" u="sng" dirty="0"/>
              <a:t>Tufts </a:t>
            </a:r>
            <a:r>
              <a:rPr lang="en-US" sz="2000" u="sng" dirty="0"/>
              <a:t>and Section 752(c)</a:t>
            </a:r>
            <a:r>
              <a:rPr lang="en-US" sz="2000" dirty="0"/>
              <a:t> </a:t>
            </a:r>
          </a:p>
          <a:p>
            <a:pPr marL="742950" lvl="1" indent="-285750">
              <a:spcBef>
                <a:spcPct val="0"/>
              </a:spcBef>
              <a:spcAft>
                <a:spcPts val="1800"/>
              </a:spcAft>
            </a:pPr>
            <a:r>
              <a:rPr lang="en-US" sz="2100" dirty="0"/>
              <a:t>How exactly would Section 752(c) actually apply mechanically to a contribution to or distribution from a partnership of property encumbered by a liability in excess of its value?</a:t>
            </a:r>
          </a:p>
          <a:p>
            <a:pPr marL="742950" lvl="1" indent="-285750">
              <a:spcBef>
                <a:spcPct val="0"/>
              </a:spcBef>
              <a:spcAft>
                <a:spcPts val="1800"/>
              </a:spcAft>
            </a:pPr>
            <a:r>
              <a:rPr lang="en-US" sz="2100" dirty="0"/>
              <a:t>How does Section 752(c) prevent inflation of basis, and where does excess basis go?</a:t>
            </a:r>
          </a:p>
          <a:p>
            <a:pPr marL="742950" lvl="1" indent="-285750">
              <a:spcBef>
                <a:spcPct val="0"/>
              </a:spcBef>
              <a:spcAft>
                <a:spcPts val="1800"/>
              </a:spcAft>
            </a:pPr>
            <a:r>
              <a:rPr lang="en-US" sz="2100" dirty="0"/>
              <a:t>McKee has suggested that under Section 752(c) the liability should be bifurcated.</a:t>
            </a:r>
          </a:p>
          <a:p>
            <a:pPr marL="1257300" lvl="2" indent="-342900">
              <a:spcBef>
                <a:spcPct val="0"/>
              </a:spcBef>
              <a:spcAft>
                <a:spcPts val="1800"/>
              </a:spcAft>
              <a:buFont typeface="+mj-lt"/>
              <a:buAutoNum type="arabicPeriod"/>
            </a:pPr>
            <a:r>
              <a:rPr lang="en-US" sz="1700" dirty="0"/>
              <a:t>A portion of the liability equal to the fair market value of the distributed property is treated as assumed by the </a:t>
            </a:r>
            <a:r>
              <a:rPr lang="en-US" sz="1700" dirty="0" err="1"/>
              <a:t>distributee</a:t>
            </a:r>
            <a:r>
              <a:rPr lang="en-US" sz="1700" dirty="0"/>
              <a:t> partner, the remaining portion of the liability is treated as if it remained a partnership liability.</a:t>
            </a:r>
          </a:p>
          <a:p>
            <a:pPr marL="1257300" lvl="2" indent="-342900">
              <a:spcBef>
                <a:spcPct val="0"/>
              </a:spcBef>
              <a:spcAft>
                <a:spcPts val="1800"/>
              </a:spcAft>
              <a:buFont typeface="+mj-lt"/>
              <a:buAutoNum type="arabicPeriod"/>
            </a:pPr>
            <a:r>
              <a:rPr lang="en-US" sz="1700" dirty="0"/>
              <a:t>If and when the </a:t>
            </a:r>
            <a:r>
              <a:rPr lang="en-US" sz="1700" dirty="0" err="1"/>
              <a:t>distributee</a:t>
            </a:r>
            <a:r>
              <a:rPr lang="en-US" sz="1700" dirty="0"/>
              <a:t> partner makes payments on the portion of the liability in excess of the property’s fair market value, it is treated as if it made a capital contribution to the partnership under Section 752(a), resulting in a basis increase in its partnership interests. The other partners receive an equal and offsetting deemed distribution under Section 752(b).</a:t>
            </a:r>
          </a:p>
          <a:p>
            <a:pPr lvl="1">
              <a:spcBef>
                <a:spcPct val="0"/>
              </a:spcBef>
              <a:spcAft>
                <a:spcPts val="1800"/>
              </a:spcAft>
            </a:pPr>
            <a:r>
              <a:rPr lang="en-US" sz="2100" dirty="0"/>
              <a:t>But how would this work when the distribution is a liquidating distribution, and the partnership no longer exists?</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20</a:t>
            </a:fld>
            <a:endParaRPr lang="en-US" dirty="0"/>
          </a:p>
        </p:txBody>
      </p:sp>
      <p:sp>
        <p:nvSpPr>
          <p:cNvPr id="7" name="Title 2">
            <a:extLst>
              <a:ext uri="{FF2B5EF4-FFF2-40B4-BE49-F238E27FC236}">
                <a16:creationId xmlns:a16="http://schemas.microsoft.com/office/drawing/2014/main" id="{73F212BF-9232-119C-AC48-E009E56A7BB9}"/>
              </a:ext>
            </a:extLst>
          </p:cNvPr>
          <p:cNvSpPr txBox="1">
            <a:spLocks/>
          </p:cNvSpPr>
          <p:nvPr/>
        </p:nvSpPr>
        <p:spPr>
          <a:xfrm>
            <a:off x="838200" y="365125"/>
            <a:ext cx="10515600" cy="85127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V. The Curious Incident of the (Possibly) Vanishing Basis? (Cont’d)</a:t>
            </a:r>
          </a:p>
        </p:txBody>
      </p:sp>
    </p:spTree>
    <p:extLst>
      <p:ext uri="{BB962C8B-B14F-4D97-AF65-F5344CB8AC3E}">
        <p14:creationId xmlns:p14="http://schemas.microsoft.com/office/powerpoint/2010/main" val="726121418"/>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17071"/>
            <a:ext cx="10612771" cy="5475841"/>
          </a:xfrm>
        </p:spPr>
        <p:txBody>
          <a:bodyPr>
            <a:normAutofit/>
          </a:bodyPr>
          <a:lstStyle/>
          <a:p>
            <a:pPr marL="285750" indent="-285750">
              <a:spcBef>
                <a:spcPct val="0"/>
              </a:spcBef>
              <a:spcAft>
                <a:spcPts val="1800"/>
              </a:spcAft>
            </a:pPr>
            <a:r>
              <a:rPr lang="en-US" sz="2000" u="sng" dirty="0"/>
              <a:t>Application of Section 752(c) to Liquidating Distributions</a:t>
            </a:r>
            <a:r>
              <a:rPr lang="en-US" sz="2000" dirty="0"/>
              <a:t> </a:t>
            </a:r>
          </a:p>
          <a:p>
            <a:pPr marL="742950" lvl="1" indent="-285750">
              <a:spcBef>
                <a:spcPct val="0"/>
              </a:spcBef>
              <a:spcAft>
                <a:spcPts val="1800"/>
              </a:spcAft>
            </a:pPr>
            <a:r>
              <a:rPr lang="en-US" sz="2100" dirty="0"/>
              <a:t>Assume that Partnership AB has two partners, A and B.  Partnership AB owns all of the equity of LLC, a single member LLC treated as a disregarded entity for tax purposes that operates an active business.</a:t>
            </a:r>
          </a:p>
          <a:p>
            <a:pPr marL="742950" lvl="1" indent="-285750">
              <a:spcBef>
                <a:spcPct val="0"/>
              </a:spcBef>
              <a:spcAft>
                <a:spcPts val="1800"/>
              </a:spcAft>
            </a:pPr>
            <a:r>
              <a:rPr lang="en-US" sz="2100" dirty="0"/>
              <a:t>Partnership AB has an adjusted basis in LLC’s assets of $1.4 and LLC has incurred third party debt of $1.8, which is considered nonrecourse to Partnership AB and its Partners.  The current fair market value of LLC’s assets is $1.2.</a:t>
            </a:r>
          </a:p>
          <a:p>
            <a:pPr marL="742950" lvl="1" indent="-285750">
              <a:spcBef>
                <a:spcPct val="0"/>
              </a:spcBef>
              <a:spcAft>
                <a:spcPts val="1800"/>
              </a:spcAft>
            </a:pPr>
            <a:r>
              <a:rPr lang="en-US" sz="2100" dirty="0"/>
              <a:t>Partnership AB  redeems A in exchange for cash, or Partner B purchases Partner A’s entire interest.  Under Revenue Ruling 99-6, Partnership AB is deemed to liquidate, with Partner B receiving the equity of LLC. What is B’s tax basis in the assets of LLC?</a:t>
            </a:r>
          </a:p>
          <a:p>
            <a:pPr marL="1200150" lvl="2" indent="-285750">
              <a:spcBef>
                <a:spcPct val="0"/>
              </a:spcBef>
              <a:spcAft>
                <a:spcPts val="1800"/>
              </a:spcAft>
            </a:pPr>
            <a:r>
              <a:rPr lang="en-US" sz="1700" dirty="0"/>
              <a:t>Under Section 732(b), a partner’s basis in property distributed in liquidation of its partnership interest is equal to the partner’s adjusted basis in the partnership interest reduced by any money distributed in the same transaction.  </a:t>
            </a:r>
          </a:p>
          <a:p>
            <a:pPr marL="1200150" lvl="2" indent="-285750">
              <a:spcBef>
                <a:spcPct val="0"/>
              </a:spcBef>
              <a:spcAft>
                <a:spcPts val="1800"/>
              </a:spcAft>
            </a:pPr>
            <a:r>
              <a:rPr lang="en-US" sz="1700" dirty="0"/>
              <a:t>Under Section 752(b), a decrease in a partner’s share of the liabilities of a partnership is treated as if it were a distribution of money to the partner by the partnership.</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21</a:t>
            </a:fld>
            <a:endParaRPr lang="en-US" dirty="0"/>
          </a:p>
        </p:txBody>
      </p:sp>
      <p:sp>
        <p:nvSpPr>
          <p:cNvPr id="7" name="Title 2">
            <a:extLst>
              <a:ext uri="{FF2B5EF4-FFF2-40B4-BE49-F238E27FC236}">
                <a16:creationId xmlns:a16="http://schemas.microsoft.com/office/drawing/2014/main" id="{73F212BF-9232-119C-AC48-E009E56A7BB9}"/>
              </a:ext>
            </a:extLst>
          </p:cNvPr>
          <p:cNvSpPr txBox="1">
            <a:spLocks/>
          </p:cNvSpPr>
          <p:nvPr/>
        </p:nvSpPr>
        <p:spPr>
          <a:xfrm>
            <a:off x="838200" y="365125"/>
            <a:ext cx="10515600" cy="85127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V. The Curious Incident of the (Possibly) Vanishing Basis? (Cont’d)</a:t>
            </a:r>
          </a:p>
        </p:txBody>
      </p:sp>
    </p:spTree>
    <p:extLst>
      <p:ext uri="{BB962C8B-B14F-4D97-AF65-F5344CB8AC3E}">
        <p14:creationId xmlns:p14="http://schemas.microsoft.com/office/powerpoint/2010/main" val="2102227973"/>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17071"/>
            <a:ext cx="10612771" cy="5475841"/>
          </a:xfrm>
        </p:spPr>
        <p:txBody>
          <a:bodyPr>
            <a:normAutofit/>
          </a:bodyPr>
          <a:lstStyle/>
          <a:p>
            <a:pPr marL="285750" indent="-285750">
              <a:spcBef>
                <a:spcPct val="0"/>
              </a:spcBef>
              <a:spcAft>
                <a:spcPts val="1800"/>
              </a:spcAft>
            </a:pPr>
            <a:r>
              <a:rPr lang="en-US" sz="2000" u="sng" dirty="0"/>
              <a:t>Application of Section 752(c) to Liquidating Distributions</a:t>
            </a:r>
            <a:r>
              <a:rPr lang="en-US" sz="2000" dirty="0"/>
              <a:t> </a:t>
            </a:r>
          </a:p>
          <a:p>
            <a:pPr marL="742950" lvl="1" indent="-285750">
              <a:spcBef>
                <a:spcPct val="0"/>
              </a:spcBef>
              <a:spcAft>
                <a:spcPts val="1800"/>
              </a:spcAft>
            </a:pPr>
            <a:r>
              <a:rPr lang="en-US" sz="2100" dirty="0"/>
              <a:t>Applying Sections 732(b) and 752(b), in combination with McKee’s bifurcation construct, the following would seem to result from the mechanical application of the statutes.</a:t>
            </a:r>
          </a:p>
          <a:p>
            <a:pPr marL="742950" lvl="1" indent="-285750">
              <a:spcBef>
                <a:spcPct val="0"/>
              </a:spcBef>
              <a:spcAft>
                <a:spcPts val="1800"/>
              </a:spcAft>
            </a:pPr>
            <a:r>
              <a:rPr lang="en-US" sz="2100" dirty="0"/>
              <a:t>B should be treated under Section 752(c) as having assumed only $1.2 of the $1.8 of partnership debt.</a:t>
            </a:r>
          </a:p>
          <a:p>
            <a:pPr marL="742950" lvl="1" indent="-285750">
              <a:spcBef>
                <a:spcPct val="0"/>
              </a:spcBef>
              <a:spcAft>
                <a:spcPts val="1800"/>
              </a:spcAft>
            </a:pPr>
            <a:r>
              <a:rPr lang="en-US" sz="2100" dirty="0"/>
              <a:t>Under Section 752(b), B is treated as if it received a cash distribution of $1.8 and, under Section 752(a), makes a capital contribution to the partnership of $1.2 since it made a deemed capital contribution to Partnership AB as a result of assuming the liability, resulting in an outside basis of $1.2.</a:t>
            </a:r>
          </a:p>
          <a:p>
            <a:pPr marL="742950" lvl="1" indent="-285750">
              <a:spcBef>
                <a:spcPct val="0"/>
              </a:spcBef>
              <a:spcAft>
                <a:spcPts val="1800"/>
              </a:spcAft>
            </a:pPr>
            <a:r>
              <a:rPr lang="en-US" sz="2100" dirty="0"/>
              <a:t>Under Section 732(b), B’s $1.2 of basis in its partnership interest becomes its basis in the assets of LLC. </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22</a:t>
            </a:fld>
            <a:endParaRPr lang="en-US" dirty="0"/>
          </a:p>
        </p:txBody>
      </p:sp>
      <p:sp>
        <p:nvSpPr>
          <p:cNvPr id="7" name="Title 2">
            <a:extLst>
              <a:ext uri="{FF2B5EF4-FFF2-40B4-BE49-F238E27FC236}">
                <a16:creationId xmlns:a16="http://schemas.microsoft.com/office/drawing/2014/main" id="{73F212BF-9232-119C-AC48-E009E56A7BB9}"/>
              </a:ext>
            </a:extLst>
          </p:cNvPr>
          <p:cNvSpPr txBox="1">
            <a:spLocks/>
          </p:cNvSpPr>
          <p:nvPr/>
        </p:nvSpPr>
        <p:spPr>
          <a:xfrm>
            <a:off x="838200" y="365125"/>
            <a:ext cx="10515600" cy="85127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V. The Curious Incident of the (Possibly) Vanishing Basis? (Cont’d)</a:t>
            </a:r>
          </a:p>
        </p:txBody>
      </p:sp>
    </p:spTree>
    <p:extLst>
      <p:ext uri="{BB962C8B-B14F-4D97-AF65-F5344CB8AC3E}">
        <p14:creationId xmlns:p14="http://schemas.microsoft.com/office/powerpoint/2010/main" val="1452056953"/>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17071"/>
            <a:ext cx="10612771" cy="5475841"/>
          </a:xfrm>
        </p:spPr>
        <p:txBody>
          <a:bodyPr>
            <a:normAutofit fontScale="92500" lnSpcReduction="10000"/>
          </a:bodyPr>
          <a:lstStyle/>
          <a:p>
            <a:pPr marL="285750" indent="-285750">
              <a:spcBef>
                <a:spcPct val="0"/>
              </a:spcBef>
              <a:spcAft>
                <a:spcPts val="1800"/>
              </a:spcAft>
            </a:pPr>
            <a:r>
              <a:rPr lang="en-US" sz="2000" u="sng" dirty="0"/>
              <a:t>Application of Section 752(c) to Liquidating Distributions</a:t>
            </a:r>
            <a:r>
              <a:rPr lang="en-US" sz="2000" dirty="0"/>
              <a:t> </a:t>
            </a:r>
          </a:p>
          <a:p>
            <a:pPr marL="742950" lvl="1" indent="-285750">
              <a:spcBef>
                <a:spcPct val="0"/>
              </a:spcBef>
              <a:spcAft>
                <a:spcPts val="1800"/>
              </a:spcAft>
            </a:pPr>
            <a:r>
              <a:rPr lang="en-US" sz="2100" dirty="0"/>
              <a:t>What happens to the $.2 of partnership level basis that has disappeared and the $.6 of the excess nonrecourse liability that B is not treated as assuming due to application of Section 752(c)?</a:t>
            </a:r>
          </a:p>
          <a:p>
            <a:pPr marL="1200150" lvl="2" indent="-285750">
              <a:spcBef>
                <a:spcPct val="0"/>
              </a:spcBef>
              <a:spcAft>
                <a:spcPts val="1800"/>
              </a:spcAft>
            </a:pPr>
            <a:r>
              <a:rPr lang="en-US" sz="1700" dirty="0"/>
              <a:t>In a </a:t>
            </a:r>
            <a:r>
              <a:rPr lang="en-US" sz="1700" dirty="0" err="1"/>
              <a:t>nonliquidating</a:t>
            </a:r>
            <a:r>
              <a:rPr lang="en-US" sz="1700" dirty="0"/>
              <a:t> distribution, McKee posits that the $.6  excess nonrecourse debt that is not treated as assumed by B under Section 752(c) would remain a liability of Partnership AB for purposes of Section 752.</a:t>
            </a:r>
          </a:p>
          <a:p>
            <a:pPr marL="1200150" lvl="2" indent="-285750">
              <a:spcBef>
                <a:spcPct val="0"/>
              </a:spcBef>
              <a:spcAft>
                <a:spcPts val="1800"/>
              </a:spcAft>
            </a:pPr>
            <a:r>
              <a:rPr lang="en-US" sz="1700" dirty="0"/>
              <a:t>When and if B makes payments with respect to this portion of the liability, B would be treated under Section 752(a) as if it made a capital contribution to Partnership AB, increasing its basis in its Partnership AB interest.</a:t>
            </a:r>
          </a:p>
          <a:p>
            <a:pPr marL="742950" lvl="1" indent="-285750">
              <a:spcBef>
                <a:spcPct val="0"/>
              </a:spcBef>
              <a:spcAft>
                <a:spcPts val="1800"/>
              </a:spcAft>
            </a:pPr>
            <a:r>
              <a:rPr lang="en-US" sz="2100" dirty="0"/>
              <a:t>However, since Partnership AB has liquidated, it is unclear what happens.</a:t>
            </a:r>
          </a:p>
          <a:p>
            <a:pPr marL="1200150" lvl="2" indent="-285750">
              <a:spcBef>
                <a:spcPct val="0"/>
              </a:spcBef>
              <a:spcAft>
                <a:spcPts val="1800"/>
              </a:spcAft>
            </a:pPr>
            <a:r>
              <a:rPr lang="en-US" sz="1700" dirty="0"/>
              <a:t>McKee suggests that any basis associated with this portion of the liability could be lost forever, or this portion of the liability could be deemed assumed by B upon liquidation of the partnership.  The latter possibility seems to be inconsistent with the express language of Section 752(c).</a:t>
            </a:r>
          </a:p>
          <a:p>
            <a:pPr marL="742950" lvl="1" indent="-285750">
              <a:spcBef>
                <a:spcPct val="0"/>
              </a:spcBef>
              <a:spcAft>
                <a:spcPts val="1800"/>
              </a:spcAft>
            </a:pPr>
            <a:r>
              <a:rPr lang="en-US" sz="2100" dirty="0"/>
              <a:t>If the lenders to LLC had foreclosed on the equity or assets of LLC before the liquidation of Partnership AB, then the partnership would have an amount realized of $.4 under Treasury Regulation Section 1.1001-2 and </a:t>
            </a:r>
            <a:r>
              <a:rPr lang="en-US" sz="2100" i="1" dirty="0"/>
              <a:t>Tufts</a:t>
            </a:r>
            <a:r>
              <a:rPr lang="en-US" sz="2100" dirty="0"/>
              <a:t>.  </a:t>
            </a:r>
          </a:p>
          <a:p>
            <a:pPr marL="1200150" lvl="2" indent="-285750">
              <a:spcBef>
                <a:spcPct val="0"/>
              </a:spcBef>
              <a:spcAft>
                <a:spcPts val="1800"/>
              </a:spcAft>
            </a:pPr>
            <a:r>
              <a:rPr lang="en-US" sz="1700" dirty="0"/>
              <a:t>If the basis in LLC is adjusted downwards to LLC’s $1.2 fair market value, then $.4 of partnership level </a:t>
            </a:r>
            <a:r>
              <a:rPr lang="en-US" sz="1700" i="1" dirty="0"/>
              <a:t>Tufts</a:t>
            </a:r>
            <a:r>
              <a:rPr lang="en-US" sz="1700" dirty="0"/>
              <a:t> gain will have been converted into $.6 of </a:t>
            </a:r>
            <a:r>
              <a:rPr lang="en-US" sz="1700" i="1" dirty="0"/>
              <a:t>Tufts</a:t>
            </a:r>
            <a:r>
              <a:rPr lang="en-US" sz="1700" dirty="0"/>
              <a:t> gain.   An additional $.2 of basis has seemingly disappeared without anyone recognizing a loss</a:t>
            </a:r>
            <a:r>
              <a:rPr lang="en-US" sz="2100" dirty="0"/>
              <a:t>. </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23</a:t>
            </a:fld>
            <a:endParaRPr lang="en-US" dirty="0"/>
          </a:p>
        </p:txBody>
      </p:sp>
      <p:sp>
        <p:nvSpPr>
          <p:cNvPr id="7" name="Title 2">
            <a:extLst>
              <a:ext uri="{FF2B5EF4-FFF2-40B4-BE49-F238E27FC236}">
                <a16:creationId xmlns:a16="http://schemas.microsoft.com/office/drawing/2014/main" id="{73F212BF-9232-119C-AC48-E009E56A7BB9}"/>
              </a:ext>
            </a:extLst>
          </p:cNvPr>
          <p:cNvSpPr txBox="1">
            <a:spLocks/>
          </p:cNvSpPr>
          <p:nvPr/>
        </p:nvSpPr>
        <p:spPr>
          <a:xfrm>
            <a:off x="838200" y="365125"/>
            <a:ext cx="10515600" cy="85127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V. The Curious Incident of the (Possibly) Vanishing Basis? (Cont’d)</a:t>
            </a:r>
          </a:p>
        </p:txBody>
      </p:sp>
    </p:spTree>
    <p:extLst>
      <p:ext uri="{BB962C8B-B14F-4D97-AF65-F5344CB8AC3E}">
        <p14:creationId xmlns:p14="http://schemas.microsoft.com/office/powerpoint/2010/main" val="27936642"/>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17071"/>
            <a:ext cx="10612771" cy="5475841"/>
          </a:xfrm>
        </p:spPr>
        <p:txBody>
          <a:bodyPr>
            <a:normAutofit fontScale="92500" lnSpcReduction="20000"/>
          </a:bodyPr>
          <a:lstStyle/>
          <a:p>
            <a:pPr marL="285750" indent="-285750">
              <a:spcBef>
                <a:spcPct val="0"/>
              </a:spcBef>
              <a:spcAft>
                <a:spcPts val="1800"/>
              </a:spcAft>
            </a:pPr>
            <a:r>
              <a:rPr lang="en-US" sz="2000" u="sng" dirty="0"/>
              <a:t>Application of Section 752(c) to Liquidating Distributions</a:t>
            </a:r>
            <a:r>
              <a:rPr lang="en-US" sz="2000" dirty="0"/>
              <a:t> </a:t>
            </a:r>
          </a:p>
          <a:p>
            <a:pPr marL="742950" lvl="1" indent="-285750">
              <a:spcBef>
                <a:spcPct val="0"/>
              </a:spcBef>
              <a:spcAft>
                <a:spcPts val="1800"/>
              </a:spcAft>
            </a:pPr>
            <a:r>
              <a:rPr lang="en-US" sz="2100" dirty="0"/>
              <a:t>Treas. Reg. Section 1.1001-2(a)(3) provides that a seller’s amount realized on the sale of property does not include a liability “incurred by reason” of the acquisition of the property sold, except to the extent the liability was taken into account in determining the seller’s basis in the assets sold. </a:t>
            </a:r>
          </a:p>
          <a:p>
            <a:pPr marL="1200150" lvl="2" indent="-285750">
              <a:spcBef>
                <a:spcPct val="0"/>
              </a:spcBef>
              <a:spcAft>
                <a:spcPts val="1800"/>
              </a:spcAft>
            </a:pPr>
            <a:r>
              <a:rPr lang="en-US" sz="1700" dirty="0"/>
              <a:t>Arguably, this regulation would permit B to exclude from its amount realized the $.6 of excess nonrecourse liability, since the entire liability was assumed by B as a result of acquiring LLC through a liquidating distribution and the excess </a:t>
            </a:r>
            <a:r>
              <a:rPr lang="en-US" sz="1700" dirty="0" err="1"/>
              <a:t>nonrecrourse</a:t>
            </a:r>
            <a:r>
              <a:rPr lang="en-US" sz="1700" dirty="0"/>
              <a:t> liability was not included in B’s basis.  </a:t>
            </a:r>
          </a:p>
          <a:p>
            <a:pPr marL="1200150" lvl="2" indent="-285750">
              <a:spcBef>
                <a:spcPct val="0"/>
              </a:spcBef>
              <a:spcAft>
                <a:spcPts val="1800"/>
              </a:spcAft>
            </a:pPr>
            <a:r>
              <a:rPr lang="en-US" sz="1700" dirty="0"/>
              <a:t>If that were the case, then it would appear that B could entirely avoid including the portion of the liability in excess of in its amount realized, regardless of whether its basis in LLC is $1.2, $1.4, or even zero, because the portion of the nonrecourse liability in excess of fair market value would not have been reflected in its basis.  </a:t>
            </a:r>
          </a:p>
          <a:p>
            <a:pPr marL="1200150" lvl="2" indent="-285750">
              <a:spcBef>
                <a:spcPct val="0"/>
              </a:spcBef>
              <a:spcAft>
                <a:spcPts val="1800"/>
              </a:spcAft>
            </a:pPr>
            <a:r>
              <a:rPr lang="en-US" sz="1700" dirty="0"/>
              <a:t>In this case, $.4 of partnership level </a:t>
            </a:r>
            <a:r>
              <a:rPr lang="en-US" sz="1700" i="1" dirty="0"/>
              <a:t>Tufts</a:t>
            </a:r>
            <a:r>
              <a:rPr lang="en-US" sz="1700" dirty="0"/>
              <a:t> gain would have been converted into no gain at the partner level.  This also is an inappropriate economic result, although on its face there is an argument that Treasury Regulation Section 1.1001-2(a)(3) applies.</a:t>
            </a:r>
          </a:p>
          <a:p>
            <a:pPr marL="742950" lvl="1" indent="-285750">
              <a:spcBef>
                <a:spcPct val="0"/>
              </a:spcBef>
              <a:spcAft>
                <a:spcPts val="1800"/>
              </a:spcAft>
            </a:pPr>
            <a:r>
              <a:rPr lang="en-US" sz="2100" dirty="0"/>
              <a:t>A strong case can be made from a policy perspective that B’s basis in LLC should be a $1.4 carryover basis from Partnership AB.  To the extent that B makes any payments on the portion of the nonrecourse liability in excess of the fair market value of LLC, the payment should be added to its basis in LLC’s assets.  </a:t>
            </a:r>
          </a:p>
          <a:p>
            <a:pPr marL="1200150" lvl="2" indent="-285750">
              <a:spcBef>
                <a:spcPct val="0"/>
              </a:spcBef>
              <a:spcAft>
                <a:spcPts val="1800"/>
              </a:spcAft>
            </a:pPr>
            <a:r>
              <a:rPr lang="en-US" sz="1700" dirty="0"/>
              <a:t>After all, nothing has really changed substantively from an economic standpoint.  The debt was nonrecourse to B both before and after the distribution, and no gain or loss was recognized as a result of the distribution.  Carryover basis preserves the status quo- it maintains the same amount of built-in gain in LLC’s assets.  </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24</a:t>
            </a:fld>
            <a:endParaRPr lang="en-US" dirty="0"/>
          </a:p>
        </p:txBody>
      </p:sp>
      <p:sp>
        <p:nvSpPr>
          <p:cNvPr id="7" name="Title 2">
            <a:extLst>
              <a:ext uri="{FF2B5EF4-FFF2-40B4-BE49-F238E27FC236}">
                <a16:creationId xmlns:a16="http://schemas.microsoft.com/office/drawing/2014/main" id="{73F212BF-9232-119C-AC48-E009E56A7BB9}"/>
              </a:ext>
            </a:extLst>
          </p:cNvPr>
          <p:cNvSpPr txBox="1">
            <a:spLocks/>
          </p:cNvSpPr>
          <p:nvPr/>
        </p:nvSpPr>
        <p:spPr>
          <a:xfrm>
            <a:off x="838200" y="365125"/>
            <a:ext cx="10515600" cy="85127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V. The Curious Incident of the (Possibly) Vanishing Basis? (Cont’d)</a:t>
            </a:r>
          </a:p>
        </p:txBody>
      </p:sp>
    </p:spTree>
    <p:extLst>
      <p:ext uri="{BB962C8B-B14F-4D97-AF65-F5344CB8AC3E}">
        <p14:creationId xmlns:p14="http://schemas.microsoft.com/office/powerpoint/2010/main" val="4158428819"/>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291629"/>
            <a:ext cx="10671494" cy="5609572"/>
          </a:xfrm>
        </p:spPr>
        <p:txBody>
          <a:bodyPr>
            <a:normAutofit fontScale="92500" lnSpcReduction="20000"/>
          </a:bodyPr>
          <a:lstStyle/>
          <a:p>
            <a:pPr marL="0" indent="0">
              <a:spcBef>
                <a:spcPct val="0"/>
              </a:spcBef>
              <a:spcAft>
                <a:spcPts val="1800"/>
              </a:spcAft>
              <a:buNone/>
            </a:pPr>
            <a:r>
              <a:rPr lang="en-US" sz="2200" u="sng" dirty="0"/>
              <a:t>A. First Argument: Section 404(a)(5) and Economic Performance</a:t>
            </a:r>
          </a:p>
          <a:p>
            <a:pPr marL="285750" indent="-285750">
              <a:spcBef>
                <a:spcPct val="0"/>
              </a:spcBef>
              <a:spcAft>
                <a:spcPts val="1800"/>
              </a:spcAft>
            </a:pPr>
            <a:r>
              <a:rPr lang="en-US" sz="2200" dirty="0"/>
              <a:t>The deduction timing rule of Section 404(a)(5) is incorporated into the economic performance rule of Section 461(h) and, therefore, is accelerated on the sale to Memphis Basketball.</a:t>
            </a:r>
          </a:p>
          <a:p>
            <a:pPr marL="285750" indent="-285750">
              <a:spcBef>
                <a:spcPct val="0"/>
              </a:spcBef>
              <a:spcAft>
                <a:spcPts val="1800"/>
              </a:spcAft>
            </a:pPr>
            <a:r>
              <a:rPr lang="en-US" sz="2200" u="sng" dirty="0"/>
              <a:t>Section 404(a)(5)</a:t>
            </a:r>
            <a:r>
              <a:rPr lang="en-US" sz="2200" dirty="0"/>
              <a:t>: “If contributions are paid by an employer to or under a stock bonus, pension, profit-sharing, or annuity plan, or if compensation is paid or accrued on account of any employee under a plan deferring the receipt of such compensation, such contributions or compensation shall not be deductible under this chapter; but, if they would otherwise be deductible, they shall be deductible under this section, subject, however, to the following limitations as to the amounts deductible in any year:... in the taxable year in which an amount attributable to the contribution is includible in the gross income of employees participating in the plan...”</a:t>
            </a:r>
          </a:p>
          <a:p>
            <a:pPr marL="285750" indent="-285750">
              <a:spcBef>
                <a:spcPct val="0"/>
              </a:spcBef>
              <a:spcAft>
                <a:spcPts val="1800"/>
              </a:spcAft>
            </a:pPr>
            <a:r>
              <a:rPr lang="en-US" sz="2200" u="sng" dirty="0"/>
              <a:t>Section 461</a:t>
            </a:r>
            <a:r>
              <a:rPr lang="en-US" sz="2200" dirty="0"/>
              <a:t>: Test for determining when an expense of an accrual method taxpayer may be deducted – (i) all events must have occurred that established the existence of the liability, (ii) the amount of the liability must be able to be determined with reasonable accuracy, and (iii) economic performance has occurred. </a:t>
            </a:r>
            <a:endParaRPr lang="en-US" sz="2200" u="sng" dirty="0"/>
          </a:p>
          <a:p>
            <a:pPr marL="285750" indent="-285750">
              <a:spcBef>
                <a:spcPct val="0"/>
              </a:spcBef>
            </a:pPr>
            <a:r>
              <a:rPr lang="en-US" sz="2200" u="sng" dirty="0"/>
              <a:t>Treas. Reg. Section 1.461-4(d)(5)(i)</a:t>
            </a:r>
            <a:r>
              <a:rPr lang="en-US" sz="2200" dirty="0"/>
              <a:t>: “If, in connection with the sale or exchange of a trade or business by a taxpayer, the purchaser expressly assumes a liability arising out of the trade or business that the taxpayer but for the economic performance requirement would have been entitled to incur as of the date of the sale, economic performance with respect to that liability occurs as the amount of the liability is properly included in the amount realized on the transaction by the taxpayer...”</a:t>
            </a:r>
          </a:p>
          <a:p>
            <a:pPr>
              <a:spcBef>
                <a:spcPct val="0"/>
              </a:spcBef>
              <a:spcAft>
                <a:spcPts val="1800"/>
              </a:spcAft>
            </a:pPr>
            <a:endParaRPr lang="en-US" sz="1600" dirty="0"/>
          </a:p>
        </p:txBody>
      </p:sp>
      <p:sp>
        <p:nvSpPr>
          <p:cNvPr id="3" name="Title 2"/>
          <p:cNvSpPr>
            <a:spLocks noGrp="1"/>
          </p:cNvSpPr>
          <p:nvPr>
            <p:ph type="title"/>
          </p:nvPr>
        </p:nvSpPr>
        <p:spPr>
          <a:xfrm>
            <a:off x="838200" y="365125"/>
            <a:ext cx="10515600" cy="851279"/>
          </a:xfrm>
        </p:spPr>
        <p:txBody>
          <a:bodyPr>
            <a:normAutofit/>
          </a:bodyPr>
          <a:lstStyle/>
          <a:p>
            <a:pPr algn="ctr"/>
            <a:r>
              <a:rPr lang="en-US" sz="3200" b="1" dirty="0"/>
              <a:t>Jumping Through Hoops (Cont’d)</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3</a:t>
            </a:fld>
            <a:endParaRPr lang="en-US" dirty="0"/>
          </a:p>
        </p:txBody>
      </p:sp>
    </p:spTree>
    <p:extLst>
      <p:ext uri="{BB962C8B-B14F-4D97-AF65-F5344CB8AC3E}">
        <p14:creationId xmlns:p14="http://schemas.microsoft.com/office/powerpoint/2010/main" val="1250242708"/>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42732"/>
            <a:ext cx="10788241" cy="5609572"/>
          </a:xfrm>
        </p:spPr>
        <p:txBody>
          <a:bodyPr/>
          <a:lstStyle/>
          <a:p>
            <a:pPr marL="0" indent="0">
              <a:spcBef>
                <a:spcPct val="0"/>
              </a:spcBef>
              <a:spcAft>
                <a:spcPts val="1800"/>
              </a:spcAft>
              <a:buNone/>
            </a:pPr>
            <a:r>
              <a:rPr lang="en-US" sz="2000" u="sng" dirty="0"/>
              <a:t>B. Second Argument: Excluding the Liability from Amount Realized</a:t>
            </a:r>
          </a:p>
          <a:p>
            <a:pPr marL="285750" indent="-285750">
              <a:spcBef>
                <a:spcPct val="0"/>
              </a:spcBef>
              <a:spcAft>
                <a:spcPts val="1800"/>
              </a:spcAft>
            </a:pPr>
            <a:r>
              <a:rPr lang="en-US" sz="2000" dirty="0"/>
              <a:t>Hoops argued it should be entitled to exclude the deferred compensation liabilities from its amount realized, since liabilities should only be included in the amount realized if such liabilities were previously deducted or gave rise to tax basis. See </a:t>
            </a:r>
            <a:r>
              <a:rPr lang="en-US" sz="2000" i="1" dirty="0"/>
              <a:t>Tufts</a:t>
            </a:r>
            <a:r>
              <a:rPr lang="en-US" sz="2000" dirty="0"/>
              <a:t>, 461 U.S. 300 (1983).</a:t>
            </a:r>
          </a:p>
          <a:p>
            <a:pPr marL="742950" lvl="1" indent="-285750">
              <a:spcBef>
                <a:spcPct val="0"/>
              </a:spcBef>
              <a:spcAft>
                <a:spcPts val="1800"/>
              </a:spcAft>
            </a:pPr>
            <a:r>
              <a:rPr lang="en-US" sz="2000" dirty="0"/>
              <a:t>According to the Tax Court, however, since Hoops was discharged from its obligation to pay the nonqualified deferred compensation as a result of the sale, Hoops was required to take into account such lability in computing its gain or loss under Section 1001 (citing </a:t>
            </a:r>
            <a:r>
              <a:rPr lang="en-US" sz="2000" i="1" dirty="0"/>
              <a:t>Commercial Security Bank v. Commissioner</a:t>
            </a:r>
            <a:r>
              <a:rPr lang="en-US" sz="2000" dirty="0"/>
              <a:t>, 77 T.C. 145, 148-49 (1981) (citing </a:t>
            </a:r>
            <a:r>
              <a:rPr lang="en-US" sz="2000" i="1" dirty="0"/>
              <a:t>Crane v. Commissioner</a:t>
            </a:r>
            <a:r>
              <a:rPr lang="en-US" sz="2000" dirty="0"/>
              <a:t>, 331 U.S. 1 (1947)).</a:t>
            </a:r>
          </a:p>
          <a:p>
            <a:pPr marL="285750" indent="-285750">
              <a:spcBef>
                <a:spcPct val="0"/>
              </a:spcBef>
              <a:spcAft>
                <a:spcPts val="1800"/>
              </a:spcAft>
            </a:pPr>
            <a:r>
              <a:rPr lang="en-US" sz="2000" dirty="0"/>
              <a:t>Alternatively, even if Hoops were required to include the assumed liability in amount realized, Hoops should be entitled to offset or reduce its amount realized by the same amount. See </a:t>
            </a:r>
            <a:r>
              <a:rPr lang="en-US" sz="2000" i="1" dirty="0"/>
              <a:t>James M. Pierce Corp. v. Commissioner</a:t>
            </a:r>
            <a:r>
              <a:rPr lang="en-US" sz="2000" dirty="0"/>
              <a:t>, 326 F.2d 67 (8th Cir. 1964).</a:t>
            </a:r>
          </a:p>
          <a:p>
            <a:pPr marL="742950" lvl="1" indent="-285750">
              <a:spcBef>
                <a:spcPct val="0"/>
              </a:spcBef>
              <a:spcAft>
                <a:spcPts val="1800"/>
              </a:spcAft>
            </a:pPr>
            <a:r>
              <a:rPr lang="en-US" sz="2000" dirty="0"/>
              <a:t>Tax Court: </a:t>
            </a:r>
            <a:r>
              <a:rPr lang="en-US" sz="2000" i="1" dirty="0"/>
              <a:t>Pierce</a:t>
            </a:r>
            <a:r>
              <a:rPr lang="en-US" sz="2000" dirty="0"/>
              <a:t> is distinguishable – didn’t involve Section 404(a)(5) expenses.</a:t>
            </a:r>
          </a:p>
          <a:p>
            <a:pPr marL="742950" lvl="1" indent="-285750">
              <a:spcBef>
                <a:spcPct val="0"/>
              </a:spcBef>
              <a:spcAft>
                <a:spcPts val="1800"/>
              </a:spcAft>
            </a:pPr>
            <a:endParaRPr lang="en-US" sz="1600" dirty="0"/>
          </a:p>
          <a:p>
            <a:pPr marL="742950" lvl="1" indent="-285750">
              <a:spcBef>
                <a:spcPct val="0"/>
              </a:spcBef>
              <a:spcAft>
                <a:spcPts val="1800"/>
              </a:spcAft>
            </a:pPr>
            <a:endParaRPr lang="en-US" sz="1600" dirty="0"/>
          </a:p>
          <a:p>
            <a:pPr>
              <a:spcBef>
                <a:spcPct val="0"/>
              </a:spcBef>
              <a:spcAft>
                <a:spcPts val="1800"/>
              </a:spcAft>
            </a:pPr>
            <a:endParaRPr lang="en-US" sz="1600" dirty="0"/>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4</a:t>
            </a:fld>
            <a:endParaRPr lang="en-US" dirty="0"/>
          </a:p>
        </p:txBody>
      </p:sp>
      <p:sp>
        <p:nvSpPr>
          <p:cNvPr id="7" name="Title 2">
            <a:extLst>
              <a:ext uri="{FF2B5EF4-FFF2-40B4-BE49-F238E27FC236}">
                <a16:creationId xmlns:a16="http://schemas.microsoft.com/office/drawing/2014/main" id="{06B85767-1554-6E14-2231-3295CF2BDEFE}"/>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Jumping Through Hoops (Cont’d)</a:t>
            </a:r>
          </a:p>
        </p:txBody>
      </p:sp>
    </p:spTree>
    <p:extLst>
      <p:ext uri="{BB962C8B-B14F-4D97-AF65-F5344CB8AC3E}">
        <p14:creationId xmlns:p14="http://schemas.microsoft.com/office/powerpoint/2010/main" val="2383469371"/>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568741"/>
            <a:ext cx="10621160" cy="5224172"/>
          </a:xfrm>
        </p:spPr>
        <p:txBody>
          <a:bodyPr/>
          <a:lstStyle/>
          <a:p>
            <a:pPr marL="285750" indent="-285750">
              <a:spcBef>
                <a:spcPct val="0"/>
              </a:spcBef>
              <a:spcAft>
                <a:spcPts val="1800"/>
              </a:spcAft>
            </a:pPr>
            <a:r>
              <a:rPr lang="en-US" sz="2000" dirty="0"/>
              <a:t>Would Hoops, or its partners, be entitled to a deduction in a future year when Memphis Basketball actually pays the deferred compensation and such payments were included in the players’ income? Or would the deduction be permanently lost?</a:t>
            </a:r>
          </a:p>
          <a:p>
            <a:pPr marL="742950" lvl="1" indent="-285750">
              <a:spcBef>
                <a:spcPct val="0"/>
              </a:spcBef>
              <a:spcAft>
                <a:spcPts val="1800"/>
              </a:spcAft>
            </a:pPr>
            <a:r>
              <a:rPr lang="en-US" sz="2000" dirty="0"/>
              <a:t>According to the Service’s brief on appeal, “Hoops is certainly entitled to a deduction in later years when the deferred compensation is actually paid…”</a:t>
            </a:r>
          </a:p>
          <a:p>
            <a:pPr marL="742950" lvl="1" indent="-285750">
              <a:spcBef>
                <a:spcPct val="0"/>
              </a:spcBef>
              <a:spcAft>
                <a:spcPts val="1800"/>
              </a:spcAft>
            </a:pPr>
            <a:r>
              <a:rPr lang="en-US" sz="2000" dirty="0"/>
              <a:t>See also TAM 8939002 (“the deductibility of these amounts, therefore, is subject to the deduction timing rules of Section 404(a)(5) of the Code”).</a:t>
            </a:r>
          </a:p>
          <a:p>
            <a:pPr marL="742950" lvl="1" indent="-285750">
              <a:spcBef>
                <a:spcPct val="0"/>
              </a:spcBef>
              <a:spcAft>
                <a:spcPts val="1800"/>
              </a:spcAft>
            </a:pPr>
            <a:r>
              <a:rPr lang="en-US" sz="2000" dirty="0"/>
              <a:t>Seventh Circuit also stated Hoops would be entitled to a deduction once the compensation is actually paid.</a:t>
            </a:r>
          </a:p>
          <a:p>
            <a:pPr marL="742950" lvl="1" indent="-285750">
              <a:spcBef>
                <a:spcPct val="0"/>
              </a:spcBef>
              <a:spcAft>
                <a:spcPts val="1800"/>
              </a:spcAft>
            </a:pPr>
            <a:endParaRPr lang="en-US" sz="1600" dirty="0"/>
          </a:p>
          <a:p>
            <a:pPr marL="1201738" lvl="2" indent="-285750">
              <a:spcBef>
                <a:spcPct val="0"/>
              </a:spcBef>
              <a:spcAft>
                <a:spcPts val="1800"/>
              </a:spcAft>
            </a:pPr>
            <a:endParaRPr lang="en-US" sz="1600" dirty="0"/>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5</a:t>
            </a:fld>
            <a:endParaRPr lang="en-US" dirty="0"/>
          </a:p>
        </p:txBody>
      </p:sp>
      <p:sp>
        <p:nvSpPr>
          <p:cNvPr id="7" name="Title 2">
            <a:extLst>
              <a:ext uri="{FF2B5EF4-FFF2-40B4-BE49-F238E27FC236}">
                <a16:creationId xmlns:a16="http://schemas.microsoft.com/office/drawing/2014/main" id="{0D306EFA-7C63-E938-1B54-F5F92AF8ACC2}"/>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 Defensive Rebound</a:t>
            </a:r>
          </a:p>
        </p:txBody>
      </p:sp>
    </p:spTree>
    <p:extLst>
      <p:ext uri="{BB962C8B-B14F-4D97-AF65-F5344CB8AC3E}">
        <p14:creationId xmlns:p14="http://schemas.microsoft.com/office/powerpoint/2010/main" val="563951684"/>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83341"/>
            <a:ext cx="10515599" cy="5609572"/>
          </a:xfrm>
        </p:spPr>
        <p:txBody>
          <a:bodyPr/>
          <a:lstStyle/>
          <a:p>
            <a:pPr marL="285750" indent="-285750">
              <a:spcBef>
                <a:spcPct val="0"/>
              </a:spcBef>
              <a:spcAft>
                <a:spcPts val="1800"/>
              </a:spcAft>
            </a:pPr>
            <a:r>
              <a:rPr lang="en-US" sz="2000" dirty="0"/>
              <a:t>Deductibility would key on whether the future payment of the deferred compensation by Memphis Basketball would be considered both: </a:t>
            </a:r>
          </a:p>
          <a:p>
            <a:pPr marL="742950" lvl="1" indent="-285750">
              <a:spcBef>
                <a:spcPct val="0"/>
              </a:spcBef>
              <a:spcAft>
                <a:spcPts val="1800"/>
              </a:spcAft>
            </a:pPr>
            <a:r>
              <a:rPr lang="en-US" sz="2000" dirty="0"/>
              <a:t>(i) “paid or incurred” by during the taxable year; and</a:t>
            </a:r>
          </a:p>
          <a:p>
            <a:pPr marL="742950" lvl="1" indent="-285750">
              <a:spcBef>
                <a:spcPct val="0"/>
              </a:spcBef>
              <a:spcAft>
                <a:spcPts val="1800"/>
              </a:spcAft>
            </a:pPr>
            <a:r>
              <a:rPr lang="en-US" sz="2000" dirty="0"/>
              <a:t>(ii) in connection with a trade or business?</a:t>
            </a:r>
          </a:p>
          <a:p>
            <a:pPr marL="1201738" lvl="2" indent="-285750">
              <a:spcBef>
                <a:spcPct val="0"/>
              </a:spcBef>
              <a:spcAft>
                <a:spcPts val="1800"/>
              </a:spcAft>
            </a:pPr>
            <a:endParaRPr lang="en-US" sz="1600" dirty="0"/>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6</a:t>
            </a:fld>
            <a:endParaRPr lang="en-US" dirty="0"/>
          </a:p>
        </p:txBody>
      </p:sp>
      <p:sp>
        <p:nvSpPr>
          <p:cNvPr id="5" name="Title 2">
            <a:extLst>
              <a:ext uri="{FF2B5EF4-FFF2-40B4-BE49-F238E27FC236}">
                <a16:creationId xmlns:a16="http://schemas.microsoft.com/office/drawing/2014/main" id="{5EB0479F-A779-4C28-400D-05A64A4EA5C5}"/>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 Defensive Rebound (Cont’d)</a:t>
            </a:r>
          </a:p>
        </p:txBody>
      </p:sp>
    </p:spTree>
    <p:extLst>
      <p:ext uri="{BB962C8B-B14F-4D97-AF65-F5344CB8AC3E}">
        <p14:creationId xmlns:p14="http://schemas.microsoft.com/office/powerpoint/2010/main" val="2615487731"/>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83341"/>
            <a:ext cx="10515599" cy="5609572"/>
          </a:xfrm>
        </p:spPr>
        <p:txBody>
          <a:bodyPr/>
          <a:lstStyle/>
          <a:p>
            <a:pPr marL="285750" indent="-285750">
              <a:spcBef>
                <a:spcPct val="0"/>
              </a:spcBef>
              <a:spcAft>
                <a:spcPts val="1800"/>
              </a:spcAft>
            </a:pPr>
            <a:r>
              <a:rPr lang="en-US" sz="2000" dirty="0"/>
              <a:t>“Paid or incurred” by during the taxable year?</a:t>
            </a:r>
          </a:p>
          <a:p>
            <a:pPr marL="742950" lvl="1" indent="-285750">
              <a:spcBef>
                <a:spcPct val="0"/>
              </a:spcBef>
              <a:spcAft>
                <a:spcPts val="1800"/>
              </a:spcAft>
            </a:pPr>
            <a:r>
              <a:rPr lang="en-US" sz="2000" i="1" dirty="0"/>
              <a:t>Pierce</a:t>
            </a:r>
            <a:r>
              <a:rPr lang="en-US" sz="2000" dirty="0"/>
              <a:t> deems the seller to have paid the liability, but the deemed payment occurs in the year of sale.</a:t>
            </a:r>
            <a:endParaRPr lang="en-US" sz="2000" u="sng" dirty="0"/>
          </a:p>
          <a:p>
            <a:pPr marL="744538" lvl="1" indent="-285750">
              <a:spcBef>
                <a:spcPct val="0"/>
              </a:spcBef>
              <a:spcAft>
                <a:spcPts val="1800"/>
              </a:spcAft>
            </a:pPr>
            <a:r>
              <a:rPr lang="en-US" sz="2000" dirty="0"/>
              <a:t>Section 162(a) is written in the passive tense – it doesn’t say </a:t>
            </a:r>
            <a:r>
              <a:rPr lang="en-US" sz="2000" i="1" u="sng" dirty="0"/>
              <a:t>who</a:t>
            </a:r>
            <a:r>
              <a:rPr lang="en-US" sz="2000" dirty="0"/>
              <a:t> must make the payment.</a:t>
            </a:r>
          </a:p>
          <a:p>
            <a:pPr marL="1201738" lvl="2" indent="-285750">
              <a:spcBef>
                <a:spcPct val="0"/>
              </a:spcBef>
              <a:spcAft>
                <a:spcPts val="1800"/>
              </a:spcAft>
            </a:pPr>
            <a:endParaRPr lang="en-US" sz="1600" dirty="0"/>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7</a:t>
            </a:fld>
            <a:endParaRPr lang="en-US" dirty="0"/>
          </a:p>
        </p:txBody>
      </p:sp>
      <p:sp>
        <p:nvSpPr>
          <p:cNvPr id="5" name="Title 2">
            <a:extLst>
              <a:ext uri="{FF2B5EF4-FFF2-40B4-BE49-F238E27FC236}">
                <a16:creationId xmlns:a16="http://schemas.microsoft.com/office/drawing/2014/main" id="{5EB0479F-A779-4C28-400D-05A64A4EA5C5}"/>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 Defensive Rebound (Cont’d)</a:t>
            </a:r>
          </a:p>
        </p:txBody>
      </p:sp>
    </p:spTree>
    <p:extLst>
      <p:ext uri="{BB962C8B-B14F-4D97-AF65-F5344CB8AC3E}">
        <p14:creationId xmlns:p14="http://schemas.microsoft.com/office/powerpoint/2010/main" val="3389657816"/>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83341"/>
            <a:ext cx="10515599" cy="5609572"/>
          </a:xfrm>
        </p:spPr>
        <p:txBody>
          <a:bodyPr/>
          <a:lstStyle/>
          <a:p>
            <a:pPr marL="285750" indent="-285750">
              <a:spcBef>
                <a:spcPct val="0"/>
              </a:spcBef>
              <a:spcAft>
                <a:spcPts val="1800"/>
              </a:spcAft>
            </a:pPr>
            <a:r>
              <a:rPr lang="en-US" sz="2000" dirty="0"/>
              <a:t>“In connection with a trade or business”</a:t>
            </a:r>
          </a:p>
          <a:p>
            <a:pPr marL="744538" lvl="1" indent="-285750">
              <a:spcBef>
                <a:spcPct val="0"/>
              </a:spcBef>
              <a:spcAft>
                <a:spcPts val="1800"/>
              </a:spcAft>
            </a:pPr>
            <a:r>
              <a:rPr lang="en-US" sz="2000" dirty="0"/>
              <a:t>If the business were discontinued in the year of sale, would Hoops be prevented from claiming a deduction in a subsequent year? See Rev. Rul. 67-12.  </a:t>
            </a:r>
          </a:p>
          <a:p>
            <a:pPr marL="744538" lvl="1" indent="-285750">
              <a:spcBef>
                <a:spcPct val="0"/>
              </a:spcBef>
              <a:spcAft>
                <a:spcPts val="1800"/>
              </a:spcAft>
            </a:pPr>
            <a:r>
              <a:rPr lang="en-US" sz="2000" dirty="0"/>
              <a:t>If Hoops were dissolved after the sale, would it be prevented from claiming a deduction? See </a:t>
            </a:r>
            <a:r>
              <a:rPr lang="en-US" sz="2000" i="1" dirty="0"/>
              <a:t>Flood v. U.S.</a:t>
            </a:r>
            <a:r>
              <a:rPr lang="en-US" sz="2000" dirty="0"/>
              <a:t>, 133 F.2d 173, (1st Cir. 1943); </a:t>
            </a:r>
            <a:r>
              <a:rPr lang="en-US" sz="2000" i="1" dirty="0"/>
              <a:t>Ward v. Commissioner</a:t>
            </a:r>
            <a:r>
              <a:rPr lang="en-US" sz="2000" dirty="0"/>
              <a:t>, 20 T.C. 332 (1953), aff'd 224 F.2d 547 (9th Cir. 1955).</a:t>
            </a:r>
          </a:p>
          <a:p>
            <a:pPr marL="744538" lvl="1" indent="-285750">
              <a:spcBef>
                <a:spcPct val="0"/>
              </a:spcBef>
              <a:spcAft>
                <a:spcPts val="1800"/>
              </a:spcAft>
            </a:pPr>
            <a:r>
              <a:rPr lang="en-US" sz="2000" dirty="0"/>
              <a:t>What if Hoops were a corporation? See Rev. Rul. 75-223, </a:t>
            </a:r>
            <a:r>
              <a:rPr lang="en-US" sz="2000" i="1" dirty="0"/>
              <a:t>Dover Corporation and Subsidiaries v. Commissioner</a:t>
            </a:r>
            <a:r>
              <a:rPr lang="en-US" sz="2000" dirty="0"/>
              <a:t>, 122 T.C. 324 (2004).</a:t>
            </a:r>
          </a:p>
          <a:p>
            <a:pPr marL="1201738" lvl="2" indent="-285750">
              <a:spcBef>
                <a:spcPct val="0"/>
              </a:spcBef>
              <a:spcAft>
                <a:spcPts val="1800"/>
              </a:spcAft>
            </a:pPr>
            <a:endParaRPr lang="en-US" sz="1600" dirty="0"/>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8</a:t>
            </a:fld>
            <a:endParaRPr lang="en-US" dirty="0"/>
          </a:p>
        </p:txBody>
      </p:sp>
      <p:sp>
        <p:nvSpPr>
          <p:cNvPr id="5" name="Title 2">
            <a:extLst>
              <a:ext uri="{FF2B5EF4-FFF2-40B4-BE49-F238E27FC236}">
                <a16:creationId xmlns:a16="http://schemas.microsoft.com/office/drawing/2014/main" id="{5EB0479F-A779-4C28-400D-05A64A4EA5C5}"/>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 Defensive Rebound (Cont’d)</a:t>
            </a:r>
          </a:p>
        </p:txBody>
      </p:sp>
    </p:spTree>
    <p:extLst>
      <p:ext uri="{BB962C8B-B14F-4D97-AF65-F5344CB8AC3E}">
        <p14:creationId xmlns:p14="http://schemas.microsoft.com/office/powerpoint/2010/main" val="3709843102"/>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91629"/>
            <a:ext cx="10515599" cy="5609572"/>
          </a:xfrm>
          <a:ln>
            <a:solidFill>
              <a:schemeClr val="tx1"/>
            </a:solidFill>
          </a:ln>
        </p:spPr>
        <p:txBody>
          <a:bodyPr>
            <a:normAutofit/>
          </a:bodyPr>
          <a:lstStyle/>
          <a:p>
            <a:pPr marL="285750" indent="-285750">
              <a:spcBef>
                <a:spcPct val="0"/>
              </a:spcBef>
              <a:spcAft>
                <a:spcPts val="1800"/>
              </a:spcAft>
            </a:pPr>
            <a:r>
              <a:rPr lang="en-US" sz="2000" u="sng" dirty="0"/>
              <a:t>Option 1: Payment “Slam Dunk”</a:t>
            </a:r>
            <a:r>
              <a:rPr lang="en-US" sz="2000" dirty="0"/>
              <a:t>: Hoops pays the players their deferred compensation contemporaneously with closing.</a:t>
            </a:r>
          </a:p>
        </p:txBody>
      </p:sp>
      <p:sp>
        <p:nvSpPr>
          <p:cNvPr id="4" name="Slide Number Placeholder 3"/>
          <p:cNvSpPr>
            <a:spLocks noGrp="1"/>
          </p:cNvSpPr>
          <p:nvPr>
            <p:ph type="sldNum" sz="quarter" idx="11"/>
          </p:nvPr>
        </p:nvSpPr>
        <p:spPr/>
        <p:txBody>
          <a:bodyPr/>
          <a:lstStyle/>
          <a:p>
            <a:pPr>
              <a:defRPr/>
            </a:pPr>
            <a:fld id="{54CBA3DC-7465-4791-9A59-E1419C29F7E8}" type="slidenum">
              <a:rPr lang="en-US" smtClean="0"/>
              <a:t>9</a:t>
            </a:fld>
            <a:endParaRPr lang="en-US" dirty="0"/>
          </a:p>
        </p:txBody>
      </p:sp>
      <p:sp>
        <p:nvSpPr>
          <p:cNvPr id="7" name="Title 2">
            <a:extLst>
              <a:ext uri="{FF2B5EF4-FFF2-40B4-BE49-F238E27FC236}">
                <a16:creationId xmlns:a16="http://schemas.microsoft.com/office/drawing/2014/main" id="{DB3DA808-D53E-B36B-AED0-1F892C81B9ED}"/>
              </a:ext>
            </a:extLst>
          </p:cNvPr>
          <p:cNvSpPr txBox="1">
            <a:spLocks/>
          </p:cNvSpPr>
          <p:nvPr/>
        </p:nvSpPr>
        <p:spPr>
          <a:xfrm>
            <a:off x="838200" y="365125"/>
            <a:ext cx="10515600" cy="8512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III. Changing the Hoops Playbook</a:t>
            </a:r>
          </a:p>
        </p:txBody>
      </p:sp>
      <p:sp>
        <p:nvSpPr>
          <p:cNvPr id="11" name="Oval 10">
            <a:extLst>
              <a:ext uri="{FF2B5EF4-FFF2-40B4-BE49-F238E27FC236}">
                <a16:creationId xmlns:a16="http://schemas.microsoft.com/office/drawing/2014/main" id="{3D0185E5-00A6-86A4-384D-B707CDC188F5}"/>
              </a:ext>
            </a:extLst>
          </p:cNvPr>
          <p:cNvSpPr/>
          <p:nvPr/>
        </p:nvSpPr>
        <p:spPr>
          <a:xfrm>
            <a:off x="1847218" y="2136830"/>
            <a:ext cx="2194724" cy="8041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cxnSp>
        <p:nvCxnSpPr>
          <p:cNvPr id="20" name="Straight Connector 19">
            <a:extLst>
              <a:ext uri="{FF2B5EF4-FFF2-40B4-BE49-F238E27FC236}">
                <a16:creationId xmlns:a16="http://schemas.microsoft.com/office/drawing/2014/main" id="{F57DFCBE-763F-8A60-299D-A83F50F010E0}"/>
              </a:ext>
            </a:extLst>
          </p:cNvPr>
          <p:cNvCxnSpPr>
            <a:cxnSpLocks/>
            <a:stCxn id="13" idx="4"/>
            <a:endCxn id="22" idx="0"/>
          </p:cNvCxnSpPr>
          <p:nvPr/>
        </p:nvCxnSpPr>
        <p:spPr>
          <a:xfrm>
            <a:off x="3053804" y="3016183"/>
            <a:ext cx="3175" cy="179726"/>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2" name="Isosceles Triangle 21">
            <a:extLst>
              <a:ext uri="{FF2B5EF4-FFF2-40B4-BE49-F238E27FC236}">
                <a16:creationId xmlns:a16="http://schemas.microsoft.com/office/drawing/2014/main" id="{42698AF6-7DDB-2EBF-745E-0D411DF55A9A}"/>
              </a:ext>
            </a:extLst>
          </p:cNvPr>
          <p:cNvSpPr/>
          <p:nvPr/>
        </p:nvSpPr>
        <p:spPr>
          <a:xfrm>
            <a:off x="1755228" y="3195909"/>
            <a:ext cx="2603501" cy="1175120"/>
          </a:xfrm>
          <a:prstGeom prst="triangle">
            <a:avLst/>
          </a:prstGeom>
          <a:solidFill>
            <a:schemeClr val="accent1">
              <a:lumMod val="25000"/>
              <a:lumOff val="75000"/>
            </a:schemeClr>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Hoops, LP</a:t>
            </a:r>
          </a:p>
          <a:p>
            <a:pPr algn="ctr"/>
            <a:endParaRPr lang="en-US" dirty="0">
              <a:solidFill>
                <a:schemeClr val="tx1"/>
              </a:solidFill>
              <a:latin typeface="Gill Sans MT" panose="020B0502020104020203"/>
            </a:endParaRPr>
          </a:p>
        </p:txBody>
      </p:sp>
      <p:sp>
        <p:nvSpPr>
          <p:cNvPr id="23" name="Isosceles Triangle 22">
            <a:extLst>
              <a:ext uri="{FF2B5EF4-FFF2-40B4-BE49-F238E27FC236}">
                <a16:creationId xmlns:a16="http://schemas.microsoft.com/office/drawing/2014/main" id="{00277352-5171-199F-7ABC-90CB98CD6FC9}"/>
              </a:ext>
            </a:extLst>
          </p:cNvPr>
          <p:cNvSpPr/>
          <p:nvPr/>
        </p:nvSpPr>
        <p:spPr>
          <a:xfrm>
            <a:off x="8095073" y="3195554"/>
            <a:ext cx="2603501" cy="1175120"/>
          </a:xfrm>
          <a:prstGeom prst="triangle">
            <a:avLst/>
          </a:prstGeom>
          <a:solidFill>
            <a:schemeClr val="accent1">
              <a:lumMod val="25000"/>
              <a:lumOff val="75000"/>
            </a:schemeClr>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Memphis Basketball Partners, LP</a:t>
            </a:r>
          </a:p>
          <a:p>
            <a:pPr algn="ctr"/>
            <a:r>
              <a:rPr lang="en-US" dirty="0">
                <a:solidFill>
                  <a:schemeClr val="tx1"/>
                </a:solidFill>
                <a:latin typeface="Gill Sans MT" panose="020B0502020104020203"/>
              </a:rPr>
              <a:t> </a:t>
            </a:r>
          </a:p>
        </p:txBody>
      </p:sp>
      <p:sp>
        <p:nvSpPr>
          <p:cNvPr id="35" name="Oval 34">
            <a:extLst>
              <a:ext uri="{FF2B5EF4-FFF2-40B4-BE49-F238E27FC236}">
                <a16:creationId xmlns:a16="http://schemas.microsoft.com/office/drawing/2014/main" id="{64386B58-E5D8-405D-1EB2-B4C91F745215}"/>
              </a:ext>
            </a:extLst>
          </p:cNvPr>
          <p:cNvSpPr/>
          <p:nvPr/>
        </p:nvSpPr>
        <p:spPr>
          <a:xfrm>
            <a:off x="1901830" y="2177013"/>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13" name="Oval 12">
            <a:extLst>
              <a:ext uri="{FF2B5EF4-FFF2-40B4-BE49-F238E27FC236}">
                <a16:creationId xmlns:a16="http://schemas.microsoft.com/office/drawing/2014/main" id="{DEE36C27-0E6E-90BE-6AC3-95F8A863B225}"/>
              </a:ext>
            </a:extLst>
          </p:cNvPr>
          <p:cNvSpPr/>
          <p:nvPr/>
        </p:nvSpPr>
        <p:spPr>
          <a:xfrm>
            <a:off x="1956442" y="2212055"/>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Seller Partners</a:t>
            </a:r>
          </a:p>
        </p:txBody>
      </p:sp>
      <p:sp>
        <p:nvSpPr>
          <p:cNvPr id="57" name="Oval 56">
            <a:extLst>
              <a:ext uri="{FF2B5EF4-FFF2-40B4-BE49-F238E27FC236}">
                <a16:creationId xmlns:a16="http://schemas.microsoft.com/office/drawing/2014/main" id="{7DB5C711-0D88-6E05-429C-409162D66D24}"/>
              </a:ext>
            </a:extLst>
          </p:cNvPr>
          <p:cNvSpPr/>
          <p:nvPr/>
        </p:nvSpPr>
        <p:spPr>
          <a:xfrm>
            <a:off x="8190238" y="2155322"/>
            <a:ext cx="2194724" cy="8041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cxnSp>
        <p:nvCxnSpPr>
          <p:cNvPr id="58" name="Straight Connector 57">
            <a:extLst>
              <a:ext uri="{FF2B5EF4-FFF2-40B4-BE49-F238E27FC236}">
                <a16:creationId xmlns:a16="http://schemas.microsoft.com/office/drawing/2014/main" id="{AB431516-3157-7755-B869-CC9EAD7A87B6}"/>
              </a:ext>
            </a:extLst>
          </p:cNvPr>
          <p:cNvCxnSpPr>
            <a:cxnSpLocks/>
            <a:stCxn id="60" idx="4"/>
          </p:cNvCxnSpPr>
          <p:nvPr/>
        </p:nvCxnSpPr>
        <p:spPr>
          <a:xfrm>
            <a:off x="9396824" y="3034675"/>
            <a:ext cx="3175" cy="179726"/>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A093AE36-3CF8-FCF5-752F-8AFC61A569AB}"/>
              </a:ext>
            </a:extLst>
          </p:cNvPr>
          <p:cNvSpPr/>
          <p:nvPr/>
        </p:nvSpPr>
        <p:spPr>
          <a:xfrm>
            <a:off x="8244850" y="2195505"/>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60" name="Oval 59">
            <a:extLst>
              <a:ext uri="{FF2B5EF4-FFF2-40B4-BE49-F238E27FC236}">
                <a16:creationId xmlns:a16="http://schemas.microsoft.com/office/drawing/2014/main" id="{2E57407F-A7C5-8A45-283D-32D8831AFE7F}"/>
              </a:ext>
            </a:extLst>
          </p:cNvPr>
          <p:cNvSpPr/>
          <p:nvPr/>
        </p:nvSpPr>
        <p:spPr>
          <a:xfrm>
            <a:off x="8299462" y="2230547"/>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Buyer Partners</a:t>
            </a:r>
          </a:p>
        </p:txBody>
      </p:sp>
      <p:sp>
        <p:nvSpPr>
          <p:cNvPr id="65" name="Oval 64">
            <a:extLst>
              <a:ext uri="{FF2B5EF4-FFF2-40B4-BE49-F238E27FC236}">
                <a16:creationId xmlns:a16="http://schemas.microsoft.com/office/drawing/2014/main" id="{334F2ECC-8F53-27CB-FA96-A49C915EA324}"/>
              </a:ext>
            </a:extLst>
          </p:cNvPr>
          <p:cNvSpPr/>
          <p:nvPr/>
        </p:nvSpPr>
        <p:spPr>
          <a:xfrm>
            <a:off x="5035560" y="4533816"/>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Gill Sans MT" panose="020B0502020104020203"/>
            </a:endParaRPr>
          </a:p>
        </p:txBody>
      </p:sp>
      <p:sp>
        <p:nvSpPr>
          <p:cNvPr id="66" name="Oval 65">
            <a:extLst>
              <a:ext uri="{FF2B5EF4-FFF2-40B4-BE49-F238E27FC236}">
                <a16:creationId xmlns:a16="http://schemas.microsoft.com/office/drawing/2014/main" id="{E20AA3D4-44A9-5270-3BD7-7A364E87057D}"/>
              </a:ext>
            </a:extLst>
          </p:cNvPr>
          <p:cNvSpPr/>
          <p:nvPr/>
        </p:nvSpPr>
        <p:spPr>
          <a:xfrm>
            <a:off x="5090172" y="4568858"/>
            <a:ext cx="2194724" cy="80412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Gill Sans MT" panose="020B0502020104020203"/>
              </a:rPr>
              <a:t>Players</a:t>
            </a:r>
          </a:p>
        </p:txBody>
      </p:sp>
      <p:sp>
        <p:nvSpPr>
          <p:cNvPr id="68" name="TextBox 67">
            <a:extLst>
              <a:ext uri="{FF2B5EF4-FFF2-40B4-BE49-F238E27FC236}">
                <a16:creationId xmlns:a16="http://schemas.microsoft.com/office/drawing/2014/main" id="{CA73CFAB-3D6F-1DA5-91B0-9984451B2BC5}"/>
              </a:ext>
            </a:extLst>
          </p:cNvPr>
          <p:cNvSpPr txBox="1"/>
          <p:nvPr/>
        </p:nvSpPr>
        <p:spPr>
          <a:xfrm>
            <a:off x="2621828" y="4923011"/>
            <a:ext cx="2724832" cy="369332"/>
          </a:xfrm>
          <a:prstGeom prst="rect">
            <a:avLst/>
          </a:prstGeom>
          <a:noFill/>
        </p:spPr>
        <p:txBody>
          <a:bodyPr wrap="square">
            <a:spAutoFit/>
          </a:bodyPr>
          <a:lstStyle/>
          <a:p>
            <a:pPr algn="ctr"/>
            <a:r>
              <a:rPr lang="en-US" dirty="0">
                <a:latin typeface="Gill Sans MT" panose="020B0502020104020203"/>
              </a:rPr>
              <a:t>Employment Contract</a:t>
            </a:r>
          </a:p>
        </p:txBody>
      </p:sp>
      <p:cxnSp>
        <p:nvCxnSpPr>
          <p:cNvPr id="71" name="Connector: Elbow 70">
            <a:extLst>
              <a:ext uri="{FF2B5EF4-FFF2-40B4-BE49-F238E27FC236}">
                <a16:creationId xmlns:a16="http://schemas.microsoft.com/office/drawing/2014/main" id="{1140DD06-550A-D970-87B5-30FCC36EFEFB}"/>
              </a:ext>
            </a:extLst>
          </p:cNvPr>
          <p:cNvCxnSpPr>
            <a:cxnSpLocks/>
          </p:cNvCxnSpPr>
          <p:nvPr/>
        </p:nvCxnSpPr>
        <p:spPr>
          <a:xfrm rot="10800000">
            <a:off x="2994954" y="4371029"/>
            <a:ext cx="1978581" cy="564851"/>
          </a:xfrm>
          <a:prstGeom prst="bentConnector2">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a:extLst>
              <a:ext uri="{FF2B5EF4-FFF2-40B4-BE49-F238E27FC236}">
                <a16:creationId xmlns:a16="http://schemas.microsoft.com/office/drawing/2014/main" id="{5E598FD7-634A-9181-101F-5C46F1A18F8F}"/>
              </a:ext>
            </a:extLst>
          </p:cNvPr>
          <p:cNvCxnSpPr>
            <a:cxnSpLocks/>
          </p:cNvCxnSpPr>
          <p:nvPr/>
        </p:nvCxnSpPr>
        <p:spPr>
          <a:xfrm rot="10800000">
            <a:off x="3161875" y="4355605"/>
            <a:ext cx="1978581" cy="365760"/>
          </a:xfrm>
          <a:prstGeom prst="bentConnector2">
            <a:avLst/>
          </a:prstGeom>
          <a:ln w="38100">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5FC64D04-306C-4575-8CF5-3F494CF0B533}"/>
              </a:ext>
            </a:extLst>
          </p:cNvPr>
          <p:cNvSpPr txBox="1"/>
          <p:nvPr/>
        </p:nvSpPr>
        <p:spPr>
          <a:xfrm>
            <a:off x="3395183" y="4349150"/>
            <a:ext cx="2673341" cy="369332"/>
          </a:xfrm>
          <a:prstGeom prst="rect">
            <a:avLst/>
          </a:prstGeom>
          <a:noFill/>
        </p:spPr>
        <p:txBody>
          <a:bodyPr wrap="square">
            <a:spAutoFit/>
          </a:bodyPr>
          <a:lstStyle/>
          <a:p>
            <a:pPr algn="ctr"/>
            <a:r>
              <a:rPr lang="en-US" dirty="0">
                <a:solidFill>
                  <a:srgbClr val="FF0000"/>
                </a:solidFill>
                <a:latin typeface="Gill Sans MT" panose="020B0502020104020203"/>
              </a:rPr>
              <a:t>~$12.7 million</a:t>
            </a:r>
          </a:p>
        </p:txBody>
      </p:sp>
      <p:cxnSp>
        <p:nvCxnSpPr>
          <p:cNvPr id="76" name="Connector: Elbow 75">
            <a:extLst>
              <a:ext uri="{FF2B5EF4-FFF2-40B4-BE49-F238E27FC236}">
                <a16:creationId xmlns:a16="http://schemas.microsoft.com/office/drawing/2014/main" id="{AB169A69-EC19-A8A6-93CD-2CDB95BF15AA}"/>
              </a:ext>
            </a:extLst>
          </p:cNvPr>
          <p:cNvCxnSpPr>
            <a:cxnSpLocks/>
            <a:stCxn id="23" idx="1"/>
            <a:endCxn id="22" idx="5"/>
          </p:cNvCxnSpPr>
          <p:nvPr/>
        </p:nvCxnSpPr>
        <p:spPr>
          <a:xfrm rot="10800000" flipV="1">
            <a:off x="3707854" y="3783113"/>
            <a:ext cx="5038094" cy="355"/>
          </a:xfrm>
          <a:prstGeom prst="bentConnector3">
            <a:avLst>
              <a:gd name="adj1" fmla="val 50000"/>
            </a:avLst>
          </a:prstGeom>
          <a:ln w="381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98AAC217-9138-7CC0-9665-0BE69CF6C29B}"/>
              </a:ext>
            </a:extLst>
          </p:cNvPr>
          <p:cNvSpPr txBox="1"/>
          <p:nvPr/>
        </p:nvSpPr>
        <p:spPr>
          <a:xfrm>
            <a:off x="3292108" y="3150837"/>
            <a:ext cx="1328301" cy="646331"/>
          </a:xfrm>
          <a:prstGeom prst="rect">
            <a:avLst/>
          </a:prstGeom>
          <a:noFill/>
        </p:spPr>
        <p:txBody>
          <a:bodyPr wrap="square">
            <a:spAutoFit/>
          </a:bodyPr>
          <a:lstStyle/>
          <a:p>
            <a:pPr algn="ctr"/>
            <a:r>
              <a:rPr lang="en-US" dirty="0">
                <a:solidFill>
                  <a:srgbClr val="FF0000"/>
                </a:solidFill>
                <a:latin typeface="Gill Sans MT" panose="020B0502020104020203"/>
              </a:rPr>
              <a:t>Purchase Price</a:t>
            </a:r>
          </a:p>
        </p:txBody>
      </p:sp>
      <p:sp>
        <p:nvSpPr>
          <p:cNvPr id="84" name="TextBox 83">
            <a:extLst>
              <a:ext uri="{FF2B5EF4-FFF2-40B4-BE49-F238E27FC236}">
                <a16:creationId xmlns:a16="http://schemas.microsoft.com/office/drawing/2014/main" id="{2FFEF0FD-4A39-78FB-D38A-FFF0D7CE509B}"/>
              </a:ext>
            </a:extLst>
          </p:cNvPr>
          <p:cNvSpPr txBox="1"/>
          <p:nvPr/>
        </p:nvSpPr>
        <p:spPr>
          <a:xfrm>
            <a:off x="6728925" y="2914531"/>
            <a:ext cx="2430396" cy="923330"/>
          </a:xfrm>
          <a:prstGeom prst="rect">
            <a:avLst/>
          </a:prstGeom>
          <a:noFill/>
        </p:spPr>
        <p:txBody>
          <a:bodyPr wrap="square">
            <a:spAutoFit/>
          </a:bodyPr>
          <a:lstStyle/>
          <a:p>
            <a:pPr algn="ctr"/>
            <a:r>
              <a:rPr lang="en-US" dirty="0">
                <a:solidFill>
                  <a:srgbClr val="FF0000"/>
                </a:solidFill>
                <a:latin typeface="Gill Sans MT" panose="020B0502020104020203"/>
              </a:rPr>
              <a:t>Assets &amp; Liabilities (Excluding Employment Contract Liability)</a:t>
            </a:r>
          </a:p>
        </p:txBody>
      </p:sp>
    </p:spTree>
    <p:extLst>
      <p:ext uri="{BB962C8B-B14F-4D97-AF65-F5344CB8AC3E}">
        <p14:creationId xmlns:p14="http://schemas.microsoft.com/office/powerpoint/2010/main" val="1365234326"/>
      </p:ext>
    </p:extLst>
  </p:cSld>
  <p:clrMapOvr>
    <a:masterClrMapping/>
  </p:clrMapOvr>
</p:sld>
</file>

<file path=ppt/theme/theme1.xml><?xml version="1.0" encoding="utf-8"?>
<a:theme xmlns:thm15="http://schemas.microsoft.com/office/thememl/2012/main"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1900-01-01T06:00:00.0000000Z</dcterms:created>
  <dcterms:modified xsi:type="dcterms:W3CDTF">1900-01-01T06:00:00.0000000Z</dcterms:modified>
</coreProperties>
</file>