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88" r:id="rId2"/>
    <p:sldId id="326" r:id="rId3"/>
    <p:sldId id="378" r:id="rId4"/>
    <p:sldId id="325" r:id="rId5"/>
    <p:sldId id="328" r:id="rId6"/>
    <p:sldId id="379" r:id="rId7"/>
    <p:sldId id="380" r:id="rId8"/>
    <p:sldId id="329" r:id="rId9"/>
    <p:sldId id="346" r:id="rId10"/>
    <p:sldId id="330" r:id="rId11"/>
    <p:sldId id="381" r:id="rId12"/>
    <p:sldId id="382" r:id="rId13"/>
    <p:sldId id="331" r:id="rId14"/>
    <p:sldId id="333" r:id="rId15"/>
    <p:sldId id="374" r:id="rId16"/>
    <p:sldId id="375" r:id="rId17"/>
    <p:sldId id="384" r:id="rId18"/>
    <p:sldId id="383" r:id="rId19"/>
    <p:sldId id="377" r:id="rId20"/>
    <p:sldId id="385" r:id="rId21"/>
    <p:sldId id="376" r:id="rId22"/>
    <p:sldId id="386" r:id="rId23"/>
    <p:sldId id="334" r:id="rId24"/>
    <p:sldId id="335" r:id="rId25"/>
    <p:sldId id="344" r:id="rId26"/>
    <p:sldId id="336" r:id="rId27"/>
    <p:sldId id="388" r:id="rId28"/>
    <p:sldId id="389" r:id="rId29"/>
    <p:sldId id="390" r:id="rId30"/>
    <p:sldId id="391" r:id="rId31"/>
    <p:sldId id="350" r:id="rId32"/>
    <p:sldId id="408" r:id="rId33"/>
    <p:sldId id="387" r:id="rId34"/>
    <p:sldId id="352" r:id="rId35"/>
    <p:sldId id="339" r:id="rId36"/>
    <p:sldId id="353" r:id="rId37"/>
    <p:sldId id="392" r:id="rId38"/>
    <p:sldId id="356" r:id="rId39"/>
    <p:sldId id="393" r:id="rId40"/>
    <p:sldId id="394" r:id="rId41"/>
    <p:sldId id="341" r:id="rId42"/>
    <p:sldId id="395" r:id="rId43"/>
    <p:sldId id="357" r:id="rId44"/>
    <p:sldId id="358" r:id="rId45"/>
    <p:sldId id="396" r:id="rId46"/>
    <p:sldId id="397" r:id="rId47"/>
    <p:sldId id="398" r:id="rId48"/>
    <p:sldId id="399" r:id="rId49"/>
    <p:sldId id="400" r:id="rId50"/>
    <p:sldId id="401" r:id="rId51"/>
    <p:sldId id="402" r:id="rId52"/>
    <p:sldId id="403" r:id="rId53"/>
    <p:sldId id="404" r:id="rId54"/>
    <p:sldId id="405" r:id="rId55"/>
    <p:sldId id="406" r:id="rId56"/>
    <p:sldId id="407"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Devetski" initials="TD" lastIdx="5" clrIdx="0">
    <p:extLst>
      <p:ext uri="{19B8F6BF-5375-455C-9EA6-DF929625EA0E}">
        <p15:presenceInfo xmlns:p15="http://schemas.microsoft.com/office/powerpoint/2012/main" userId="S::Tim.Devetski@ey.com::a4645708-02f1-4798-baef-9a0fbe895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F9"/>
    <a:srgbClr val="623D41"/>
    <a:srgbClr val="84A3FE"/>
    <a:srgbClr val="195DA6"/>
    <a:srgbClr val="000000"/>
    <a:srgbClr val="0D3862"/>
    <a:srgbClr val="102A44"/>
    <a:srgbClr val="3E9AE8"/>
    <a:srgbClr val="614146"/>
    <a:srgbClr val="3B1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3CEAE-FEDE-4B53-9FB1-3144F971F02A}" v="1" dt="2023-10-30T22:38:20.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snapToGrid="0">
      <p:cViewPr>
        <p:scale>
          <a:sx n="67" d="100"/>
          <a:sy n="67" d="100"/>
        </p:scale>
        <p:origin x="472" y="44"/>
      </p:cViewPr>
      <p:guideLst>
        <p:guide orient="horz" pos="2232"/>
        <p:guide pos="3840"/>
      </p:guideLst>
    </p:cSldViewPr>
  </p:slideViewPr>
  <p:notesTextViewPr>
    <p:cViewPr>
      <p:scale>
        <a:sx n="3" d="2"/>
        <a:sy n="3" d="2"/>
      </p:scale>
      <p:origin x="0" y="0"/>
    </p:cViewPr>
  </p:notesTextViewPr>
  <p:sorterViewPr>
    <p:cViewPr>
      <p:scale>
        <a:sx n="190" d="100"/>
        <a:sy n="190" d="100"/>
      </p:scale>
      <p:origin x="0" y="-8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Huck" userId="aab0997c-8b0d-40e8-a4df-b985fccbde1e" providerId="ADAL" clId="{50E3CEAE-FEDE-4B53-9FB1-3144F971F02A}"/>
    <pc:docChg chg="modSld modNotesMaster">
      <pc:chgData name="Martin Huck" userId="aab0997c-8b0d-40e8-a4df-b985fccbde1e" providerId="ADAL" clId="{50E3CEAE-FEDE-4B53-9FB1-3144F971F02A}" dt="2023-10-30T23:32:46.410" v="20" actId="20577"/>
      <pc:docMkLst>
        <pc:docMk/>
      </pc:docMkLst>
      <pc:sldChg chg="modSp mod">
        <pc:chgData name="Martin Huck" userId="aab0997c-8b0d-40e8-a4df-b985fccbde1e" providerId="ADAL" clId="{50E3CEAE-FEDE-4B53-9FB1-3144F971F02A}" dt="2023-10-30T23:32:46.410" v="20" actId="20577"/>
        <pc:sldMkLst>
          <pc:docMk/>
          <pc:sldMk cId="3966381787" sldId="288"/>
        </pc:sldMkLst>
        <pc:spChg chg="mod">
          <ac:chgData name="Martin Huck" userId="aab0997c-8b0d-40e8-a4df-b985fccbde1e" providerId="ADAL" clId="{50E3CEAE-FEDE-4B53-9FB1-3144F971F02A}" dt="2023-10-30T23:32:46.410" v="20" actId="20577"/>
          <ac:spMkLst>
            <pc:docMk/>
            <pc:sldMk cId="3966381787" sldId="288"/>
            <ac:spMk id="9" creationId="{36E44A75-9641-4E50-80FC-33D1F7D85B2D}"/>
          </ac:spMkLst>
        </pc:spChg>
      </pc:sldChg>
      <pc:sldChg chg="modSp mod">
        <pc:chgData name="Martin Huck" userId="aab0997c-8b0d-40e8-a4df-b985fccbde1e" providerId="ADAL" clId="{50E3CEAE-FEDE-4B53-9FB1-3144F971F02A}" dt="2023-10-30T22:35:30.721" v="11" actId="6549"/>
        <pc:sldMkLst>
          <pc:docMk/>
          <pc:sldMk cId="1489040020" sldId="339"/>
        </pc:sldMkLst>
        <pc:spChg chg="mod">
          <ac:chgData name="Martin Huck" userId="aab0997c-8b0d-40e8-a4df-b985fccbde1e" providerId="ADAL" clId="{50E3CEAE-FEDE-4B53-9FB1-3144F971F02A}" dt="2023-10-30T22:35:30.721" v="11" actId="6549"/>
          <ac:spMkLst>
            <pc:docMk/>
            <pc:sldMk cId="1489040020" sldId="339"/>
            <ac:spMk id="8" creationId="{0EA943E2-2F53-7C90-B835-D8C65756004D}"/>
          </ac:spMkLst>
        </pc:spChg>
      </pc:sldChg>
      <pc:sldChg chg="modSp mod">
        <pc:chgData name="Martin Huck" userId="aab0997c-8b0d-40e8-a4df-b985fccbde1e" providerId="ADAL" clId="{50E3CEAE-FEDE-4B53-9FB1-3144F971F02A}" dt="2023-10-30T22:35:12.152" v="9" actId="6549"/>
        <pc:sldMkLst>
          <pc:docMk/>
          <pc:sldMk cId="1747469561" sldId="391"/>
        </pc:sldMkLst>
        <pc:spChg chg="mod">
          <ac:chgData name="Martin Huck" userId="aab0997c-8b0d-40e8-a4df-b985fccbde1e" providerId="ADAL" clId="{50E3CEAE-FEDE-4B53-9FB1-3144F971F02A}" dt="2023-10-30T22:35:12.152" v="9" actId="6549"/>
          <ac:spMkLst>
            <pc:docMk/>
            <pc:sldMk cId="1747469561" sldId="391"/>
            <ac:spMk id="7" creationId="{1050CBFA-FD03-3E5A-77CA-F8ACDCBAF0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5801B6B-EE70-4052-8E76-EC1BDB565DE8}" type="datetimeFigureOut">
              <a:rPr lang="en-US" smtClean="0"/>
              <a:t>10/30/2023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7DC2336-C633-4B55-8822-E75DFCC425BD}" type="slidenum">
              <a:rPr lang="en-US" smtClean="0"/>
              <a:t>‹#›</a:t>
            </a:fld>
            <a:endParaRPr lang="en-US"/>
          </a:p>
        </p:txBody>
      </p:sp>
    </p:spTree>
    <p:extLst>
      <p:ext uri="{BB962C8B-B14F-4D97-AF65-F5344CB8AC3E}">
        <p14:creationId xmlns:p14="http://schemas.microsoft.com/office/powerpoint/2010/main" val="186762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9654-9B4C-4447-A0BF-D72F8EE91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CBBC55-513E-4AEC-8FFA-B28065089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B057828-8743-4504-93D9-E9AEB22F4AF1}"/>
              </a:ext>
            </a:extLst>
          </p:cNvPr>
          <p:cNvSpPr>
            <a:spLocks noGrp="1"/>
          </p:cNvSpPr>
          <p:nvPr>
            <p:ph type="sldNum" sz="quarter" idx="12"/>
          </p:nvPr>
        </p:nvSpPr>
        <p:spPr/>
        <p:txBody>
          <a:bodyPr/>
          <a:lstStyle/>
          <a:p>
            <a:fld id="{65AFAB5D-A498-4573-A847-903418A04ABF}" type="slidenum">
              <a:rPr lang="en-US" smtClean="0"/>
              <a:t>‹#›</a:t>
            </a:fld>
            <a:endParaRPr lang="en-US"/>
          </a:p>
        </p:txBody>
      </p:sp>
      <p:sp>
        <p:nvSpPr>
          <p:cNvPr id="7" name="Footer Placeholder 4">
            <a:extLst>
              <a:ext uri="{FF2B5EF4-FFF2-40B4-BE49-F238E27FC236}">
                <a16:creationId xmlns:a16="http://schemas.microsoft.com/office/drawing/2014/main" id="{51B3B83F-FD11-40F8-A1DA-5B2CB4314812}"/>
              </a:ext>
            </a:extLst>
          </p:cNvPr>
          <p:cNvSpPr>
            <a:spLocks noGrp="1"/>
          </p:cNvSpPr>
          <p:nvPr>
            <p:ph type="ftr" sz="quarter" idx="11"/>
          </p:nvPr>
        </p:nvSpPr>
        <p:spPr>
          <a:xfrm>
            <a:off x="838200" y="6356350"/>
            <a:ext cx="7315200" cy="365125"/>
          </a:xfrm>
        </p:spPr>
        <p:txBody>
          <a:bodyPr/>
          <a:lstStyle/>
          <a:p>
            <a:endParaRPr lang="en-US"/>
          </a:p>
        </p:txBody>
      </p:sp>
    </p:spTree>
    <p:extLst>
      <p:ext uri="{BB962C8B-B14F-4D97-AF65-F5344CB8AC3E}">
        <p14:creationId xmlns:p14="http://schemas.microsoft.com/office/powerpoint/2010/main" val="31058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3826-38EB-4F6A-A149-B4FFF65D7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B61BC2-A630-4CE3-8CB9-840FBD169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536C84-1AC2-45CD-B641-83F4DF79A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0FA971B-8F32-4834-B626-332A02A5B304}"/>
              </a:ext>
            </a:extLst>
          </p:cNvPr>
          <p:cNvSpPr>
            <a:spLocks noGrp="1"/>
          </p:cNvSpPr>
          <p:nvPr>
            <p:ph type="sldNum" sz="quarter" idx="12"/>
          </p:nvPr>
        </p:nvSpPr>
        <p:spPr/>
        <p:txBody>
          <a:bodyPr/>
          <a:lstStyle/>
          <a:p>
            <a:fld id="{65AFAB5D-A498-4573-A847-903418A04ABF}" type="slidenum">
              <a:rPr lang="en-US" smtClean="0"/>
              <a:t>‹#›</a:t>
            </a:fld>
            <a:endParaRPr lang="en-US"/>
          </a:p>
        </p:txBody>
      </p:sp>
      <p:sp>
        <p:nvSpPr>
          <p:cNvPr id="8" name="Footer Placeholder 5">
            <a:extLst>
              <a:ext uri="{FF2B5EF4-FFF2-40B4-BE49-F238E27FC236}">
                <a16:creationId xmlns:a16="http://schemas.microsoft.com/office/drawing/2014/main" id="{A799E051-2010-4AAA-9D76-11142307FAD8}"/>
              </a:ext>
            </a:extLst>
          </p:cNvPr>
          <p:cNvSpPr>
            <a:spLocks noGrp="1"/>
          </p:cNvSpPr>
          <p:nvPr>
            <p:ph type="ftr" sz="quarter" idx="11"/>
          </p:nvPr>
        </p:nvSpPr>
        <p:spPr>
          <a:xfrm>
            <a:off x="838200" y="6356350"/>
            <a:ext cx="7315200" cy="365125"/>
          </a:xfrm>
        </p:spPr>
        <p:txBody>
          <a:bodyPr/>
          <a:lstStyle/>
          <a:p>
            <a:endParaRPr lang="en-US"/>
          </a:p>
        </p:txBody>
      </p:sp>
    </p:spTree>
    <p:extLst>
      <p:ext uri="{BB962C8B-B14F-4D97-AF65-F5344CB8AC3E}">
        <p14:creationId xmlns:p14="http://schemas.microsoft.com/office/powerpoint/2010/main" val="179819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450E-1FEF-4E9A-A4EB-63AD7FFE3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B8F8F-2776-43E3-BD5E-6C2A7E99F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1E8F9B-4981-42A0-8EB8-65B1A1BA632D}"/>
              </a:ext>
            </a:extLst>
          </p:cNvPr>
          <p:cNvSpPr>
            <a:spLocks noGrp="1"/>
          </p:cNvSpPr>
          <p:nvPr>
            <p:ph type="sldNum" sz="quarter" idx="12"/>
          </p:nvPr>
        </p:nvSpPr>
        <p:spPr/>
        <p:txBody>
          <a:bodyPr/>
          <a:lstStyle/>
          <a:p>
            <a:fld id="{65AFAB5D-A498-4573-A847-903418A04ABF}" type="slidenum">
              <a:rPr lang="en-US" smtClean="0"/>
              <a:t>‹#›</a:t>
            </a:fld>
            <a:endParaRPr lang="en-US"/>
          </a:p>
        </p:txBody>
      </p:sp>
      <p:sp>
        <p:nvSpPr>
          <p:cNvPr id="8" name="Footer Placeholder 4">
            <a:extLst>
              <a:ext uri="{FF2B5EF4-FFF2-40B4-BE49-F238E27FC236}">
                <a16:creationId xmlns:a16="http://schemas.microsoft.com/office/drawing/2014/main" id="{A8BBFDB4-6B66-40B2-8A65-FF4BE5D49B37}"/>
              </a:ext>
            </a:extLst>
          </p:cNvPr>
          <p:cNvSpPr>
            <a:spLocks noGrp="1"/>
          </p:cNvSpPr>
          <p:nvPr>
            <p:ph type="ftr" sz="quarter" idx="11"/>
          </p:nvPr>
        </p:nvSpPr>
        <p:spPr>
          <a:xfrm>
            <a:off x="838200" y="6356350"/>
            <a:ext cx="7315200" cy="365125"/>
          </a:xfrm>
        </p:spPr>
        <p:txBody>
          <a:bodyPr/>
          <a:lstStyle/>
          <a:p>
            <a:endParaRPr lang="en-US"/>
          </a:p>
        </p:txBody>
      </p:sp>
    </p:spTree>
    <p:extLst>
      <p:ext uri="{BB962C8B-B14F-4D97-AF65-F5344CB8AC3E}">
        <p14:creationId xmlns:p14="http://schemas.microsoft.com/office/powerpoint/2010/main" val="273230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6D14-2347-4150-8BE0-C6AA1CE7D2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EC9D4F-B01A-47BD-8401-C2B86F767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4D6001F-032E-4E8C-9577-C8E4155B63B1}"/>
              </a:ext>
            </a:extLst>
          </p:cNvPr>
          <p:cNvSpPr>
            <a:spLocks noGrp="1"/>
          </p:cNvSpPr>
          <p:nvPr>
            <p:ph type="sldNum" sz="quarter" idx="12"/>
          </p:nvPr>
        </p:nvSpPr>
        <p:spPr/>
        <p:txBody>
          <a:bodyPr/>
          <a:lstStyle/>
          <a:p>
            <a:fld id="{65AFAB5D-A498-4573-A847-903418A04ABF}" type="slidenum">
              <a:rPr lang="en-US" smtClean="0"/>
              <a:t>‹#›</a:t>
            </a:fld>
            <a:endParaRPr lang="en-US"/>
          </a:p>
        </p:txBody>
      </p:sp>
      <p:sp>
        <p:nvSpPr>
          <p:cNvPr id="7" name="Footer Placeholder 4">
            <a:extLst>
              <a:ext uri="{FF2B5EF4-FFF2-40B4-BE49-F238E27FC236}">
                <a16:creationId xmlns:a16="http://schemas.microsoft.com/office/drawing/2014/main" id="{0E3E7CFF-8A91-489F-8A78-13633D2C93D0}"/>
              </a:ext>
            </a:extLst>
          </p:cNvPr>
          <p:cNvSpPr>
            <a:spLocks noGrp="1"/>
          </p:cNvSpPr>
          <p:nvPr>
            <p:ph type="ftr" sz="quarter" idx="11"/>
          </p:nvPr>
        </p:nvSpPr>
        <p:spPr>
          <a:xfrm>
            <a:off x="838200" y="6356350"/>
            <a:ext cx="7315200" cy="365125"/>
          </a:xfrm>
        </p:spPr>
        <p:txBody>
          <a:bodyPr/>
          <a:lstStyle/>
          <a:p>
            <a:endParaRPr lang="en-US"/>
          </a:p>
        </p:txBody>
      </p:sp>
    </p:spTree>
    <p:extLst>
      <p:ext uri="{BB962C8B-B14F-4D97-AF65-F5344CB8AC3E}">
        <p14:creationId xmlns:p14="http://schemas.microsoft.com/office/powerpoint/2010/main" val="350765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637E-C638-452D-BA1C-3DB08B29D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C6856-40E0-4FA4-9039-9551C7D53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FAB18-17FD-4DC2-9588-B3DB622E99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44793FD-9932-4623-938F-F66013481060}"/>
              </a:ext>
            </a:extLst>
          </p:cNvPr>
          <p:cNvSpPr>
            <a:spLocks noGrp="1"/>
          </p:cNvSpPr>
          <p:nvPr>
            <p:ph type="sldNum" sz="quarter" idx="12"/>
          </p:nvPr>
        </p:nvSpPr>
        <p:spPr/>
        <p:txBody>
          <a:bodyPr/>
          <a:lstStyle/>
          <a:p>
            <a:fld id="{65AFAB5D-A498-4573-A847-903418A04ABF}" type="slidenum">
              <a:rPr lang="en-US" smtClean="0"/>
              <a:t>‹#›</a:t>
            </a:fld>
            <a:endParaRPr lang="en-US"/>
          </a:p>
        </p:txBody>
      </p:sp>
      <p:cxnSp>
        <p:nvCxnSpPr>
          <p:cNvPr id="8" name="Straight Connector 7">
            <a:extLst>
              <a:ext uri="{FF2B5EF4-FFF2-40B4-BE49-F238E27FC236}">
                <a16:creationId xmlns:a16="http://schemas.microsoft.com/office/drawing/2014/main" id="{C55841F4-2E80-472A-9A6C-4D054376FB30}"/>
              </a:ext>
            </a:extLst>
          </p:cNvPr>
          <p:cNvCxnSpPr/>
          <p:nvPr userDrawn="1"/>
        </p:nvCxnSpPr>
        <p:spPr>
          <a:xfrm flipH="1">
            <a:off x="838200" y="981076"/>
            <a:ext cx="42291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24777C9F-B2A2-4B5A-87EC-273A8A960953}"/>
              </a:ext>
            </a:extLst>
          </p:cNvPr>
          <p:cNvSpPr>
            <a:spLocks noGrp="1"/>
          </p:cNvSpPr>
          <p:nvPr>
            <p:ph type="ftr" sz="quarter" idx="11"/>
          </p:nvPr>
        </p:nvSpPr>
        <p:spPr>
          <a:xfrm>
            <a:off x="838200" y="6356350"/>
            <a:ext cx="7315200" cy="365125"/>
          </a:xfrm>
        </p:spPr>
        <p:txBody>
          <a:bodyPr/>
          <a:lstStyle/>
          <a:p>
            <a:endParaRPr lang="en-US"/>
          </a:p>
        </p:txBody>
      </p:sp>
    </p:spTree>
    <p:extLst>
      <p:ext uri="{BB962C8B-B14F-4D97-AF65-F5344CB8AC3E}">
        <p14:creationId xmlns:p14="http://schemas.microsoft.com/office/powerpoint/2010/main" val="40798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CF88C4-19E2-424D-BC5B-E7B883B602EC}"/>
              </a:ext>
            </a:extLst>
          </p:cNvPr>
          <p:cNvSpPr>
            <a:spLocks noGrp="1"/>
          </p:cNvSpPr>
          <p:nvPr>
            <p:ph type="body" idx="1"/>
          </p:nvPr>
        </p:nvSpPr>
        <p:spPr>
          <a:xfrm>
            <a:off x="836612" y="1147762"/>
            <a:ext cx="5157787" cy="9431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BFFAB3-DFC7-4BA3-8426-8E322D834861}"/>
              </a:ext>
            </a:extLst>
          </p:cNvPr>
          <p:cNvSpPr>
            <a:spLocks noGrp="1"/>
          </p:cNvSpPr>
          <p:nvPr>
            <p:ph sz="half" idx="2"/>
          </p:nvPr>
        </p:nvSpPr>
        <p:spPr>
          <a:xfrm>
            <a:off x="836612" y="1971674"/>
            <a:ext cx="5157787" cy="4217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0E3436-B404-4685-8E12-193BE5999F16}"/>
              </a:ext>
            </a:extLst>
          </p:cNvPr>
          <p:cNvSpPr>
            <a:spLocks noGrp="1"/>
          </p:cNvSpPr>
          <p:nvPr>
            <p:ph type="body" sz="quarter" idx="3"/>
          </p:nvPr>
        </p:nvSpPr>
        <p:spPr>
          <a:xfrm>
            <a:off x="6170612" y="1147761"/>
            <a:ext cx="5183188" cy="9431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ACDCC-861A-4EB6-A9E8-87D1D25D649B}"/>
              </a:ext>
            </a:extLst>
          </p:cNvPr>
          <p:cNvSpPr>
            <a:spLocks noGrp="1"/>
          </p:cNvSpPr>
          <p:nvPr>
            <p:ph sz="quarter" idx="4"/>
          </p:nvPr>
        </p:nvSpPr>
        <p:spPr>
          <a:xfrm>
            <a:off x="6170612" y="1971673"/>
            <a:ext cx="5183188" cy="4217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1A7416B-603B-4E51-829E-0B5C581A2060}"/>
              </a:ext>
            </a:extLst>
          </p:cNvPr>
          <p:cNvSpPr>
            <a:spLocks noGrp="1"/>
          </p:cNvSpPr>
          <p:nvPr>
            <p:ph type="sldNum" sz="quarter" idx="12"/>
          </p:nvPr>
        </p:nvSpPr>
        <p:spPr/>
        <p:txBody>
          <a:bodyPr/>
          <a:lstStyle/>
          <a:p>
            <a:fld id="{65AFAB5D-A498-4573-A847-903418A04ABF}" type="slidenum">
              <a:rPr lang="en-US" smtClean="0"/>
              <a:t>‹#›</a:t>
            </a:fld>
            <a:endParaRPr lang="en-US"/>
          </a:p>
        </p:txBody>
      </p:sp>
      <p:sp>
        <p:nvSpPr>
          <p:cNvPr id="11" name="Title Placeholder 1">
            <a:extLst>
              <a:ext uri="{FF2B5EF4-FFF2-40B4-BE49-F238E27FC236}">
                <a16:creationId xmlns:a16="http://schemas.microsoft.com/office/drawing/2014/main" id="{DEE6B6C3-D8C5-49B4-BC0A-24FDB23A21E3}"/>
              </a:ext>
            </a:extLst>
          </p:cNvPr>
          <p:cNvSpPr>
            <a:spLocks noGrp="1"/>
          </p:cNvSpPr>
          <p:nvPr>
            <p:ph type="title"/>
          </p:nvPr>
        </p:nvSpPr>
        <p:spPr>
          <a:xfrm>
            <a:off x="838200" y="365126"/>
            <a:ext cx="10515600" cy="615950"/>
          </a:xfrm>
          <a:prstGeom prst="rect">
            <a:avLst/>
          </a:prstGeom>
        </p:spPr>
        <p:txBody>
          <a:bodyPr vert="horz" lIns="91440" tIns="45720" rIns="91440" bIns="45720" rtlCol="0" anchor="ctr">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1E1922FF-F91D-4D39-8847-96EB9D767E2E}"/>
              </a:ext>
            </a:extLst>
          </p:cNvPr>
          <p:cNvCxnSpPr/>
          <p:nvPr userDrawn="1"/>
        </p:nvCxnSpPr>
        <p:spPr>
          <a:xfrm flipH="1">
            <a:off x="838200" y="981076"/>
            <a:ext cx="42291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E33BEEAC-ED2C-4157-BD72-A388FFCF4BBA}"/>
              </a:ext>
            </a:extLst>
          </p:cNvPr>
          <p:cNvSpPr>
            <a:spLocks noGrp="1"/>
          </p:cNvSpPr>
          <p:nvPr>
            <p:ph type="ftr" sz="quarter" idx="11"/>
          </p:nvPr>
        </p:nvSpPr>
        <p:spPr>
          <a:xfrm>
            <a:off x="838200" y="6356350"/>
            <a:ext cx="7315200" cy="365125"/>
          </a:xfrm>
        </p:spPr>
        <p:txBody>
          <a:bodyPr/>
          <a:lstStyle/>
          <a:p>
            <a:endParaRPr lang="en-US"/>
          </a:p>
        </p:txBody>
      </p:sp>
    </p:spTree>
    <p:extLst>
      <p:ext uri="{BB962C8B-B14F-4D97-AF65-F5344CB8AC3E}">
        <p14:creationId xmlns:p14="http://schemas.microsoft.com/office/powerpoint/2010/main" val="41579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33DB-60EB-4ECF-BE9E-AE21C0FF97F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69F2496-FE12-4258-BD99-83DD9C2EB4E8}"/>
              </a:ext>
            </a:extLst>
          </p:cNvPr>
          <p:cNvSpPr>
            <a:spLocks noGrp="1"/>
          </p:cNvSpPr>
          <p:nvPr>
            <p:ph type="ftr" sz="quarter" idx="11"/>
          </p:nvPr>
        </p:nvSpPr>
        <p:spPr>
          <a:xfrm>
            <a:off x="838200" y="6356350"/>
            <a:ext cx="7315200" cy="365125"/>
          </a:xfrm>
        </p:spPr>
        <p:txBody>
          <a:bodyPr/>
          <a:lstStyle/>
          <a:p>
            <a:endParaRPr lang="en-US"/>
          </a:p>
        </p:txBody>
      </p:sp>
      <p:sp>
        <p:nvSpPr>
          <p:cNvPr id="5" name="Slide Number Placeholder 4">
            <a:extLst>
              <a:ext uri="{FF2B5EF4-FFF2-40B4-BE49-F238E27FC236}">
                <a16:creationId xmlns:a16="http://schemas.microsoft.com/office/drawing/2014/main" id="{418B9F86-0382-413A-9980-9AFB9D4D4EAD}"/>
              </a:ext>
            </a:extLst>
          </p:cNvPr>
          <p:cNvSpPr>
            <a:spLocks noGrp="1"/>
          </p:cNvSpPr>
          <p:nvPr>
            <p:ph type="sldNum" sz="quarter" idx="12"/>
          </p:nvPr>
        </p:nvSpPr>
        <p:spPr/>
        <p:txBody>
          <a:bodyPr/>
          <a:lstStyle/>
          <a:p>
            <a:fld id="{65AFAB5D-A498-4573-A847-903418A04ABF}" type="slidenum">
              <a:rPr lang="en-US" smtClean="0"/>
              <a:t>‹#›</a:t>
            </a:fld>
            <a:endParaRPr lang="en-US"/>
          </a:p>
        </p:txBody>
      </p:sp>
      <p:sp>
        <p:nvSpPr>
          <p:cNvPr id="12" name="Content Placeholder 3">
            <a:extLst>
              <a:ext uri="{FF2B5EF4-FFF2-40B4-BE49-F238E27FC236}">
                <a16:creationId xmlns:a16="http://schemas.microsoft.com/office/drawing/2014/main" id="{3C07A911-6CF9-462F-AE38-7F329753C1EC}"/>
              </a:ext>
            </a:extLst>
          </p:cNvPr>
          <p:cNvSpPr>
            <a:spLocks noGrp="1"/>
          </p:cNvSpPr>
          <p:nvPr>
            <p:ph sz="half" idx="2"/>
          </p:nvPr>
        </p:nvSpPr>
        <p:spPr>
          <a:xfrm>
            <a:off x="7515224" y="1143000"/>
            <a:ext cx="3838575" cy="50673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84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85EBAB-4EF8-4072-ACAE-46D65759F98A}"/>
              </a:ext>
            </a:extLst>
          </p:cNvPr>
          <p:cNvSpPr>
            <a:spLocks noGrp="1"/>
          </p:cNvSpPr>
          <p:nvPr>
            <p:ph type="sldNum" sz="quarter" idx="12"/>
          </p:nvPr>
        </p:nvSpPr>
        <p:spPr/>
        <p:txBody>
          <a:bodyPr/>
          <a:lstStyle/>
          <a:p>
            <a:fld id="{65AFAB5D-A498-4573-A847-903418A04ABF}" type="slidenum">
              <a:rPr lang="en-US" smtClean="0"/>
              <a:t>‹#›</a:t>
            </a:fld>
            <a:endParaRPr lang="en-US"/>
          </a:p>
        </p:txBody>
      </p:sp>
      <p:sp>
        <p:nvSpPr>
          <p:cNvPr id="5" name="Footer Placeholder 2">
            <a:extLst>
              <a:ext uri="{FF2B5EF4-FFF2-40B4-BE49-F238E27FC236}">
                <a16:creationId xmlns:a16="http://schemas.microsoft.com/office/drawing/2014/main" id="{BBF46939-E815-43DF-8F11-A693F9780AE3}"/>
              </a:ext>
            </a:extLst>
          </p:cNvPr>
          <p:cNvSpPr>
            <a:spLocks noGrp="1"/>
          </p:cNvSpPr>
          <p:nvPr>
            <p:ph type="ftr" sz="quarter" idx="11"/>
          </p:nvPr>
        </p:nvSpPr>
        <p:spPr>
          <a:xfrm>
            <a:off x="838200" y="6356350"/>
            <a:ext cx="7315200" cy="365125"/>
          </a:xfrm>
        </p:spPr>
        <p:txBody>
          <a:bodyPr/>
          <a:lstStyle/>
          <a:p>
            <a:endParaRPr lang="en-US"/>
          </a:p>
        </p:txBody>
      </p:sp>
    </p:spTree>
    <p:extLst>
      <p:ext uri="{BB962C8B-B14F-4D97-AF65-F5344CB8AC3E}">
        <p14:creationId xmlns:p14="http://schemas.microsoft.com/office/powerpoint/2010/main" val="429330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7172-68ED-4624-883C-70ACF8EE9FB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F08B36A-8882-4810-BD12-61D92EEEC92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7DDBDAA0-D552-45EB-9B71-D94C57D7C368}"/>
              </a:ext>
            </a:extLst>
          </p:cNvPr>
          <p:cNvSpPr>
            <a:spLocks noGrp="1"/>
          </p:cNvSpPr>
          <p:nvPr>
            <p:ph type="sldNum" sz="quarter" idx="11"/>
          </p:nvPr>
        </p:nvSpPr>
        <p:spPr/>
        <p:txBody>
          <a:bodyPr/>
          <a:lstStyle/>
          <a:p>
            <a:fld id="{65AFAB5D-A498-4573-A847-903418A04ABF}" type="slidenum">
              <a:rPr lang="en-US" smtClean="0"/>
              <a:t>‹#›</a:t>
            </a:fld>
            <a:endParaRPr lang="en-US"/>
          </a:p>
        </p:txBody>
      </p:sp>
    </p:spTree>
    <p:extLst>
      <p:ext uri="{BB962C8B-B14F-4D97-AF65-F5344CB8AC3E}">
        <p14:creationId xmlns:p14="http://schemas.microsoft.com/office/powerpoint/2010/main" val="298341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37E5-EEEC-459C-A700-E9434B2C1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C3A10D-FC7B-4CB8-BA93-7FA544563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A4C10B-6BBA-467A-8AE0-714CDB169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7BCB014-594A-4846-AF6E-C0FDF532D96E}"/>
              </a:ext>
            </a:extLst>
          </p:cNvPr>
          <p:cNvSpPr>
            <a:spLocks noGrp="1"/>
          </p:cNvSpPr>
          <p:nvPr>
            <p:ph type="sldNum" sz="quarter" idx="12"/>
          </p:nvPr>
        </p:nvSpPr>
        <p:spPr/>
        <p:txBody>
          <a:bodyPr/>
          <a:lstStyle/>
          <a:p>
            <a:fld id="{65AFAB5D-A498-4573-A847-903418A04ABF}" type="slidenum">
              <a:rPr lang="en-US" smtClean="0"/>
              <a:t>‹#›</a:t>
            </a:fld>
            <a:endParaRPr lang="en-US"/>
          </a:p>
        </p:txBody>
      </p:sp>
      <p:sp>
        <p:nvSpPr>
          <p:cNvPr id="8" name="Footer Placeholder 5">
            <a:extLst>
              <a:ext uri="{FF2B5EF4-FFF2-40B4-BE49-F238E27FC236}">
                <a16:creationId xmlns:a16="http://schemas.microsoft.com/office/drawing/2014/main" id="{A5224628-0BEA-49A6-B585-CB19B16C1CE4}"/>
              </a:ext>
            </a:extLst>
          </p:cNvPr>
          <p:cNvSpPr>
            <a:spLocks noGrp="1"/>
          </p:cNvSpPr>
          <p:nvPr>
            <p:ph type="ftr" sz="quarter" idx="11"/>
          </p:nvPr>
        </p:nvSpPr>
        <p:spPr>
          <a:xfrm>
            <a:off x="838200" y="6356350"/>
            <a:ext cx="7315200" cy="365125"/>
          </a:xfrm>
        </p:spPr>
        <p:txBody>
          <a:bodyPr/>
          <a:lstStyle/>
          <a:p>
            <a:endParaRPr lang="en-US"/>
          </a:p>
        </p:txBody>
      </p:sp>
    </p:spTree>
    <p:extLst>
      <p:ext uri="{BB962C8B-B14F-4D97-AF65-F5344CB8AC3E}">
        <p14:creationId xmlns:p14="http://schemas.microsoft.com/office/powerpoint/2010/main" val="1032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3B913-0E12-4EEF-B3DC-8EC66E178C44}"/>
              </a:ext>
            </a:extLst>
          </p:cNvPr>
          <p:cNvSpPr>
            <a:spLocks noGrp="1"/>
          </p:cNvSpPr>
          <p:nvPr>
            <p:ph type="title"/>
          </p:nvPr>
        </p:nvSpPr>
        <p:spPr>
          <a:xfrm>
            <a:off x="838200" y="365126"/>
            <a:ext cx="10515600" cy="615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99718-0C83-4BC8-AABE-2189828D5077}"/>
              </a:ext>
            </a:extLst>
          </p:cNvPr>
          <p:cNvSpPr>
            <a:spLocks noGrp="1"/>
          </p:cNvSpPr>
          <p:nvPr>
            <p:ph type="body" idx="1"/>
          </p:nvPr>
        </p:nvSpPr>
        <p:spPr>
          <a:xfrm>
            <a:off x="838200" y="1133475"/>
            <a:ext cx="10515600" cy="50434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8F12542-D81B-4DBD-B069-3F899239EBFA}"/>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D743D2-2745-4873-9FB6-5BF842416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FAB5D-A498-4573-A847-903418A04ABF}" type="slidenum">
              <a:rPr lang="en-US" smtClean="0"/>
              <a:t>‹#›</a:t>
            </a:fld>
            <a:endParaRPr lang="en-US"/>
          </a:p>
        </p:txBody>
      </p:sp>
    </p:spTree>
    <p:extLst>
      <p:ext uri="{BB962C8B-B14F-4D97-AF65-F5344CB8AC3E}">
        <p14:creationId xmlns:p14="http://schemas.microsoft.com/office/powerpoint/2010/main" val="2599136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44A54-B2D1-465A-9191-CB8BA3803CD9}"/>
              </a:ext>
            </a:extLst>
          </p:cNvPr>
          <p:cNvSpPr txBox="1"/>
          <p:nvPr/>
        </p:nvSpPr>
        <p:spPr>
          <a:xfrm>
            <a:off x="666750" y="312241"/>
            <a:ext cx="10487025" cy="3385542"/>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Bending Time’s Arrow</a:t>
            </a:r>
          </a:p>
          <a:p>
            <a:pPr algn="ctr"/>
            <a:endParaRPr lang="en-US" sz="3000" dirty="0">
              <a:solidFill>
                <a:schemeClr val="bg1"/>
              </a:solidFill>
              <a:latin typeface="Arial" panose="020B0604020202020204" pitchFamily="34" charset="0"/>
              <a:cs typeface="Arial" panose="020B0604020202020204" pitchFamily="34" charset="0"/>
            </a:endParaRPr>
          </a:p>
          <a:p>
            <a:pPr algn="ctr"/>
            <a:r>
              <a:rPr lang="en-US" sz="3000" dirty="0">
                <a:solidFill>
                  <a:schemeClr val="bg1"/>
                </a:solidFill>
                <a:latin typeface="Arial" panose="020B0604020202020204" pitchFamily="34" charset="0"/>
                <a:cs typeface="Arial" panose="020B0604020202020204" pitchFamily="34" charset="0"/>
              </a:rPr>
              <a:t>How tax timing fictions and recasts in everyday subchapter C transactions defy orderly progress, and what to do about it</a:t>
            </a:r>
            <a:endParaRPr lang="en-US" sz="2000" dirty="0">
              <a:solidFill>
                <a:schemeClr val="bg1"/>
              </a:solidFill>
              <a:latin typeface="Arial" panose="020B0604020202020204" pitchFamily="34" charset="0"/>
              <a:cs typeface="Arial" panose="020B0604020202020204" pitchFamily="34" charset="0"/>
            </a:endParaRPr>
          </a:p>
          <a:p>
            <a:pPr algn="ctr"/>
            <a:endParaRPr lang="en-US" sz="2000" dirty="0">
              <a:solidFill>
                <a:schemeClr val="bg1"/>
              </a:solidFill>
              <a:latin typeface="Arial" panose="020B0604020202020204" pitchFamily="34" charset="0"/>
              <a:cs typeface="Arial" panose="020B0604020202020204" pitchFamily="34" charset="0"/>
            </a:endParaRPr>
          </a:p>
          <a:p>
            <a:pPr algn="ctr"/>
            <a:endParaRPr lang="en-US" sz="20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November 3, 2023</a:t>
            </a:r>
          </a:p>
        </p:txBody>
      </p:sp>
      <p:sp>
        <p:nvSpPr>
          <p:cNvPr id="4" name="TextBox 3">
            <a:extLst>
              <a:ext uri="{FF2B5EF4-FFF2-40B4-BE49-F238E27FC236}">
                <a16:creationId xmlns:a16="http://schemas.microsoft.com/office/drawing/2014/main" id="{2B8F5CD8-0F1F-4926-AAF4-7CDF79D80077}"/>
              </a:ext>
            </a:extLst>
          </p:cNvPr>
          <p:cNvSpPr txBox="1"/>
          <p:nvPr/>
        </p:nvSpPr>
        <p:spPr>
          <a:xfrm>
            <a:off x="197161" y="4855710"/>
            <a:ext cx="2098781" cy="707886"/>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Gordon Warnke</a:t>
            </a:r>
          </a:p>
          <a:p>
            <a:pPr algn="ctr"/>
            <a:r>
              <a:rPr lang="en-US" sz="2000" i="1" dirty="0">
                <a:solidFill>
                  <a:schemeClr val="bg1"/>
                </a:solidFill>
                <a:latin typeface="Arial" panose="020B0604020202020204" pitchFamily="34" charset="0"/>
                <a:cs typeface="Arial" panose="020B0604020202020204" pitchFamily="34" charset="0"/>
              </a:rPr>
              <a:t>KPMG</a:t>
            </a:r>
          </a:p>
        </p:txBody>
      </p:sp>
      <p:sp>
        <p:nvSpPr>
          <p:cNvPr id="7" name="TextBox 6">
            <a:extLst>
              <a:ext uri="{FF2B5EF4-FFF2-40B4-BE49-F238E27FC236}">
                <a16:creationId xmlns:a16="http://schemas.microsoft.com/office/drawing/2014/main" id="{52799F58-8EE2-40A1-B365-0581F5DE43C3}"/>
              </a:ext>
            </a:extLst>
          </p:cNvPr>
          <p:cNvSpPr txBox="1"/>
          <p:nvPr/>
        </p:nvSpPr>
        <p:spPr>
          <a:xfrm>
            <a:off x="3093044" y="4855710"/>
            <a:ext cx="1651414" cy="707886"/>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Martin Huck</a:t>
            </a:r>
            <a:br>
              <a:rPr lang="en-US" sz="2000"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EY</a:t>
            </a:r>
          </a:p>
        </p:txBody>
      </p:sp>
      <p:sp>
        <p:nvSpPr>
          <p:cNvPr id="8" name="TextBox 7">
            <a:extLst>
              <a:ext uri="{FF2B5EF4-FFF2-40B4-BE49-F238E27FC236}">
                <a16:creationId xmlns:a16="http://schemas.microsoft.com/office/drawing/2014/main" id="{3573E7D1-F4A6-4F51-BC50-0C56F6EBED99}"/>
              </a:ext>
            </a:extLst>
          </p:cNvPr>
          <p:cNvSpPr txBox="1"/>
          <p:nvPr/>
        </p:nvSpPr>
        <p:spPr>
          <a:xfrm>
            <a:off x="5528257" y="4855710"/>
            <a:ext cx="2320828" cy="1015663"/>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Julie Divola</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Pillsbury Winthrop </a:t>
            </a:r>
          </a:p>
          <a:p>
            <a:pPr algn="ctr"/>
            <a:r>
              <a:rPr lang="en-US" sz="2000" i="1" dirty="0">
                <a:solidFill>
                  <a:schemeClr val="bg1"/>
                </a:solidFill>
                <a:latin typeface="Arial" panose="020B0604020202020204" pitchFamily="34" charset="0"/>
                <a:cs typeface="Arial" panose="020B0604020202020204" pitchFamily="34" charset="0"/>
              </a:rPr>
              <a:t>Shaw Pittman</a:t>
            </a:r>
          </a:p>
        </p:txBody>
      </p:sp>
      <p:sp>
        <p:nvSpPr>
          <p:cNvPr id="9" name="TextBox 8">
            <a:extLst>
              <a:ext uri="{FF2B5EF4-FFF2-40B4-BE49-F238E27FC236}">
                <a16:creationId xmlns:a16="http://schemas.microsoft.com/office/drawing/2014/main" id="{36E44A75-9641-4E50-80FC-33D1F7D85B2D}"/>
              </a:ext>
            </a:extLst>
          </p:cNvPr>
          <p:cNvSpPr txBox="1"/>
          <p:nvPr/>
        </p:nvSpPr>
        <p:spPr>
          <a:xfrm>
            <a:off x="8545519" y="4855710"/>
            <a:ext cx="3421129" cy="1015663"/>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Rob Liquerman</a:t>
            </a:r>
            <a:br>
              <a:rPr lang="en-US" sz="2000">
                <a:solidFill>
                  <a:schemeClr val="bg1"/>
                </a:solidFill>
                <a:latin typeface="Arial" panose="020B0604020202020204" pitchFamily="34" charset="0"/>
                <a:cs typeface="Arial" panose="020B0604020202020204" pitchFamily="34" charset="0"/>
              </a:rPr>
            </a:br>
            <a:r>
              <a:rPr lang="en-US" sz="2000" i="1">
                <a:solidFill>
                  <a:schemeClr val="bg1"/>
                </a:solidFill>
                <a:latin typeface="Arial" panose="020B0604020202020204" pitchFamily="34" charset="0"/>
                <a:cs typeface="Arial" panose="020B0604020202020204" pitchFamily="34" charset="0"/>
              </a:rPr>
              <a:t>Special Counsel </a:t>
            </a:r>
            <a:r>
              <a:rPr lang="en-US" sz="2000" i="1" dirty="0">
                <a:solidFill>
                  <a:schemeClr val="bg1"/>
                </a:solidFill>
                <a:latin typeface="Arial" panose="020B0604020202020204" pitchFamily="34" charset="0"/>
                <a:cs typeface="Arial" panose="020B0604020202020204" pitchFamily="34" charset="0"/>
              </a:rPr>
              <a:t>(Corporate)</a:t>
            </a:r>
          </a:p>
          <a:p>
            <a:pPr algn="ctr"/>
            <a:r>
              <a:rPr lang="en-US" sz="2000" i="1" dirty="0">
                <a:solidFill>
                  <a:schemeClr val="bg1"/>
                </a:solidFill>
                <a:latin typeface="Arial" panose="020B0604020202020204" pitchFamily="34" charset="0"/>
                <a:cs typeface="Arial" panose="020B0604020202020204" pitchFamily="34" charset="0"/>
              </a:rPr>
              <a:t>Internal Revenue Service</a:t>
            </a:r>
          </a:p>
        </p:txBody>
      </p:sp>
    </p:spTree>
    <p:extLst>
      <p:ext uri="{BB962C8B-B14F-4D97-AF65-F5344CB8AC3E}">
        <p14:creationId xmlns:p14="http://schemas.microsoft.com/office/powerpoint/2010/main" val="3966381787"/>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Simultaneity</a:t>
            </a:r>
            <a:r>
              <a:rPr lang="en-US" dirty="0">
                <a:latin typeface="Arial" panose="020B0604020202020204" pitchFamily="34" charset="0"/>
                <a:cs typeface="Arial" panose="020B0604020202020204" pitchFamily="34" charset="0"/>
              </a:rPr>
              <a:t>: Section 338</a:t>
            </a:r>
          </a:p>
        </p:txBody>
      </p:sp>
      <p:sp>
        <p:nvSpPr>
          <p:cNvPr id="3" name="Content Placeholder 2">
            <a:extLst>
              <a:ext uri="{FF2B5EF4-FFF2-40B4-BE49-F238E27FC236}">
                <a16:creationId xmlns:a16="http://schemas.microsoft.com/office/drawing/2014/main" id="{1C05B943-1E5B-CDE3-3D12-DDD78761CF56}"/>
              </a:ext>
            </a:extLst>
          </p:cNvPr>
          <p:cNvSpPr>
            <a:spLocks noGrp="1"/>
          </p:cNvSpPr>
          <p:nvPr>
            <p:ph idx="1"/>
          </p:nvPr>
        </p:nvSpPr>
        <p:spPr>
          <a:xfrm>
            <a:off x="391652" y="1371678"/>
            <a:ext cx="6221800" cy="5325213"/>
          </a:xfrm>
        </p:spPr>
        <p:txBody>
          <a:bodyPr>
            <a:noAutofit/>
          </a:bodyPr>
          <a:lstStyle/>
          <a:p>
            <a:pPr marL="0" indent="0">
              <a:spcBef>
                <a:spcPts val="600"/>
              </a:spcBef>
              <a:spcAft>
                <a:spcPts val="600"/>
              </a:spcAft>
              <a:buNone/>
            </a:pPr>
            <a:r>
              <a:rPr lang="en-US" sz="1400" u="sng" dirty="0">
                <a:latin typeface="Arial" panose="020B0604020202020204" pitchFamily="34" charset="0"/>
                <a:cs typeface="Arial" panose="020B0604020202020204" pitchFamily="34" charset="0"/>
              </a:rPr>
              <a:t>Facts</a:t>
            </a:r>
          </a:p>
          <a:p>
            <a:pPr>
              <a:spcBef>
                <a:spcPts val="600"/>
              </a:spcBef>
              <a:spcAft>
                <a:spcPts val="600"/>
              </a:spcAft>
            </a:pPr>
            <a:r>
              <a:rPr lang="en-US" sz="1400" dirty="0">
                <a:latin typeface="Arial" panose="020B0604020202020204" pitchFamily="34" charset="0"/>
                <a:cs typeface="Arial" panose="020B0604020202020204" pitchFamily="34" charset="0"/>
              </a:rPr>
              <a:t>Purchaser acquires 100% of the stock of US Target in a QSP. </a:t>
            </a:r>
          </a:p>
          <a:p>
            <a:pPr>
              <a:spcBef>
                <a:spcPts val="600"/>
              </a:spcBef>
              <a:spcAft>
                <a:spcPts val="600"/>
              </a:spcAft>
            </a:pPr>
            <a:r>
              <a:rPr lang="en-US" sz="1400" dirty="0">
                <a:latin typeface="Arial" panose="020B0604020202020204" pitchFamily="34" charset="0"/>
                <a:cs typeface="Arial" panose="020B0604020202020204" pitchFamily="34" charset="0"/>
              </a:rPr>
              <a:t>A section 338(h)(10) election is made for US Target and a section 338(g) election is made for CFC Target.</a:t>
            </a:r>
          </a:p>
          <a:p>
            <a:pPr marL="0" indent="0">
              <a:spcBef>
                <a:spcPts val="600"/>
              </a:spcBef>
              <a:spcAft>
                <a:spcPts val="600"/>
              </a:spcAft>
              <a:buNone/>
            </a:pPr>
            <a:r>
              <a:rPr lang="en-US" sz="1400" u="sng" dirty="0">
                <a:latin typeface="Arial" panose="020B0604020202020204" pitchFamily="34" charset="0"/>
                <a:cs typeface="Arial" panose="020B0604020202020204" pitchFamily="34" charset="0"/>
              </a:rPr>
              <a:t>Timing of deemed asset sales?</a:t>
            </a:r>
          </a:p>
          <a:p>
            <a:pPr>
              <a:spcBef>
                <a:spcPts val="600"/>
              </a:spcBef>
              <a:spcAft>
                <a:spcPts val="600"/>
              </a:spcAft>
            </a:pPr>
            <a:r>
              <a:rPr lang="en-US" sz="1400" dirty="0">
                <a:latin typeface="Arial" panose="020B0604020202020204" pitchFamily="34" charset="0"/>
                <a:cs typeface="Arial" panose="020B0604020202020204" pitchFamily="34" charset="0"/>
              </a:rPr>
              <a:t>Explicit timing rules when subsidiary stock is sold in deemed asset sale: </a:t>
            </a:r>
          </a:p>
          <a:p>
            <a:pPr lvl="1">
              <a:spcBef>
                <a:spcPts val="600"/>
              </a:spcBef>
              <a:spcAft>
                <a:spcPts val="600"/>
              </a:spcAft>
            </a:pPr>
            <a:r>
              <a:rPr lang="en-US" sz="1400" dirty="0">
                <a:latin typeface="Arial" panose="020B0604020202020204" pitchFamily="34" charset="0"/>
                <a:cs typeface="Arial" panose="020B0604020202020204" pitchFamily="34" charset="0"/>
              </a:rPr>
              <a:t>Treas. Reg. §1.338-3(b)(4): </a:t>
            </a:r>
            <a:r>
              <a:rPr lang="en-US" sz="1400" i="1" dirty="0">
                <a:latin typeface="Arial" panose="020B0604020202020204" pitchFamily="34" charset="0"/>
                <a:cs typeface="Arial" panose="020B0604020202020204" pitchFamily="34" charset="0"/>
              </a:rPr>
              <a:t>“If new target’s deemed purchase causes a qualified stock purchase of the other corporation and if a section 338 election is made for the other corporation, the acquisition date for the other corporation is the same as the acquisition date of target.  However, the deemed sale and purchase of the other corporation’s assets is considered </a:t>
            </a:r>
            <a:r>
              <a:rPr lang="en-US" sz="1400" b="1" i="1" dirty="0">
                <a:latin typeface="Arial" panose="020B0604020202020204" pitchFamily="34" charset="0"/>
                <a:cs typeface="Arial" panose="020B0604020202020204" pitchFamily="34" charset="0"/>
              </a:rPr>
              <a:t>to take place after </a:t>
            </a:r>
            <a:r>
              <a:rPr lang="en-US" sz="1400" i="1" dirty="0">
                <a:latin typeface="Arial" panose="020B0604020202020204" pitchFamily="34" charset="0"/>
                <a:cs typeface="Arial" panose="020B0604020202020204" pitchFamily="34" charset="0"/>
              </a:rPr>
              <a:t>the deemed sale and purchase of target’s assets</a:t>
            </a:r>
            <a:r>
              <a:rPr lang="en-US" sz="1400" dirty="0">
                <a:latin typeface="Arial" panose="020B0604020202020204" pitchFamily="34" charset="0"/>
                <a:cs typeface="Arial" panose="020B0604020202020204" pitchFamily="34" charset="0"/>
              </a:rPr>
              <a:t>.” (Emphasis added.)</a:t>
            </a:r>
          </a:p>
          <a:p>
            <a:pPr marL="0" indent="0">
              <a:spcBef>
                <a:spcPts val="600"/>
              </a:spcBef>
              <a:spcAft>
                <a:spcPts val="600"/>
              </a:spcAft>
              <a:buNone/>
            </a:pPr>
            <a:r>
              <a:rPr lang="en-US" sz="1400" u="sng" dirty="0">
                <a:latin typeface="Arial" panose="020B0604020202020204" pitchFamily="34" charset="0"/>
                <a:cs typeface="Arial" panose="020B0604020202020204" pitchFamily="34" charset="0"/>
              </a:rPr>
              <a:t>Timing of section 961(a) adjustment? </a:t>
            </a:r>
          </a:p>
          <a:p>
            <a:pPr>
              <a:spcBef>
                <a:spcPts val="600"/>
              </a:spcBef>
              <a:spcAft>
                <a:spcPts val="600"/>
              </a:spcAft>
            </a:pPr>
            <a:r>
              <a:rPr lang="en-US" sz="1400" dirty="0">
                <a:latin typeface="Arial" panose="020B0604020202020204" pitchFamily="34" charset="0"/>
                <a:cs typeface="Arial" panose="020B0604020202020204" pitchFamily="34" charset="0"/>
              </a:rPr>
              <a:t>Despite the express timing rule, is there any reason to reach a different result from the section 331 liquidation?  Is the section 961(a) adjustment flexible enough to apply to the stock of CFC Target “before” US Target calculates its gain on such stock in US Target’s deemed asset sale?</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10</a:t>
            </a:fld>
            <a:endParaRPr lang="en-US"/>
          </a:p>
        </p:txBody>
      </p:sp>
      <p:grpSp>
        <p:nvGrpSpPr>
          <p:cNvPr id="37" name="Group 36">
            <a:extLst>
              <a:ext uri="{FF2B5EF4-FFF2-40B4-BE49-F238E27FC236}">
                <a16:creationId xmlns:a16="http://schemas.microsoft.com/office/drawing/2014/main" id="{40FE0436-6F30-6C22-FE05-662A2577DC07}"/>
              </a:ext>
            </a:extLst>
          </p:cNvPr>
          <p:cNvGrpSpPr/>
          <p:nvPr/>
        </p:nvGrpSpPr>
        <p:grpSpPr>
          <a:xfrm>
            <a:off x="7136172" y="1955108"/>
            <a:ext cx="4772293" cy="2755115"/>
            <a:chOff x="6551381" y="1380949"/>
            <a:chExt cx="5354869" cy="3364054"/>
          </a:xfrm>
        </p:grpSpPr>
        <p:sp>
          <p:nvSpPr>
            <p:cNvPr id="5" name="Rectangle 4">
              <a:extLst>
                <a:ext uri="{FF2B5EF4-FFF2-40B4-BE49-F238E27FC236}">
                  <a16:creationId xmlns:a16="http://schemas.microsoft.com/office/drawing/2014/main" id="{E2E06DD2-748F-ED6E-9EEF-CCEAA2EB0AC1}"/>
                </a:ext>
              </a:extLst>
            </p:cNvPr>
            <p:cNvSpPr/>
            <p:nvPr/>
          </p:nvSpPr>
          <p:spPr>
            <a:xfrm>
              <a:off x="9370781" y="2630192"/>
              <a:ext cx="1439088" cy="868504"/>
            </a:xfrm>
            <a:prstGeom prst="rect">
              <a:avLst/>
            </a:prstGeom>
            <a:solidFill>
              <a:srgbClr val="614146"/>
            </a:solidFill>
            <a:ln w="28575">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“Old” </a:t>
              </a:r>
            </a:p>
            <a:p>
              <a:pPr algn="ctr"/>
              <a:r>
                <a:rPr lang="en-US" sz="1200" dirty="0">
                  <a:latin typeface="Arial" panose="020B0604020202020204" pitchFamily="34" charset="0"/>
                  <a:cs typeface="Arial" panose="020B0604020202020204" pitchFamily="34" charset="0"/>
                </a:rPr>
                <a:t>US Target</a:t>
              </a:r>
            </a:p>
          </p:txBody>
        </p:sp>
        <p:sp>
          <p:nvSpPr>
            <p:cNvPr id="8" name="Rectangle 7">
              <a:extLst>
                <a:ext uri="{FF2B5EF4-FFF2-40B4-BE49-F238E27FC236}">
                  <a16:creationId xmlns:a16="http://schemas.microsoft.com/office/drawing/2014/main" id="{1653D208-3EB5-35C1-5F9A-64143261F37D}"/>
                </a:ext>
              </a:extLst>
            </p:cNvPr>
            <p:cNvSpPr/>
            <p:nvPr/>
          </p:nvSpPr>
          <p:spPr>
            <a:xfrm>
              <a:off x="9375044" y="3876499"/>
              <a:ext cx="1439088" cy="868504"/>
            </a:xfrm>
            <a:prstGeom prst="rect">
              <a:avLst/>
            </a:prstGeom>
            <a:solidFill>
              <a:schemeClr val="tx1"/>
            </a:solidFill>
            <a:ln w="28575">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“Old”</a:t>
              </a:r>
            </a:p>
            <a:p>
              <a:pPr algn="ctr"/>
              <a:r>
                <a:rPr lang="en-US" sz="1200" dirty="0">
                  <a:latin typeface="Arial" panose="020B0604020202020204" pitchFamily="34" charset="0"/>
                  <a:cs typeface="Arial" panose="020B0604020202020204" pitchFamily="34" charset="0"/>
                </a:rPr>
                <a:t>CFC Target</a:t>
              </a:r>
            </a:p>
          </p:txBody>
        </p:sp>
        <p:cxnSp>
          <p:nvCxnSpPr>
            <p:cNvPr id="7" name="Straight Connector 6">
              <a:extLst>
                <a:ext uri="{FF2B5EF4-FFF2-40B4-BE49-F238E27FC236}">
                  <a16:creationId xmlns:a16="http://schemas.microsoft.com/office/drawing/2014/main" id="{C5E8585A-8D32-4FC4-686F-F3C05CB5BDFF}"/>
                </a:ext>
              </a:extLst>
            </p:cNvPr>
            <p:cNvCxnSpPr>
              <a:stCxn id="5" idx="2"/>
              <a:endCxn id="8" idx="0"/>
            </p:cNvCxnSpPr>
            <p:nvPr/>
          </p:nvCxnSpPr>
          <p:spPr>
            <a:xfrm>
              <a:off x="10090325" y="3498696"/>
              <a:ext cx="4263" cy="377803"/>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6B9120-F36C-12B1-F3FA-57247B6D1228}"/>
                </a:ext>
              </a:extLst>
            </p:cNvPr>
            <p:cNvSpPr/>
            <p:nvPr/>
          </p:nvSpPr>
          <p:spPr>
            <a:xfrm>
              <a:off x="6551381" y="2630192"/>
              <a:ext cx="1439088" cy="868504"/>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“New” </a:t>
              </a:r>
            </a:p>
            <a:p>
              <a:pPr algn="ctr"/>
              <a:r>
                <a:rPr lang="en-US" sz="1200" dirty="0">
                  <a:latin typeface="Arial" panose="020B0604020202020204" pitchFamily="34" charset="0"/>
                  <a:cs typeface="Arial" panose="020B0604020202020204" pitchFamily="34" charset="0"/>
                </a:rPr>
                <a:t>US Target</a:t>
              </a:r>
            </a:p>
          </p:txBody>
        </p:sp>
        <p:sp>
          <p:nvSpPr>
            <p:cNvPr id="12" name="Rectangle 11">
              <a:extLst>
                <a:ext uri="{FF2B5EF4-FFF2-40B4-BE49-F238E27FC236}">
                  <a16:creationId xmlns:a16="http://schemas.microsoft.com/office/drawing/2014/main" id="{8020165D-CEF7-2074-1799-5CE2FA0209AD}"/>
                </a:ext>
              </a:extLst>
            </p:cNvPr>
            <p:cNvSpPr/>
            <p:nvPr/>
          </p:nvSpPr>
          <p:spPr>
            <a:xfrm>
              <a:off x="6555644" y="3876499"/>
              <a:ext cx="1439088" cy="86850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“New”</a:t>
              </a:r>
            </a:p>
            <a:p>
              <a:pPr algn="ctr"/>
              <a:r>
                <a:rPr lang="en-US" sz="1200" dirty="0">
                  <a:solidFill>
                    <a:schemeClr val="bg1"/>
                  </a:solidFill>
                  <a:latin typeface="Arial" panose="020B0604020202020204" pitchFamily="34" charset="0"/>
                  <a:cs typeface="Arial" panose="020B0604020202020204" pitchFamily="34" charset="0"/>
                </a:rPr>
                <a:t>CFC Target</a:t>
              </a:r>
            </a:p>
          </p:txBody>
        </p:sp>
        <p:cxnSp>
          <p:nvCxnSpPr>
            <p:cNvPr id="14" name="Straight Connector 13">
              <a:extLst>
                <a:ext uri="{FF2B5EF4-FFF2-40B4-BE49-F238E27FC236}">
                  <a16:creationId xmlns:a16="http://schemas.microsoft.com/office/drawing/2014/main" id="{6F0AFBE7-B896-8F27-E8AC-2F92DB9652F0}"/>
                </a:ext>
              </a:extLst>
            </p:cNvPr>
            <p:cNvCxnSpPr>
              <a:stCxn id="10" idx="2"/>
              <a:endCxn id="12" idx="0"/>
            </p:cNvCxnSpPr>
            <p:nvPr/>
          </p:nvCxnSpPr>
          <p:spPr>
            <a:xfrm>
              <a:off x="7270925" y="3498696"/>
              <a:ext cx="4263" cy="377803"/>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338882A-A5F7-D9D1-8B02-63E4F28EE488}"/>
                </a:ext>
              </a:extLst>
            </p:cNvPr>
            <p:cNvSpPr/>
            <p:nvPr/>
          </p:nvSpPr>
          <p:spPr>
            <a:xfrm>
              <a:off x="9365519" y="1380949"/>
              <a:ext cx="1439088" cy="868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Seller</a:t>
              </a:r>
            </a:p>
          </p:txBody>
        </p:sp>
        <p:cxnSp>
          <p:nvCxnSpPr>
            <p:cNvPr id="20" name="Straight Connector 19">
              <a:extLst>
                <a:ext uri="{FF2B5EF4-FFF2-40B4-BE49-F238E27FC236}">
                  <a16:creationId xmlns:a16="http://schemas.microsoft.com/office/drawing/2014/main" id="{6852583B-EC7B-27DD-33C3-0611D8FE720A}"/>
                </a:ext>
              </a:extLst>
            </p:cNvPr>
            <p:cNvCxnSpPr>
              <a:stCxn id="16" idx="2"/>
              <a:endCxn id="5" idx="0"/>
            </p:cNvCxnSpPr>
            <p:nvPr/>
          </p:nvCxnSpPr>
          <p:spPr>
            <a:xfrm>
              <a:off x="10085063" y="2249453"/>
              <a:ext cx="5262" cy="380739"/>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68F8F17-68BC-6AC1-D303-4026E11EF825}"/>
                </a:ext>
              </a:extLst>
            </p:cNvPr>
            <p:cNvSpPr/>
            <p:nvPr/>
          </p:nvSpPr>
          <p:spPr>
            <a:xfrm>
              <a:off x="6555644" y="1380949"/>
              <a:ext cx="1439088" cy="868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Purchaser</a:t>
              </a:r>
            </a:p>
          </p:txBody>
        </p:sp>
        <p:cxnSp>
          <p:nvCxnSpPr>
            <p:cNvPr id="24" name="Straight Connector 23">
              <a:extLst>
                <a:ext uri="{FF2B5EF4-FFF2-40B4-BE49-F238E27FC236}">
                  <a16:creationId xmlns:a16="http://schemas.microsoft.com/office/drawing/2014/main" id="{F83DE1D3-44D2-1499-AC21-F4FE1E9383F2}"/>
                </a:ext>
              </a:extLst>
            </p:cNvPr>
            <p:cNvCxnSpPr>
              <a:cxnSpLocks/>
              <a:stCxn id="21" idx="2"/>
              <a:endCxn id="10" idx="0"/>
            </p:cNvCxnSpPr>
            <p:nvPr/>
          </p:nvCxnSpPr>
          <p:spPr>
            <a:xfrm flipH="1">
              <a:off x="7270925" y="2249453"/>
              <a:ext cx="4263" cy="380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F22013C-5790-4395-ADAD-12BEF44F3382}"/>
                </a:ext>
              </a:extLst>
            </p:cNvPr>
            <p:cNvCxnSpPr/>
            <p:nvPr/>
          </p:nvCxnSpPr>
          <p:spPr>
            <a:xfrm flipH="1">
              <a:off x="8115300" y="3048000"/>
              <a:ext cx="1047750" cy="0"/>
            </a:xfrm>
            <a:prstGeom prst="straightConnector1">
              <a:avLst/>
            </a:prstGeom>
            <a:ln>
              <a:solidFill>
                <a:srgbClr val="84A3FE"/>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F43C9FB-6D1D-B13F-E8B7-ADA01A122F6C}"/>
                </a:ext>
              </a:extLst>
            </p:cNvPr>
            <p:cNvSpPr txBox="1"/>
            <p:nvPr/>
          </p:nvSpPr>
          <p:spPr>
            <a:xfrm>
              <a:off x="10862903" y="2884051"/>
              <a:ext cx="1033822" cy="33855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Section 338(h)(10) election</a:t>
              </a:r>
            </a:p>
          </p:txBody>
        </p:sp>
        <p:sp>
          <p:nvSpPr>
            <p:cNvPr id="29" name="TextBox 28">
              <a:extLst>
                <a:ext uri="{FF2B5EF4-FFF2-40B4-BE49-F238E27FC236}">
                  <a16:creationId xmlns:a16="http://schemas.microsoft.com/office/drawing/2014/main" id="{1DFD1188-B2CB-D4DA-64A9-95245D56D511}"/>
                </a:ext>
              </a:extLst>
            </p:cNvPr>
            <p:cNvSpPr txBox="1"/>
            <p:nvPr/>
          </p:nvSpPr>
          <p:spPr>
            <a:xfrm>
              <a:off x="10872428" y="4103251"/>
              <a:ext cx="1033822" cy="33855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Section 338(g)</a:t>
              </a:r>
            </a:p>
            <a:p>
              <a:r>
                <a:rPr lang="en-US" sz="800" dirty="0">
                  <a:solidFill>
                    <a:srgbClr val="84A3FE"/>
                  </a:solidFill>
                  <a:latin typeface="Arial" panose="020B0604020202020204" pitchFamily="34" charset="0"/>
                  <a:cs typeface="Arial" panose="020B0604020202020204" pitchFamily="34" charset="0"/>
                </a:rPr>
                <a:t>election</a:t>
              </a:r>
            </a:p>
          </p:txBody>
        </p:sp>
        <p:cxnSp>
          <p:nvCxnSpPr>
            <p:cNvPr id="30" name="Straight Arrow Connector 29">
              <a:extLst>
                <a:ext uri="{FF2B5EF4-FFF2-40B4-BE49-F238E27FC236}">
                  <a16:creationId xmlns:a16="http://schemas.microsoft.com/office/drawing/2014/main" id="{577FE1EB-D757-C7E9-B9A0-38A842803173}"/>
                </a:ext>
              </a:extLst>
            </p:cNvPr>
            <p:cNvCxnSpPr/>
            <p:nvPr/>
          </p:nvCxnSpPr>
          <p:spPr>
            <a:xfrm flipH="1">
              <a:off x="8143875" y="4286250"/>
              <a:ext cx="1047750" cy="0"/>
            </a:xfrm>
            <a:prstGeom prst="straightConnector1">
              <a:avLst/>
            </a:prstGeom>
            <a:ln>
              <a:solidFill>
                <a:srgbClr val="84A3FE"/>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3DB482E-5347-2859-58E0-DB421EC8C24B}"/>
                </a:ext>
              </a:extLst>
            </p:cNvPr>
            <p:cNvSpPr/>
            <p:nvPr/>
          </p:nvSpPr>
          <p:spPr>
            <a:xfrm>
              <a:off x="8499035" y="2707835"/>
              <a:ext cx="295275" cy="257175"/>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1</a:t>
              </a:r>
            </a:p>
          </p:txBody>
        </p:sp>
        <p:sp>
          <p:nvSpPr>
            <p:cNvPr id="34" name="Oval 33">
              <a:extLst>
                <a:ext uri="{FF2B5EF4-FFF2-40B4-BE49-F238E27FC236}">
                  <a16:creationId xmlns:a16="http://schemas.microsoft.com/office/drawing/2014/main" id="{BC7E51D9-80A6-1DBE-D5E0-23A718A9EC6F}"/>
                </a:ext>
              </a:extLst>
            </p:cNvPr>
            <p:cNvSpPr/>
            <p:nvPr/>
          </p:nvSpPr>
          <p:spPr>
            <a:xfrm>
              <a:off x="8533740" y="3901384"/>
              <a:ext cx="295275" cy="257175"/>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2</a:t>
              </a:r>
            </a:p>
          </p:txBody>
        </p:sp>
        <p:sp>
          <p:nvSpPr>
            <p:cNvPr id="35" name="TextBox 34">
              <a:extLst>
                <a:ext uri="{FF2B5EF4-FFF2-40B4-BE49-F238E27FC236}">
                  <a16:creationId xmlns:a16="http://schemas.microsoft.com/office/drawing/2014/main" id="{1D316F61-8CCB-6D6B-BDDE-6022ED2FD292}"/>
                </a:ext>
              </a:extLst>
            </p:cNvPr>
            <p:cNvSpPr txBox="1"/>
            <p:nvPr/>
          </p:nvSpPr>
          <p:spPr>
            <a:xfrm>
              <a:off x="8151146" y="3082056"/>
              <a:ext cx="1082812" cy="375685"/>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Deemed asset sale</a:t>
              </a:r>
            </a:p>
          </p:txBody>
        </p:sp>
        <p:sp>
          <p:nvSpPr>
            <p:cNvPr id="36" name="TextBox 35">
              <a:extLst>
                <a:ext uri="{FF2B5EF4-FFF2-40B4-BE49-F238E27FC236}">
                  <a16:creationId xmlns:a16="http://schemas.microsoft.com/office/drawing/2014/main" id="{D17B4C22-6D88-ACBA-CBA4-07CB52FFE869}"/>
                </a:ext>
              </a:extLst>
            </p:cNvPr>
            <p:cNvSpPr txBox="1"/>
            <p:nvPr/>
          </p:nvSpPr>
          <p:spPr>
            <a:xfrm>
              <a:off x="8185013" y="4280090"/>
              <a:ext cx="1082812" cy="375685"/>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Deemed asset sale</a:t>
              </a:r>
            </a:p>
          </p:txBody>
        </p:sp>
      </p:grpSp>
      <p:sp>
        <p:nvSpPr>
          <p:cNvPr id="39" name="TextBox 38">
            <a:extLst>
              <a:ext uri="{FF2B5EF4-FFF2-40B4-BE49-F238E27FC236}">
                <a16:creationId xmlns:a16="http://schemas.microsoft.com/office/drawing/2014/main" id="{413FE23B-ED02-EC7D-6196-7B7857E0327E}"/>
              </a:ext>
            </a:extLst>
          </p:cNvPr>
          <p:cNvSpPr txBox="1"/>
          <p:nvPr/>
        </p:nvSpPr>
        <p:spPr>
          <a:xfrm>
            <a:off x="339633" y="1030179"/>
            <a:ext cx="11199223"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2 – Tiered section 338 elections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95158"/>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Simultaneity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TBS-</a:t>
            </a:r>
            <a:r>
              <a:rPr lang="en-US" i="1" dirty="0" err="1">
                <a:latin typeface="Arial" panose="020B0604020202020204" pitchFamily="34" charset="0"/>
                <a:cs typeface="Arial" panose="020B0604020202020204" pitchFamily="34" charset="0"/>
              </a:rPr>
              <a:t>Tracinda</a:t>
            </a:r>
            <a:endParaRPr lang="en-US" b="1"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05B943-1E5B-CDE3-3D12-DDD78761CF56}"/>
              </a:ext>
            </a:extLst>
          </p:cNvPr>
          <p:cNvSpPr>
            <a:spLocks noGrp="1"/>
          </p:cNvSpPr>
          <p:nvPr>
            <p:ph idx="1"/>
          </p:nvPr>
        </p:nvSpPr>
        <p:spPr>
          <a:xfrm>
            <a:off x="423862" y="1133475"/>
            <a:ext cx="11344275" cy="5043488"/>
          </a:xfrm>
        </p:spPr>
        <p:txBody>
          <a:bodyPr>
            <a:normAutofit/>
          </a:bodyPr>
          <a:lstStyle/>
          <a:p>
            <a:pPr>
              <a:spcBef>
                <a:spcPts val="600"/>
              </a:spcBef>
            </a:pPr>
            <a:r>
              <a:rPr lang="en-US" sz="2000" dirty="0">
                <a:effectLst/>
                <a:latin typeface="Arial" panose="020B0604020202020204" pitchFamily="34" charset="0"/>
                <a:ea typeface="Calibri" panose="020F0502020204030204" pitchFamily="34" charset="0"/>
                <a:cs typeface="Arial" panose="020B0604020202020204" pitchFamily="34" charset="0"/>
              </a:rPr>
              <a:t>In </a:t>
            </a:r>
            <a:r>
              <a:rPr lang="en-US" sz="2000" i="1" dirty="0">
                <a:effectLst/>
                <a:latin typeface="Arial" panose="020B0604020202020204" pitchFamily="34" charset="0"/>
                <a:ea typeface="Calibri" panose="020F0502020204030204" pitchFamily="34" charset="0"/>
                <a:cs typeface="Arial" panose="020B0604020202020204" pitchFamily="34" charset="0"/>
              </a:rPr>
              <a:t>TBS-</a:t>
            </a:r>
            <a:r>
              <a:rPr lang="en-US" sz="2000" i="1" dirty="0" err="1">
                <a:effectLst/>
                <a:latin typeface="Arial" panose="020B0604020202020204" pitchFamily="34" charset="0"/>
                <a:ea typeface="Calibri" panose="020F0502020204030204" pitchFamily="34" charset="0"/>
                <a:cs typeface="Arial" panose="020B0604020202020204" pitchFamily="34" charset="0"/>
              </a:rPr>
              <a:t>Tracinda</a:t>
            </a:r>
            <a:r>
              <a:rPr lang="en-US" sz="2000" dirty="0">
                <a:effectLst/>
                <a:latin typeface="Arial" panose="020B0604020202020204" pitchFamily="34" charset="0"/>
                <a:ea typeface="Calibri" panose="020F0502020204030204" pitchFamily="34" charset="0"/>
                <a:cs typeface="Arial" panose="020B0604020202020204" pitchFamily="34" charset="0"/>
              </a:rPr>
              <a:t>, 111 TC 315 (1998), simplifying somewhat, </a:t>
            </a:r>
            <a:r>
              <a:rPr lang="en-US" sz="2000" dirty="0" err="1">
                <a:effectLst/>
                <a:latin typeface="Arial" panose="020B0604020202020204" pitchFamily="34" charset="0"/>
                <a:ea typeface="Calibri" panose="020F0502020204030204" pitchFamily="34" charset="0"/>
                <a:cs typeface="Arial" panose="020B0604020202020204" pitchFamily="34" charset="0"/>
              </a:rPr>
              <a:t>Tracinda</a:t>
            </a:r>
            <a:r>
              <a:rPr lang="en-US" sz="2000" dirty="0">
                <a:effectLst/>
                <a:latin typeface="Arial" panose="020B0604020202020204" pitchFamily="34" charset="0"/>
                <a:ea typeface="Calibri" panose="020F0502020204030204" pitchFamily="34" charset="0"/>
                <a:cs typeface="Arial" panose="020B0604020202020204" pitchFamily="34" charset="0"/>
              </a:rPr>
              <a:t> owned 50.1% of MGM; the remaining 49.9% of MGM was publicly traded.  MGM owned 100% of United Artists.  TBS wished to acquired MGM without United Artists. The parties engaged in the following steps, which happened simultaneously under the implementing documents:</a:t>
            </a:r>
          </a:p>
          <a:p>
            <a:pPr lvl="1">
              <a:spcBef>
                <a:spcPts val="600"/>
              </a:spcBef>
            </a:pPr>
            <a:r>
              <a:rPr lang="en-US" sz="2000" dirty="0">
                <a:effectLst/>
                <a:latin typeface="Arial" panose="020B0604020202020204" pitchFamily="34" charset="0"/>
                <a:ea typeface="Calibri" panose="020F0502020204030204" pitchFamily="34" charset="0"/>
                <a:cs typeface="Arial" panose="020B0604020202020204" pitchFamily="34" charset="0"/>
              </a:rPr>
              <a:t>TBS acquired the stock of MGM from </a:t>
            </a:r>
            <a:r>
              <a:rPr lang="en-US" sz="2000" dirty="0" err="1">
                <a:effectLst/>
                <a:latin typeface="Arial" panose="020B0604020202020204" pitchFamily="34" charset="0"/>
                <a:ea typeface="Calibri" panose="020F0502020204030204" pitchFamily="34" charset="0"/>
                <a:cs typeface="Arial" panose="020B0604020202020204" pitchFamily="34" charset="0"/>
              </a:rPr>
              <a:t>Tracinda</a:t>
            </a:r>
            <a:r>
              <a:rPr lang="en-US" sz="2000" dirty="0">
                <a:effectLst/>
                <a:latin typeface="Arial" panose="020B0604020202020204" pitchFamily="34" charset="0"/>
                <a:ea typeface="Calibri" panose="020F0502020204030204" pitchFamily="34" charset="0"/>
                <a:cs typeface="Arial" panose="020B0604020202020204" pitchFamily="34" charset="0"/>
              </a:rPr>
              <a:t> and MGM’s public shareholders for cash</a:t>
            </a:r>
          </a:p>
          <a:p>
            <a:pPr lvl="1">
              <a:spcBef>
                <a:spcPts val="600"/>
              </a:spcBef>
            </a:pPr>
            <a:r>
              <a:rPr lang="en-US" sz="2000" dirty="0" err="1">
                <a:effectLst/>
                <a:latin typeface="Arial" panose="020B0604020202020204" pitchFamily="34" charset="0"/>
                <a:ea typeface="Calibri" panose="020F0502020204030204" pitchFamily="34" charset="0"/>
                <a:cs typeface="Arial" panose="020B0604020202020204" pitchFamily="34" charset="0"/>
              </a:rPr>
              <a:t>Tracinda</a:t>
            </a:r>
            <a:r>
              <a:rPr lang="en-US" sz="2000" dirty="0">
                <a:effectLst/>
                <a:latin typeface="Arial" panose="020B0604020202020204" pitchFamily="34" charset="0"/>
                <a:ea typeface="Calibri" panose="020F0502020204030204" pitchFamily="34" charset="0"/>
                <a:cs typeface="Arial" panose="020B0604020202020204" pitchFamily="34" charset="0"/>
              </a:rPr>
              <a:t> acquired the stock of United Artists from MGM for cash</a:t>
            </a:r>
            <a:endParaRPr lang="en-US" sz="2000" dirty="0">
              <a:latin typeface="Arial" panose="020B0604020202020204" pitchFamily="34" charset="0"/>
              <a:ea typeface="Calibri" panose="020F0502020204030204" pitchFamily="34" charset="0"/>
              <a:cs typeface="Arial" panose="020B0604020202020204" pitchFamily="34" charset="0"/>
            </a:endParaRPr>
          </a:p>
          <a:p>
            <a:pPr lvl="1">
              <a:spcBef>
                <a:spcPts val="600"/>
              </a:spcBef>
            </a:pPr>
            <a:r>
              <a:rPr lang="en-US" sz="2000" dirty="0" err="1">
                <a:effectLst/>
                <a:latin typeface="Arial" panose="020B0604020202020204" pitchFamily="34" charset="0"/>
                <a:ea typeface="Calibri" panose="020F0502020204030204" pitchFamily="34" charset="0"/>
                <a:cs typeface="Arial" panose="020B0604020202020204" pitchFamily="34" charset="0"/>
              </a:rPr>
              <a:t>Tracinda</a:t>
            </a:r>
            <a:r>
              <a:rPr lang="en-US" sz="2000" dirty="0">
                <a:effectLst/>
                <a:latin typeface="Arial" panose="020B0604020202020204" pitchFamily="34" charset="0"/>
                <a:ea typeface="Calibri" panose="020F0502020204030204" pitchFamily="34" charset="0"/>
                <a:cs typeface="Arial" panose="020B0604020202020204" pitchFamily="34" charset="0"/>
              </a:rPr>
              <a:t> sold shares of United Artists constituting 21% of its stock to former MGM public shareholder for cash (pursuant to a subscription agreement)</a:t>
            </a:r>
          </a:p>
          <a:p>
            <a:pPr>
              <a:spcBef>
                <a:spcPts val="600"/>
              </a:spcBef>
            </a:pPr>
            <a:r>
              <a:rPr lang="en-US" sz="2000" dirty="0">
                <a:latin typeface="Arial" panose="020B0604020202020204" pitchFamily="34" charset="0"/>
                <a:cs typeface="Arial" panose="020B0604020202020204" pitchFamily="34" charset="0"/>
              </a:rPr>
              <a:t>The government attempted to recast the actual steps, and to treat the steps in the recast as occurring in a certain order, which included the following:</a:t>
            </a:r>
          </a:p>
          <a:p>
            <a:pPr lvl="1">
              <a:spcBef>
                <a:spcPts val="600"/>
              </a:spcBef>
            </a:pPr>
            <a:r>
              <a:rPr lang="en-US" sz="2000" dirty="0">
                <a:latin typeface="Arial" panose="020B0604020202020204" pitchFamily="34" charset="0"/>
                <a:cs typeface="Arial" panose="020B0604020202020204" pitchFamily="34" charset="0"/>
              </a:rPr>
              <a:t>Step 1, TBS makes a capital contribution to MGM equal to the value of United Artists</a:t>
            </a:r>
          </a:p>
          <a:p>
            <a:pPr lvl="1">
              <a:spcBef>
                <a:spcPts val="600"/>
              </a:spcBef>
            </a:pPr>
            <a:r>
              <a:rPr lang="en-US" sz="2000" dirty="0">
                <a:latin typeface="Arial" panose="020B0604020202020204" pitchFamily="34" charset="0"/>
                <a:cs typeface="Arial" panose="020B0604020202020204" pitchFamily="34" charset="0"/>
              </a:rPr>
              <a:t>Step 2, MGM redeems out </a:t>
            </a:r>
            <a:r>
              <a:rPr lang="en-US" sz="2000" dirty="0" err="1">
                <a:latin typeface="Arial" panose="020B0604020202020204" pitchFamily="34" charset="0"/>
                <a:cs typeface="Arial" panose="020B0604020202020204" pitchFamily="34" charset="0"/>
              </a:rPr>
              <a:t>Tracinda</a:t>
            </a:r>
            <a:r>
              <a:rPr lang="en-US" sz="2000" dirty="0">
                <a:latin typeface="Arial" panose="020B0604020202020204" pitchFamily="34" charset="0"/>
                <a:cs typeface="Arial" panose="020B0604020202020204" pitchFamily="34" charset="0"/>
              </a:rPr>
              <a:t> with the United Artists stock</a:t>
            </a:r>
          </a:p>
          <a:p>
            <a:pPr>
              <a:spcBef>
                <a:spcPts val="600"/>
              </a:spcBef>
            </a:pPr>
            <a:r>
              <a:rPr lang="en-US" sz="2000" dirty="0">
                <a:latin typeface="Arial" panose="020B0604020202020204" pitchFamily="34" charset="0"/>
                <a:cs typeface="Arial" panose="020B0604020202020204" pitchFamily="34" charset="0"/>
              </a:rPr>
              <a:t>This allowed the government to try to deny a loss on the United Artists stock under section 311(a)</a:t>
            </a:r>
          </a:p>
          <a:p>
            <a:pPr>
              <a:spcBef>
                <a:spcPts val="600"/>
              </a:spcBef>
            </a:pPr>
            <a:endParaRPr lang="en-US" sz="2000" dirty="0">
              <a:latin typeface="Arial" panose="020B0604020202020204" pitchFamily="34" charset="0"/>
              <a:cs typeface="Arial" panose="020B0604020202020204" pitchFamily="34" charset="0"/>
            </a:endParaRPr>
          </a:p>
          <a:p>
            <a:pPr marL="457200" lvl="1" indent="0">
              <a:spcBef>
                <a:spcPts val="600"/>
              </a:spcBef>
              <a:buNone/>
            </a:pPr>
            <a:endParaRPr lang="en-US" sz="2000" dirty="0">
              <a:latin typeface="Arial" panose="020B0604020202020204" pitchFamily="34" charset="0"/>
              <a:cs typeface="Arial" panose="020B0604020202020204" pitchFamily="34" charset="0"/>
            </a:endParaRPr>
          </a:p>
          <a:p>
            <a:pPr lvl="1">
              <a:spcBef>
                <a:spcPts val="600"/>
              </a:spcBef>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11</a:t>
            </a:fld>
            <a:endParaRPr lang="en-US"/>
          </a:p>
        </p:txBody>
      </p:sp>
    </p:spTree>
    <p:extLst>
      <p:ext uri="{BB962C8B-B14F-4D97-AF65-F5344CB8AC3E}">
        <p14:creationId xmlns:p14="http://schemas.microsoft.com/office/powerpoint/2010/main" val="87682437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Simultaneity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TBS-</a:t>
            </a:r>
            <a:r>
              <a:rPr lang="en-US" i="1" dirty="0" err="1">
                <a:latin typeface="Arial" panose="020B0604020202020204" pitchFamily="34" charset="0"/>
                <a:cs typeface="Arial" panose="020B0604020202020204" pitchFamily="34" charset="0"/>
              </a:rPr>
              <a:t>Tracinda</a:t>
            </a:r>
            <a:endParaRPr lang="en-US" b="1"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05B943-1E5B-CDE3-3D12-DDD78761CF56}"/>
              </a:ext>
            </a:extLst>
          </p:cNvPr>
          <p:cNvSpPr>
            <a:spLocks noGrp="1"/>
          </p:cNvSpPr>
          <p:nvPr>
            <p:ph idx="1"/>
          </p:nvPr>
        </p:nvSpPr>
        <p:spPr>
          <a:xfrm>
            <a:off x="485774" y="1133475"/>
            <a:ext cx="11344275" cy="5043488"/>
          </a:xfrm>
        </p:spPr>
        <p:txBody>
          <a:bodyPr>
            <a:normAutofit/>
          </a:bodyPr>
          <a:lstStyle/>
          <a:p>
            <a:pPr>
              <a:spcBef>
                <a:spcPts val="600"/>
              </a:spcBef>
            </a:pPr>
            <a:r>
              <a:rPr lang="en-US" sz="2000" dirty="0">
                <a:effectLst/>
                <a:latin typeface="Arial" panose="020B0604020202020204" pitchFamily="34" charset="0"/>
                <a:ea typeface="Calibri" panose="020F0502020204030204" pitchFamily="34" charset="0"/>
                <a:cs typeface="Arial" panose="020B0604020202020204" pitchFamily="34" charset="0"/>
              </a:rPr>
              <a:t>The Tax Court rejected this view, stating:</a:t>
            </a:r>
          </a:p>
          <a:p>
            <a:pPr lvl="1">
              <a:spcBef>
                <a:spcPts val="600"/>
              </a:spcBef>
            </a:pPr>
            <a:r>
              <a:rPr lang="en-US" sz="2000" dirty="0">
                <a:latin typeface="Arial" panose="020B0604020202020204" pitchFamily="34" charset="0"/>
                <a:cs typeface="Arial" panose="020B0604020202020204" pitchFamily="34" charset="0"/>
              </a:rPr>
              <a:t>“Respondent’s argument in its purest terms is that sale of all the issued shares in MGM to the TBS Group and MGM’s sale of all the issued shares in UA to </a:t>
            </a:r>
            <a:r>
              <a:rPr lang="en-US" sz="2000" dirty="0" err="1">
                <a:latin typeface="Arial" panose="020B0604020202020204" pitchFamily="34" charset="0"/>
                <a:cs typeface="Arial" panose="020B0604020202020204" pitchFamily="34" charset="0"/>
              </a:rPr>
              <a:t>Tracinda</a:t>
            </a:r>
            <a:r>
              <a:rPr lang="en-US" sz="2000" dirty="0">
                <a:latin typeface="Arial" panose="020B0604020202020204" pitchFamily="34" charset="0"/>
                <a:cs typeface="Arial" panose="020B0604020202020204" pitchFamily="34" charset="0"/>
              </a:rPr>
              <a:t> cannot be viewed as occurring simultaneously for tax purposes.  Respondent contends the transactions must be assigned a sequential order for tax purposes.  Respondent further argues that since simultaneous sale transactions cannot be recognized for tax purposes, it is necessary to recharacterize the transaction to reflect its true substance.  We find respondent's argument that the sales could not occur simultaneously for tax purposes to be no more than superficially appealing, unsupported by authority, and without merit in view of the stipulated facts.  On brief, respondent cites no authority for the proposition that ‘some kind of [sequential] ordering of the steps of the transaction is necessary for tax purposes to determine the tax consequences.’  Transactions that occur simultaneously or are deemed by law to have occurred concurrently or simultaneously are commonplace.”</a:t>
            </a:r>
          </a:p>
          <a:p>
            <a:pPr>
              <a:spcBef>
                <a:spcPts val="600"/>
              </a:spcBef>
            </a:pPr>
            <a:r>
              <a:rPr lang="en-US" sz="2000" dirty="0">
                <a:latin typeface="Arial" panose="020B0604020202020204" pitchFamily="34" charset="0"/>
                <a:cs typeface="Arial" panose="020B0604020202020204" pitchFamily="34" charset="0"/>
              </a:rPr>
              <a:t>Nonetheless, this appears to be more about rejecting the government’s particular recast, not about rejecting ordering more broadly</a:t>
            </a:r>
          </a:p>
          <a:p>
            <a:pPr marL="457200" lvl="1" indent="0">
              <a:spcBef>
                <a:spcPts val="600"/>
              </a:spcBef>
              <a:buNone/>
            </a:pPr>
            <a:endParaRPr lang="en-US" sz="2000" dirty="0">
              <a:latin typeface="Arial" panose="020B0604020202020204" pitchFamily="34" charset="0"/>
              <a:cs typeface="Arial" panose="020B0604020202020204" pitchFamily="34" charset="0"/>
            </a:endParaRPr>
          </a:p>
          <a:p>
            <a:pPr lvl="1">
              <a:spcBef>
                <a:spcPts val="600"/>
              </a:spcBef>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12</a:t>
            </a:fld>
            <a:endParaRPr lang="en-US"/>
          </a:p>
        </p:txBody>
      </p:sp>
    </p:spTree>
    <p:extLst>
      <p:ext uri="{BB962C8B-B14F-4D97-AF65-F5344CB8AC3E}">
        <p14:creationId xmlns:p14="http://schemas.microsoft.com/office/powerpoint/2010/main" val="2182987330"/>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49" y="184151"/>
            <a:ext cx="11534775" cy="615950"/>
          </a:xfrm>
          <a:ln>
            <a:noFill/>
          </a:ln>
        </p:spPr>
        <p:txBody>
          <a:bodyPr>
            <a:normAutofit/>
          </a:bodyPr>
          <a:lstStyle/>
          <a:p>
            <a:r>
              <a:rPr lang="en-US" b="1" dirty="0">
                <a:latin typeface="Arial" panose="020B0604020202020204" pitchFamily="34" charset="0"/>
                <a:cs typeface="Arial" panose="020B0604020202020204" pitchFamily="34" charset="0"/>
              </a:rPr>
              <a:t>Simultaneity: </a:t>
            </a:r>
            <a:r>
              <a:rPr lang="en-US" dirty="0">
                <a:latin typeface="Arial" panose="020B0604020202020204" pitchFamily="34" charset="0"/>
                <a:cs typeface="Arial" panose="020B0604020202020204" pitchFamily="34" charset="0"/>
              </a:rPr>
              <a:t>Rev. Rul. 73-16 (actually, </a:t>
            </a:r>
            <a:r>
              <a:rPr lang="en-US" dirty="0" err="1">
                <a:latin typeface="Arial" panose="020B0604020202020204" pitchFamily="34" charset="0"/>
                <a:cs typeface="Arial" panose="020B0604020202020204" pitchFamily="34" charset="0"/>
              </a:rPr>
              <a:t>prospectivity</a:t>
            </a:r>
            <a:r>
              <a:rPr lang="en-US"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6192" y="6414498"/>
            <a:ext cx="2743200" cy="365125"/>
          </a:xfrm>
        </p:spPr>
        <p:txBody>
          <a:bodyPr/>
          <a:lstStyle/>
          <a:p>
            <a:fld id="{65AFAB5D-A498-4573-A847-903418A04ABF}" type="slidenum">
              <a:rPr lang="en-US" smtClean="0"/>
              <a:t>13</a:t>
            </a:fld>
            <a:endParaRPr lang="en-US"/>
          </a:p>
        </p:txBody>
      </p:sp>
      <p:sp>
        <p:nvSpPr>
          <p:cNvPr id="11" name="Content Placeholder 2">
            <a:extLst>
              <a:ext uri="{FF2B5EF4-FFF2-40B4-BE49-F238E27FC236}">
                <a16:creationId xmlns:a16="http://schemas.microsoft.com/office/drawing/2014/main" id="{A267995E-C3D0-333B-C603-4FF277557CB7}"/>
              </a:ext>
            </a:extLst>
          </p:cNvPr>
          <p:cNvSpPr>
            <a:spLocks noGrp="1"/>
          </p:cNvSpPr>
          <p:nvPr>
            <p:ph idx="1"/>
          </p:nvPr>
        </p:nvSpPr>
        <p:spPr>
          <a:xfrm>
            <a:off x="357550" y="1425739"/>
            <a:ext cx="5494373" cy="5068186"/>
          </a:xfrm>
        </p:spPr>
        <p:txBody>
          <a:bodyPr>
            <a:noAutofit/>
          </a:bodyPr>
          <a:lstStyle/>
          <a:p>
            <a:pPr marL="0" indent="0">
              <a:spcBef>
                <a:spcPts val="600"/>
              </a:spcBef>
              <a:spcAft>
                <a:spcPts val="600"/>
              </a:spcAft>
              <a:buNone/>
            </a:pPr>
            <a:r>
              <a:rPr lang="en-US" sz="1400" u="sng" dirty="0">
                <a:latin typeface="Arial" panose="020B0604020202020204" pitchFamily="34" charset="0"/>
                <a:cs typeface="Arial" panose="020B0604020202020204" pitchFamily="34" charset="0"/>
              </a:rPr>
              <a:t>Facts</a:t>
            </a:r>
            <a:r>
              <a:rPr lang="en-US" sz="1400" dirty="0">
                <a:latin typeface="Arial" panose="020B0604020202020204" pitchFamily="34" charset="0"/>
                <a:cs typeface="Arial" panose="020B0604020202020204" pitchFamily="34" charset="0"/>
              </a:rPr>
              <a:t>:</a:t>
            </a:r>
          </a:p>
          <a:p>
            <a:pPr marL="0" indent="0">
              <a:spcBef>
                <a:spcPts val="600"/>
              </a:spcBef>
              <a:spcAft>
                <a:spcPts val="600"/>
              </a:spcAft>
              <a:buNone/>
            </a:pPr>
            <a:r>
              <a:rPr lang="en-US" sz="1400" dirty="0">
                <a:latin typeface="Arial" panose="020B0604020202020204" pitchFamily="34" charset="0"/>
                <a:cs typeface="Arial" panose="020B0604020202020204" pitchFamily="34" charset="0"/>
              </a:rPr>
              <a:t>“Pursuant to one overall plan, and for valid business reasons,  Y corporation acquired all of the outstanding stock of X corporation solely in exchange for its voting common stock and, immediately thereafter, Z corporation acquired all of the stock of Y corporation solely in exchange for its voting common stock. As a result, the former shareholders of both X and Y held only stock of Z.”</a:t>
            </a:r>
          </a:p>
          <a:p>
            <a:pPr marL="0" indent="0" fontAlgn="base">
              <a:spcBef>
                <a:spcPts val="600"/>
              </a:spcBef>
              <a:spcAft>
                <a:spcPts val="600"/>
              </a:spcAft>
              <a:buNone/>
            </a:pPr>
            <a:endParaRPr lang="en-US" sz="1400" dirty="0">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E9F453F4-958E-85AE-CB73-25A6531670A1}"/>
              </a:ext>
            </a:extLst>
          </p:cNvPr>
          <p:cNvGrpSpPr/>
          <p:nvPr/>
        </p:nvGrpSpPr>
        <p:grpSpPr>
          <a:xfrm>
            <a:off x="446568" y="3599644"/>
            <a:ext cx="5357795" cy="2429016"/>
            <a:chOff x="5429250" y="2079185"/>
            <a:chExt cx="6335522" cy="3189609"/>
          </a:xfrm>
        </p:grpSpPr>
        <p:sp>
          <p:nvSpPr>
            <p:cNvPr id="13" name="Rectangle 12">
              <a:extLst>
                <a:ext uri="{FF2B5EF4-FFF2-40B4-BE49-F238E27FC236}">
                  <a16:creationId xmlns:a16="http://schemas.microsoft.com/office/drawing/2014/main" id="{96EE701E-F4D7-2DFC-94E5-99B936D21186}"/>
                </a:ext>
              </a:extLst>
            </p:cNvPr>
            <p:cNvSpPr/>
            <p:nvPr/>
          </p:nvSpPr>
          <p:spPr>
            <a:xfrm>
              <a:off x="5436956" y="4525668"/>
              <a:ext cx="1264381" cy="743126"/>
            </a:xfrm>
            <a:prstGeom prst="rect">
              <a:avLst/>
            </a:prstGeom>
            <a:solidFill>
              <a:srgbClr val="623D4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X</a:t>
              </a:r>
            </a:p>
          </p:txBody>
        </p:sp>
        <p:sp>
          <p:nvSpPr>
            <p:cNvPr id="22" name="Oval 21">
              <a:extLst>
                <a:ext uri="{FF2B5EF4-FFF2-40B4-BE49-F238E27FC236}">
                  <a16:creationId xmlns:a16="http://schemas.microsoft.com/office/drawing/2014/main" id="{AEEE2FEE-9D94-AAA6-8990-9264E4E8579A}"/>
                </a:ext>
              </a:extLst>
            </p:cNvPr>
            <p:cNvSpPr/>
            <p:nvPr/>
          </p:nvSpPr>
          <p:spPr>
            <a:xfrm>
              <a:off x="5429250" y="3505202"/>
              <a:ext cx="1276350" cy="709046"/>
            </a:xfrm>
            <a:prstGeom prst="ellipse">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dirty="0">
                  <a:latin typeface="Arial" panose="020B0604020202020204" pitchFamily="34" charset="0"/>
                  <a:cs typeface="Arial" panose="020B0604020202020204" pitchFamily="34" charset="0"/>
                </a:rPr>
                <a:t> X Shareholders</a:t>
              </a:r>
            </a:p>
          </p:txBody>
        </p:sp>
        <p:sp>
          <p:nvSpPr>
            <p:cNvPr id="23" name="Oval 22">
              <a:extLst>
                <a:ext uri="{FF2B5EF4-FFF2-40B4-BE49-F238E27FC236}">
                  <a16:creationId xmlns:a16="http://schemas.microsoft.com/office/drawing/2014/main" id="{743207FA-5007-CD2E-FD9E-96E6945B7FAD}"/>
                </a:ext>
              </a:extLst>
            </p:cNvPr>
            <p:cNvSpPr/>
            <p:nvPr/>
          </p:nvSpPr>
          <p:spPr>
            <a:xfrm>
              <a:off x="7136960" y="3031685"/>
              <a:ext cx="295275" cy="257175"/>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31" name="TextBox 30">
              <a:extLst>
                <a:ext uri="{FF2B5EF4-FFF2-40B4-BE49-F238E27FC236}">
                  <a16:creationId xmlns:a16="http://schemas.microsoft.com/office/drawing/2014/main" id="{8FB2084C-15D3-4A5D-ABD0-D3425914B053}"/>
                </a:ext>
              </a:extLst>
            </p:cNvPr>
            <p:cNvSpPr txBox="1"/>
            <p:nvPr/>
          </p:nvSpPr>
          <p:spPr>
            <a:xfrm>
              <a:off x="6594337" y="3365689"/>
              <a:ext cx="1082812" cy="282906"/>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Y stock</a:t>
              </a:r>
            </a:p>
          </p:txBody>
        </p:sp>
        <p:cxnSp>
          <p:nvCxnSpPr>
            <p:cNvPr id="37" name="Straight Connector 36">
              <a:extLst>
                <a:ext uri="{FF2B5EF4-FFF2-40B4-BE49-F238E27FC236}">
                  <a16:creationId xmlns:a16="http://schemas.microsoft.com/office/drawing/2014/main" id="{28F2FFC3-0934-C350-BCA1-CA19361F41FB}"/>
                </a:ext>
              </a:extLst>
            </p:cNvPr>
            <p:cNvCxnSpPr>
              <a:cxnSpLocks/>
              <a:stCxn id="22" idx="4"/>
              <a:endCxn id="13" idx="0"/>
            </p:cNvCxnSpPr>
            <p:nvPr/>
          </p:nvCxnSpPr>
          <p:spPr>
            <a:xfrm>
              <a:off x="6067425" y="4214248"/>
              <a:ext cx="1722" cy="311420"/>
            </a:xfrm>
            <a:prstGeom prst="line">
              <a:avLst/>
            </a:prstGeom>
            <a:ln>
              <a:solidFill>
                <a:srgbClr val="84A3FE"/>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20A0083-5B31-B196-9E49-0EDBA20EE3B7}"/>
                </a:ext>
              </a:extLst>
            </p:cNvPr>
            <p:cNvSpPr/>
            <p:nvPr/>
          </p:nvSpPr>
          <p:spPr>
            <a:xfrm>
              <a:off x="7942031" y="3296943"/>
              <a:ext cx="1264381" cy="743126"/>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Y</a:t>
              </a:r>
            </a:p>
          </p:txBody>
        </p:sp>
        <p:sp>
          <p:nvSpPr>
            <p:cNvPr id="41" name="Oval 40">
              <a:extLst>
                <a:ext uri="{FF2B5EF4-FFF2-40B4-BE49-F238E27FC236}">
                  <a16:creationId xmlns:a16="http://schemas.microsoft.com/office/drawing/2014/main" id="{F3B11D4F-72DD-8792-0EF2-00FCC8C8245B}"/>
                </a:ext>
              </a:extLst>
            </p:cNvPr>
            <p:cNvSpPr/>
            <p:nvPr/>
          </p:nvSpPr>
          <p:spPr>
            <a:xfrm>
              <a:off x="7934325" y="2362202"/>
              <a:ext cx="1276350" cy="70904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dirty="0">
                  <a:latin typeface="Arial" panose="020B0604020202020204" pitchFamily="34" charset="0"/>
                  <a:cs typeface="Arial" panose="020B0604020202020204" pitchFamily="34" charset="0"/>
                </a:rPr>
                <a:t> Y Shareholders</a:t>
              </a:r>
            </a:p>
          </p:txBody>
        </p:sp>
        <p:cxnSp>
          <p:nvCxnSpPr>
            <p:cNvPr id="42" name="Straight Connector 41">
              <a:extLst>
                <a:ext uri="{FF2B5EF4-FFF2-40B4-BE49-F238E27FC236}">
                  <a16:creationId xmlns:a16="http://schemas.microsoft.com/office/drawing/2014/main" id="{F04E6724-A109-8C2F-EF1A-BC30D170E77A}"/>
                </a:ext>
              </a:extLst>
            </p:cNvPr>
            <p:cNvCxnSpPr>
              <a:cxnSpLocks/>
              <a:stCxn id="41" idx="4"/>
              <a:endCxn id="40" idx="0"/>
            </p:cNvCxnSpPr>
            <p:nvPr/>
          </p:nvCxnSpPr>
          <p:spPr>
            <a:xfrm>
              <a:off x="8572500" y="3071248"/>
              <a:ext cx="1722" cy="225695"/>
            </a:xfrm>
            <a:prstGeom prst="line">
              <a:avLst/>
            </a:prstGeom>
            <a:ln>
              <a:solidFill>
                <a:srgbClr val="84A3FE"/>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E1E726A-871D-5BB8-5590-D2451CF35CFE}"/>
                </a:ext>
              </a:extLst>
            </p:cNvPr>
            <p:cNvCxnSpPr/>
            <p:nvPr/>
          </p:nvCxnSpPr>
          <p:spPr>
            <a:xfrm flipH="1">
              <a:off x="6791325" y="3648075"/>
              <a:ext cx="1047750"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3194A2A-3625-CECA-75D3-97570D1FB285}"/>
                </a:ext>
              </a:extLst>
            </p:cNvPr>
            <p:cNvSpPr txBox="1"/>
            <p:nvPr/>
          </p:nvSpPr>
          <p:spPr>
            <a:xfrm>
              <a:off x="6518138" y="3718115"/>
              <a:ext cx="1416187" cy="282906"/>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X stock</a:t>
              </a:r>
            </a:p>
          </p:txBody>
        </p:sp>
        <p:sp>
          <p:nvSpPr>
            <p:cNvPr id="47" name="Rectangle 46">
              <a:extLst>
                <a:ext uri="{FF2B5EF4-FFF2-40B4-BE49-F238E27FC236}">
                  <a16:creationId xmlns:a16="http://schemas.microsoft.com/office/drawing/2014/main" id="{98916EDC-CDEA-B28F-54BB-08438CA286B2}"/>
                </a:ext>
              </a:extLst>
            </p:cNvPr>
            <p:cNvSpPr/>
            <p:nvPr/>
          </p:nvSpPr>
          <p:spPr>
            <a:xfrm>
              <a:off x="10500391" y="2201569"/>
              <a:ext cx="1264381" cy="743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Z</a:t>
              </a:r>
            </a:p>
          </p:txBody>
        </p:sp>
        <p:sp>
          <p:nvSpPr>
            <p:cNvPr id="50" name="Oval 49">
              <a:extLst>
                <a:ext uri="{FF2B5EF4-FFF2-40B4-BE49-F238E27FC236}">
                  <a16:creationId xmlns:a16="http://schemas.microsoft.com/office/drawing/2014/main" id="{E06B0309-8544-2093-236D-1A53B58933D6}"/>
                </a:ext>
              </a:extLst>
            </p:cNvPr>
            <p:cNvSpPr/>
            <p:nvPr/>
          </p:nvSpPr>
          <p:spPr>
            <a:xfrm>
              <a:off x="9603935" y="2079185"/>
              <a:ext cx="295275" cy="257175"/>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sp>
          <p:nvSpPr>
            <p:cNvPr id="51" name="TextBox 50">
              <a:extLst>
                <a:ext uri="{FF2B5EF4-FFF2-40B4-BE49-F238E27FC236}">
                  <a16:creationId xmlns:a16="http://schemas.microsoft.com/office/drawing/2014/main" id="{E4198A7F-E56E-8728-9893-0C1359EF12D4}"/>
                </a:ext>
              </a:extLst>
            </p:cNvPr>
            <p:cNvSpPr txBox="1"/>
            <p:nvPr/>
          </p:nvSpPr>
          <p:spPr>
            <a:xfrm>
              <a:off x="9118463" y="2365565"/>
              <a:ext cx="1082812" cy="282906"/>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Z stock</a:t>
              </a:r>
            </a:p>
          </p:txBody>
        </p:sp>
        <p:cxnSp>
          <p:nvCxnSpPr>
            <p:cNvPr id="52" name="Straight Arrow Connector 51">
              <a:extLst>
                <a:ext uri="{FF2B5EF4-FFF2-40B4-BE49-F238E27FC236}">
                  <a16:creationId xmlns:a16="http://schemas.microsoft.com/office/drawing/2014/main" id="{81D25691-2CCC-9212-61CE-50B6A8A30F79}"/>
                </a:ext>
              </a:extLst>
            </p:cNvPr>
            <p:cNvCxnSpPr/>
            <p:nvPr/>
          </p:nvCxnSpPr>
          <p:spPr>
            <a:xfrm flipH="1">
              <a:off x="9363075" y="2647950"/>
              <a:ext cx="1047750"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B0CAB53-5131-5DD0-4417-3B1B766FE85B}"/>
                </a:ext>
              </a:extLst>
            </p:cNvPr>
            <p:cNvSpPr txBox="1"/>
            <p:nvPr/>
          </p:nvSpPr>
          <p:spPr>
            <a:xfrm>
              <a:off x="9070838" y="2737040"/>
              <a:ext cx="1416187" cy="282906"/>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Y stock</a:t>
              </a:r>
            </a:p>
          </p:txBody>
        </p:sp>
      </p:grpSp>
      <p:sp>
        <p:nvSpPr>
          <p:cNvPr id="72" name="TextBox 71">
            <a:extLst>
              <a:ext uri="{FF2B5EF4-FFF2-40B4-BE49-F238E27FC236}">
                <a16:creationId xmlns:a16="http://schemas.microsoft.com/office/drawing/2014/main" id="{A3882B51-4F1F-40C5-15E4-66F4EA88776A}"/>
              </a:ext>
            </a:extLst>
          </p:cNvPr>
          <p:cNvSpPr txBox="1"/>
          <p:nvPr/>
        </p:nvSpPr>
        <p:spPr>
          <a:xfrm>
            <a:off x="6432697" y="1456684"/>
            <a:ext cx="5528929" cy="1061829"/>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400" u="sng">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dirty="0"/>
              <a:t>Recast / Ruling</a:t>
            </a:r>
            <a:r>
              <a:rPr lang="en-US" u="none" dirty="0"/>
              <a:t>: </a:t>
            </a:r>
          </a:p>
          <a:p>
            <a:pPr algn="l"/>
            <a:r>
              <a:rPr lang="en-US" u="none" dirty="0"/>
              <a:t>“[T]he transaction will be treated as the acquisition by Z of all of the stock of Y in exchange for stock of Z and, </a:t>
            </a:r>
            <a:r>
              <a:rPr lang="en-US" b="1" i="1" u="none" dirty="0"/>
              <a:t>simultaneously therewith</a:t>
            </a:r>
            <a:r>
              <a:rPr lang="en-US" u="none" dirty="0"/>
              <a:t>, the acquisition by Y of all of the stock of X in exchange for stock of Z, each exchange qualifying as a reorganization within the meaning of section 368(a)(1)(B) of the Code.” (Emphasis added).  </a:t>
            </a:r>
            <a:r>
              <a:rPr lang="en-US" sz="1600" b="1" u="none" dirty="0">
                <a:latin typeface="Calibri" panose="020F0502020204030204" pitchFamily="34" charset="0"/>
                <a:cs typeface="Calibri" panose="020F0502020204030204" pitchFamily="34" charset="0"/>
              </a:rPr>
              <a:t>→</a:t>
            </a:r>
            <a:r>
              <a:rPr lang="en-US" u="none" dirty="0">
                <a:latin typeface="Calibri" panose="020F0502020204030204" pitchFamily="34" charset="0"/>
                <a:cs typeface="Calibri" panose="020F0502020204030204" pitchFamily="34" charset="0"/>
              </a:rPr>
              <a:t> </a:t>
            </a:r>
            <a:r>
              <a:rPr lang="en-US" u="none" dirty="0"/>
              <a:t>Thus, e</a:t>
            </a:r>
            <a:r>
              <a:rPr lang="en-US" sz="1400" u="none" dirty="0">
                <a:latin typeface="Arial" panose="020B0604020202020204" pitchFamily="34" charset="0"/>
                <a:cs typeface="Arial" panose="020B0604020202020204" pitchFamily="34" charset="0"/>
              </a:rPr>
              <a:t>ither Z’s acquisition of Y is treated as occurring before it actually happens, or Y’s acquisition of X is treated as occurring after it actually happens.</a:t>
            </a:r>
            <a:endParaRPr lang="en-US" u="none" dirty="0"/>
          </a:p>
        </p:txBody>
      </p:sp>
      <p:sp>
        <p:nvSpPr>
          <p:cNvPr id="74" name="TextBox 73">
            <a:extLst>
              <a:ext uri="{FF2B5EF4-FFF2-40B4-BE49-F238E27FC236}">
                <a16:creationId xmlns:a16="http://schemas.microsoft.com/office/drawing/2014/main" id="{C5B9EB88-CD50-BA54-A482-04C58E6FC90A}"/>
              </a:ext>
            </a:extLst>
          </p:cNvPr>
          <p:cNvSpPr txBox="1"/>
          <p:nvPr/>
        </p:nvSpPr>
        <p:spPr>
          <a:xfrm>
            <a:off x="278673" y="990231"/>
            <a:ext cx="11739155"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3 -- Rev. Rul. 73-16, 1973-1 C.B. 186</a:t>
            </a:r>
          </a:p>
        </p:txBody>
      </p:sp>
      <p:sp>
        <p:nvSpPr>
          <p:cNvPr id="78" name="Rectangle 77">
            <a:extLst>
              <a:ext uri="{FF2B5EF4-FFF2-40B4-BE49-F238E27FC236}">
                <a16:creationId xmlns:a16="http://schemas.microsoft.com/office/drawing/2014/main" id="{2B1947E8-53E0-5032-48F9-173407C1D21D}"/>
              </a:ext>
            </a:extLst>
          </p:cNvPr>
          <p:cNvSpPr/>
          <p:nvPr/>
        </p:nvSpPr>
        <p:spPr>
          <a:xfrm>
            <a:off x="10888383" y="4582668"/>
            <a:ext cx="1069256" cy="565920"/>
          </a:xfrm>
          <a:prstGeom prst="rect">
            <a:avLst/>
          </a:prstGeom>
          <a:solidFill>
            <a:srgbClr val="623D4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X</a:t>
            </a:r>
          </a:p>
        </p:txBody>
      </p:sp>
      <p:sp>
        <p:nvSpPr>
          <p:cNvPr id="79" name="Oval 78">
            <a:extLst>
              <a:ext uri="{FF2B5EF4-FFF2-40B4-BE49-F238E27FC236}">
                <a16:creationId xmlns:a16="http://schemas.microsoft.com/office/drawing/2014/main" id="{4EA7A382-2A2D-6095-BCFD-2AA94A64D1E7}"/>
              </a:ext>
            </a:extLst>
          </p:cNvPr>
          <p:cNvSpPr/>
          <p:nvPr/>
        </p:nvSpPr>
        <p:spPr>
          <a:xfrm>
            <a:off x="10885003" y="3683824"/>
            <a:ext cx="1079378" cy="539967"/>
          </a:xfrm>
          <a:prstGeom prst="ellipse">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dirty="0">
                <a:latin typeface="Arial" panose="020B0604020202020204" pitchFamily="34" charset="0"/>
                <a:cs typeface="Arial" panose="020B0604020202020204" pitchFamily="34" charset="0"/>
              </a:rPr>
              <a:t>X Shareholders</a:t>
            </a:r>
          </a:p>
        </p:txBody>
      </p:sp>
      <p:sp>
        <p:nvSpPr>
          <p:cNvPr id="80" name="Oval 79">
            <a:extLst>
              <a:ext uri="{FF2B5EF4-FFF2-40B4-BE49-F238E27FC236}">
                <a16:creationId xmlns:a16="http://schemas.microsoft.com/office/drawing/2014/main" id="{1C639384-4482-C72D-38FA-E2A2AE8E39BE}"/>
              </a:ext>
            </a:extLst>
          </p:cNvPr>
          <p:cNvSpPr/>
          <p:nvPr/>
        </p:nvSpPr>
        <p:spPr>
          <a:xfrm>
            <a:off x="8053266" y="3575771"/>
            <a:ext cx="249707" cy="195849"/>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81" name="TextBox 80">
            <a:extLst>
              <a:ext uri="{FF2B5EF4-FFF2-40B4-BE49-F238E27FC236}">
                <a16:creationId xmlns:a16="http://schemas.microsoft.com/office/drawing/2014/main" id="{6183FB8D-2B96-215B-A345-A11A6120A5DD}"/>
              </a:ext>
            </a:extLst>
          </p:cNvPr>
          <p:cNvSpPr txBox="1"/>
          <p:nvPr/>
        </p:nvSpPr>
        <p:spPr>
          <a:xfrm>
            <a:off x="7707594" y="3864963"/>
            <a:ext cx="915708" cy="21544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Z stock</a:t>
            </a:r>
          </a:p>
        </p:txBody>
      </p:sp>
      <p:cxnSp>
        <p:nvCxnSpPr>
          <p:cNvPr id="82" name="Straight Connector 81">
            <a:extLst>
              <a:ext uri="{FF2B5EF4-FFF2-40B4-BE49-F238E27FC236}">
                <a16:creationId xmlns:a16="http://schemas.microsoft.com/office/drawing/2014/main" id="{3EC4E8B4-54CF-F617-4941-CACEC4A4E2BC}"/>
              </a:ext>
            </a:extLst>
          </p:cNvPr>
          <p:cNvCxnSpPr>
            <a:cxnSpLocks/>
            <a:stCxn id="78" idx="0"/>
            <a:endCxn id="79" idx="4"/>
          </p:cNvCxnSpPr>
          <p:nvPr/>
        </p:nvCxnSpPr>
        <p:spPr>
          <a:xfrm flipV="1">
            <a:off x="11423011" y="4223791"/>
            <a:ext cx="1681" cy="358877"/>
          </a:xfrm>
          <a:prstGeom prst="line">
            <a:avLst/>
          </a:prstGeom>
          <a:ln>
            <a:solidFill>
              <a:srgbClr val="84A3FE"/>
            </a:solidFill>
            <a:prstDash val="dash"/>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C2345DB7-DC5B-C747-DBDC-0B0EC145B094}"/>
              </a:ext>
            </a:extLst>
          </p:cNvPr>
          <p:cNvSpPr/>
          <p:nvPr/>
        </p:nvSpPr>
        <p:spPr>
          <a:xfrm>
            <a:off x="6658616" y="4673441"/>
            <a:ext cx="1069256" cy="565920"/>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Y</a:t>
            </a:r>
          </a:p>
        </p:txBody>
      </p:sp>
      <p:sp>
        <p:nvSpPr>
          <p:cNvPr id="84" name="Oval 83">
            <a:extLst>
              <a:ext uri="{FF2B5EF4-FFF2-40B4-BE49-F238E27FC236}">
                <a16:creationId xmlns:a16="http://schemas.microsoft.com/office/drawing/2014/main" id="{A7ED0A0B-0AB9-4A9B-2E19-E2C5FEECFC7B}"/>
              </a:ext>
            </a:extLst>
          </p:cNvPr>
          <p:cNvSpPr/>
          <p:nvPr/>
        </p:nvSpPr>
        <p:spPr>
          <a:xfrm>
            <a:off x="6660607" y="3748643"/>
            <a:ext cx="1079378" cy="53996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dirty="0">
                <a:latin typeface="Arial" panose="020B0604020202020204" pitchFamily="34" charset="0"/>
                <a:cs typeface="Arial" panose="020B0604020202020204" pitchFamily="34" charset="0"/>
              </a:rPr>
              <a:t> Y Shareholders</a:t>
            </a:r>
          </a:p>
        </p:txBody>
      </p:sp>
      <p:cxnSp>
        <p:nvCxnSpPr>
          <p:cNvPr id="86" name="Straight Arrow Connector 85">
            <a:extLst>
              <a:ext uri="{FF2B5EF4-FFF2-40B4-BE49-F238E27FC236}">
                <a16:creationId xmlns:a16="http://schemas.microsoft.com/office/drawing/2014/main" id="{12FEE75A-3D1D-7AE7-0A49-FC5B3B2AB1AC}"/>
              </a:ext>
            </a:extLst>
          </p:cNvPr>
          <p:cNvCxnSpPr/>
          <p:nvPr/>
        </p:nvCxnSpPr>
        <p:spPr>
          <a:xfrm flipH="1">
            <a:off x="7874182" y="4080011"/>
            <a:ext cx="886057"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BC64958-227C-81CE-5905-3DEF55D7A22A}"/>
              </a:ext>
            </a:extLst>
          </p:cNvPr>
          <p:cNvSpPr txBox="1"/>
          <p:nvPr/>
        </p:nvSpPr>
        <p:spPr>
          <a:xfrm>
            <a:off x="7651863" y="4133348"/>
            <a:ext cx="1197635"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Y stock</a:t>
            </a:r>
          </a:p>
        </p:txBody>
      </p:sp>
      <p:sp>
        <p:nvSpPr>
          <p:cNvPr id="88" name="Rectangle 87">
            <a:extLst>
              <a:ext uri="{FF2B5EF4-FFF2-40B4-BE49-F238E27FC236}">
                <a16:creationId xmlns:a16="http://schemas.microsoft.com/office/drawing/2014/main" id="{5B2EB4D6-FF5E-059F-E4E1-F4AA2FB93035}"/>
              </a:ext>
            </a:extLst>
          </p:cNvPr>
          <p:cNvSpPr/>
          <p:nvPr/>
        </p:nvSpPr>
        <p:spPr>
          <a:xfrm>
            <a:off x="8820644" y="3739526"/>
            <a:ext cx="1069256" cy="565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Z</a:t>
            </a:r>
          </a:p>
        </p:txBody>
      </p:sp>
      <p:sp>
        <p:nvSpPr>
          <p:cNvPr id="99" name="Rectangle 98">
            <a:extLst>
              <a:ext uri="{FF2B5EF4-FFF2-40B4-BE49-F238E27FC236}">
                <a16:creationId xmlns:a16="http://schemas.microsoft.com/office/drawing/2014/main" id="{C9F7D726-02E6-89EE-773E-E77361D287D6}"/>
              </a:ext>
            </a:extLst>
          </p:cNvPr>
          <p:cNvSpPr/>
          <p:nvPr/>
        </p:nvSpPr>
        <p:spPr>
          <a:xfrm>
            <a:off x="2573624" y="5432261"/>
            <a:ext cx="1069256" cy="565920"/>
          </a:xfrm>
          <a:prstGeom prst="rect">
            <a:avLst/>
          </a:prstGeom>
          <a:solidFill>
            <a:srgbClr val="623D4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X</a:t>
            </a:r>
          </a:p>
        </p:txBody>
      </p:sp>
      <p:cxnSp>
        <p:nvCxnSpPr>
          <p:cNvPr id="101" name="Straight Connector 100">
            <a:extLst>
              <a:ext uri="{FF2B5EF4-FFF2-40B4-BE49-F238E27FC236}">
                <a16:creationId xmlns:a16="http://schemas.microsoft.com/office/drawing/2014/main" id="{1EF3749C-1883-8092-11FA-C6C6B2280332}"/>
              </a:ext>
            </a:extLst>
          </p:cNvPr>
          <p:cNvCxnSpPr>
            <a:stCxn id="40" idx="2"/>
            <a:endCxn id="99" idx="0"/>
          </p:cNvCxnSpPr>
          <p:nvPr/>
        </p:nvCxnSpPr>
        <p:spPr>
          <a:xfrm>
            <a:off x="3106193" y="5092936"/>
            <a:ext cx="2059" cy="339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C1CC138-2255-45A1-F63C-7B99AB185D71}"/>
              </a:ext>
            </a:extLst>
          </p:cNvPr>
          <p:cNvCxnSpPr>
            <a:cxnSpLocks/>
            <a:stCxn id="83" idx="0"/>
            <a:endCxn id="84" idx="4"/>
          </p:cNvCxnSpPr>
          <p:nvPr/>
        </p:nvCxnSpPr>
        <p:spPr>
          <a:xfrm flipV="1">
            <a:off x="7193244" y="4288610"/>
            <a:ext cx="7052" cy="384831"/>
          </a:xfrm>
          <a:prstGeom prst="line">
            <a:avLst/>
          </a:prstGeom>
          <a:ln>
            <a:solidFill>
              <a:srgbClr val="84A3FE"/>
            </a:solidFill>
            <a:prstDash val="dash"/>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6F38DF62-0502-E472-E725-D7381C1A0A4E}"/>
              </a:ext>
            </a:extLst>
          </p:cNvPr>
          <p:cNvSpPr/>
          <p:nvPr/>
        </p:nvSpPr>
        <p:spPr>
          <a:xfrm>
            <a:off x="10295723" y="3588833"/>
            <a:ext cx="249707" cy="195849"/>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113" name="TextBox 112">
            <a:extLst>
              <a:ext uri="{FF2B5EF4-FFF2-40B4-BE49-F238E27FC236}">
                <a16:creationId xmlns:a16="http://schemas.microsoft.com/office/drawing/2014/main" id="{15C6FA5D-6424-90DF-1844-B99F9A498DFB}"/>
              </a:ext>
            </a:extLst>
          </p:cNvPr>
          <p:cNvSpPr txBox="1"/>
          <p:nvPr/>
        </p:nvSpPr>
        <p:spPr>
          <a:xfrm>
            <a:off x="9836840" y="3886734"/>
            <a:ext cx="915708" cy="21544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X stock</a:t>
            </a:r>
          </a:p>
        </p:txBody>
      </p:sp>
      <p:cxnSp>
        <p:nvCxnSpPr>
          <p:cNvPr id="114" name="Straight Arrow Connector 113">
            <a:extLst>
              <a:ext uri="{FF2B5EF4-FFF2-40B4-BE49-F238E27FC236}">
                <a16:creationId xmlns:a16="http://schemas.microsoft.com/office/drawing/2014/main" id="{DD227E1A-8D31-6E60-B0A3-5B977C730056}"/>
              </a:ext>
            </a:extLst>
          </p:cNvPr>
          <p:cNvCxnSpPr/>
          <p:nvPr/>
        </p:nvCxnSpPr>
        <p:spPr>
          <a:xfrm flipH="1">
            <a:off x="10003428" y="4101782"/>
            <a:ext cx="886057"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A87A255-9EA4-D18D-309A-09F3BA64EAD2}"/>
              </a:ext>
            </a:extLst>
          </p:cNvPr>
          <p:cNvSpPr txBox="1"/>
          <p:nvPr/>
        </p:nvSpPr>
        <p:spPr>
          <a:xfrm>
            <a:off x="9781109" y="4155119"/>
            <a:ext cx="1197635"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Z stock</a:t>
            </a:r>
          </a:p>
        </p:txBody>
      </p:sp>
      <p:cxnSp>
        <p:nvCxnSpPr>
          <p:cNvPr id="116" name="Straight Connector 115">
            <a:extLst>
              <a:ext uri="{FF2B5EF4-FFF2-40B4-BE49-F238E27FC236}">
                <a16:creationId xmlns:a16="http://schemas.microsoft.com/office/drawing/2014/main" id="{E55F16C4-AC79-3481-5883-DF04E97965AF}"/>
              </a:ext>
            </a:extLst>
          </p:cNvPr>
          <p:cNvCxnSpPr>
            <a:cxnSpLocks/>
          </p:cNvCxnSpPr>
          <p:nvPr/>
        </p:nvCxnSpPr>
        <p:spPr>
          <a:xfrm>
            <a:off x="6165668" y="1471749"/>
            <a:ext cx="0" cy="51948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790274"/>
      </p:ext>
    </p:extLst>
  </p:cSld>
  <p:clrMapOvr>
    <a:masterClrMapping/>
  </p:clrMapOvr>
</p:sld>
</file>

<file path=ppt/slides/slide1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Rectangle 207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Spacetime May Have Come From Magic - What Does That Mean?">
            <a:extLst>
              <a:ext uri="{FF2B5EF4-FFF2-40B4-BE49-F238E27FC236}">
                <a16:creationId xmlns:a16="http://schemas.microsoft.com/office/drawing/2014/main" id="{F2B05C1C-A028-9181-53E7-95645F2C0A8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654" r="2" b="2"/>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77" name="Rectangle 207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C40910-9A9F-AD3C-C686-77A07D3B8491}"/>
              </a:ext>
            </a:extLst>
          </p:cNvPr>
          <p:cNvSpPr>
            <a:spLocks noGrp="1"/>
          </p:cNvSpPr>
          <p:nvPr>
            <p:ph type="title"/>
          </p:nvPr>
        </p:nvSpPr>
        <p:spPr>
          <a:xfrm>
            <a:off x="355476" y="744278"/>
            <a:ext cx="3973385" cy="2416121"/>
          </a:xfrm>
          <a:noFill/>
        </p:spPr>
        <p:txBody>
          <a:bodyPr vert="horz" lIns="91440" tIns="45720" rIns="91440" bIns="45720" rtlCol="0" anchor="b">
            <a:normAutofit/>
          </a:bodyPr>
          <a:lstStyle/>
          <a:p>
            <a:r>
              <a:rPr lang="en-US" sz="5200" b="1" dirty="0">
                <a:latin typeface="Arial" panose="020B0604020202020204" pitchFamily="34" charset="0"/>
                <a:cs typeface="Arial" panose="020B0604020202020204" pitchFamily="34" charset="0"/>
              </a:rPr>
              <a:t>2</a:t>
            </a:r>
            <a:br>
              <a:rPr lang="en-US" sz="5200" dirty="0">
                <a:latin typeface="Arial" panose="020B0604020202020204" pitchFamily="34" charset="0"/>
                <a:cs typeface="Arial" panose="020B0604020202020204" pitchFamily="34" charset="0"/>
              </a:rPr>
            </a:br>
            <a:br>
              <a:rPr lang="en-US" sz="5200" dirty="0">
                <a:latin typeface="Arial" panose="020B0604020202020204" pitchFamily="34" charset="0"/>
                <a:cs typeface="Arial" panose="020B0604020202020204" pitchFamily="34" charset="0"/>
              </a:rPr>
            </a:br>
            <a:r>
              <a:rPr lang="en-US" sz="5200" dirty="0">
                <a:latin typeface="Arial" panose="020B0604020202020204" pitchFamily="34" charset="0"/>
                <a:cs typeface="Arial" panose="020B0604020202020204" pitchFamily="34" charset="0"/>
              </a:rPr>
              <a:t>Immediacy</a:t>
            </a:r>
          </a:p>
        </p:txBody>
      </p:sp>
      <p:sp>
        <p:nvSpPr>
          <p:cNvPr id="4" name="Slide Number Placeholder 3">
            <a:extLst>
              <a:ext uri="{FF2B5EF4-FFF2-40B4-BE49-F238E27FC236}">
                <a16:creationId xmlns:a16="http://schemas.microsoft.com/office/drawing/2014/main" id="{A768BDAF-6D12-B8AA-604D-A6221E70CF6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5AFAB5D-A498-4573-A847-903418A04ABF}" type="slidenum">
              <a:rPr lang="en-US">
                <a:solidFill>
                  <a:srgbClr val="FFFFFF"/>
                </a:solidFill>
                <a:latin typeface="Calibri" panose="020F0502020204030204"/>
              </a:rPr>
              <a:pPr>
                <a:spcAft>
                  <a:spcPts val="600"/>
                </a:spcAft>
                <a:defRPr/>
              </a:pPr>
              <a:t>14</a:t>
            </a:fld>
            <a:endParaRPr lang="en-US">
              <a:solidFill>
                <a:srgbClr val="FFFFFF"/>
              </a:solidFill>
              <a:latin typeface="Calibri" panose="020F0502020204030204"/>
            </a:endParaRPr>
          </a:p>
        </p:txBody>
      </p:sp>
    </p:spTree>
    <p:extLst>
      <p:ext uri="{BB962C8B-B14F-4D97-AF65-F5344CB8AC3E}">
        <p14:creationId xmlns:p14="http://schemas.microsoft.com/office/powerpoint/2010/main" val="979647429"/>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15</a:t>
            </a:fld>
            <a:endParaRPr lang="en-US"/>
          </a:p>
        </p:txBody>
      </p:sp>
      <p:sp>
        <p:nvSpPr>
          <p:cNvPr id="5" name="Content Placeholder 2">
            <a:extLst>
              <a:ext uri="{FF2B5EF4-FFF2-40B4-BE49-F238E27FC236}">
                <a16:creationId xmlns:a16="http://schemas.microsoft.com/office/drawing/2014/main" id="{4784991D-F7BC-5B87-F908-36C5EB1E3C7F}"/>
              </a:ext>
            </a:extLst>
          </p:cNvPr>
          <p:cNvSpPr txBox="1">
            <a:spLocks/>
          </p:cNvSpPr>
          <p:nvPr/>
        </p:nvSpPr>
        <p:spPr>
          <a:xfrm>
            <a:off x="514350" y="1238250"/>
            <a:ext cx="10944226" cy="5043488"/>
          </a:xfrm>
          <a:prstGeom prst="rect">
            <a:avLst/>
          </a:prstGeom>
        </p:spPr>
        <p:txBody>
          <a:bodyPr vert="horz" lIns="91440" tIns="45720" rIns="91440" bIns="45720" rtlCol="0">
            <a:normAutofit fontScale="92500" lnSpcReduction="10000"/>
          </a:bodyPr>
          <a:lstStyle>
            <a:defPPr>
              <a:defRPr lang="en-US"/>
            </a:defPPr>
            <a:lvl1pPr marL="228600"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1pPr>
            <a:lvl2pPr marL="685800" lvl="1"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143000" lvl="2"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dirty="0"/>
              <a:t>The phrases “immediately before” and “immediately after” are commonplace in the Code and regulations</a:t>
            </a:r>
          </a:p>
          <a:p>
            <a:pPr lvl="1" algn="l"/>
            <a:r>
              <a:rPr lang="en-US" dirty="0"/>
              <a:t>Despite the apparent strictness of the word “immediately”, there are cases where the word should not be “taken seriously”—for example, in section 351.  These cases are discussed further below</a:t>
            </a:r>
          </a:p>
          <a:p>
            <a:pPr algn="l"/>
            <a:r>
              <a:rPr lang="en-US" dirty="0"/>
              <a:t>In cases where the word wants to be taken seriously, at first it seems hubristic:  The notion of something happening immediately before or immediately after something else goes against our basic belief that time is continuous— i.e., that for any given moment in time, there exist other moments that are arbitrarily close to the given moment.  </a:t>
            </a:r>
          </a:p>
          <a:p>
            <a:pPr algn="l"/>
            <a:r>
              <a:rPr lang="en-US" dirty="0"/>
              <a:t>However, in its use of the word “immediately”, the tax law appears not to be trying to upend physics, but instead to be pragmatic.  </a:t>
            </a:r>
          </a:p>
          <a:p>
            <a:pPr lvl="1" algn="l"/>
            <a:r>
              <a:rPr lang="en-US" dirty="0"/>
              <a:t>The key principle seems to be that a taxpayer cannot transact between one event (or adjustment, or status) and another that is described in the tax law as immediately before or after the first.</a:t>
            </a:r>
          </a:p>
        </p:txBody>
      </p:sp>
      <p:sp>
        <p:nvSpPr>
          <p:cNvPr id="2" name="Title 1">
            <a:extLst>
              <a:ext uri="{FF2B5EF4-FFF2-40B4-BE49-F238E27FC236}">
                <a16:creationId xmlns:a16="http://schemas.microsoft.com/office/drawing/2014/main" id="{4CAAF7FE-CBF5-1108-22D4-F2C40B034680}"/>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Immediacy</a:t>
            </a:r>
          </a:p>
        </p:txBody>
      </p:sp>
    </p:spTree>
    <p:extLst>
      <p:ext uri="{BB962C8B-B14F-4D97-AF65-F5344CB8AC3E}">
        <p14:creationId xmlns:p14="http://schemas.microsoft.com/office/powerpoint/2010/main" val="2294915528"/>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16</a:t>
            </a:fld>
            <a:endParaRPr lang="en-US"/>
          </a:p>
        </p:txBody>
      </p:sp>
      <p:sp>
        <p:nvSpPr>
          <p:cNvPr id="5" name="Content Placeholder 2">
            <a:extLst>
              <a:ext uri="{FF2B5EF4-FFF2-40B4-BE49-F238E27FC236}">
                <a16:creationId xmlns:a16="http://schemas.microsoft.com/office/drawing/2014/main" id="{4784991D-F7BC-5B87-F908-36C5EB1E3C7F}"/>
              </a:ext>
            </a:extLst>
          </p:cNvPr>
          <p:cNvSpPr txBox="1">
            <a:spLocks/>
          </p:cNvSpPr>
          <p:nvPr/>
        </p:nvSpPr>
        <p:spPr>
          <a:xfrm>
            <a:off x="514350" y="1238250"/>
            <a:ext cx="10944226" cy="5043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The discussion will consider “immediately after” in section 355(b)(1) and (d)(2)</a:t>
            </a:r>
          </a:p>
          <a:p>
            <a:pPr>
              <a:lnSpc>
                <a:spcPct val="100000"/>
              </a:lnSpc>
              <a:spcBef>
                <a:spcPts val="1200"/>
              </a:spcBef>
              <a:spcAft>
                <a:spcPts val="1200"/>
              </a:spcAft>
            </a:pPr>
            <a:r>
              <a:rPr lang="en-US" sz="2000" u="sng" dirty="0">
                <a:latin typeface="Arial" panose="020B0604020202020204" pitchFamily="34" charset="0"/>
                <a:cs typeface="Arial" panose="020B0604020202020204" pitchFamily="34" charset="0"/>
              </a:rPr>
              <a:t>Section 355(b)(1)</a:t>
            </a:r>
            <a:r>
              <a:rPr lang="en-US" sz="2000" dirty="0">
                <a:latin typeface="Arial" panose="020B0604020202020204" pitchFamily="34" charset="0"/>
                <a:cs typeface="Arial" panose="020B0604020202020204" pitchFamily="34" charset="0"/>
              </a:rPr>
              <a:t>: Distributing and Controlled must be “engaged </a:t>
            </a:r>
            <a:r>
              <a:rPr lang="en-US" sz="2000" b="1" i="1" dirty="0">
                <a:latin typeface="Arial" panose="020B0604020202020204" pitchFamily="34" charset="0"/>
                <a:cs typeface="Arial" panose="020B0604020202020204" pitchFamily="34" charset="0"/>
              </a:rPr>
              <a:t>immediately after </a:t>
            </a:r>
            <a:r>
              <a:rPr lang="en-US" sz="2000" dirty="0">
                <a:latin typeface="Arial" panose="020B0604020202020204" pitchFamily="34" charset="0"/>
                <a:cs typeface="Arial" panose="020B0604020202020204" pitchFamily="34" charset="0"/>
              </a:rPr>
              <a:t>the distribution in the active conduct of a trade or business”.</a:t>
            </a:r>
          </a:p>
          <a:p>
            <a:pPr lvl="1">
              <a:lnSpc>
                <a:spcPct val="100000"/>
              </a:lnSpc>
              <a:spcBef>
                <a:spcPts val="1200"/>
              </a:spcBef>
              <a:spcAft>
                <a:spcPts val="1200"/>
              </a:spcAft>
            </a:pPr>
            <a:r>
              <a:rPr lang="en-US" sz="2000" dirty="0">
                <a:latin typeface="Arial" panose="020B0604020202020204" pitchFamily="34" charset="0"/>
                <a:cs typeface="Arial" panose="020B0604020202020204" pitchFamily="34" charset="0"/>
              </a:rPr>
              <a:t>On first read, this seems to suggest that the active conduct requirement can be met by having D or C acquire a business after the spinoff, instead of relying on businesses that D owned (directly or through C) before the spinoff</a:t>
            </a:r>
          </a:p>
          <a:p>
            <a:pPr lvl="1">
              <a:lnSpc>
                <a:spcPct val="100000"/>
              </a:lnSpc>
              <a:spcBef>
                <a:spcPts val="1200"/>
              </a:spcBef>
              <a:spcAft>
                <a:spcPts val="1200"/>
              </a:spcAft>
            </a:pPr>
            <a:r>
              <a:rPr lang="en-US" sz="2000" dirty="0">
                <a:latin typeface="Arial" panose="020B0604020202020204" pitchFamily="34" charset="0"/>
                <a:cs typeface="Arial" panose="020B0604020202020204" pitchFamily="34" charset="0"/>
              </a:rPr>
              <a:t>It is clear that neither D nor C must rely on a historic businesses of D:  Section 355(b)(2)(C) authorizes reliance on a business acquired during the 5-year period ending on the date of the distribution, if acquired in a nonrecognition transaction</a:t>
            </a:r>
          </a:p>
          <a:p>
            <a:pPr lvl="2">
              <a:lnSpc>
                <a:spcPct val="100000"/>
              </a:lnSpc>
              <a:spcBef>
                <a:spcPts val="1200"/>
              </a:spcBef>
              <a:spcAft>
                <a:spcPts val="1200"/>
              </a:spcAft>
            </a:pPr>
            <a:r>
              <a:rPr lang="en-US" dirty="0">
                <a:latin typeface="Arial" panose="020B0604020202020204" pitchFamily="34" charset="0"/>
                <a:cs typeface="Arial" panose="020B0604020202020204" pitchFamily="34" charset="0"/>
              </a:rPr>
              <a:t>See also Rev. Rul. 2017-09, 2017-21 IRB 1244, where D acquires its business within the 5-year period and in contemplation of the distribution</a:t>
            </a:r>
          </a:p>
        </p:txBody>
      </p:sp>
      <p:sp>
        <p:nvSpPr>
          <p:cNvPr id="2" name="Title 1">
            <a:extLst>
              <a:ext uri="{FF2B5EF4-FFF2-40B4-BE49-F238E27FC236}">
                <a16:creationId xmlns:a16="http://schemas.microsoft.com/office/drawing/2014/main" id="{4CAAF7FE-CBF5-1108-22D4-F2C40B034680}"/>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Immediacy</a:t>
            </a:r>
            <a:r>
              <a:rPr lang="en-US" dirty="0">
                <a:latin typeface="Arial" panose="020B0604020202020204" pitchFamily="34" charset="0"/>
                <a:cs typeface="Arial" panose="020B0604020202020204" pitchFamily="34" charset="0"/>
              </a:rPr>
              <a:t>: Case study—section 355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439002"/>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17</a:t>
            </a:fld>
            <a:endParaRPr lang="en-US"/>
          </a:p>
        </p:txBody>
      </p:sp>
      <p:sp>
        <p:nvSpPr>
          <p:cNvPr id="5" name="Content Placeholder 2">
            <a:extLst>
              <a:ext uri="{FF2B5EF4-FFF2-40B4-BE49-F238E27FC236}">
                <a16:creationId xmlns:a16="http://schemas.microsoft.com/office/drawing/2014/main" id="{4784991D-F7BC-5B87-F908-36C5EB1E3C7F}"/>
              </a:ext>
            </a:extLst>
          </p:cNvPr>
          <p:cNvSpPr txBox="1">
            <a:spLocks/>
          </p:cNvSpPr>
          <p:nvPr/>
        </p:nvSpPr>
        <p:spPr>
          <a:xfrm>
            <a:off x="514350" y="1238250"/>
            <a:ext cx="10944226" cy="50434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Nonetheless, taxpayers must contend with the phrase “immediately after”—and under the pragmatic view described above, it would be impossible to transact quickly enough after a distribution to allow D or C to rely on a business acquired after the distribution</a:t>
            </a:r>
          </a:p>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But if section 355 is not about separating historic businesses of D, what policy does the phrase “immediately after” protect?</a:t>
            </a:r>
          </a:p>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Moreover, could D or C acquire a business simultaneously with the distribution and meet the active conduct requirement?  See </a:t>
            </a:r>
            <a:r>
              <a:rPr lang="en-US" sz="2000" i="1" dirty="0">
                <a:latin typeface="Arial" panose="020B0604020202020204" pitchFamily="34" charset="0"/>
                <a:cs typeface="Arial" panose="020B0604020202020204" pitchFamily="34" charset="0"/>
              </a:rPr>
              <a:t>TBS-</a:t>
            </a:r>
            <a:r>
              <a:rPr lang="en-US" sz="2000" i="1" dirty="0" err="1">
                <a:latin typeface="Arial" panose="020B0604020202020204" pitchFamily="34" charset="0"/>
                <a:cs typeface="Arial" panose="020B0604020202020204" pitchFamily="34" charset="0"/>
              </a:rPr>
              <a:t>Tracinda</a:t>
            </a:r>
            <a:r>
              <a:rPr lang="en-US" sz="2000" dirty="0">
                <a:latin typeface="Arial" panose="020B0604020202020204" pitchFamily="34" charset="0"/>
                <a:cs typeface="Arial" panose="020B0604020202020204" pitchFamily="34" charset="0"/>
              </a:rPr>
              <a:t>, discussed above.</a:t>
            </a:r>
          </a:p>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Finally, is the requirement to be engaged in the active conduct “immediately after” a sufficient condition, or only a necessary condition, to satisfy section 355?  That is, if D or C relies on a historic business so that it is clearly engaged in the active conduct immediately after the distribution, can it dispose of the business later in the day and still argue that it was, in fact, engage “immediately after” the distribution?  </a:t>
            </a:r>
          </a:p>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See Treas. Reg. 1.355-1(b):  “</a:t>
            </a:r>
            <a:r>
              <a:rPr lang="en-US" sz="2000" i="1" dirty="0">
                <a:latin typeface="Arial" panose="020B0604020202020204" pitchFamily="34" charset="0"/>
                <a:cs typeface="Arial" panose="020B0604020202020204" pitchFamily="34" charset="0"/>
              </a:rPr>
              <a:t>Section 355 contemplates the continued operation of the business or businesses existing prior to the separation.</a:t>
            </a:r>
            <a:r>
              <a:rPr lang="en-US" sz="2000" dirty="0">
                <a:latin typeface="Arial" panose="020B0604020202020204" pitchFamily="34" charset="0"/>
                <a:cs typeface="Arial" panose="020B0604020202020204" pitchFamily="34" charset="0"/>
              </a:rPr>
              <a:t>”</a:t>
            </a:r>
          </a:p>
          <a:p>
            <a:pPr lvl="1">
              <a:lnSpc>
                <a:spcPct val="100000"/>
              </a:lnSpc>
              <a:spcBef>
                <a:spcPts val="1200"/>
              </a:spcBef>
              <a:spcAft>
                <a:spcPts val="1200"/>
              </a:spcAft>
            </a:pPr>
            <a:endParaRPr lang="en-US"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CAAF7FE-CBF5-1108-22D4-F2C40B034680}"/>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Immediacy</a:t>
            </a:r>
            <a:r>
              <a:rPr lang="en-US" dirty="0">
                <a:latin typeface="Arial" panose="020B0604020202020204" pitchFamily="34" charset="0"/>
                <a:cs typeface="Arial" panose="020B0604020202020204" pitchFamily="34" charset="0"/>
              </a:rPr>
              <a:t>: Case study—section 355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152389"/>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18</a:t>
            </a:fld>
            <a:endParaRPr lang="en-US"/>
          </a:p>
        </p:txBody>
      </p:sp>
      <p:sp>
        <p:nvSpPr>
          <p:cNvPr id="5" name="Content Placeholder 2">
            <a:extLst>
              <a:ext uri="{FF2B5EF4-FFF2-40B4-BE49-F238E27FC236}">
                <a16:creationId xmlns:a16="http://schemas.microsoft.com/office/drawing/2014/main" id="{4784991D-F7BC-5B87-F908-36C5EB1E3C7F}"/>
              </a:ext>
            </a:extLst>
          </p:cNvPr>
          <p:cNvSpPr txBox="1">
            <a:spLocks/>
          </p:cNvSpPr>
          <p:nvPr/>
        </p:nvSpPr>
        <p:spPr>
          <a:xfrm>
            <a:off x="514350" y="1238250"/>
            <a:ext cx="10944226" cy="5043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pPr>
            <a:r>
              <a:rPr lang="en-US" sz="2400" u="sng" dirty="0">
                <a:latin typeface="Arial" panose="020B0604020202020204" pitchFamily="34" charset="0"/>
                <a:cs typeface="Arial" panose="020B0604020202020204" pitchFamily="34" charset="0"/>
              </a:rPr>
              <a:t>Section 355(d)(2)</a:t>
            </a:r>
            <a:r>
              <a:rPr lang="en-US" sz="2400" dirty="0">
                <a:latin typeface="Arial" panose="020B0604020202020204" pitchFamily="34" charset="0"/>
                <a:cs typeface="Arial" panose="020B0604020202020204" pitchFamily="34" charset="0"/>
              </a:rPr>
              <a:t> tests the amount of disqualified stock as of </a:t>
            </a:r>
            <a:r>
              <a:rPr lang="en-US" sz="2400" b="1" i="1" dirty="0">
                <a:latin typeface="Arial" panose="020B0604020202020204" pitchFamily="34" charset="0"/>
                <a:cs typeface="Arial" panose="020B0604020202020204" pitchFamily="34" charset="0"/>
              </a:rPr>
              <a:t>immediately after </a:t>
            </a:r>
            <a:r>
              <a:rPr lang="en-US" sz="2400" dirty="0">
                <a:latin typeface="Arial" panose="020B0604020202020204" pitchFamily="34" charset="0"/>
                <a:cs typeface="Arial" panose="020B0604020202020204" pitchFamily="34" charset="0"/>
              </a:rPr>
              <a:t>the distribution for purposes of determining whether the transaction is a disqualified distribution. </a:t>
            </a:r>
          </a:p>
          <a:p>
            <a:pPr lvl="1">
              <a:lnSpc>
                <a:spcPct val="100000"/>
              </a:lnSpc>
              <a:spcBef>
                <a:spcPts val="1200"/>
              </a:spcBef>
              <a:spcAft>
                <a:spcPts val="1200"/>
              </a:spcAft>
            </a:pPr>
            <a:r>
              <a:rPr lang="en-US" sz="2000" dirty="0">
                <a:latin typeface="Arial" panose="020B0604020202020204" pitchFamily="34" charset="0"/>
                <a:cs typeface="Arial" panose="020B0604020202020204" pitchFamily="34" charset="0"/>
              </a:rPr>
              <a:t>As with simultaneity, immediacy is relevant to adjustments or status as well as transactions.  Thus, section 355(d) is testing the amount of disqualified stock after the adjustments under section 359 and Treas. Reg. 1.358-2.</a:t>
            </a:r>
          </a:p>
          <a:p>
            <a:pPr lvl="1">
              <a:lnSpc>
                <a:spcPct val="100000"/>
              </a:lnSpc>
              <a:spcBef>
                <a:spcPts val="1200"/>
              </a:spcBef>
              <a:spcAft>
                <a:spcPts val="1200"/>
              </a:spcAft>
            </a:pPr>
            <a:r>
              <a:rPr lang="en-US" sz="2000" dirty="0">
                <a:latin typeface="Arial" panose="020B0604020202020204" pitchFamily="34" charset="0"/>
                <a:cs typeface="Arial" panose="020B0604020202020204" pitchFamily="34" charset="0"/>
              </a:rPr>
              <a:t>Under the “no room to transact” theory, any changes to the amount of disqualified stock resulting from a transaction—e.g., a capital contribution—after a distribution would be ignored, because such a transaction could never occur quickly enough to interrupt section 355(d)’s test   </a:t>
            </a:r>
          </a:p>
        </p:txBody>
      </p:sp>
      <p:sp>
        <p:nvSpPr>
          <p:cNvPr id="2" name="Title 1">
            <a:extLst>
              <a:ext uri="{FF2B5EF4-FFF2-40B4-BE49-F238E27FC236}">
                <a16:creationId xmlns:a16="http://schemas.microsoft.com/office/drawing/2014/main" id="{4CAAF7FE-CBF5-1108-22D4-F2C40B034680}"/>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Immediacy</a:t>
            </a:r>
            <a:r>
              <a:rPr lang="en-US" dirty="0">
                <a:latin typeface="Arial" panose="020B0604020202020204" pitchFamily="34" charset="0"/>
                <a:cs typeface="Arial" panose="020B0604020202020204" pitchFamily="34" charset="0"/>
              </a:rPr>
              <a:t>: Case study—section 355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683805"/>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19</a:t>
            </a:fld>
            <a:endParaRPr lang="en-US"/>
          </a:p>
        </p:txBody>
      </p:sp>
      <p:sp>
        <p:nvSpPr>
          <p:cNvPr id="5" name="Content Placeholder 2">
            <a:extLst>
              <a:ext uri="{FF2B5EF4-FFF2-40B4-BE49-F238E27FC236}">
                <a16:creationId xmlns:a16="http://schemas.microsoft.com/office/drawing/2014/main" id="{4784991D-F7BC-5B87-F908-36C5EB1E3C7F}"/>
              </a:ext>
            </a:extLst>
          </p:cNvPr>
          <p:cNvSpPr txBox="1">
            <a:spLocks/>
          </p:cNvSpPr>
          <p:nvPr/>
        </p:nvSpPr>
        <p:spPr>
          <a:xfrm>
            <a:off x="484533" y="907256"/>
            <a:ext cx="10944226" cy="5043488"/>
          </a:xfrm>
          <a:prstGeom prst="rect">
            <a:avLst/>
          </a:prstGeom>
        </p:spPr>
        <p:txBody>
          <a:bodyPr vert="horz" lIns="91440" tIns="45720" rIns="91440" bIns="45720" rtlCol="0">
            <a:noAutofit/>
          </a:bodyPr>
          <a:lstStyle>
            <a:defPPr>
              <a:defRPr lang="en-US"/>
            </a:defPPr>
            <a:lvl1pPr marL="228600"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1pPr>
            <a:lvl2pPr marL="685800" lvl="1"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143000" lvl="2"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Bef>
                <a:spcPts val="600"/>
              </a:spcBef>
              <a:spcAft>
                <a:spcPts val="600"/>
              </a:spcAft>
            </a:pPr>
            <a:r>
              <a:rPr lang="en-US" u="sng" dirty="0"/>
              <a:t>Section 351(a)</a:t>
            </a:r>
            <a:r>
              <a:rPr lang="en-US" dirty="0"/>
              <a:t>: To qualify for nonrecognition under section 351, the transferors must be on control of the transferee corporation </a:t>
            </a:r>
            <a:r>
              <a:rPr lang="en-US" b="1" i="1" dirty="0"/>
              <a:t>immediately after </a:t>
            </a:r>
            <a:r>
              <a:rPr lang="en-US" dirty="0"/>
              <a:t>the exchange</a:t>
            </a:r>
          </a:p>
          <a:p>
            <a:pPr lvl="1" algn="l">
              <a:spcBef>
                <a:spcPts val="600"/>
              </a:spcBef>
              <a:spcAft>
                <a:spcPts val="600"/>
              </a:spcAft>
            </a:pPr>
            <a:r>
              <a:rPr lang="en-US" dirty="0"/>
              <a:t>Section 351(c) provides that the fact that any corporate transferor distributes part or all of the stock in the corporation which it receives in the exchange to its shareholders is not taken into account.</a:t>
            </a:r>
          </a:p>
          <a:p>
            <a:pPr lvl="2" algn="l">
              <a:spcBef>
                <a:spcPts val="600"/>
              </a:spcBef>
              <a:spcAft>
                <a:spcPts val="600"/>
              </a:spcAft>
            </a:pPr>
            <a:r>
              <a:rPr lang="en-US" dirty="0"/>
              <a:t>If “immediately after” in section 351(a) meant “no room to transact”, there would be no need for section 351(c)—true immediacy would mean that a later event such as a distribution by a corporate transferor to its shareholders could never occur fast enough after the transfer to arrive before the moment that is immediately after the transfer.  </a:t>
            </a:r>
          </a:p>
          <a:p>
            <a:pPr lvl="1" algn="l">
              <a:spcBef>
                <a:spcPts val="600"/>
              </a:spcBef>
              <a:spcAft>
                <a:spcPts val="600"/>
              </a:spcAft>
            </a:pPr>
            <a:r>
              <a:rPr lang="en-US" dirty="0"/>
              <a:t>The courts have consistently interpreted “immediately after” in section 351(a) to not mean “the instant after”. </a:t>
            </a:r>
            <a:r>
              <a:rPr lang="en-US" i="1" dirty="0"/>
              <a:t>See, e.g</a:t>
            </a:r>
            <a:r>
              <a:rPr lang="en-US" dirty="0"/>
              <a:t>., </a:t>
            </a:r>
            <a:r>
              <a:rPr lang="en-US" i="1" dirty="0"/>
              <a:t>Intermountain Lumber</a:t>
            </a:r>
            <a:r>
              <a:rPr lang="en-US" dirty="0"/>
              <a:t>, 65 T.C. 1025 (1966).</a:t>
            </a:r>
          </a:p>
          <a:p>
            <a:pPr lvl="1" algn="l">
              <a:spcBef>
                <a:spcPts val="600"/>
              </a:spcBef>
              <a:spcAft>
                <a:spcPts val="600"/>
              </a:spcAft>
            </a:pPr>
            <a:r>
              <a:rPr lang="en-US" dirty="0"/>
              <a:t>See also Treas. Reg. 1.351-1(a)(1): “</a:t>
            </a:r>
            <a:r>
              <a:rPr lang="en-US" i="1" dirty="0"/>
              <a:t>The phrase ‘immediately after the exchange’ does not necessarily require simultaneous exchanges by two or more persons, but comprehends a situation where the rights of the parties have been previously defined and the execution of the agreement proceeds with an expedition consistent with orderly procedure.</a:t>
            </a:r>
            <a:r>
              <a:rPr lang="en-US" dirty="0"/>
              <a:t>”</a:t>
            </a:r>
          </a:p>
        </p:txBody>
      </p:sp>
      <p:sp>
        <p:nvSpPr>
          <p:cNvPr id="2" name="Title 1">
            <a:extLst>
              <a:ext uri="{FF2B5EF4-FFF2-40B4-BE49-F238E27FC236}">
                <a16:creationId xmlns:a16="http://schemas.microsoft.com/office/drawing/2014/main" id="{4CAAF7FE-CBF5-1108-22D4-F2C40B034680}"/>
              </a:ext>
            </a:extLst>
          </p:cNvPr>
          <p:cNvSpPr>
            <a:spLocks noGrp="1"/>
          </p:cNvSpPr>
          <p:nvPr>
            <p:ph type="title"/>
          </p:nvPr>
        </p:nvSpPr>
        <p:spPr>
          <a:xfrm>
            <a:off x="285750" y="184151"/>
            <a:ext cx="10515600" cy="615950"/>
          </a:xfrm>
        </p:spPr>
        <p:txBody>
          <a:bodyPr>
            <a:normAutofit fontScale="90000"/>
          </a:bodyPr>
          <a:lstStyle/>
          <a:p>
            <a:r>
              <a:rPr lang="en-US" b="1" dirty="0">
                <a:latin typeface="Arial" panose="020B0604020202020204" pitchFamily="34" charset="0"/>
                <a:cs typeface="Arial" panose="020B0604020202020204" pitchFamily="34" charset="0"/>
              </a:rPr>
              <a:t>Immediacy</a:t>
            </a:r>
            <a:r>
              <a:rPr lang="en-US" dirty="0">
                <a:latin typeface="Arial" panose="020B0604020202020204" pitchFamily="34" charset="0"/>
                <a:cs typeface="Arial" panose="020B0604020202020204" pitchFamily="34" charset="0"/>
              </a:rPr>
              <a:t>: “Immediately” might not mean “</a:t>
            </a:r>
            <a:r>
              <a:rPr lang="en-US" i="1" dirty="0">
                <a:latin typeface="Arial" panose="020B0604020202020204" pitchFamily="34" charset="0"/>
                <a:cs typeface="Arial" panose="020B0604020202020204" pitchFamily="34" charset="0"/>
              </a:rPr>
              <a:t>immediately</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65909594"/>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C01D7-895B-DCEC-C630-9FA133176AFA}"/>
              </a:ext>
            </a:extLst>
          </p:cNvPr>
          <p:cNvSpPr>
            <a:spLocks noGrp="1"/>
          </p:cNvSpPr>
          <p:nvPr>
            <p:ph type="sldNum" sz="quarter" idx="12"/>
          </p:nvPr>
        </p:nvSpPr>
        <p:spPr/>
        <p:txBody>
          <a:bodyPr/>
          <a:lstStyle/>
          <a:p>
            <a:fld id="{65AFAB5D-A498-4573-A847-903418A04ABF}" type="slidenum">
              <a:rPr lang="en-US" smtClean="0"/>
              <a:t>2</a:t>
            </a:fld>
            <a:endParaRPr lang="en-US"/>
          </a:p>
        </p:txBody>
      </p:sp>
      <p:sp>
        <p:nvSpPr>
          <p:cNvPr id="3" name="TextBox 2">
            <a:extLst>
              <a:ext uri="{FF2B5EF4-FFF2-40B4-BE49-F238E27FC236}">
                <a16:creationId xmlns:a16="http://schemas.microsoft.com/office/drawing/2014/main" id="{481BEFC5-EA23-AC9F-C41A-9DB1D9BFA364}"/>
              </a:ext>
            </a:extLst>
          </p:cNvPr>
          <p:cNvSpPr txBox="1"/>
          <p:nvPr/>
        </p:nvSpPr>
        <p:spPr>
          <a:xfrm>
            <a:off x="701644" y="0"/>
            <a:ext cx="9877621" cy="1624520"/>
          </a:xfrm>
          <a:prstGeom prst="rect">
            <a:avLst/>
          </a:prstGeom>
        </p:spPr>
        <p:txBody>
          <a:bodyPr vert="horz" lIns="91440" tIns="45720" rIns="91440" bIns="45720" rtlCol="0" anchor="ctr">
            <a:normAutofit/>
          </a:bodyPr>
          <a:lstStyle/>
          <a:p>
            <a:pPr marR="0" lvl="0" fontAlgn="auto">
              <a:lnSpc>
                <a:spcPct val="90000"/>
              </a:lnSpc>
              <a:spcBef>
                <a:spcPct val="0"/>
              </a:spcBef>
              <a:spcAft>
                <a:spcPts val="600"/>
              </a:spcAft>
              <a:buClrTx/>
              <a:buSzTx/>
              <a:defRPr/>
            </a:pPr>
            <a:r>
              <a:rPr kumimoji="0" lang="en-US" sz="4000" b="1" i="0" u="none" strike="noStrike" cap="none" spc="0" normalizeH="0" baseline="0" noProof="0" dirty="0">
                <a:ln>
                  <a:noFill/>
                </a:ln>
                <a:effectLst/>
                <a:uLnTx/>
                <a:uFillTx/>
                <a:latin typeface="Arial" panose="020B0604020202020204" pitchFamily="34" charset="0"/>
                <a:ea typeface="+mj-ea"/>
                <a:cs typeface="Arial" panose="020B0604020202020204" pitchFamily="34" charset="0"/>
              </a:rPr>
              <a:t>Introduction </a:t>
            </a:r>
          </a:p>
          <a:p>
            <a:pPr marL="0" marR="0" lvl="0" indent="0" fontAlgn="auto">
              <a:lnSpc>
                <a:spcPct val="90000"/>
              </a:lnSpc>
              <a:spcBef>
                <a:spcPct val="0"/>
              </a:spcBef>
              <a:spcAft>
                <a:spcPts val="600"/>
              </a:spcAft>
              <a:buClrTx/>
              <a:buSzTx/>
              <a:defRPr/>
            </a:pPr>
            <a:endParaRPr kumimoji="0" lang="en-US" sz="4000" b="1" i="0" u="none" strike="noStrike"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5" name="Content Placeholder 2">
            <a:extLst>
              <a:ext uri="{FF2B5EF4-FFF2-40B4-BE49-F238E27FC236}">
                <a16:creationId xmlns:a16="http://schemas.microsoft.com/office/drawing/2014/main" id="{5BCB8B76-8161-B987-B978-7469417B9D1C}"/>
              </a:ext>
            </a:extLst>
          </p:cNvPr>
          <p:cNvSpPr txBox="1">
            <a:spLocks/>
          </p:cNvSpPr>
          <p:nvPr/>
        </p:nvSpPr>
        <p:spPr>
          <a:xfrm>
            <a:off x="156410" y="998621"/>
            <a:ext cx="11778915" cy="5214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07000"/>
              </a:lnSpc>
              <a:spcBef>
                <a:spcPts val="600"/>
              </a:spcBef>
              <a:buFont typeface="+mj-lt"/>
              <a:buAutoNum type="arabicPeriod"/>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lvl="3">
              <a:lnSpc>
                <a:spcPct val="107000"/>
              </a:lnSpc>
              <a:spcBef>
                <a:spcPts val="600"/>
              </a:spcBef>
            </a:pPr>
            <a:r>
              <a:rPr lang="en-US" dirty="0">
                <a:latin typeface="Arial" panose="020B0604020202020204" pitchFamily="34" charset="0"/>
                <a:ea typeface="Calibri" panose="020F0502020204030204" pitchFamily="34" charset="0"/>
                <a:cs typeface="Arial" panose="020B0604020202020204" pitchFamily="34" charset="0"/>
              </a:rPr>
              <a:t>Time is of vital importance to determining federal income tax consequences. And yet, outside a number of authorities relating to proper the tax year of reporting items, there is surprisingly little authority that directly addresses the impact of time, or the way to think about time, even in the most basic transactions.</a:t>
            </a:r>
          </a:p>
          <a:p>
            <a:pPr lvl="3">
              <a:lnSpc>
                <a:spcPct val="107000"/>
              </a:lnSpc>
              <a:spcBef>
                <a:spcPts val="600"/>
              </a:spcBef>
            </a:pPr>
            <a:r>
              <a:rPr lang="en-US" dirty="0">
                <a:latin typeface="Arial" panose="020B0604020202020204" pitchFamily="34" charset="0"/>
                <a:ea typeface="Calibri" panose="020F0502020204030204" pitchFamily="34" charset="0"/>
                <a:cs typeface="Arial" panose="020B0604020202020204" pitchFamily="34" charset="0"/>
              </a:rPr>
              <a:t>In some of these areas, despite the lack direct authority, the ultimate result is generally agreed to by practitioners.  The discussion attempts to identify some of the key areas where this is the case, and describe the underlying reasoning.</a:t>
            </a:r>
          </a:p>
          <a:p>
            <a:pPr lvl="3">
              <a:lnSpc>
                <a:spcPct val="107000"/>
              </a:lnSpc>
              <a:spcBef>
                <a:spcPts val="600"/>
              </a:spcBef>
            </a:pPr>
            <a:r>
              <a:rPr lang="en-US" dirty="0">
                <a:latin typeface="Arial" panose="020B0604020202020204" pitchFamily="34" charset="0"/>
                <a:ea typeface="Calibri" panose="020F0502020204030204" pitchFamily="34" charset="0"/>
                <a:cs typeface="Arial" panose="020B0604020202020204" pitchFamily="34" charset="0"/>
              </a:rPr>
              <a:t>In other areas, there is a lack of agreement,  In these cases the discussion attempts to put forward theories for reaching conclusions. </a:t>
            </a:r>
          </a:p>
          <a:p>
            <a:pPr lvl="3">
              <a:lnSpc>
                <a:spcPct val="107000"/>
              </a:lnSpc>
              <a:spcBef>
                <a:spcPts val="600"/>
              </a:spcBef>
            </a:pPr>
            <a:r>
              <a:rPr lang="en-US" dirty="0">
                <a:latin typeface="Arial" panose="020B0604020202020204" pitchFamily="34" charset="0"/>
                <a:ea typeface="Calibri" panose="020F0502020204030204" pitchFamily="34" charset="0"/>
                <a:cs typeface="Arial" panose="020B0604020202020204" pitchFamily="34" charset="0"/>
              </a:rPr>
              <a:t>As will be highlighted, changes to the law, in particular as a result of the TCJA, have elevated the importance of a number of the issues.</a:t>
            </a:r>
          </a:p>
          <a:p>
            <a:pPr lvl="3">
              <a:lnSpc>
                <a:spcPct val="107000"/>
              </a:lnSpc>
              <a:spcBef>
                <a:spcPts val="600"/>
              </a:spcBef>
            </a:pPr>
            <a:r>
              <a:rPr lang="en-US" dirty="0">
                <a:latin typeface="Arial" panose="020B0604020202020204" pitchFamily="34" charset="0"/>
                <a:ea typeface="Calibri" panose="020F0502020204030204" pitchFamily="34" charset="0"/>
                <a:cs typeface="Arial" panose="020B0604020202020204" pitchFamily="34" charset="0"/>
              </a:rPr>
              <a:t>In any case, the topic of time’s impact on federal income tax consequences lacks rigor; the discussion is a first step to start to organize the topics and provide principles</a:t>
            </a:r>
          </a:p>
          <a:p>
            <a:pPr lvl="3">
              <a:lnSpc>
                <a:spcPct val="107000"/>
              </a:lnSpc>
              <a:spcBef>
                <a:spcPts val="600"/>
              </a:spcBef>
            </a:pPr>
            <a:r>
              <a:rPr lang="en-US" b="1" dirty="0">
                <a:latin typeface="Arial" panose="020B0604020202020204" pitchFamily="34" charset="0"/>
                <a:ea typeface="Calibri" panose="020F0502020204030204" pitchFamily="34" charset="0"/>
                <a:cs typeface="Arial" panose="020B0604020202020204" pitchFamily="34" charset="0"/>
              </a:rPr>
              <a:t>Simplifying convention:  All persons in the examples below are assumed to be in the same time zone and using the Gregorian calendar!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17178"/>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20</a:t>
            </a:fld>
            <a:endParaRPr lang="en-US"/>
          </a:p>
        </p:txBody>
      </p:sp>
      <p:sp>
        <p:nvSpPr>
          <p:cNvPr id="5" name="Content Placeholder 2">
            <a:extLst>
              <a:ext uri="{FF2B5EF4-FFF2-40B4-BE49-F238E27FC236}">
                <a16:creationId xmlns:a16="http://schemas.microsoft.com/office/drawing/2014/main" id="{4784991D-F7BC-5B87-F908-36C5EB1E3C7F}"/>
              </a:ext>
            </a:extLst>
          </p:cNvPr>
          <p:cNvSpPr txBox="1">
            <a:spLocks/>
          </p:cNvSpPr>
          <p:nvPr/>
        </p:nvSpPr>
        <p:spPr>
          <a:xfrm>
            <a:off x="484533" y="907256"/>
            <a:ext cx="10944226" cy="5043488"/>
          </a:xfrm>
          <a:prstGeom prst="rect">
            <a:avLst/>
          </a:prstGeom>
        </p:spPr>
        <p:txBody>
          <a:bodyPr vert="horz" lIns="91440" tIns="45720" rIns="91440" bIns="45720" rtlCol="0">
            <a:noAutofit/>
          </a:bodyPr>
          <a:lstStyle>
            <a:defPPr>
              <a:defRPr lang="en-US"/>
            </a:defPPr>
            <a:lvl1pPr marL="228600"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1pPr>
            <a:lvl2pPr marL="685800" lvl="1"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143000" lvl="2"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Bef>
                <a:spcPts val="600"/>
              </a:spcBef>
              <a:spcAft>
                <a:spcPts val="600"/>
              </a:spcAft>
            </a:pPr>
            <a:r>
              <a:rPr lang="pt-BR" u="sng" dirty="0"/>
              <a:t>Section 368(a)(1)(D)</a:t>
            </a:r>
            <a:r>
              <a:rPr lang="pt-BR" dirty="0"/>
              <a:t> also has a “control immediately after” requirement, which is shaped by section 368(a)(2)(H)(ii)</a:t>
            </a:r>
            <a:endParaRPr lang="en-US" dirty="0"/>
          </a:p>
          <a:p>
            <a:pPr algn="l">
              <a:spcBef>
                <a:spcPts val="600"/>
              </a:spcBef>
              <a:spcAft>
                <a:spcPts val="600"/>
              </a:spcAft>
            </a:pPr>
            <a:r>
              <a:rPr lang="pt-BR" u="sng" dirty="0"/>
              <a:t>Section 368(a)(2)(H)(ii)</a:t>
            </a:r>
            <a:r>
              <a:rPr lang="pt-BR" dirty="0"/>
              <a:t>: “[</a:t>
            </a:r>
            <a:r>
              <a:rPr lang="en-US" dirty="0"/>
              <a:t>I]n the case of a transaction with respect to which the requirements of section 355 (or so much of section 356 as relates to section 355) are met, the fact that the shareholders of the distributing corporation dispose of part or all of the distributed stock, or the fact that the corporation whose stock was distributed issues additional stock, shall not be taken into account.”</a:t>
            </a:r>
            <a:endParaRPr lang="pt-BR" dirty="0"/>
          </a:p>
          <a:p>
            <a:pPr lvl="1" algn="l">
              <a:spcBef>
                <a:spcPts val="600"/>
              </a:spcBef>
              <a:spcAft>
                <a:spcPts val="600"/>
              </a:spcAft>
            </a:pPr>
            <a:r>
              <a:rPr lang="en-US" dirty="0"/>
              <a:t>Because section 368(a)(2)(H)(ii) is looking to actions with respect to C stock after the distribution, it seems that Congress did not intend for the “control” inquiry to stop immediately after D’s transfer of assets to C.</a:t>
            </a:r>
          </a:p>
          <a:p>
            <a:pPr lvl="1" algn="l">
              <a:spcBef>
                <a:spcPts val="600"/>
              </a:spcBef>
              <a:spcAft>
                <a:spcPts val="600"/>
              </a:spcAft>
            </a:pPr>
            <a:r>
              <a:rPr lang="en-US" dirty="0"/>
              <a:t>Moreover, although section 368(a)(2)(H)(ii) itself is about divisive reorganizations, the “control immediately after” requirement applies to both acquisitive and divisive reorganizations—suggesting that “immediately after” should not be “taken seriously” in both contexts. </a:t>
            </a:r>
          </a:p>
        </p:txBody>
      </p:sp>
      <p:sp>
        <p:nvSpPr>
          <p:cNvPr id="2" name="Title 1">
            <a:extLst>
              <a:ext uri="{FF2B5EF4-FFF2-40B4-BE49-F238E27FC236}">
                <a16:creationId xmlns:a16="http://schemas.microsoft.com/office/drawing/2014/main" id="{4CAAF7FE-CBF5-1108-22D4-F2C40B034680}"/>
              </a:ext>
            </a:extLst>
          </p:cNvPr>
          <p:cNvSpPr>
            <a:spLocks noGrp="1"/>
          </p:cNvSpPr>
          <p:nvPr>
            <p:ph type="title"/>
          </p:nvPr>
        </p:nvSpPr>
        <p:spPr>
          <a:xfrm>
            <a:off x="285750" y="184151"/>
            <a:ext cx="10515600" cy="615950"/>
          </a:xfrm>
        </p:spPr>
        <p:txBody>
          <a:bodyPr>
            <a:normAutofit fontScale="90000"/>
          </a:bodyPr>
          <a:lstStyle/>
          <a:p>
            <a:r>
              <a:rPr lang="en-US" b="1" dirty="0">
                <a:latin typeface="Arial" panose="020B0604020202020204" pitchFamily="34" charset="0"/>
                <a:cs typeface="Arial" panose="020B0604020202020204" pitchFamily="34" charset="0"/>
              </a:rPr>
              <a:t>Immediacy</a:t>
            </a:r>
            <a:r>
              <a:rPr lang="en-US" dirty="0">
                <a:latin typeface="Arial" panose="020B0604020202020204" pitchFamily="34" charset="0"/>
                <a:cs typeface="Arial" panose="020B0604020202020204" pitchFamily="34" charset="0"/>
              </a:rPr>
              <a:t>: “Immediately” might not mean “</a:t>
            </a:r>
            <a:r>
              <a:rPr lang="en-US" i="1" dirty="0">
                <a:latin typeface="Arial" panose="020B0604020202020204" pitchFamily="34" charset="0"/>
                <a:cs typeface="Arial" panose="020B0604020202020204" pitchFamily="34" charset="0"/>
              </a:rPr>
              <a:t>immediately</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3848172"/>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21</a:t>
            </a:fld>
            <a:endParaRPr lang="en-US"/>
          </a:p>
        </p:txBody>
      </p:sp>
      <p:sp>
        <p:nvSpPr>
          <p:cNvPr id="5" name="Content Placeholder 2">
            <a:extLst>
              <a:ext uri="{FF2B5EF4-FFF2-40B4-BE49-F238E27FC236}">
                <a16:creationId xmlns:a16="http://schemas.microsoft.com/office/drawing/2014/main" id="{4784991D-F7BC-5B87-F908-36C5EB1E3C7F}"/>
              </a:ext>
            </a:extLst>
          </p:cNvPr>
          <p:cNvSpPr txBox="1">
            <a:spLocks/>
          </p:cNvSpPr>
          <p:nvPr/>
        </p:nvSpPr>
        <p:spPr>
          <a:xfrm>
            <a:off x="514350" y="1238250"/>
            <a:ext cx="10944226" cy="5043488"/>
          </a:xfrm>
          <a:prstGeom prst="rect">
            <a:avLst/>
          </a:prstGeom>
        </p:spPr>
        <p:txBody>
          <a:bodyPr vert="horz" lIns="91440" tIns="45720" rIns="91440" bIns="45720" rtlCol="0">
            <a:normAutofit fontScale="92500" lnSpcReduction="20000"/>
          </a:bodyPr>
          <a:lstStyle>
            <a:defPPr>
              <a:defRPr lang="en-US"/>
            </a:defPPr>
            <a:lvl1pPr marL="228600"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1pPr>
            <a:lvl2pPr marL="685800" lvl="1"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143000" lvl="2"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i="1" dirty="0" err="1"/>
              <a:t>Falconwood</a:t>
            </a:r>
            <a:r>
              <a:rPr lang="en-US" i="1" dirty="0"/>
              <a:t> Corp v. US</a:t>
            </a:r>
            <a:r>
              <a:rPr lang="en-US" dirty="0"/>
              <a:t>, 439 F.3d 1339 (Fed. Cir. 2005), involved the following group-continuation rule:</a:t>
            </a:r>
          </a:p>
          <a:p>
            <a:pPr lvl="1" algn="l"/>
            <a:r>
              <a:rPr lang="en-US" i="1" dirty="0"/>
              <a:t>“The group shall be considered as remaining in existence notwithstanding that the common parent is no longer in existence if the members of the affiliated group succeed to and become the owners of substantially all the assets of such former parent and there remains one or more chains of includible corporations corrected through stock ownership with a common parent which is an includible corporation and which was a member of the group prior to the date such former parent ceased to exist.</a:t>
            </a:r>
            <a:r>
              <a:rPr lang="en-US" dirty="0"/>
              <a:t>  [Treas. Reg. 1.1502-75(d)(2)(ii) as in effect.]”</a:t>
            </a:r>
          </a:p>
          <a:p>
            <a:pPr algn="l"/>
            <a:r>
              <a:rPr lang="en-US" dirty="0"/>
              <a:t>The taxpayer underwent such a transaction in which the common parent ceased to exist, and, within three hours of the transaction, the successor disposed of all subsidiary corporations.  </a:t>
            </a:r>
          </a:p>
          <a:p>
            <a:pPr algn="l"/>
            <a:r>
              <a:rPr lang="en-US" dirty="0"/>
              <a:t>In concluding that the group continued, the Court of Appeals said:</a:t>
            </a:r>
          </a:p>
          <a:p>
            <a:pPr lvl="1" algn="l"/>
            <a:r>
              <a:rPr lang="en-US" i="1" dirty="0"/>
              <a:t>“Though the ordinary meaning of the word ‘remain’ when considered in the context of section 1.1502-75(d)(2)(ii) clearly forecloses the sufficiency of a simultaneous transaction to maintain a group’s existence, it also presupposes no particular passage of time, e.g., no requirement that something ‘continues to be for three hours.’”</a:t>
            </a:r>
          </a:p>
        </p:txBody>
      </p:sp>
      <p:sp>
        <p:nvSpPr>
          <p:cNvPr id="2" name="Title 1">
            <a:extLst>
              <a:ext uri="{FF2B5EF4-FFF2-40B4-BE49-F238E27FC236}">
                <a16:creationId xmlns:a16="http://schemas.microsoft.com/office/drawing/2014/main" id="{4CAAF7FE-CBF5-1108-22D4-F2C40B034680}"/>
              </a:ext>
            </a:extLst>
          </p:cNvPr>
          <p:cNvSpPr>
            <a:spLocks noGrp="1"/>
          </p:cNvSpPr>
          <p:nvPr>
            <p:ph type="title"/>
          </p:nvPr>
        </p:nvSpPr>
        <p:spPr>
          <a:xfrm>
            <a:off x="285750" y="184151"/>
            <a:ext cx="10515600" cy="615950"/>
          </a:xfrm>
        </p:spPr>
        <p:txBody>
          <a:bodyPr>
            <a:normAutofit/>
          </a:bodyPr>
          <a:lstStyle/>
          <a:p>
            <a:r>
              <a:rPr lang="en-US" b="1" dirty="0">
                <a:latin typeface="Arial" panose="020B0604020202020204" pitchFamily="34" charset="0"/>
                <a:cs typeface="Arial" panose="020B0604020202020204" pitchFamily="34" charset="0"/>
              </a:rPr>
              <a:t>Immediacy: </a:t>
            </a:r>
            <a:r>
              <a:rPr lang="en-US" dirty="0">
                <a:latin typeface="Arial" panose="020B0604020202020204" pitchFamily="34" charset="0"/>
                <a:cs typeface="Arial" panose="020B0604020202020204" pitchFamily="34" charset="0"/>
              </a:rPr>
              <a:t>Implied immediacy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87447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22</a:t>
            </a:fld>
            <a:endParaRPr lang="en-US"/>
          </a:p>
        </p:txBody>
      </p:sp>
      <p:sp>
        <p:nvSpPr>
          <p:cNvPr id="5" name="Content Placeholder 2">
            <a:extLst>
              <a:ext uri="{FF2B5EF4-FFF2-40B4-BE49-F238E27FC236}">
                <a16:creationId xmlns:a16="http://schemas.microsoft.com/office/drawing/2014/main" id="{4784991D-F7BC-5B87-F908-36C5EB1E3C7F}"/>
              </a:ext>
            </a:extLst>
          </p:cNvPr>
          <p:cNvSpPr txBox="1">
            <a:spLocks/>
          </p:cNvSpPr>
          <p:nvPr/>
        </p:nvSpPr>
        <p:spPr>
          <a:xfrm>
            <a:off x="514350" y="1238250"/>
            <a:ext cx="10944226" cy="5043488"/>
          </a:xfrm>
          <a:prstGeom prst="rect">
            <a:avLst/>
          </a:prstGeom>
        </p:spPr>
        <p:txBody>
          <a:bodyPr vert="horz" lIns="91440" tIns="45720" rIns="91440" bIns="45720" rtlCol="0">
            <a:normAutofit lnSpcReduction="10000"/>
          </a:bodyPr>
          <a:lstStyle>
            <a:defPPr>
              <a:defRPr lang="en-US"/>
            </a:defPPr>
            <a:lvl1pPr marL="228600"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1pPr>
            <a:lvl2pPr marL="685800" lvl="1"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143000" lvl="2" indent="-228600" algn="just">
              <a:lnSpc>
                <a:spcPct val="100000"/>
              </a:lnSpc>
              <a:spcBef>
                <a:spcPts val="120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u="sng" dirty="0"/>
              <a:t>Treas. Reg. §1.1502-13(b)(1)</a:t>
            </a:r>
            <a:r>
              <a:rPr lang="en-US" dirty="0"/>
              <a:t>:  “An intercompany transaction is a transaction between corporations that are members of the same consolidated group </a:t>
            </a:r>
            <a:r>
              <a:rPr lang="en-US" b="1" i="1" dirty="0"/>
              <a:t>immediately after </a:t>
            </a:r>
            <a:r>
              <a:rPr lang="en-US" dirty="0"/>
              <a:t>the transaction.”</a:t>
            </a:r>
          </a:p>
          <a:p>
            <a:pPr lvl="1" algn="l"/>
            <a:r>
              <a:rPr lang="en-US" dirty="0"/>
              <a:t>The rule itself tests the </a:t>
            </a:r>
            <a:r>
              <a:rPr lang="en-US" b="1" i="1" dirty="0"/>
              <a:t>status</a:t>
            </a:r>
            <a:r>
              <a:rPr lang="en-US" dirty="0"/>
              <a:t> of the parties to a transaction immediately after the transaction to determine if the transaction is an intercompany transaction—if the parties are member of the same consolidated group immediately after, the transaction qualifies as an intercompany transaction.  </a:t>
            </a:r>
          </a:p>
          <a:p>
            <a:pPr lvl="1" algn="l"/>
            <a:r>
              <a:rPr lang="en-US" dirty="0"/>
              <a:t>Thus, for example, if P, the common parent of a consolidated group, transfers assets to a previously unrelated includible corporation, X, in exchange for 80% of X’s sole class of stock in a transaction described in section 351, this would appear to be an intercompany transaction under the general rule of Treas. Reg. §1.1502-13(b)(1).  </a:t>
            </a:r>
          </a:p>
          <a:p>
            <a:pPr lvl="1" algn="l"/>
            <a:r>
              <a:rPr lang="en-US" dirty="0"/>
              <a:t>However, there are rules in Treas. Reg. §1.1502-76- i.e., the end of the day rule and the next day rule—that are worth analyzing before concluding on the treatment of this simple section 351 transaction.  These rules are discussed in the next section. </a:t>
            </a:r>
          </a:p>
        </p:txBody>
      </p:sp>
      <p:sp>
        <p:nvSpPr>
          <p:cNvPr id="2" name="Title 1">
            <a:extLst>
              <a:ext uri="{FF2B5EF4-FFF2-40B4-BE49-F238E27FC236}">
                <a16:creationId xmlns:a16="http://schemas.microsoft.com/office/drawing/2014/main" id="{4CAAF7FE-CBF5-1108-22D4-F2C40B034680}"/>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Immediacy: </a:t>
            </a:r>
            <a:r>
              <a:rPr lang="en-US" dirty="0">
                <a:latin typeface="Arial" panose="020B0604020202020204" pitchFamily="34" charset="0"/>
                <a:cs typeface="Arial" panose="020B0604020202020204" pitchFamily="34" charset="0"/>
              </a:rPr>
              <a:t>Intercompany transactions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07372"/>
      </p:ext>
    </p:extLst>
  </p:cSld>
  <p:clrMapOvr>
    <a:masterClrMapping/>
  </p:clrMapOvr>
</p:sld>
</file>

<file path=ppt/slides/slide2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Rectangle 207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Spacetime May Have Come From Magic - What Does That Mean?">
            <a:extLst>
              <a:ext uri="{FF2B5EF4-FFF2-40B4-BE49-F238E27FC236}">
                <a16:creationId xmlns:a16="http://schemas.microsoft.com/office/drawing/2014/main" id="{F2B05C1C-A028-9181-53E7-95645F2C0A8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654" r="2" b="2"/>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77" name="Rectangle 207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C40910-9A9F-AD3C-C686-77A07D3B8491}"/>
              </a:ext>
            </a:extLst>
          </p:cNvPr>
          <p:cNvSpPr>
            <a:spLocks noGrp="1"/>
          </p:cNvSpPr>
          <p:nvPr>
            <p:ph type="title"/>
          </p:nvPr>
        </p:nvSpPr>
        <p:spPr>
          <a:xfrm>
            <a:off x="422150" y="823580"/>
            <a:ext cx="7925072" cy="3692028"/>
          </a:xfrm>
          <a:noFill/>
        </p:spPr>
        <p:txBody>
          <a:bodyPr vert="horz" lIns="91440" tIns="45720" rIns="91440" bIns="45720" rtlCol="0" anchor="b">
            <a:normAutofit/>
          </a:bodyPr>
          <a:lstStyle/>
          <a:p>
            <a:r>
              <a:rPr lang="en-US" sz="5200" b="1" dirty="0">
                <a:latin typeface="Arial" panose="020B0604020202020204" pitchFamily="34" charset="0"/>
                <a:cs typeface="Arial" panose="020B0604020202020204" pitchFamily="34" charset="0"/>
              </a:rPr>
              <a:t>3</a:t>
            </a:r>
            <a:br>
              <a:rPr lang="en-US" sz="5200" dirty="0">
                <a:latin typeface="Arial" panose="020B0604020202020204" pitchFamily="34" charset="0"/>
                <a:cs typeface="Arial" panose="020B0604020202020204" pitchFamily="34" charset="0"/>
              </a:rPr>
            </a:br>
            <a:br>
              <a:rPr lang="en-US" sz="5200" dirty="0">
                <a:latin typeface="Arial" panose="020B0604020202020204" pitchFamily="34" charset="0"/>
                <a:cs typeface="Arial" panose="020B0604020202020204" pitchFamily="34" charset="0"/>
              </a:rPr>
            </a:br>
            <a:r>
              <a:rPr lang="en-US" sz="5200" dirty="0">
                <a:latin typeface="Arial" panose="020B0604020202020204" pitchFamily="34" charset="0"/>
                <a:cs typeface="Arial" panose="020B0604020202020204" pitchFamily="34" charset="0"/>
              </a:rPr>
              <a:t>Retroactivity, </a:t>
            </a:r>
            <a:r>
              <a:rPr lang="en-US" sz="5200" dirty="0" err="1">
                <a:latin typeface="Arial" panose="020B0604020202020204" pitchFamily="34" charset="0"/>
                <a:cs typeface="Arial" panose="020B0604020202020204" pitchFamily="34" charset="0"/>
              </a:rPr>
              <a:t>Prospectivity</a:t>
            </a:r>
            <a:r>
              <a:rPr lang="en-US" sz="5200" dirty="0">
                <a:latin typeface="Arial" panose="020B0604020202020204" pitchFamily="34" charset="0"/>
                <a:cs typeface="Arial" panose="020B0604020202020204" pitchFamily="34" charset="0"/>
              </a:rPr>
              <a:t>, and </a:t>
            </a:r>
            <a:r>
              <a:rPr lang="en-US" sz="5200" dirty="0" err="1">
                <a:latin typeface="Arial" panose="020B0604020202020204" pitchFamily="34" charset="0"/>
                <a:cs typeface="Arial" panose="020B0604020202020204" pitchFamily="34" charset="0"/>
              </a:rPr>
              <a:t>Arrowsmithery</a:t>
            </a:r>
            <a:endParaRPr lang="en-US" sz="5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768BDAF-6D12-B8AA-604D-A6221E70CF6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5AFAB5D-A498-4573-A847-903418A04ABF}" type="slidenum">
              <a:rPr lang="en-US">
                <a:solidFill>
                  <a:srgbClr val="FFFFFF"/>
                </a:solidFill>
                <a:latin typeface="Calibri" panose="020F0502020204030204"/>
              </a:rPr>
              <a:pPr>
                <a:spcAft>
                  <a:spcPts val="600"/>
                </a:spcAft>
                <a:defRPr/>
              </a:pPr>
              <a:t>23</a:t>
            </a:fld>
            <a:endParaRPr lang="en-US">
              <a:solidFill>
                <a:srgbClr val="FFFFFF"/>
              </a:solidFill>
              <a:latin typeface="Calibri" panose="020F0502020204030204"/>
            </a:endParaRPr>
          </a:p>
        </p:txBody>
      </p:sp>
    </p:spTree>
    <p:extLst>
      <p:ext uri="{BB962C8B-B14F-4D97-AF65-F5344CB8AC3E}">
        <p14:creationId xmlns:p14="http://schemas.microsoft.com/office/powerpoint/2010/main" val="1119260048"/>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Retroactivity, </a:t>
            </a:r>
            <a:r>
              <a:rPr lang="en-US" b="1" dirty="0" err="1">
                <a:latin typeface="Arial" panose="020B0604020202020204" pitchFamily="34" charset="0"/>
                <a:cs typeface="Arial" panose="020B0604020202020204" pitchFamily="34" charset="0"/>
              </a:rPr>
              <a:t>Prospectivity</a:t>
            </a:r>
            <a:r>
              <a:rPr lang="en-US" b="1" dirty="0">
                <a:latin typeface="Arial" panose="020B0604020202020204" pitchFamily="34" charset="0"/>
                <a:cs typeface="Arial" panose="020B0604020202020204" pitchFamily="34" charset="0"/>
              </a:rPr>
              <a:t>, and </a:t>
            </a:r>
            <a:r>
              <a:rPr lang="en-US" b="1" dirty="0" err="1">
                <a:latin typeface="Arial" panose="020B0604020202020204" pitchFamily="34" charset="0"/>
                <a:cs typeface="Arial" panose="020B0604020202020204" pitchFamily="34" charset="0"/>
              </a:rPr>
              <a:t>Arrowsmithery</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05B943-1E5B-CDE3-3D12-DDD78761CF56}"/>
              </a:ext>
            </a:extLst>
          </p:cNvPr>
          <p:cNvSpPr>
            <a:spLocks noGrp="1"/>
          </p:cNvSpPr>
          <p:nvPr>
            <p:ph idx="1"/>
          </p:nvPr>
        </p:nvSpPr>
        <p:spPr>
          <a:xfrm>
            <a:off x="390524" y="1133475"/>
            <a:ext cx="11315701" cy="5043488"/>
          </a:xfrm>
        </p:spPr>
        <p:txBody>
          <a:bodyPr>
            <a:normAutofit fontScale="92500" lnSpcReduction="20000"/>
          </a:bodyPr>
          <a:lstStyle/>
          <a:p>
            <a:pPr marL="0" indent="0">
              <a:spcBef>
                <a:spcPts val="600"/>
              </a:spcBef>
              <a:spcAft>
                <a:spcPts val="600"/>
              </a:spcAft>
              <a:buNone/>
            </a:pPr>
            <a:r>
              <a:rPr lang="en-US" sz="2000" dirty="0">
                <a:latin typeface="Arial" panose="020B0604020202020204" pitchFamily="34" charset="0"/>
                <a:cs typeface="Arial" panose="020B0604020202020204" pitchFamily="34" charset="0"/>
              </a:rPr>
              <a:t>There are even more dramatic situations where the tax law bend’s time—where for tax purposes something is treated as happening before it actually does, or after it actually does, either for all purposes or only for limited purposes.  This concept will be addressed in three topics;  retroactivity, </a:t>
            </a:r>
            <a:r>
              <a:rPr lang="en-US" sz="2000" dirty="0" err="1">
                <a:latin typeface="Arial" panose="020B0604020202020204" pitchFamily="34" charset="0"/>
                <a:cs typeface="Arial" panose="020B0604020202020204" pitchFamily="34" charset="0"/>
              </a:rPr>
              <a:t>prospectivity</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Arrowsmithery</a:t>
            </a:r>
            <a:r>
              <a:rPr lang="en-US" sz="2000" dirty="0">
                <a:latin typeface="Arial" panose="020B0604020202020204" pitchFamily="34" charset="0"/>
                <a:cs typeface="Arial" panose="020B0604020202020204" pitchFamily="34" charset="0"/>
              </a:rPr>
              <a:t>.</a:t>
            </a:r>
          </a:p>
          <a:p>
            <a:pPr marL="0" indent="0">
              <a:spcBef>
                <a:spcPts val="600"/>
              </a:spcBef>
              <a:spcAft>
                <a:spcPts val="600"/>
              </a:spcAft>
              <a:buNone/>
            </a:pPr>
            <a:endParaRPr lang="en-US" sz="2000" dirty="0">
              <a:latin typeface="Arial" panose="020B0604020202020204" pitchFamily="34" charset="0"/>
              <a:cs typeface="Arial" panose="020B0604020202020204" pitchFamily="34" charset="0"/>
            </a:endParaRPr>
          </a:p>
          <a:p>
            <a:pPr marL="0" indent="0">
              <a:spcBef>
                <a:spcPts val="600"/>
              </a:spcBef>
              <a:spcAft>
                <a:spcPts val="600"/>
              </a:spcAft>
              <a:buNone/>
            </a:pPr>
            <a:r>
              <a:rPr lang="en-US" sz="2000" b="1" dirty="0">
                <a:latin typeface="Arial" panose="020B0604020202020204" pitchFamily="34" charset="0"/>
                <a:cs typeface="Arial" panose="020B0604020202020204" pitchFamily="34" charset="0"/>
              </a:rPr>
              <a:t>3.1 - Retroactivity</a:t>
            </a:r>
            <a:r>
              <a:rPr lang="en-US" sz="2000" dirty="0">
                <a:latin typeface="Arial" panose="020B0604020202020204" pitchFamily="34" charset="0"/>
                <a:cs typeface="Arial" panose="020B0604020202020204" pitchFamily="34" charset="0"/>
              </a:rPr>
              <a:t>: Where events—including transactions, adjustments, or changes in status or relationship— are deemed to happen </a:t>
            </a:r>
            <a:r>
              <a:rPr lang="en-US" sz="2000" b="1" i="1" dirty="0">
                <a:latin typeface="Arial" panose="020B0604020202020204" pitchFamily="34" charset="0"/>
                <a:cs typeface="Arial" panose="020B0604020202020204" pitchFamily="34" charset="0"/>
              </a:rPr>
              <a:t>before</a:t>
            </a:r>
            <a:r>
              <a:rPr lang="en-US" sz="2000" dirty="0">
                <a:latin typeface="Arial" panose="020B0604020202020204" pitchFamily="34" charset="0"/>
                <a:cs typeface="Arial" panose="020B0604020202020204" pitchFamily="34" charset="0"/>
              </a:rPr>
              <a:t> they actually happen.  The focus of the discussion below will be on check-the-box elections; those interested in rescission are directed to articles by Sheldon </a:t>
            </a:r>
            <a:r>
              <a:rPr lang="en-US" sz="2000" dirty="0" err="1">
                <a:latin typeface="Arial" panose="020B0604020202020204" pitchFamily="34" charset="0"/>
                <a:cs typeface="Arial" panose="020B0604020202020204" pitchFamily="34" charset="0"/>
              </a:rPr>
              <a:t>Banoff</a:t>
            </a:r>
            <a:r>
              <a:rPr lang="en-US" sz="2000" dirty="0">
                <a:latin typeface="Arial" panose="020B0604020202020204" pitchFamily="34" charset="0"/>
                <a:cs typeface="Arial" panose="020B0604020202020204" pitchFamily="34" charset="0"/>
              </a:rPr>
              <a:t> (62 Taxes 942) and David Schnabel (60 Tax Law. 685).</a:t>
            </a:r>
          </a:p>
          <a:p>
            <a:pPr marL="0" indent="0">
              <a:spcBef>
                <a:spcPts val="600"/>
              </a:spcBef>
              <a:spcAft>
                <a:spcPts val="600"/>
              </a:spcAft>
              <a:buNone/>
            </a:pPr>
            <a:endParaRPr lang="en-US" sz="2000" dirty="0">
              <a:latin typeface="Arial" panose="020B0604020202020204" pitchFamily="34" charset="0"/>
              <a:cs typeface="Arial" panose="020B0604020202020204" pitchFamily="34" charset="0"/>
            </a:endParaRPr>
          </a:p>
          <a:p>
            <a:pPr marL="0" indent="0">
              <a:spcBef>
                <a:spcPts val="600"/>
              </a:spcBef>
              <a:spcAft>
                <a:spcPts val="600"/>
              </a:spcAft>
              <a:buNone/>
            </a:pPr>
            <a:r>
              <a:rPr lang="en-US" sz="2000" b="1" dirty="0">
                <a:latin typeface="Arial" panose="020B0604020202020204" pitchFamily="34" charset="0"/>
                <a:cs typeface="Arial" panose="020B0604020202020204" pitchFamily="34" charset="0"/>
              </a:rPr>
              <a:t>3.2 - </a:t>
            </a:r>
            <a:r>
              <a:rPr lang="en-US" sz="2000" b="1" dirty="0" err="1">
                <a:latin typeface="Arial" panose="020B0604020202020204" pitchFamily="34" charset="0"/>
                <a:cs typeface="Arial" panose="020B0604020202020204" pitchFamily="34" charset="0"/>
              </a:rPr>
              <a:t>Prospectivity</a:t>
            </a:r>
            <a:r>
              <a:rPr lang="en-US" sz="2000" dirty="0">
                <a:latin typeface="Arial" panose="020B0604020202020204" pitchFamily="34" charset="0"/>
                <a:cs typeface="Arial" panose="020B0604020202020204" pitchFamily="34" charset="0"/>
              </a:rPr>
              <a:t>:  Where events are deemed to happen </a:t>
            </a:r>
            <a:r>
              <a:rPr lang="en-US" sz="2000" b="1" i="1" dirty="0">
                <a:latin typeface="Arial" panose="020B0604020202020204" pitchFamily="34" charset="0"/>
                <a:cs typeface="Arial" panose="020B0604020202020204" pitchFamily="34" charset="0"/>
              </a:rPr>
              <a:t>after</a:t>
            </a:r>
            <a:r>
              <a:rPr lang="en-US" sz="2000" dirty="0">
                <a:latin typeface="Arial" panose="020B0604020202020204" pitchFamily="34" charset="0"/>
                <a:cs typeface="Arial" panose="020B0604020202020204" pitchFamily="34" charset="0"/>
              </a:rPr>
              <a:t> they actually happen.  These arise most frequently in the context of “end of the day” or “next day” rules—and even these relatively small leaps into the future can have significant consequences.  The discussion below compares section 381 and Treas. Reg. §1.381(b)-1(a)(1) with Treas. Reg. §1.1502-76(b). </a:t>
            </a:r>
          </a:p>
          <a:p>
            <a:pPr marL="0" indent="0">
              <a:spcBef>
                <a:spcPts val="600"/>
              </a:spcBef>
              <a:spcAft>
                <a:spcPts val="600"/>
              </a:spcAft>
              <a:buNone/>
            </a:pPr>
            <a:endParaRPr lang="en-US" sz="2000" dirty="0">
              <a:latin typeface="Arial" panose="020B0604020202020204" pitchFamily="34" charset="0"/>
              <a:cs typeface="Arial" panose="020B0604020202020204" pitchFamily="34" charset="0"/>
            </a:endParaRPr>
          </a:p>
          <a:p>
            <a:pPr marL="0" indent="0">
              <a:spcBef>
                <a:spcPts val="600"/>
              </a:spcBef>
              <a:spcAft>
                <a:spcPts val="600"/>
              </a:spcAft>
              <a:buNone/>
            </a:pPr>
            <a:r>
              <a:rPr lang="en-US" sz="2000" b="1" dirty="0">
                <a:latin typeface="Arial" panose="020B0604020202020204" pitchFamily="34" charset="0"/>
                <a:cs typeface="Arial" panose="020B0604020202020204" pitchFamily="34" charset="0"/>
              </a:rPr>
              <a:t>3.3 - </a:t>
            </a:r>
            <a:r>
              <a:rPr lang="en-US" sz="2000" b="1" dirty="0" err="1">
                <a:latin typeface="Arial" panose="020B0604020202020204" pitchFamily="34" charset="0"/>
                <a:cs typeface="Arial" panose="020B0604020202020204" pitchFamily="34" charset="0"/>
              </a:rPr>
              <a:t>Arrowsmithery</a:t>
            </a:r>
            <a:r>
              <a:rPr lang="en-US" sz="2000" dirty="0">
                <a:latin typeface="Arial" panose="020B0604020202020204" pitchFamily="34" charset="0"/>
                <a:cs typeface="Arial" panose="020B0604020202020204" pitchFamily="34" charset="0"/>
              </a:rPr>
              <a:t>: Where events are not deemed to happen before they actually happen, but the tax treatment in the present is determined by imagining that the past were different, and then determining the consequences in the present based, in part, on the imagined different past.  The discussion below walks through a “delayed asset transfer” fact pattern.</a:t>
            </a:r>
            <a:endParaRPr lang="en-US" sz="2000" dirty="0">
              <a:highlight>
                <a:srgbClr val="FFFF00"/>
              </a:highlight>
              <a:latin typeface="Arial" panose="020B0604020202020204" pitchFamily="34" charset="0"/>
              <a:cs typeface="Arial" panose="020B0604020202020204" pitchFamily="34" charset="0"/>
            </a:endParaRPr>
          </a:p>
          <a:p>
            <a:pPr marL="0" indent="0">
              <a:spcBef>
                <a:spcPts val="600"/>
              </a:spcBef>
              <a:spcAft>
                <a:spcPts val="600"/>
              </a:spcAft>
              <a:buNone/>
            </a:pPr>
            <a:endParaRPr lang="en-US" sz="2000" dirty="0">
              <a:latin typeface="Arial" panose="020B0604020202020204" pitchFamily="34" charset="0"/>
              <a:cs typeface="Arial" panose="020B0604020202020204" pitchFamily="34" charset="0"/>
            </a:endParaRPr>
          </a:p>
          <a:p>
            <a:pPr marL="0" indent="0">
              <a:spcBef>
                <a:spcPts val="600"/>
              </a:spcBef>
              <a:spcAft>
                <a:spcPts val="600"/>
              </a:spcAft>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24</a:t>
            </a:fld>
            <a:endParaRPr lang="en-US"/>
          </a:p>
        </p:txBody>
      </p:sp>
    </p:spTree>
    <p:extLst>
      <p:ext uri="{BB962C8B-B14F-4D97-AF65-F5344CB8AC3E}">
        <p14:creationId xmlns:p14="http://schemas.microsoft.com/office/powerpoint/2010/main" val="831481335"/>
      </p:ext>
    </p:extLst>
  </p:cSld>
  <p:clrMapOvr>
    <a:masterClrMapping/>
  </p:clrMapOvr>
</p:sld>
</file>

<file path=ppt/slides/slide2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GP-B — Einstein's Spacetime">
            <a:extLst>
              <a:ext uri="{FF2B5EF4-FFF2-40B4-BE49-F238E27FC236}">
                <a16:creationId xmlns:a16="http://schemas.microsoft.com/office/drawing/2014/main" id="{79209FE1-5DEB-D26D-AB07-1F64DDA95635}"/>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t="18129" r="1" b="26671"/>
          <a:stretch/>
        </p:blipFill>
        <p:spPr bwMode="auto">
          <a:xfrm>
            <a:off x="318976" y="308344"/>
            <a:ext cx="11568224" cy="62200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8B9268A-A82A-5376-A9EF-4D0D7F8D5213}"/>
              </a:ext>
            </a:extLst>
          </p:cNvPr>
          <p:cNvSpPr>
            <a:spLocks noGrp="1"/>
          </p:cNvSpPr>
          <p:nvPr>
            <p:ph type="sldNum" sz="quarter" idx="12"/>
          </p:nvPr>
        </p:nvSpPr>
        <p:spPr>
          <a:xfrm>
            <a:off x="8610600" y="6356350"/>
            <a:ext cx="2743200" cy="365125"/>
          </a:xfrm>
        </p:spPr>
        <p:txBody>
          <a:bodyPr>
            <a:normAutofit/>
          </a:bodyPr>
          <a:lstStyle/>
          <a:p>
            <a:pPr>
              <a:spcAft>
                <a:spcPts val="600"/>
              </a:spcAft>
            </a:pPr>
            <a:fld id="{65AFAB5D-A498-4573-A847-903418A04ABF}" type="slidenum">
              <a:rPr lang="en-US">
                <a:solidFill>
                  <a:srgbClr val="FFFFFF"/>
                </a:solidFill>
              </a:rPr>
              <a:pPr>
                <a:spcAft>
                  <a:spcPts val="600"/>
                </a:spcAft>
              </a:pPr>
              <a:t>25</a:t>
            </a:fld>
            <a:endParaRPr lang="en-US">
              <a:solidFill>
                <a:srgbClr val="FFFFFF"/>
              </a:solidFill>
            </a:endParaRPr>
          </a:p>
        </p:txBody>
      </p:sp>
      <p:sp>
        <p:nvSpPr>
          <p:cNvPr id="6" name="TextBox 5">
            <a:extLst>
              <a:ext uri="{FF2B5EF4-FFF2-40B4-BE49-F238E27FC236}">
                <a16:creationId xmlns:a16="http://schemas.microsoft.com/office/drawing/2014/main" id="{A063B190-19E7-C701-991E-6CF546EBA2EA}"/>
              </a:ext>
            </a:extLst>
          </p:cNvPr>
          <p:cNvSpPr txBox="1"/>
          <p:nvPr/>
        </p:nvSpPr>
        <p:spPr>
          <a:xfrm>
            <a:off x="595423" y="1275907"/>
            <a:ext cx="4805917" cy="1692771"/>
          </a:xfrm>
          <a:prstGeom prst="rect">
            <a:avLst/>
          </a:prstGeom>
          <a:noFill/>
        </p:spPr>
        <p:txBody>
          <a:bodyPr wrap="square" rtlCol="0">
            <a:spAutoFit/>
          </a:bodyPr>
          <a:lstStyle/>
          <a:p>
            <a:r>
              <a:rPr lang="en-US" sz="5200" dirty="0">
                <a:latin typeface="Arial" panose="020B0604020202020204" pitchFamily="34" charset="0"/>
                <a:cs typeface="Arial" panose="020B0604020202020204" pitchFamily="34" charset="0"/>
              </a:rPr>
              <a:t>3.1 Retroactivity</a:t>
            </a:r>
          </a:p>
        </p:txBody>
      </p:sp>
    </p:spTree>
    <p:extLst>
      <p:ext uri="{BB962C8B-B14F-4D97-AF65-F5344CB8AC3E}">
        <p14:creationId xmlns:p14="http://schemas.microsoft.com/office/powerpoint/2010/main" val="3014246433"/>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normAutofit/>
          </a:bodyPr>
          <a:lstStyle/>
          <a:p>
            <a:r>
              <a:rPr lang="en-US" b="1" dirty="0">
                <a:latin typeface="Arial" panose="020B0604020202020204" pitchFamily="34" charset="0"/>
                <a:cs typeface="Arial" panose="020B0604020202020204" pitchFamily="34" charset="0"/>
              </a:rPr>
              <a:t>Retroactivity: </a:t>
            </a:r>
            <a:r>
              <a:rPr lang="en-US" dirty="0">
                <a:latin typeface="Arial" panose="020B0604020202020204" pitchFamily="34" charset="0"/>
                <a:cs typeface="Arial" panose="020B0604020202020204" pitchFamily="34" charset="0"/>
              </a:rPr>
              <a:t>Section 351 via CTB—asset sale</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26</a:t>
            </a:fld>
            <a:endParaRPr lang="en-US"/>
          </a:p>
        </p:txBody>
      </p:sp>
      <p:sp>
        <p:nvSpPr>
          <p:cNvPr id="7" name="Content Placeholder 2">
            <a:extLst>
              <a:ext uri="{FF2B5EF4-FFF2-40B4-BE49-F238E27FC236}">
                <a16:creationId xmlns:a16="http://schemas.microsoft.com/office/drawing/2014/main" id="{1050CBFA-FD03-3E5A-77CA-F8ACDCBAF013}"/>
              </a:ext>
            </a:extLst>
          </p:cNvPr>
          <p:cNvSpPr txBox="1">
            <a:spLocks/>
          </p:cNvSpPr>
          <p:nvPr/>
        </p:nvSpPr>
        <p:spPr>
          <a:xfrm>
            <a:off x="285750" y="1371678"/>
            <a:ext cx="5942517" cy="5486322"/>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200" u="sng">
                <a:latin typeface="Arial" panose="020B0604020202020204" pitchFamily="34" charset="0"/>
                <a:cs typeface="Arial" panose="020B0604020202020204" pitchFamily="34" charset="0"/>
              </a:defRPr>
            </a:lvl1pPr>
            <a:lvl2pPr marL="685800" lvl="1" indent="-228600" algn="just">
              <a:lnSpc>
                <a:spcPct val="90000"/>
              </a:lnSpc>
              <a:spcBef>
                <a:spcPts val="600"/>
              </a:spcBef>
              <a:spcAft>
                <a:spcPts val="600"/>
              </a:spcAft>
              <a:buFont typeface="Arial" panose="020B0604020202020204" pitchFamily="34" charset="0"/>
              <a:buAutoNum type="arabicParenBoth"/>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400" dirty="0"/>
              <a:t>Facts:</a:t>
            </a:r>
          </a:p>
          <a:p>
            <a:pPr marL="171450" indent="-171450" algn="l">
              <a:buFont typeface="Arial" panose="020B0604020202020204" pitchFamily="34" charset="0"/>
              <a:buChar char="•"/>
            </a:pPr>
            <a:r>
              <a:rPr lang="en-US" sz="1400" u="none" dirty="0"/>
              <a:t>P owns CFC, which owns DRE.  On April 1, DRE sells one of its assets, Asset X, to an unrelated person for cash.  </a:t>
            </a:r>
          </a:p>
          <a:p>
            <a:pPr marL="171450" indent="-171450" algn="l">
              <a:buFont typeface="Arial" panose="020B0604020202020204" pitchFamily="34" charset="0"/>
              <a:buChar char="•"/>
            </a:pPr>
            <a:r>
              <a:rPr lang="en-US" sz="1400" u="none" dirty="0"/>
              <a:t>On June 1, DRE validly elects to be classified as a corporation for US tax purposes with an effective date of April 1.  </a:t>
            </a:r>
          </a:p>
          <a:p>
            <a:pPr algn="l"/>
            <a:r>
              <a:rPr lang="en-US" sz="1400" dirty="0"/>
              <a:t>Sequencing</a:t>
            </a:r>
            <a:r>
              <a:rPr lang="en-US" sz="1400" u="none" dirty="0"/>
              <a:t>?</a:t>
            </a:r>
          </a:p>
          <a:p>
            <a:pPr marL="171450" indent="-171450" algn="l">
              <a:buFont typeface="Arial" panose="020B0604020202020204" pitchFamily="34" charset="0"/>
              <a:buChar char="•"/>
            </a:pPr>
            <a:r>
              <a:rPr lang="en-US" sz="1400" u="none" dirty="0"/>
              <a:t>This means, at least initially, that CFC is treated as contributing all the assets of DRE, including Asset X, to “CFC Newco” immediately before the close of the day on March 31, and CFC Newco is treated as selling Asset X to the unrelated person for cash.  </a:t>
            </a:r>
          </a:p>
          <a:p>
            <a:pPr marL="171450" indent="-171450" algn="l">
              <a:buFont typeface="Arial" panose="020B0604020202020204" pitchFamily="34" charset="0"/>
              <a:buChar char="•"/>
            </a:pPr>
            <a:r>
              <a:rPr lang="en-US" sz="1400" u="none" dirty="0"/>
              <a:t>Stated differently, after the election takes effect, the correct view of </a:t>
            </a:r>
            <a:r>
              <a:rPr lang="en-US" sz="1400" b="1" i="1" u="none" dirty="0"/>
              <a:t>historical fact </a:t>
            </a:r>
            <a:r>
              <a:rPr lang="en-US" sz="1400" u="none" dirty="0"/>
              <a:t>is that CFC contributed all of the former DRE assets, including Asset X, to CFC Newco on March 31, and CFC Newco sold Asset X on April 1. </a:t>
            </a:r>
          </a:p>
          <a:p>
            <a:pPr algn="l"/>
            <a:r>
              <a:rPr lang="en-US" sz="1400" dirty="0"/>
              <a:t>Does intent matter</a:t>
            </a:r>
            <a:r>
              <a:rPr lang="en-US" sz="1400" u="none" dirty="0"/>
              <a:t>?</a:t>
            </a:r>
          </a:p>
          <a:p>
            <a:pPr marL="171450" indent="-171450" algn="l">
              <a:buFont typeface="Arial" panose="020B0604020202020204" pitchFamily="34" charset="0"/>
              <a:buChar char="•"/>
            </a:pPr>
            <a:r>
              <a:rPr lang="en-US" sz="1400" u="none" dirty="0"/>
              <a:t>Does it matter whether P intended for DRE to elect to be classified as a corporation at the time of either the negotiation of the sale of Asset X or of the sale itself?  Or is the principal inquiry clear reflection of income?  </a:t>
            </a:r>
          </a:p>
          <a:p>
            <a:pPr marL="171450" indent="-171450" algn="l">
              <a:buFont typeface="Arial" panose="020B0604020202020204" pitchFamily="34" charset="0"/>
              <a:buChar char="•"/>
            </a:pPr>
            <a:r>
              <a:rPr lang="en-US" sz="1400" i="1" u="none" dirty="0">
                <a:latin typeface="Arial" panose="020B0604020202020204" pitchFamily="34" charset="0"/>
                <a:cs typeface="Arial" panose="020B0604020202020204" pitchFamily="34" charset="0"/>
              </a:rPr>
              <a:t>Cf. </a:t>
            </a:r>
            <a:r>
              <a:rPr lang="en-US" sz="1400" i="1" u="none" dirty="0"/>
              <a:t>Central Cuba Sugar</a:t>
            </a:r>
            <a:r>
              <a:rPr lang="en-US" sz="1400" u="none" dirty="0"/>
              <a:t>, 198 F.2d 214 (2d Cir. 1952); </a:t>
            </a:r>
            <a:r>
              <a:rPr lang="en-US" sz="1400" i="1" u="none" dirty="0"/>
              <a:t>National Securities Corporation</a:t>
            </a:r>
            <a:r>
              <a:rPr lang="en-US" sz="1400" u="none" dirty="0"/>
              <a:t>, 137 F.2d 600 (3d Cir. 1943).</a:t>
            </a:r>
          </a:p>
        </p:txBody>
      </p:sp>
      <p:sp>
        <p:nvSpPr>
          <p:cNvPr id="8" name="Rectangle 7">
            <a:extLst>
              <a:ext uri="{FF2B5EF4-FFF2-40B4-BE49-F238E27FC236}">
                <a16:creationId xmlns:a16="http://schemas.microsoft.com/office/drawing/2014/main" id="{941F8407-E041-7086-6970-317DB652B437}"/>
              </a:ext>
            </a:extLst>
          </p:cNvPr>
          <p:cNvSpPr/>
          <p:nvPr/>
        </p:nvSpPr>
        <p:spPr>
          <a:xfrm>
            <a:off x="7890714" y="2850985"/>
            <a:ext cx="1266449" cy="745882"/>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CFC</a:t>
            </a:r>
          </a:p>
        </p:txBody>
      </p:sp>
      <p:sp>
        <p:nvSpPr>
          <p:cNvPr id="9" name="Rectangle 8">
            <a:extLst>
              <a:ext uri="{FF2B5EF4-FFF2-40B4-BE49-F238E27FC236}">
                <a16:creationId xmlns:a16="http://schemas.microsoft.com/office/drawing/2014/main" id="{F1EA8051-361E-E021-972D-0CB669547F29}"/>
              </a:ext>
            </a:extLst>
          </p:cNvPr>
          <p:cNvSpPr/>
          <p:nvPr/>
        </p:nvSpPr>
        <p:spPr>
          <a:xfrm>
            <a:off x="7894466" y="3921329"/>
            <a:ext cx="1266449" cy="745882"/>
          </a:xfrm>
          <a:prstGeom prst="rect">
            <a:avLst/>
          </a:prstGeom>
          <a:solidFill>
            <a:srgbClr val="000000"/>
          </a:solidFill>
          <a:ln w="38100">
            <a:solidFill>
              <a:srgbClr val="84A3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DRE</a:t>
            </a:r>
          </a:p>
        </p:txBody>
      </p:sp>
      <p:cxnSp>
        <p:nvCxnSpPr>
          <p:cNvPr id="10" name="Straight Connector 9">
            <a:extLst>
              <a:ext uri="{FF2B5EF4-FFF2-40B4-BE49-F238E27FC236}">
                <a16:creationId xmlns:a16="http://schemas.microsoft.com/office/drawing/2014/main" id="{EB52B805-F71D-4D74-9B62-751D96852EF1}"/>
              </a:ext>
            </a:extLst>
          </p:cNvPr>
          <p:cNvCxnSpPr>
            <a:stCxn id="8" idx="2"/>
            <a:endCxn id="9" idx="0"/>
          </p:cNvCxnSpPr>
          <p:nvPr/>
        </p:nvCxnSpPr>
        <p:spPr>
          <a:xfrm>
            <a:off x="8523938" y="3596867"/>
            <a:ext cx="3752" cy="324462"/>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2760196-77A3-0C49-BA51-C65596B4F559}"/>
              </a:ext>
            </a:extLst>
          </p:cNvPr>
          <p:cNvSpPr/>
          <p:nvPr/>
        </p:nvSpPr>
        <p:spPr>
          <a:xfrm>
            <a:off x="7894466" y="1778119"/>
            <a:ext cx="1266449" cy="745882"/>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USP</a:t>
            </a:r>
          </a:p>
        </p:txBody>
      </p:sp>
      <p:cxnSp>
        <p:nvCxnSpPr>
          <p:cNvPr id="12" name="Straight Connector 11">
            <a:extLst>
              <a:ext uri="{FF2B5EF4-FFF2-40B4-BE49-F238E27FC236}">
                <a16:creationId xmlns:a16="http://schemas.microsoft.com/office/drawing/2014/main" id="{B861C45B-7175-452F-2D09-383EC301EA07}"/>
              </a:ext>
            </a:extLst>
          </p:cNvPr>
          <p:cNvCxnSpPr>
            <a:cxnSpLocks/>
            <a:stCxn id="11" idx="2"/>
            <a:endCxn id="8" idx="0"/>
          </p:cNvCxnSpPr>
          <p:nvPr/>
        </p:nvCxnSpPr>
        <p:spPr>
          <a:xfrm flipH="1">
            <a:off x="8523938" y="2524001"/>
            <a:ext cx="3752" cy="326983"/>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D959E32-369D-D52F-E285-EDBF3F98E16A}"/>
              </a:ext>
            </a:extLst>
          </p:cNvPr>
          <p:cNvSpPr/>
          <p:nvPr/>
        </p:nvSpPr>
        <p:spPr>
          <a:xfrm>
            <a:off x="7900697" y="3937841"/>
            <a:ext cx="1240586" cy="7280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Oval 13">
            <a:extLst>
              <a:ext uri="{FF2B5EF4-FFF2-40B4-BE49-F238E27FC236}">
                <a16:creationId xmlns:a16="http://schemas.microsoft.com/office/drawing/2014/main" id="{CA116945-E5F2-97E1-08FF-A884F58F2F59}"/>
              </a:ext>
            </a:extLst>
          </p:cNvPr>
          <p:cNvSpPr/>
          <p:nvPr/>
        </p:nvSpPr>
        <p:spPr>
          <a:xfrm>
            <a:off x="7900697" y="5066707"/>
            <a:ext cx="1240586" cy="728037"/>
          </a:xfrm>
          <a:prstGeom prst="ellipse">
            <a:avLst/>
          </a:prstGeom>
          <a:solidFill>
            <a:schemeClr val="tx1"/>
          </a:solidFill>
          <a:ln w="38100">
            <a:solidFill>
              <a:srgbClr val="84A3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Asset X</a:t>
            </a:r>
          </a:p>
        </p:txBody>
      </p:sp>
      <p:cxnSp>
        <p:nvCxnSpPr>
          <p:cNvPr id="16" name="Straight Connector 15">
            <a:extLst>
              <a:ext uri="{FF2B5EF4-FFF2-40B4-BE49-F238E27FC236}">
                <a16:creationId xmlns:a16="http://schemas.microsoft.com/office/drawing/2014/main" id="{33B2B49F-2E2A-C26C-ACE5-B147CAEB0A7F}"/>
              </a:ext>
            </a:extLst>
          </p:cNvPr>
          <p:cNvCxnSpPr>
            <a:stCxn id="13" idx="4"/>
            <a:endCxn id="14" idx="0"/>
          </p:cNvCxnSpPr>
          <p:nvPr/>
        </p:nvCxnSpPr>
        <p:spPr>
          <a:xfrm>
            <a:off x="8520990" y="4665878"/>
            <a:ext cx="0" cy="40082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E8B9565-1293-D313-2CE0-8488CBA95F8A}"/>
              </a:ext>
            </a:extLst>
          </p:cNvPr>
          <p:cNvSpPr/>
          <p:nvPr/>
        </p:nvSpPr>
        <p:spPr>
          <a:xfrm>
            <a:off x="9898101" y="3964730"/>
            <a:ext cx="259852" cy="220865"/>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1</a:t>
            </a:r>
          </a:p>
        </p:txBody>
      </p:sp>
      <p:sp>
        <p:nvSpPr>
          <p:cNvPr id="18" name="TextBox 17">
            <a:extLst>
              <a:ext uri="{FF2B5EF4-FFF2-40B4-BE49-F238E27FC236}">
                <a16:creationId xmlns:a16="http://schemas.microsoft.com/office/drawing/2014/main" id="{EAD81BFE-B2AD-26CE-9372-30B0FEE9FE73}"/>
              </a:ext>
            </a:extLst>
          </p:cNvPr>
          <p:cNvSpPr txBox="1"/>
          <p:nvPr/>
        </p:nvSpPr>
        <p:spPr>
          <a:xfrm>
            <a:off x="9194251" y="4030713"/>
            <a:ext cx="952913" cy="185026"/>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Cash</a:t>
            </a:r>
          </a:p>
        </p:txBody>
      </p:sp>
      <p:cxnSp>
        <p:nvCxnSpPr>
          <p:cNvPr id="19" name="Straight Arrow Connector 18">
            <a:extLst>
              <a:ext uri="{FF2B5EF4-FFF2-40B4-BE49-F238E27FC236}">
                <a16:creationId xmlns:a16="http://schemas.microsoft.com/office/drawing/2014/main" id="{2DF36996-5E29-F28C-9A40-93A1FC4C3827}"/>
              </a:ext>
            </a:extLst>
          </p:cNvPr>
          <p:cNvCxnSpPr>
            <a:cxnSpLocks/>
          </p:cNvCxnSpPr>
          <p:nvPr/>
        </p:nvCxnSpPr>
        <p:spPr>
          <a:xfrm flipH="1">
            <a:off x="9292165" y="4297769"/>
            <a:ext cx="1349556"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8D062B-DC8F-B404-BF89-E02BAC737DAC}"/>
              </a:ext>
            </a:extLst>
          </p:cNvPr>
          <p:cNvSpPr txBox="1"/>
          <p:nvPr/>
        </p:nvSpPr>
        <p:spPr>
          <a:xfrm>
            <a:off x="9554691" y="4047073"/>
            <a:ext cx="1246295" cy="185026"/>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Asset X</a:t>
            </a:r>
          </a:p>
        </p:txBody>
      </p:sp>
      <p:sp>
        <p:nvSpPr>
          <p:cNvPr id="21" name="Oval 20">
            <a:extLst>
              <a:ext uri="{FF2B5EF4-FFF2-40B4-BE49-F238E27FC236}">
                <a16:creationId xmlns:a16="http://schemas.microsoft.com/office/drawing/2014/main" id="{6358CEA5-58EC-EF98-E79D-D0168BA6C758}"/>
              </a:ext>
            </a:extLst>
          </p:cNvPr>
          <p:cNvSpPr/>
          <p:nvPr/>
        </p:nvSpPr>
        <p:spPr>
          <a:xfrm>
            <a:off x="10742310" y="3954201"/>
            <a:ext cx="1240586" cy="728037"/>
          </a:xfrm>
          <a:prstGeom prst="ellipse">
            <a:avLst/>
          </a:prstGeom>
          <a:solidFill>
            <a:schemeClr val="bg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a:solidFill>
                  <a:schemeClr val="tx1"/>
                </a:solidFill>
                <a:latin typeface="Arial" panose="020B0604020202020204" pitchFamily="34" charset="0"/>
                <a:cs typeface="Arial" panose="020B0604020202020204" pitchFamily="34" charset="0"/>
              </a:rPr>
              <a:t>Unrelated</a:t>
            </a:r>
          </a:p>
          <a:p>
            <a:pPr algn="ctr"/>
            <a:r>
              <a:rPr lang="en-US" sz="1200" dirty="0">
                <a:solidFill>
                  <a:schemeClr val="tx1"/>
                </a:solidFill>
                <a:latin typeface="Arial" panose="020B0604020202020204" pitchFamily="34" charset="0"/>
                <a:cs typeface="Arial" panose="020B0604020202020204" pitchFamily="34" charset="0"/>
              </a:rPr>
              <a:t> Person</a:t>
            </a:r>
          </a:p>
        </p:txBody>
      </p:sp>
      <p:sp>
        <p:nvSpPr>
          <p:cNvPr id="23" name="TextBox 22">
            <a:extLst>
              <a:ext uri="{FF2B5EF4-FFF2-40B4-BE49-F238E27FC236}">
                <a16:creationId xmlns:a16="http://schemas.microsoft.com/office/drawing/2014/main" id="{6C57B3BF-3100-C2B4-425D-E8A0FD72C0EC}"/>
              </a:ext>
            </a:extLst>
          </p:cNvPr>
          <p:cNvSpPr txBox="1"/>
          <p:nvPr/>
        </p:nvSpPr>
        <p:spPr>
          <a:xfrm>
            <a:off x="9409816" y="4317019"/>
            <a:ext cx="1298965" cy="215444"/>
          </a:xfrm>
          <a:prstGeom prst="rect">
            <a:avLst/>
          </a:prstGeom>
          <a:noFill/>
        </p:spPr>
        <p:txBody>
          <a:bodyPr wrap="square" rtlCol="0">
            <a:spAutoFit/>
          </a:bodyPr>
          <a:lstStyle/>
          <a:p>
            <a:r>
              <a:rPr lang="en-US" sz="800" b="1" dirty="0">
                <a:solidFill>
                  <a:srgbClr val="84A3FE"/>
                </a:solidFill>
                <a:latin typeface="Arial" panose="020B0604020202020204" pitchFamily="34" charset="0"/>
                <a:cs typeface="Arial" panose="020B0604020202020204" pitchFamily="34" charset="0"/>
              </a:rPr>
              <a:t>April 1</a:t>
            </a:r>
            <a:r>
              <a:rPr lang="en-US" sz="800" dirty="0">
                <a:solidFill>
                  <a:srgbClr val="84A3FE"/>
                </a:solidFill>
                <a:latin typeface="Arial" panose="020B0604020202020204" pitchFamily="34" charset="0"/>
                <a:cs typeface="Arial" panose="020B0604020202020204" pitchFamily="34" charset="0"/>
              </a:rPr>
              <a:t>: Sale of Asset X</a:t>
            </a:r>
          </a:p>
        </p:txBody>
      </p:sp>
      <p:sp>
        <p:nvSpPr>
          <p:cNvPr id="24" name="Oval 23">
            <a:extLst>
              <a:ext uri="{FF2B5EF4-FFF2-40B4-BE49-F238E27FC236}">
                <a16:creationId xmlns:a16="http://schemas.microsoft.com/office/drawing/2014/main" id="{E4A33501-6412-EB36-32F8-7E4EE8C785CF}"/>
              </a:ext>
            </a:extLst>
          </p:cNvPr>
          <p:cNvSpPr/>
          <p:nvPr/>
        </p:nvSpPr>
        <p:spPr>
          <a:xfrm>
            <a:off x="7274429" y="3809306"/>
            <a:ext cx="259852" cy="220865"/>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2</a:t>
            </a:r>
          </a:p>
        </p:txBody>
      </p:sp>
      <p:sp>
        <p:nvSpPr>
          <p:cNvPr id="25" name="TextBox 24">
            <a:extLst>
              <a:ext uri="{FF2B5EF4-FFF2-40B4-BE49-F238E27FC236}">
                <a16:creationId xmlns:a16="http://schemas.microsoft.com/office/drawing/2014/main" id="{697003AB-F3FC-D423-ED0F-75CABA601326}"/>
              </a:ext>
            </a:extLst>
          </p:cNvPr>
          <p:cNvSpPr txBox="1"/>
          <p:nvPr/>
        </p:nvSpPr>
        <p:spPr>
          <a:xfrm>
            <a:off x="6390170" y="4137055"/>
            <a:ext cx="1460233" cy="461665"/>
          </a:xfrm>
          <a:prstGeom prst="rect">
            <a:avLst/>
          </a:prstGeom>
          <a:noFill/>
        </p:spPr>
        <p:txBody>
          <a:bodyPr wrap="square" rtlCol="0">
            <a:spAutoFit/>
          </a:bodyPr>
          <a:lstStyle/>
          <a:p>
            <a:pPr algn="r"/>
            <a:r>
              <a:rPr lang="en-US" sz="800" b="1" dirty="0">
                <a:solidFill>
                  <a:srgbClr val="84A3FE"/>
                </a:solidFill>
                <a:latin typeface="Arial" panose="020B0604020202020204" pitchFamily="34" charset="0"/>
                <a:cs typeface="Arial" panose="020B0604020202020204" pitchFamily="34" charset="0"/>
              </a:rPr>
              <a:t>June 1</a:t>
            </a:r>
            <a:r>
              <a:rPr lang="en-US" sz="800" dirty="0">
                <a:solidFill>
                  <a:srgbClr val="84A3FE"/>
                </a:solidFill>
                <a:latin typeface="Arial" panose="020B0604020202020204" pitchFamily="34" charset="0"/>
                <a:cs typeface="Arial" panose="020B0604020202020204" pitchFamily="34" charset="0"/>
              </a:rPr>
              <a:t>: Election to be treated as a corporation, </a:t>
            </a:r>
            <a:r>
              <a:rPr lang="en-US" sz="800" i="1" u="sng" dirty="0">
                <a:solidFill>
                  <a:srgbClr val="84A3FE"/>
                </a:solidFill>
                <a:latin typeface="Arial" panose="020B0604020202020204" pitchFamily="34" charset="0"/>
                <a:cs typeface="Arial" panose="020B0604020202020204" pitchFamily="34" charset="0"/>
              </a:rPr>
              <a:t>effective April 1</a:t>
            </a:r>
          </a:p>
        </p:txBody>
      </p:sp>
      <p:sp>
        <p:nvSpPr>
          <p:cNvPr id="30" name="TextBox 29">
            <a:extLst>
              <a:ext uri="{FF2B5EF4-FFF2-40B4-BE49-F238E27FC236}">
                <a16:creationId xmlns:a16="http://schemas.microsoft.com/office/drawing/2014/main" id="{9BCEADCA-ACE7-5910-E352-27E3264F1987}"/>
              </a:ext>
            </a:extLst>
          </p:cNvPr>
          <p:cNvSpPr txBox="1"/>
          <p:nvPr/>
        </p:nvSpPr>
        <p:spPr>
          <a:xfrm>
            <a:off x="278673" y="990231"/>
            <a:ext cx="11739155"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4 – Section 351 CTB </a:t>
            </a:r>
          </a:p>
        </p:txBody>
      </p:sp>
    </p:spTree>
    <p:extLst>
      <p:ext uri="{BB962C8B-B14F-4D97-AF65-F5344CB8AC3E}">
        <p14:creationId xmlns:p14="http://schemas.microsoft.com/office/powerpoint/2010/main" val="150561357"/>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normAutofit fontScale="90000"/>
          </a:bodyPr>
          <a:lstStyle/>
          <a:p>
            <a:r>
              <a:rPr lang="en-US" b="1" dirty="0">
                <a:latin typeface="Arial" panose="020B0604020202020204" pitchFamily="34" charset="0"/>
                <a:cs typeface="Arial" panose="020B0604020202020204" pitchFamily="34" charset="0"/>
              </a:rPr>
              <a:t>Retroactivity: </a:t>
            </a:r>
            <a:r>
              <a:rPr lang="en-US" dirty="0">
                <a:latin typeface="Arial" panose="020B0604020202020204" pitchFamily="34" charset="0"/>
                <a:cs typeface="Arial" panose="020B0604020202020204" pitchFamily="34" charset="0"/>
              </a:rPr>
              <a:t>Reorganization via CTB—no inevitability</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11733" y="6492875"/>
            <a:ext cx="2743200" cy="365125"/>
          </a:xfrm>
        </p:spPr>
        <p:txBody>
          <a:bodyPr/>
          <a:lstStyle/>
          <a:p>
            <a:fld id="{65AFAB5D-A498-4573-A847-903418A04ABF}" type="slidenum">
              <a:rPr lang="en-US" smtClean="0"/>
              <a:t>27</a:t>
            </a:fld>
            <a:endParaRPr lang="en-US" dirty="0"/>
          </a:p>
        </p:txBody>
      </p:sp>
      <p:sp>
        <p:nvSpPr>
          <p:cNvPr id="7" name="Content Placeholder 2">
            <a:extLst>
              <a:ext uri="{FF2B5EF4-FFF2-40B4-BE49-F238E27FC236}">
                <a16:creationId xmlns:a16="http://schemas.microsoft.com/office/drawing/2014/main" id="{1050CBFA-FD03-3E5A-77CA-F8ACDCBAF013}"/>
              </a:ext>
            </a:extLst>
          </p:cNvPr>
          <p:cNvSpPr txBox="1">
            <a:spLocks/>
          </p:cNvSpPr>
          <p:nvPr/>
        </p:nvSpPr>
        <p:spPr>
          <a:xfrm>
            <a:off x="352463" y="1426107"/>
            <a:ext cx="6559966" cy="5312151"/>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200" u="sng">
                <a:latin typeface="Arial" panose="020B0604020202020204" pitchFamily="34" charset="0"/>
                <a:cs typeface="Arial" panose="020B0604020202020204" pitchFamily="34" charset="0"/>
              </a:defRPr>
            </a:lvl1pPr>
            <a:lvl2pPr marL="685800" lvl="1" indent="-228600" algn="just">
              <a:lnSpc>
                <a:spcPct val="90000"/>
              </a:lnSpc>
              <a:spcBef>
                <a:spcPts val="600"/>
              </a:spcBef>
              <a:spcAft>
                <a:spcPts val="600"/>
              </a:spcAft>
              <a:buFont typeface="Arial" panose="020B0604020202020204" pitchFamily="34" charset="0"/>
              <a:buAutoNum type="arabicParenBoth"/>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400" dirty="0"/>
              <a:t>Facts</a:t>
            </a:r>
            <a:r>
              <a:rPr lang="en-US" sz="1400" u="none" dirty="0"/>
              <a:t>:</a:t>
            </a:r>
          </a:p>
          <a:p>
            <a:pPr marL="285750" indent="-285750" algn="l">
              <a:buFont typeface="Arial" panose="020B0604020202020204" pitchFamily="34" charset="0"/>
              <a:buChar char="•"/>
            </a:pPr>
            <a:r>
              <a:rPr lang="en-US" sz="1400" u="none" dirty="0"/>
              <a:t>P owns CFC 1 and CFC 2. </a:t>
            </a:r>
          </a:p>
          <a:p>
            <a:pPr marL="640080" indent="-342900" algn="l">
              <a:buFont typeface="Arial" panose="020B0604020202020204" pitchFamily="34" charset="0"/>
              <a:buAutoNum type="arabicPeriod"/>
            </a:pPr>
            <a:r>
              <a:rPr lang="en-US" sz="1400" u="none" dirty="0"/>
              <a:t>For good business purposes, P contributes the stock of CFC 1 to CFC 2.  </a:t>
            </a:r>
          </a:p>
          <a:p>
            <a:pPr marL="640080" indent="-342900" algn="l">
              <a:buAutoNum type="arabicPeriod"/>
            </a:pPr>
            <a:r>
              <a:rPr lang="en-US" sz="1400" u="none" dirty="0"/>
              <a:t>Later, P’s tax advisor says it would be better if these steps constituted a reorganization (for example, it might obviate the need for a GRA), so the advisor suggests checking the box on CFC 2 to be disregarded with an effective date of the day after the stock contribution.</a:t>
            </a:r>
          </a:p>
          <a:p>
            <a:pPr algn="l"/>
            <a:r>
              <a:rPr lang="en-US" sz="1400" dirty="0"/>
              <a:t>Plan of reorganization requirement</a:t>
            </a:r>
            <a:r>
              <a:rPr lang="en-US" sz="1400" u="none" dirty="0"/>
              <a:t>:</a:t>
            </a:r>
          </a:p>
          <a:p>
            <a:pPr marL="285750" indent="-285750" algn="l">
              <a:buFont typeface="Arial" panose="020B0604020202020204" pitchFamily="34" charset="0"/>
              <a:buChar char="•"/>
            </a:pPr>
            <a:r>
              <a:rPr lang="en-US" sz="1400" u="none" dirty="0">
                <a:ea typeface="Calibri" panose="020F0502020204030204" pitchFamily="34" charset="0"/>
              </a:rPr>
              <a:t>From the perspective of the parties at the time of the contribution, no one had a plan for the deemed or actual liquidation of CFC 2</a:t>
            </a:r>
            <a:endParaRPr lang="en-US" sz="1400" u="none" dirty="0"/>
          </a:p>
          <a:p>
            <a:pPr marL="640080" indent="-342900" algn="l">
              <a:buAutoNum type="arabicPeriod"/>
            </a:pPr>
            <a:endParaRPr lang="en-US" sz="1400" u="none" dirty="0"/>
          </a:p>
          <a:p>
            <a:pPr marL="297180" algn="l"/>
            <a:endParaRPr lang="en-US" sz="1400" u="none" dirty="0"/>
          </a:p>
        </p:txBody>
      </p:sp>
      <p:sp>
        <p:nvSpPr>
          <p:cNvPr id="30" name="TextBox 29">
            <a:extLst>
              <a:ext uri="{FF2B5EF4-FFF2-40B4-BE49-F238E27FC236}">
                <a16:creationId xmlns:a16="http://schemas.microsoft.com/office/drawing/2014/main" id="{9BCEADCA-ACE7-5910-E352-27E3264F1987}"/>
              </a:ext>
            </a:extLst>
          </p:cNvPr>
          <p:cNvSpPr txBox="1"/>
          <p:nvPr/>
        </p:nvSpPr>
        <p:spPr>
          <a:xfrm>
            <a:off x="278673" y="990231"/>
            <a:ext cx="11739155"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5 – Deemed transaction from CTB completes the purported reorganization; i.e., effective time of check-the-box occurs second</a:t>
            </a:r>
          </a:p>
        </p:txBody>
      </p:sp>
      <p:grpSp>
        <p:nvGrpSpPr>
          <p:cNvPr id="61" name="Group 60">
            <a:extLst>
              <a:ext uri="{FF2B5EF4-FFF2-40B4-BE49-F238E27FC236}">
                <a16:creationId xmlns:a16="http://schemas.microsoft.com/office/drawing/2014/main" id="{E2975347-E023-FEFE-1E0B-D034903E674C}"/>
              </a:ext>
            </a:extLst>
          </p:cNvPr>
          <p:cNvGrpSpPr/>
          <p:nvPr/>
        </p:nvGrpSpPr>
        <p:grpSpPr>
          <a:xfrm>
            <a:off x="7144010" y="2360258"/>
            <a:ext cx="4373076" cy="2636285"/>
            <a:chOff x="7960438" y="1554715"/>
            <a:chExt cx="3903748" cy="2144639"/>
          </a:xfrm>
        </p:grpSpPr>
        <p:sp>
          <p:nvSpPr>
            <p:cNvPr id="3" name="Rectangle 2">
              <a:extLst>
                <a:ext uri="{FF2B5EF4-FFF2-40B4-BE49-F238E27FC236}">
                  <a16:creationId xmlns:a16="http://schemas.microsoft.com/office/drawing/2014/main" id="{D1B58603-5EC2-3876-CA3C-AAD1D86798AA}"/>
                </a:ext>
              </a:extLst>
            </p:cNvPr>
            <p:cNvSpPr/>
            <p:nvPr/>
          </p:nvSpPr>
          <p:spPr>
            <a:xfrm>
              <a:off x="9288522" y="2359997"/>
              <a:ext cx="886273" cy="494731"/>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1</a:t>
              </a:r>
            </a:p>
          </p:txBody>
        </p:sp>
        <p:sp>
          <p:nvSpPr>
            <p:cNvPr id="5" name="Rectangle 4">
              <a:extLst>
                <a:ext uri="{FF2B5EF4-FFF2-40B4-BE49-F238E27FC236}">
                  <a16:creationId xmlns:a16="http://schemas.microsoft.com/office/drawing/2014/main" id="{1588E4D3-3189-0129-8CCC-364778EE07F6}"/>
                </a:ext>
              </a:extLst>
            </p:cNvPr>
            <p:cNvSpPr/>
            <p:nvPr/>
          </p:nvSpPr>
          <p:spPr>
            <a:xfrm>
              <a:off x="9284905" y="1554715"/>
              <a:ext cx="886273" cy="4947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sp>
          <p:nvSpPr>
            <p:cNvPr id="22" name="Rectangle 21">
              <a:extLst>
                <a:ext uri="{FF2B5EF4-FFF2-40B4-BE49-F238E27FC236}">
                  <a16:creationId xmlns:a16="http://schemas.microsoft.com/office/drawing/2014/main" id="{99834FAB-019C-62A4-4446-9453CE3B1050}"/>
                </a:ext>
              </a:extLst>
            </p:cNvPr>
            <p:cNvSpPr/>
            <p:nvPr/>
          </p:nvSpPr>
          <p:spPr>
            <a:xfrm>
              <a:off x="10977913" y="2360072"/>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2</a:t>
              </a:r>
            </a:p>
          </p:txBody>
        </p:sp>
        <p:sp>
          <p:nvSpPr>
            <p:cNvPr id="27" name="Oval 26">
              <a:extLst>
                <a:ext uri="{FF2B5EF4-FFF2-40B4-BE49-F238E27FC236}">
                  <a16:creationId xmlns:a16="http://schemas.microsoft.com/office/drawing/2014/main" id="{9A6BA770-178B-BF0A-411E-0F4E4ACB1D4C}"/>
                </a:ext>
              </a:extLst>
            </p:cNvPr>
            <p:cNvSpPr/>
            <p:nvPr/>
          </p:nvSpPr>
          <p:spPr>
            <a:xfrm>
              <a:off x="8782577" y="2080816"/>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cxnSp>
          <p:nvCxnSpPr>
            <p:cNvPr id="28" name="Straight Arrow Connector 27">
              <a:extLst>
                <a:ext uri="{FF2B5EF4-FFF2-40B4-BE49-F238E27FC236}">
                  <a16:creationId xmlns:a16="http://schemas.microsoft.com/office/drawing/2014/main" id="{DE30207E-2BF5-CD40-42F5-259746D5CD64}"/>
                </a:ext>
              </a:extLst>
            </p:cNvPr>
            <p:cNvCxnSpPr>
              <a:cxnSpLocks/>
            </p:cNvCxnSpPr>
            <p:nvPr/>
          </p:nvCxnSpPr>
          <p:spPr>
            <a:xfrm flipV="1">
              <a:off x="9167450" y="1808019"/>
              <a:ext cx="0" cy="652078"/>
            </a:xfrm>
            <a:prstGeom prst="straightConnector1">
              <a:avLst/>
            </a:prstGeom>
            <a:ln>
              <a:solidFill>
                <a:srgbClr val="84A3FE"/>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67FFCD8-E7CA-9C99-4CC1-388242BAA0C2}"/>
                </a:ext>
              </a:extLst>
            </p:cNvPr>
            <p:cNvSpPr txBox="1"/>
            <p:nvPr/>
          </p:nvSpPr>
          <p:spPr>
            <a:xfrm>
              <a:off x="7960438" y="2366714"/>
              <a:ext cx="1196754"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2 stock</a:t>
              </a:r>
              <a:endParaRPr lang="en-US" sz="800" i="1" u="sng" dirty="0">
                <a:solidFill>
                  <a:srgbClr val="84A3FE"/>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E3CDED8-F7DF-3FA2-5849-1FDA2B2C6BD1}"/>
                </a:ext>
              </a:extLst>
            </p:cNvPr>
            <p:cNvSpPr txBox="1"/>
            <p:nvPr/>
          </p:nvSpPr>
          <p:spPr>
            <a:xfrm>
              <a:off x="8394095" y="3437102"/>
              <a:ext cx="838200"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CTB election </a:t>
              </a:r>
            </a:p>
          </p:txBody>
        </p:sp>
        <p:sp>
          <p:nvSpPr>
            <p:cNvPr id="37" name="Oval 36">
              <a:extLst>
                <a:ext uri="{FF2B5EF4-FFF2-40B4-BE49-F238E27FC236}">
                  <a16:creationId xmlns:a16="http://schemas.microsoft.com/office/drawing/2014/main" id="{4814D905-9165-9FF4-6BB3-5B9E9D86650C}"/>
                </a:ext>
              </a:extLst>
            </p:cNvPr>
            <p:cNvSpPr/>
            <p:nvPr/>
          </p:nvSpPr>
          <p:spPr>
            <a:xfrm>
              <a:off x="8804839" y="3225477"/>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cxnSp>
          <p:nvCxnSpPr>
            <p:cNvPr id="48" name="Connector: Elbow 47">
              <a:extLst>
                <a:ext uri="{FF2B5EF4-FFF2-40B4-BE49-F238E27FC236}">
                  <a16:creationId xmlns:a16="http://schemas.microsoft.com/office/drawing/2014/main" id="{C14BCD61-244F-FEFA-B845-CA4DFDFBCA2C}"/>
                </a:ext>
              </a:extLst>
            </p:cNvPr>
            <p:cNvCxnSpPr>
              <a:stCxn id="5" idx="2"/>
              <a:endCxn id="3" idx="0"/>
            </p:cNvCxnSpPr>
            <p:nvPr/>
          </p:nvCxnSpPr>
          <p:spPr>
            <a:xfrm rot="16200000" flipH="1">
              <a:off x="9574575" y="2202912"/>
              <a:ext cx="310551" cy="361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55922DC5-2E4B-9CDB-58BD-96AF08C36B24}"/>
                </a:ext>
              </a:extLst>
            </p:cNvPr>
            <p:cNvCxnSpPr>
              <a:stCxn id="5" idx="2"/>
              <a:endCxn id="22" idx="0"/>
            </p:cNvCxnSpPr>
            <p:nvPr/>
          </p:nvCxnSpPr>
          <p:spPr>
            <a:xfrm rot="16200000" flipH="1">
              <a:off x="10419233" y="1358255"/>
              <a:ext cx="310626" cy="1693008"/>
            </a:xfrm>
            <a:prstGeom prst="bentConnector3">
              <a:avLst/>
            </a:prstGeom>
            <a:ln>
              <a:prstDash val="dash"/>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29B0A524-BA24-3C5A-0121-5B94031DC2CC}"/>
                </a:ext>
              </a:extLst>
            </p:cNvPr>
            <p:cNvSpPr/>
            <p:nvPr/>
          </p:nvSpPr>
          <p:spPr>
            <a:xfrm>
              <a:off x="9292272" y="3204623"/>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2</a:t>
              </a:r>
            </a:p>
          </p:txBody>
        </p:sp>
        <p:cxnSp>
          <p:nvCxnSpPr>
            <p:cNvPr id="54" name="Straight Connector 53">
              <a:extLst>
                <a:ext uri="{FF2B5EF4-FFF2-40B4-BE49-F238E27FC236}">
                  <a16:creationId xmlns:a16="http://schemas.microsoft.com/office/drawing/2014/main" id="{ABF21519-BB3D-51F4-797E-7809D16DE846}"/>
                </a:ext>
              </a:extLst>
            </p:cNvPr>
            <p:cNvCxnSpPr>
              <a:stCxn id="3" idx="2"/>
              <a:endCxn id="52" idx="0"/>
            </p:cNvCxnSpPr>
            <p:nvPr/>
          </p:nvCxnSpPr>
          <p:spPr>
            <a:xfrm>
              <a:off x="9731659" y="2854728"/>
              <a:ext cx="3750" cy="34989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5F83AC44-11D2-08C7-A783-02E3D3EA11CD}"/>
                </a:ext>
              </a:extLst>
            </p:cNvPr>
            <p:cNvSpPr/>
            <p:nvPr/>
          </p:nvSpPr>
          <p:spPr>
            <a:xfrm>
              <a:off x="9283790" y="3200400"/>
              <a:ext cx="904874" cy="485775"/>
            </a:xfrm>
            <a:prstGeom prst="ellipse">
              <a:avLst/>
            </a:prstGeom>
            <a:no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3793566"/>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normAutofit fontScale="90000"/>
          </a:bodyPr>
          <a:lstStyle/>
          <a:p>
            <a:r>
              <a:rPr lang="en-US" b="1" dirty="0">
                <a:latin typeface="Arial" panose="020B0604020202020204" pitchFamily="34" charset="0"/>
                <a:cs typeface="Arial" panose="020B0604020202020204" pitchFamily="34" charset="0"/>
              </a:rPr>
              <a:t>Retroactivity: </a:t>
            </a:r>
            <a:r>
              <a:rPr lang="en-US" dirty="0">
                <a:latin typeface="Arial" panose="020B0604020202020204" pitchFamily="34" charset="0"/>
                <a:cs typeface="Arial" panose="020B0604020202020204" pitchFamily="34" charset="0"/>
              </a:rPr>
              <a:t>Reorganization via CTB—inevitability</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322569" y="6485948"/>
            <a:ext cx="2743200" cy="365125"/>
          </a:xfrm>
        </p:spPr>
        <p:txBody>
          <a:bodyPr/>
          <a:lstStyle/>
          <a:p>
            <a:fld id="{65AFAB5D-A498-4573-A847-903418A04ABF}" type="slidenum">
              <a:rPr lang="en-US" smtClean="0"/>
              <a:t>28</a:t>
            </a:fld>
            <a:endParaRPr lang="en-US" dirty="0"/>
          </a:p>
        </p:txBody>
      </p:sp>
      <p:sp>
        <p:nvSpPr>
          <p:cNvPr id="7" name="Content Placeholder 2">
            <a:extLst>
              <a:ext uri="{FF2B5EF4-FFF2-40B4-BE49-F238E27FC236}">
                <a16:creationId xmlns:a16="http://schemas.microsoft.com/office/drawing/2014/main" id="{1050CBFA-FD03-3E5A-77CA-F8ACDCBAF013}"/>
              </a:ext>
            </a:extLst>
          </p:cNvPr>
          <p:cNvSpPr txBox="1">
            <a:spLocks/>
          </p:cNvSpPr>
          <p:nvPr/>
        </p:nvSpPr>
        <p:spPr>
          <a:xfrm>
            <a:off x="260412" y="1414183"/>
            <a:ext cx="3966105" cy="1534857"/>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200" u="sng">
                <a:latin typeface="Arial" panose="020B0604020202020204" pitchFamily="34" charset="0"/>
                <a:cs typeface="Arial" panose="020B0604020202020204" pitchFamily="34" charset="0"/>
              </a:defRPr>
            </a:lvl1pPr>
            <a:lvl2pPr marL="685800" lvl="1" indent="-228600" algn="just">
              <a:lnSpc>
                <a:spcPct val="90000"/>
              </a:lnSpc>
              <a:spcBef>
                <a:spcPts val="600"/>
              </a:spcBef>
              <a:spcAft>
                <a:spcPts val="600"/>
              </a:spcAft>
              <a:buFont typeface="Arial" panose="020B0604020202020204" pitchFamily="34" charset="0"/>
              <a:buAutoNum type="arabicParenBoth"/>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400" dirty="0"/>
              <a:t>Facts:</a:t>
            </a:r>
          </a:p>
          <a:p>
            <a:pPr marL="285750" indent="-285750" algn="l">
              <a:buFont typeface="Arial" panose="020B0604020202020204" pitchFamily="34" charset="0"/>
              <a:buChar char="•"/>
            </a:pPr>
            <a:r>
              <a:rPr lang="en-US" sz="1400" u="none" dirty="0"/>
              <a:t>P owns LLC, and P and LLC together own LP-CFC, which is a non-US LP classified as a corporation for US tax purposes.  LP-CFC has no liabilities, and its sole asset is DRE, a non-US company that is an eligible entity that is disregarded a separate from LP-CFC for US tax purposes. DRE has assets and operations.  </a:t>
            </a:r>
          </a:p>
          <a:p>
            <a:pPr algn="l"/>
            <a:endParaRPr lang="en-US" sz="1400" u="none" dirty="0"/>
          </a:p>
        </p:txBody>
      </p:sp>
      <p:sp>
        <p:nvSpPr>
          <p:cNvPr id="30" name="TextBox 29">
            <a:extLst>
              <a:ext uri="{FF2B5EF4-FFF2-40B4-BE49-F238E27FC236}">
                <a16:creationId xmlns:a16="http://schemas.microsoft.com/office/drawing/2014/main" id="{9BCEADCA-ACE7-5910-E352-27E3264F1987}"/>
              </a:ext>
            </a:extLst>
          </p:cNvPr>
          <p:cNvSpPr txBox="1"/>
          <p:nvPr/>
        </p:nvSpPr>
        <p:spPr>
          <a:xfrm>
            <a:off x="278673" y="990231"/>
            <a:ext cx="11739155"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6 – Actual transaction completes purported reorganization; i.e., effective time of check-the-box occurs first</a:t>
            </a:r>
          </a:p>
        </p:txBody>
      </p:sp>
      <p:sp>
        <p:nvSpPr>
          <p:cNvPr id="42" name="Content Placeholder 2">
            <a:extLst>
              <a:ext uri="{FF2B5EF4-FFF2-40B4-BE49-F238E27FC236}">
                <a16:creationId xmlns:a16="http://schemas.microsoft.com/office/drawing/2014/main" id="{E8EC09BA-316B-C75B-57E2-DB409FB0DD9A}"/>
              </a:ext>
            </a:extLst>
          </p:cNvPr>
          <p:cNvSpPr txBox="1">
            <a:spLocks/>
          </p:cNvSpPr>
          <p:nvPr/>
        </p:nvSpPr>
        <p:spPr>
          <a:xfrm>
            <a:off x="4405829" y="1627000"/>
            <a:ext cx="3870664" cy="1147938"/>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200" u="sng">
                <a:latin typeface="Arial" panose="020B0604020202020204" pitchFamily="34" charset="0"/>
                <a:cs typeface="Arial" panose="020B0604020202020204" pitchFamily="34" charset="0"/>
              </a:defRPr>
            </a:lvl1pPr>
            <a:lvl2pPr marL="685800" lvl="1" indent="-228600" algn="just">
              <a:lnSpc>
                <a:spcPct val="90000"/>
              </a:lnSpc>
              <a:spcBef>
                <a:spcPts val="600"/>
              </a:spcBef>
              <a:spcAft>
                <a:spcPts val="600"/>
              </a:spcAft>
              <a:buFont typeface="Arial" panose="020B0604020202020204" pitchFamily="34" charset="0"/>
              <a:buAutoNum type="arabicParenBoth"/>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lgn="l">
              <a:buFont typeface="+mj-lt"/>
              <a:buAutoNum type="arabicPeriod"/>
            </a:pPr>
            <a:r>
              <a:rPr lang="en-US" sz="1400" u="none" dirty="0"/>
              <a:t>At noon on Day 1, and without consulting Tax, Legal causes LLC to merge into P with P surviving. </a:t>
            </a:r>
          </a:p>
          <a:p>
            <a:pPr marL="342900" indent="-342900" algn="l">
              <a:buFont typeface="+mj-lt"/>
              <a:buAutoNum type="arabicPeriod"/>
            </a:pPr>
            <a:r>
              <a:rPr lang="en-US" sz="1400" u="none" dirty="0"/>
              <a:t>The merger of LLC into P causes LP-CFC to legally liquidate. </a:t>
            </a:r>
          </a:p>
          <a:p>
            <a:pPr algn="l"/>
            <a:endParaRPr lang="en-US" sz="1400" u="none" dirty="0"/>
          </a:p>
          <a:p>
            <a:pPr marL="640080" lvl="1" indent="-342900" algn="l">
              <a:buFont typeface="Arial" panose="020B0604020202020204" pitchFamily="34" charset="0"/>
              <a:buAutoNum type="arabicPeriod"/>
            </a:pPr>
            <a:endParaRPr lang="en-US" sz="1400" u="none" dirty="0"/>
          </a:p>
          <a:p>
            <a:pPr marL="297180" lvl="1" indent="0" algn="l">
              <a:buNone/>
            </a:pPr>
            <a:endParaRPr lang="en-US" sz="1400" dirty="0"/>
          </a:p>
          <a:p>
            <a:pPr marL="285750" indent="-285750" algn="l">
              <a:buFont typeface="Arial" panose="020B0604020202020204" pitchFamily="34" charset="0"/>
              <a:buChar char="•"/>
            </a:pPr>
            <a:endParaRPr lang="en-US" sz="1400" u="none" dirty="0"/>
          </a:p>
          <a:p>
            <a:pPr marL="285750" indent="-285750" algn="l">
              <a:buFont typeface="Arial" panose="020B0604020202020204" pitchFamily="34" charset="0"/>
              <a:buChar char="•"/>
            </a:pPr>
            <a:endParaRPr lang="en-US" sz="1400" u="none" dirty="0"/>
          </a:p>
        </p:txBody>
      </p:sp>
      <p:grpSp>
        <p:nvGrpSpPr>
          <p:cNvPr id="46" name="Group 45">
            <a:extLst>
              <a:ext uri="{FF2B5EF4-FFF2-40B4-BE49-F238E27FC236}">
                <a16:creationId xmlns:a16="http://schemas.microsoft.com/office/drawing/2014/main" id="{AE7C319C-A858-70D5-E7AF-4682AB691741}"/>
              </a:ext>
            </a:extLst>
          </p:cNvPr>
          <p:cNvGrpSpPr/>
          <p:nvPr/>
        </p:nvGrpSpPr>
        <p:grpSpPr>
          <a:xfrm>
            <a:off x="3885284" y="4225158"/>
            <a:ext cx="4370948" cy="2269874"/>
            <a:chOff x="6761649" y="2639477"/>
            <a:chExt cx="5135075" cy="2651202"/>
          </a:xfrm>
        </p:grpSpPr>
        <p:sp>
          <p:nvSpPr>
            <p:cNvPr id="47" name="Oval 46">
              <a:extLst>
                <a:ext uri="{FF2B5EF4-FFF2-40B4-BE49-F238E27FC236}">
                  <a16:creationId xmlns:a16="http://schemas.microsoft.com/office/drawing/2014/main" id="{A159F983-E068-9708-70C0-8F38D4B2BDAD}"/>
                </a:ext>
              </a:extLst>
            </p:cNvPr>
            <p:cNvSpPr/>
            <p:nvPr/>
          </p:nvSpPr>
          <p:spPr>
            <a:xfrm>
              <a:off x="7575497" y="3023231"/>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48" name="Rectangle 47">
              <a:extLst>
                <a:ext uri="{FF2B5EF4-FFF2-40B4-BE49-F238E27FC236}">
                  <a16:creationId xmlns:a16="http://schemas.microsoft.com/office/drawing/2014/main" id="{4D72DEFA-D19C-5C01-C59B-D72980D2AADB}"/>
                </a:ext>
              </a:extLst>
            </p:cNvPr>
            <p:cNvSpPr/>
            <p:nvPr/>
          </p:nvSpPr>
          <p:spPr>
            <a:xfrm>
              <a:off x="8087012" y="3375087"/>
              <a:ext cx="886273" cy="494731"/>
            </a:xfrm>
            <a:prstGeom prst="rect">
              <a:avLst/>
            </a:prstGeom>
            <a:solidFill>
              <a:srgbClr val="614146"/>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LLC</a:t>
              </a:r>
            </a:p>
          </p:txBody>
        </p:sp>
        <p:sp>
          <p:nvSpPr>
            <p:cNvPr id="49" name="Rectangle 48">
              <a:extLst>
                <a:ext uri="{FF2B5EF4-FFF2-40B4-BE49-F238E27FC236}">
                  <a16:creationId xmlns:a16="http://schemas.microsoft.com/office/drawing/2014/main" id="{10F45829-33D6-8352-21E8-6FD948C2DE76}"/>
                </a:ext>
              </a:extLst>
            </p:cNvPr>
            <p:cNvSpPr/>
            <p:nvPr/>
          </p:nvSpPr>
          <p:spPr>
            <a:xfrm>
              <a:off x="8083395" y="2639477"/>
              <a:ext cx="886273" cy="4947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sp>
          <p:nvSpPr>
            <p:cNvPr id="50" name="Rectangle 49">
              <a:extLst>
                <a:ext uri="{FF2B5EF4-FFF2-40B4-BE49-F238E27FC236}">
                  <a16:creationId xmlns:a16="http://schemas.microsoft.com/office/drawing/2014/main" id="{08877E5D-03E1-DAD0-9F07-E6F2DD6A6B24}"/>
                </a:ext>
              </a:extLst>
            </p:cNvPr>
            <p:cNvSpPr/>
            <p:nvPr/>
          </p:nvSpPr>
          <p:spPr>
            <a:xfrm>
              <a:off x="9300153" y="4062865"/>
              <a:ext cx="886273" cy="494731"/>
            </a:xfrm>
            <a:prstGeom prst="rect">
              <a:avLst/>
            </a:prstGeom>
            <a:solidFill>
              <a:schemeClr val="tx1"/>
            </a:solidFill>
            <a:ln w="38100">
              <a:solidFill>
                <a:srgbClr val="83A2F9"/>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LP-CFC</a:t>
              </a:r>
            </a:p>
          </p:txBody>
        </p:sp>
        <p:cxnSp>
          <p:nvCxnSpPr>
            <p:cNvPr id="52" name="Straight Arrow Connector 51">
              <a:extLst>
                <a:ext uri="{FF2B5EF4-FFF2-40B4-BE49-F238E27FC236}">
                  <a16:creationId xmlns:a16="http://schemas.microsoft.com/office/drawing/2014/main" id="{E76A7E10-A72E-492F-8734-1F3B45377D93}"/>
                </a:ext>
              </a:extLst>
            </p:cNvPr>
            <p:cNvCxnSpPr>
              <a:cxnSpLocks/>
            </p:cNvCxnSpPr>
            <p:nvPr/>
          </p:nvCxnSpPr>
          <p:spPr>
            <a:xfrm flipV="1">
              <a:off x="7969478" y="2899856"/>
              <a:ext cx="0" cy="652078"/>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1E946C3-6407-86E7-DD39-D0DAC54A657F}"/>
                </a:ext>
              </a:extLst>
            </p:cNvPr>
            <p:cNvSpPr txBox="1"/>
            <p:nvPr/>
          </p:nvSpPr>
          <p:spPr>
            <a:xfrm>
              <a:off x="6761649" y="3221499"/>
              <a:ext cx="1196754"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Merger</a:t>
              </a:r>
              <a:endParaRPr lang="en-US" sz="800" i="1" u="sng" dirty="0">
                <a:solidFill>
                  <a:srgbClr val="84A3FE"/>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503BE3-4C4A-1E38-CEA0-DCE84B0E19BE}"/>
                </a:ext>
              </a:extLst>
            </p:cNvPr>
            <p:cNvSpPr txBox="1"/>
            <p:nvPr/>
          </p:nvSpPr>
          <p:spPr>
            <a:xfrm>
              <a:off x="10555181" y="4164232"/>
              <a:ext cx="1341543" cy="33855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Legal dissolution (caused by merger of LLC into P)</a:t>
              </a:r>
            </a:p>
          </p:txBody>
        </p:sp>
        <p:sp>
          <p:nvSpPr>
            <p:cNvPr id="55" name="Oval 54">
              <a:extLst>
                <a:ext uri="{FF2B5EF4-FFF2-40B4-BE49-F238E27FC236}">
                  <a16:creationId xmlns:a16="http://schemas.microsoft.com/office/drawing/2014/main" id="{0889DFA9-DAF0-B960-2385-87DFBDE213B0}"/>
                </a:ext>
              </a:extLst>
            </p:cNvPr>
            <p:cNvSpPr/>
            <p:nvPr/>
          </p:nvSpPr>
          <p:spPr>
            <a:xfrm>
              <a:off x="10337276" y="4202198"/>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cxnSp>
          <p:nvCxnSpPr>
            <p:cNvPr id="56" name="Connector: Elbow 55">
              <a:extLst>
                <a:ext uri="{FF2B5EF4-FFF2-40B4-BE49-F238E27FC236}">
                  <a16:creationId xmlns:a16="http://schemas.microsoft.com/office/drawing/2014/main" id="{4B321FFA-EC94-B2F7-E2E7-8C88BD9DBBE7}"/>
                </a:ext>
              </a:extLst>
            </p:cNvPr>
            <p:cNvCxnSpPr>
              <a:stCxn id="49" idx="2"/>
              <a:endCxn id="50" idx="0"/>
            </p:cNvCxnSpPr>
            <p:nvPr/>
          </p:nvCxnSpPr>
          <p:spPr>
            <a:xfrm rot="16200000" flipH="1">
              <a:off x="8670583" y="2990157"/>
              <a:ext cx="928657" cy="1216758"/>
            </a:xfrm>
            <a:prstGeom prst="bentConnector3">
              <a:avLst>
                <a:gd name="adj1" fmla="val 10614"/>
              </a:avLst>
            </a:prstGeom>
            <a:ln>
              <a:prstDash val="dash"/>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7A38AD3A-2892-E3FC-8A14-B9063DA6F0E2}"/>
                </a:ext>
              </a:extLst>
            </p:cNvPr>
            <p:cNvSpPr/>
            <p:nvPr/>
          </p:nvSpPr>
          <p:spPr>
            <a:xfrm>
              <a:off x="8095978" y="3380061"/>
              <a:ext cx="866602" cy="4793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58FDC175-FD4F-9220-EC58-81EA946FEFCF}"/>
                </a:ext>
              </a:extLst>
            </p:cNvPr>
            <p:cNvCxnSpPr>
              <a:stCxn id="49" idx="2"/>
              <a:endCxn id="48" idx="0"/>
            </p:cNvCxnSpPr>
            <p:nvPr/>
          </p:nvCxnSpPr>
          <p:spPr>
            <a:xfrm>
              <a:off x="8526532" y="3134208"/>
              <a:ext cx="3617" cy="24087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422C4C17-7E12-C991-55A0-0FB2640C833B}"/>
                </a:ext>
              </a:extLst>
            </p:cNvPr>
            <p:cNvCxnSpPr>
              <a:stCxn id="57" idx="4"/>
              <a:endCxn id="50" idx="0"/>
            </p:cNvCxnSpPr>
            <p:nvPr/>
          </p:nvCxnSpPr>
          <p:spPr>
            <a:xfrm rot="16200000" flipH="1">
              <a:off x="9034566" y="3354140"/>
              <a:ext cx="203437" cy="1214011"/>
            </a:xfrm>
            <a:prstGeom prst="bentConnector3">
              <a:avLst/>
            </a:prstGeom>
            <a:ln>
              <a:prstDash val="dash"/>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E4CFAA6A-5B97-4870-2709-17A3B5A29D24}"/>
                </a:ext>
              </a:extLst>
            </p:cNvPr>
            <p:cNvSpPr/>
            <p:nvPr/>
          </p:nvSpPr>
          <p:spPr>
            <a:xfrm>
              <a:off x="9298184" y="4795948"/>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DRE</a:t>
              </a:r>
            </a:p>
          </p:txBody>
        </p:sp>
        <p:sp>
          <p:nvSpPr>
            <p:cNvPr id="61" name="Oval 60">
              <a:extLst>
                <a:ext uri="{FF2B5EF4-FFF2-40B4-BE49-F238E27FC236}">
                  <a16:creationId xmlns:a16="http://schemas.microsoft.com/office/drawing/2014/main" id="{E58DA0B0-8945-8329-2740-A506EC3704EC}"/>
                </a:ext>
              </a:extLst>
            </p:cNvPr>
            <p:cNvSpPr/>
            <p:nvPr/>
          </p:nvSpPr>
          <p:spPr>
            <a:xfrm>
              <a:off x="9307150" y="4800922"/>
              <a:ext cx="866602" cy="4793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8301A5D8-5525-B98C-5A2A-B7A3E50E3D86}"/>
                </a:ext>
              </a:extLst>
            </p:cNvPr>
            <p:cNvCxnSpPr>
              <a:stCxn id="50" idx="2"/>
              <a:endCxn id="61" idx="0"/>
            </p:cNvCxnSpPr>
            <p:nvPr/>
          </p:nvCxnSpPr>
          <p:spPr>
            <a:xfrm flipH="1">
              <a:off x="9740451" y="4557596"/>
              <a:ext cx="2839" cy="243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0008A67-8BDB-D875-6D1E-9A9A11DEDEA1}"/>
                </a:ext>
              </a:extLst>
            </p:cNvPr>
            <p:cNvCxnSpPr>
              <a:cxnSpLocks/>
            </p:cNvCxnSpPr>
            <p:nvPr/>
          </p:nvCxnSpPr>
          <p:spPr>
            <a:xfrm>
              <a:off x="8150734" y="3390386"/>
              <a:ext cx="786547" cy="460135"/>
            </a:xfrm>
            <a:prstGeom prst="line">
              <a:avLst/>
            </a:prstGeom>
            <a:solidFill>
              <a:schemeClr val="tx1"/>
            </a:solidFill>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E630CD-A51C-9348-A8AC-7757C1756E34}"/>
                </a:ext>
              </a:extLst>
            </p:cNvPr>
            <p:cNvCxnSpPr>
              <a:cxnSpLocks/>
            </p:cNvCxnSpPr>
            <p:nvPr/>
          </p:nvCxnSpPr>
          <p:spPr>
            <a:xfrm flipH="1">
              <a:off x="8127368" y="3382845"/>
              <a:ext cx="763184" cy="475223"/>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67E4B5-2EC4-3E41-65B8-7DA88E9CF953}"/>
                </a:ext>
              </a:extLst>
            </p:cNvPr>
            <p:cNvCxnSpPr>
              <a:cxnSpLocks/>
            </p:cNvCxnSpPr>
            <p:nvPr/>
          </p:nvCxnSpPr>
          <p:spPr>
            <a:xfrm>
              <a:off x="9341359" y="4085711"/>
              <a:ext cx="786547" cy="460135"/>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4551FE-AA8E-19B5-7989-5F60F3D72A05}"/>
                </a:ext>
              </a:extLst>
            </p:cNvPr>
            <p:cNvCxnSpPr>
              <a:cxnSpLocks/>
            </p:cNvCxnSpPr>
            <p:nvPr/>
          </p:nvCxnSpPr>
          <p:spPr>
            <a:xfrm flipH="1">
              <a:off x="9317993" y="4078170"/>
              <a:ext cx="763184" cy="475223"/>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F4B88D4B-F012-01B6-B505-9A8FFE6DC767}"/>
              </a:ext>
            </a:extLst>
          </p:cNvPr>
          <p:cNvSpPr txBox="1"/>
          <p:nvPr/>
        </p:nvSpPr>
        <p:spPr>
          <a:xfrm>
            <a:off x="4598633" y="3252133"/>
            <a:ext cx="3604437" cy="615553"/>
          </a:xfrm>
          <a:prstGeom prst="rect">
            <a:avLst/>
          </a:prstGeom>
          <a:noFill/>
        </p:spPr>
        <p:txBody>
          <a:bodyPr wrap="square">
            <a:spAutoFit/>
          </a:body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Merger / liquidation</a:t>
            </a:r>
          </a:p>
          <a:p>
            <a:pPr algn="ctr">
              <a:spcBef>
                <a:spcPts val="600"/>
              </a:spcBef>
              <a:spcAft>
                <a:spcPts val="600"/>
              </a:spcAft>
            </a:pPr>
            <a:r>
              <a:rPr lang="en-US" sz="1200" b="1" i="1" dirty="0">
                <a:latin typeface="Arial" panose="020B0604020202020204" pitchFamily="34" charset="0"/>
                <a:cs typeface="Arial" panose="020B0604020202020204" pitchFamily="34" charset="0"/>
              </a:rPr>
              <a:t>12pm on Day 1</a:t>
            </a:r>
          </a:p>
        </p:txBody>
      </p:sp>
      <p:sp>
        <p:nvSpPr>
          <p:cNvPr id="3" name="Content Placeholder 2">
            <a:extLst>
              <a:ext uri="{FF2B5EF4-FFF2-40B4-BE49-F238E27FC236}">
                <a16:creationId xmlns:a16="http://schemas.microsoft.com/office/drawing/2014/main" id="{F499824A-BB20-E920-5E6C-5BBEBA2179D5}"/>
              </a:ext>
            </a:extLst>
          </p:cNvPr>
          <p:cNvSpPr txBox="1">
            <a:spLocks/>
          </p:cNvSpPr>
          <p:nvPr/>
        </p:nvSpPr>
        <p:spPr>
          <a:xfrm>
            <a:off x="8513685" y="1613629"/>
            <a:ext cx="3417903" cy="1191092"/>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200" u="sng">
                <a:latin typeface="Arial" panose="020B0604020202020204" pitchFamily="34" charset="0"/>
                <a:cs typeface="Arial" panose="020B0604020202020204" pitchFamily="34" charset="0"/>
              </a:defRPr>
            </a:lvl1pPr>
            <a:lvl2pPr marL="685800" lvl="1" indent="-228600" algn="just">
              <a:lnSpc>
                <a:spcPct val="90000"/>
              </a:lnSpc>
              <a:spcBef>
                <a:spcPts val="600"/>
              </a:spcBef>
              <a:spcAft>
                <a:spcPts val="600"/>
              </a:spcAft>
              <a:buFont typeface="Arial" panose="020B0604020202020204" pitchFamily="34" charset="0"/>
              <a:buAutoNum type="arabicParenBoth"/>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lgn="l">
              <a:buFont typeface="+mj-lt"/>
              <a:buAutoNum type="arabicPeriod" startAt="3"/>
            </a:pPr>
            <a:r>
              <a:rPr lang="en-US" sz="1400" u="none" dirty="0"/>
              <a:t>Tax doesn’t like this result, so P’s tax advisor suggests checking the box on DRE to be classified as a corporation, referred to as Newco CFC, with an effective date of Day 1.  </a:t>
            </a:r>
          </a:p>
          <a:p>
            <a:pPr algn="l"/>
            <a:endParaRPr lang="en-US" sz="1400" u="none" dirty="0"/>
          </a:p>
          <a:p>
            <a:pPr marL="640080" lvl="1" indent="-342900" algn="l">
              <a:buFont typeface="Arial" panose="020B0604020202020204" pitchFamily="34" charset="0"/>
              <a:buAutoNum type="arabicPeriod"/>
            </a:pPr>
            <a:endParaRPr lang="en-US" sz="1400" u="none" dirty="0"/>
          </a:p>
          <a:p>
            <a:pPr marL="297180" lvl="1" indent="0" algn="l">
              <a:buNone/>
            </a:pPr>
            <a:endParaRPr lang="en-US" sz="1400" dirty="0"/>
          </a:p>
          <a:p>
            <a:pPr marL="285750" indent="-285750" algn="l">
              <a:buFont typeface="Arial" panose="020B0604020202020204" pitchFamily="34" charset="0"/>
              <a:buChar char="•"/>
            </a:pPr>
            <a:endParaRPr lang="en-US" sz="1400" u="none" dirty="0"/>
          </a:p>
          <a:p>
            <a:pPr marL="285750" indent="-285750" algn="l">
              <a:buFont typeface="Arial" panose="020B0604020202020204" pitchFamily="34" charset="0"/>
              <a:buChar char="•"/>
            </a:pPr>
            <a:endParaRPr lang="en-US" sz="1400" u="none" dirty="0"/>
          </a:p>
        </p:txBody>
      </p:sp>
      <p:sp>
        <p:nvSpPr>
          <p:cNvPr id="5" name="TextBox 4">
            <a:extLst>
              <a:ext uri="{FF2B5EF4-FFF2-40B4-BE49-F238E27FC236}">
                <a16:creationId xmlns:a16="http://schemas.microsoft.com/office/drawing/2014/main" id="{0CC3341C-F5BE-20B7-F48F-7CD36AE84106}"/>
              </a:ext>
            </a:extLst>
          </p:cNvPr>
          <p:cNvSpPr txBox="1"/>
          <p:nvPr/>
        </p:nvSpPr>
        <p:spPr>
          <a:xfrm>
            <a:off x="71021" y="3252133"/>
            <a:ext cx="3604437" cy="276999"/>
          </a:xfrm>
          <a:prstGeom prst="rect">
            <a:avLst/>
          </a:prstGeom>
          <a:noFill/>
        </p:spPr>
        <p:txBody>
          <a:bodyPr wrap="square">
            <a:spAutoFit/>
          </a:body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Beginning structure</a:t>
            </a:r>
          </a:p>
        </p:txBody>
      </p:sp>
      <p:sp>
        <p:nvSpPr>
          <p:cNvPr id="6" name="TextBox 5">
            <a:extLst>
              <a:ext uri="{FF2B5EF4-FFF2-40B4-BE49-F238E27FC236}">
                <a16:creationId xmlns:a16="http://schemas.microsoft.com/office/drawing/2014/main" id="{002412CF-9E64-DBE0-D827-D8F6F01D8C23}"/>
              </a:ext>
            </a:extLst>
          </p:cNvPr>
          <p:cNvSpPr txBox="1"/>
          <p:nvPr/>
        </p:nvSpPr>
        <p:spPr>
          <a:xfrm>
            <a:off x="8587563" y="3252133"/>
            <a:ext cx="3604437" cy="615553"/>
          </a:xfrm>
          <a:prstGeom prst="rect">
            <a:avLst/>
          </a:prstGeom>
          <a:noFill/>
        </p:spPr>
        <p:txBody>
          <a:bodyPr wrap="square">
            <a:spAutoFit/>
          </a:body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Retroactive CTB election</a:t>
            </a:r>
          </a:p>
          <a:p>
            <a:pPr algn="ctr">
              <a:spcBef>
                <a:spcPts val="600"/>
              </a:spcBef>
              <a:spcAft>
                <a:spcPts val="600"/>
              </a:spcAft>
            </a:pPr>
            <a:r>
              <a:rPr lang="en-US" sz="1200" b="1" i="1" dirty="0">
                <a:latin typeface="Arial" panose="020B0604020202020204" pitchFamily="34" charset="0"/>
                <a:cs typeface="Arial" panose="020B0604020202020204" pitchFamily="34" charset="0"/>
              </a:rPr>
              <a:t>Effective Date of Day 1</a:t>
            </a:r>
          </a:p>
        </p:txBody>
      </p:sp>
      <p:cxnSp>
        <p:nvCxnSpPr>
          <p:cNvPr id="8" name="Straight Connector 7">
            <a:extLst>
              <a:ext uri="{FF2B5EF4-FFF2-40B4-BE49-F238E27FC236}">
                <a16:creationId xmlns:a16="http://schemas.microsoft.com/office/drawing/2014/main" id="{490CE8A3-3939-2618-2513-11F8BC981751}"/>
              </a:ext>
            </a:extLst>
          </p:cNvPr>
          <p:cNvCxnSpPr>
            <a:cxnSpLocks/>
          </p:cNvCxnSpPr>
          <p:nvPr/>
        </p:nvCxnSpPr>
        <p:spPr>
          <a:xfrm>
            <a:off x="4273878" y="1715558"/>
            <a:ext cx="0" cy="5024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D9A080-3D6F-DD6D-EB35-3A3E70520027}"/>
              </a:ext>
            </a:extLst>
          </p:cNvPr>
          <p:cNvCxnSpPr>
            <a:cxnSpLocks/>
          </p:cNvCxnSpPr>
          <p:nvPr/>
        </p:nvCxnSpPr>
        <p:spPr>
          <a:xfrm>
            <a:off x="8388182" y="1681527"/>
            <a:ext cx="0" cy="5024543"/>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3CDCC85-1AFE-0211-E974-85B0BDDA7CB2}"/>
              </a:ext>
            </a:extLst>
          </p:cNvPr>
          <p:cNvGrpSpPr/>
          <p:nvPr/>
        </p:nvGrpSpPr>
        <p:grpSpPr>
          <a:xfrm>
            <a:off x="884661" y="4225158"/>
            <a:ext cx="1790089" cy="2269874"/>
            <a:chOff x="884661" y="4130819"/>
            <a:chExt cx="1790089" cy="2269874"/>
          </a:xfrm>
        </p:grpSpPr>
        <p:sp>
          <p:nvSpPr>
            <p:cNvPr id="12" name="Rectangle 11">
              <a:extLst>
                <a:ext uri="{FF2B5EF4-FFF2-40B4-BE49-F238E27FC236}">
                  <a16:creationId xmlns:a16="http://schemas.microsoft.com/office/drawing/2014/main" id="{F2701CAB-9EBE-73B6-FCBB-A9C2B59E02B0}"/>
                </a:ext>
              </a:extLst>
            </p:cNvPr>
            <p:cNvSpPr/>
            <p:nvPr/>
          </p:nvSpPr>
          <p:spPr>
            <a:xfrm>
              <a:off x="887740" y="4760625"/>
              <a:ext cx="754391" cy="423573"/>
            </a:xfrm>
            <a:prstGeom prst="rect">
              <a:avLst/>
            </a:prstGeom>
            <a:solidFill>
              <a:srgbClr val="614146"/>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LLC</a:t>
              </a:r>
            </a:p>
          </p:txBody>
        </p:sp>
        <p:sp>
          <p:nvSpPr>
            <p:cNvPr id="13" name="Rectangle 12">
              <a:extLst>
                <a:ext uri="{FF2B5EF4-FFF2-40B4-BE49-F238E27FC236}">
                  <a16:creationId xmlns:a16="http://schemas.microsoft.com/office/drawing/2014/main" id="{AABB2CB6-7B25-C32D-A350-6B88FFDDD2F2}"/>
                </a:ext>
              </a:extLst>
            </p:cNvPr>
            <p:cNvSpPr/>
            <p:nvPr/>
          </p:nvSpPr>
          <p:spPr>
            <a:xfrm>
              <a:off x="884661" y="4130819"/>
              <a:ext cx="754391" cy="4235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sp>
          <p:nvSpPr>
            <p:cNvPr id="14" name="Rectangle 13">
              <a:extLst>
                <a:ext uri="{FF2B5EF4-FFF2-40B4-BE49-F238E27FC236}">
                  <a16:creationId xmlns:a16="http://schemas.microsoft.com/office/drawing/2014/main" id="{517F3D8E-A192-E047-EAE0-1F721576BB3E}"/>
                </a:ext>
              </a:extLst>
            </p:cNvPr>
            <p:cNvSpPr/>
            <p:nvPr/>
          </p:nvSpPr>
          <p:spPr>
            <a:xfrm>
              <a:off x="1920359" y="5349478"/>
              <a:ext cx="754391" cy="423573"/>
            </a:xfrm>
            <a:prstGeom prst="rect">
              <a:avLst/>
            </a:prstGeom>
            <a:solidFill>
              <a:schemeClr val="tx1"/>
            </a:solidFill>
            <a:ln w="38100">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LP-CFC</a:t>
              </a:r>
            </a:p>
          </p:txBody>
        </p:sp>
        <p:cxnSp>
          <p:nvCxnSpPr>
            <p:cNvPr id="19" name="Connector: Elbow 18">
              <a:extLst>
                <a:ext uri="{FF2B5EF4-FFF2-40B4-BE49-F238E27FC236}">
                  <a16:creationId xmlns:a16="http://schemas.microsoft.com/office/drawing/2014/main" id="{F807246B-E2BB-0B7C-525A-BB007CB2B062}"/>
                </a:ext>
              </a:extLst>
            </p:cNvPr>
            <p:cNvCxnSpPr>
              <a:stCxn id="13" idx="2"/>
              <a:endCxn id="14" idx="0"/>
            </p:cNvCxnSpPr>
            <p:nvPr/>
          </p:nvCxnSpPr>
          <p:spPr>
            <a:xfrm rot="16200000" flipH="1">
              <a:off x="1382163" y="4434086"/>
              <a:ext cx="795086" cy="1035698"/>
            </a:xfrm>
            <a:prstGeom prst="bentConnector3">
              <a:avLst>
                <a:gd name="adj1" fmla="val 10614"/>
              </a:avLst>
            </a:prstGeom>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F340F70-E946-AB77-1779-01F866705B72}"/>
                </a:ext>
              </a:extLst>
            </p:cNvPr>
            <p:cNvSpPr/>
            <p:nvPr/>
          </p:nvSpPr>
          <p:spPr>
            <a:xfrm>
              <a:off x="895372" y="4764883"/>
              <a:ext cx="737647" cy="4104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8E92D7D-F399-86DC-5A6B-5A3D5C8CF02C}"/>
                </a:ext>
              </a:extLst>
            </p:cNvPr>
            <p:cNvCxnSpPr>
              <a:cxnSpLocks/>
              <a:stCxn id="13" idx="2"/>
              <a:endCxn id="12" idx="0"/>
            </p:cNvCxnSpPr>
            <p:nvPr/>
          </p:nvCxnSpPr>
          <p:spPr>
            <a:xfrm>
              <a:off x="1261857" y="4554392"/>
              <a:ext cx="3079" cy="206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79E999E-9C39-7B62-88DD-5C4F4611F1F9}"/>
                </a:ext>
              </a:extLst>
            </p:cNvPr>
            <p:cNvCxnSpPr>
              <a:cxnSpLocks/>
              <a:stCxn id="20" idx="4"/>
              <a:endCxn id="14" idx="0"/>
            </p:cNvCxnSpPr>
            <p:nvPr/>
          </p:nvCxnSpPr>
          <p:spPr>
            <a:xfrm rot="16200000" flipH="1">
              <a:off x="1693787" y="4745709"/>
              <a:ext cx="174176" cy="103336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20B2F40-14F8-407C-C9CC-F6830A8EF70B}"/>
                </a:ext>
              </a:extLst>
            </p:cNvPr>
            <p:cNvSpPr/>
            <p:nvPr/>
          </p:nvSpPr>
          <p:spPr>
            <a:xfrm>
              <a:off x="1918683" y="5977120"/>
              <a:ext cx="754391" cy="423573"/>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DRE</a:t>
              </a:r>
            </a:p>
          </p:txBody>
        </p:sp>
        <p:sp>
          <p:nvSpPr>
            <p:cNvPr id="24" name="Oval 23">
              <a:extLst>
                <a:ext uri="{FF2B5EF4-FFF2-40B4-BE49-F238E27FC236}">
                  <a16:creationId xmlns:a16="http://schemas.microsoft.com/office/drawing/2014/main" id="{704AD896-8480-9835-9F06-1D3AEDBF2202}"/>
                </a:ext>
              </a:extLst>
            </p:cNvPr>
            <p:cNvSpPr/>
            <p:nvPr/>
          </p:nvSpPr>
          <p:spPr>
            <a:xfrm>
              <a:off x="1926315" y="5981379"/>
              <a:ext cx="737647" cy="4104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E6ABFDB-2E99-731A-0E10-D30B0AED6F37}"/>
                </a:ext>
              </a:extLst>
            </p:cNvPr>
            <p:cNvCxnSpPr>
              <a:stCxn id="14" idx="2"/>
              <a:endCxn id="24" idx="0"/>
            </p:cNvCxnSpPr>
            <p:nvPr/>
          </p:nvCxnSpPr>
          <p:spPr>
            <a:xfrm flipH="1">
              <a:off x="2295138" y="5773051"/>
              <a:ext cx="2417" cy="208328"/>
            </a:xfrm>
            <a:prstGeom prst="line">
              <a:avLst/>
            </a:prstGeom>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6DC85B04-D66D-4D34-22FB-790D8A494C9B}"/>
              </a:ext>
            </a:extLst>
          </p:cNvPr>
          <p:cNvSpPr/>
          <p:nvPr/>
        </p:nvSpPr>
        <p:spPr>
          <a:xfrm>
            <a:off x="10065705" y="4520817"/>
            <a:ext cx="754391" cy="4235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sp>
        <p:nvSpPr>
          <p:cNvPr id="86" name="TextBox 85">
            <a:extLst>
              <a:ext uri="{FF2B5EF4-FFF2-40B4-BE49-F238E27FC236}">
                <a16:creationId xmlns:a16="http://schemas.microsoft.com/office/drawing/2014/main" id="{34E36943-9744-3403-D19D-6801B10627CB}"/>
              </a:ext>
            </a:extLst>
          </p:cNvPr>
          <p:cNvSpPr txBox="1"/>
          <p:nvPr/>
        </p:nvSpPr>
        <p:spPr>
          <a:xfrm>
            <a:off x="9239289" y="5536723"/>
            <a:ext cx="1141914" cy="21544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CTB election </a:t>
            </a:r>
          </a:p>
        </p:txBody>
      </p:sp>
      <p:sp>
        <p:nvSpPr>
          <p:cNvPr id="87" name="Oval 86">
            <a:extLst>
              <a:ext uri="{FF2B5EF4-FFF2-40B4-BE49-F238E27FC236}">
                <a16:creationId xmlns:a16="http://schemas.microsoft.com/office/drawing/2014/main" id="{06DF9061-1118-788B-BAEE-518C4303F292}"/>
              </a:ext>
            </a:extLst>
          </p:cNvPr>
          <p:cNvSpPr/>
          <p:nvPr/>
        </p:nvSpPr>
        <p:spPr>
          <a:xfrm>
            <a:off x="9509278" y="5374399"/>
            <a:ext cx="190072" cy="1452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3</a:t>
            </a:r>
          </a:p>
        </p:txBody>
      </p:sp>
      <p:cxnSp>
        <p:nvCxnSpPr>
          <p:cNvPr id="104" name="Straight Connector 103">
            <a:extLst>
              <a:ext uri="{FF2B5EF4-FFF2-40B4-BE49-F238E27FC236}">
                <a16:creationId xmlns:a16="http://schemas.microsoft.com/office/drawing/2014/main" id="{E2C89E52-9009-BC20-633E-68E745B1E194}"/>
              </a:ext>
            </a:extLst>
          </p:cNvPr>
          <p:cNvCxnSpPr>
            <a:cxnSpLocks/>
            <a:stCxn id="77" idx="2"/>
            <a:endCxn id="108" idx="0"/>
          </p:cNvCxnSpPr>
          <p:nvPr/>
        </p:nvCxnSpPr>
        <p:spPr>
          <a:xfrm flipH="1">
            <a:off x="10440449" y="4944390"/>
            <a:ext cx="2452" cy="36086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84069BBB-B74C-037A-56C2-C873AD785E76}"/>
              </a:ext>
            </a:extLst>
          </p:cNvPr>
          <p:cNvSpPr/>
          <p:nvPr/>
        </p:nvSpPr>
        <p:spPr>
          <a:xfrm>
            <a:off x="10063993" y="5300992"/>
            <a:ext cx="754391" cy="423573"/>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DRE</a:t>
            </a:r>
          </a:p>
        </p:txBody>
      </p:sp>
      <p:sp>
        <p:nvSpPr>
          <p:cNvPr id="108" name="Oval 107">
            <a:extLst>
              <a:ext uri="{FF2B5EF4-FFF2-40B4-BE49-F238E27FC236}">
                <a16:creationId xmlns:a16="http://schemas.microsoft.com/office/drawing/2014/main" id="{1B3C42DD-E2E8-DA7F-05F2-855B0D7B329A}"/>
              </a:ext>
            </a:extLst>
          </p:cNvPr>
          <p:cNvSpPr/>
          <p:nvPr/>
        </p:nvSpPr>
        <p:spPr>
          <a:xfrm>
            <a:off x="10071625" y="5305251"/>
            <a:ext cx="737647" cy="4104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215895"/>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Retroactivity: </a:t>
            </a:r>
            <a:r>
              <a:rPr lang="en-US" dirty="0">
                <a:latin typeface="Arial" panose="020B0604020202020204" pitchFamily="34" charset="0"/>
                <a:cs typeface="Arial" panose="020B0604020202020204" pitchFamily="34" charset="0"/>
              </a:rPr>
              <a:t>Reorganization via CTB election</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135533" y="6197600"/>
            <a:ext cx="2743200" cy="365125"/>
          </a:xfrm>
        </p:spPr>
        <p:txBody>
          <a:bodyPr/>
          <a:lstStyle/>
          <a:p>
            <a:fld id="{65AFAB5D-A498-4573-A847-903418A04ABF}" type="slidenum">
              <a:rPr lang="en-US" smtClean="0"/>
              <a:t>29</a:t>
            </a:fld>
            <a:endParaRPr lang="en-US" dirty="0"/>
          </a:p>
        </p:txBody>
      </p:sp>
      <p:sp>
        <p:nvSpPr>
          <p:cNvPr id="7" name="Content Placeholder 2">
            <a:extLst>
              <a:ext uri="{FF2B5EF4-FFF2-40B4-BE49-F238E27FC236}">
                <a16:creationId xmlns:a16="http://schemas.microsoft.com/office/drawing/2014/main" id="{1050CBFA-FD03-3E5A-77CA-F8ACDCBAF013}"/>
              </a:ext>
            </a:extLst>
          </p:cNvPr>
          <p:cNvSpPr txBox="1">
            <a:spLocks/>
          </p:cNvSpPr>
          <p:nvPr/>
        </p:nvSpPr>
        <p:spPr>
          <a:xfrm>
            <a:off x="285750" y="1293058"/>
            <a:ext cx="11383548" cy="1090912"/>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200" u="sng">
                <a:latin typeface="Arial" panose="020B0604020202020204" pitchFamily="34" charset="0"/>
                <a:cs typeface="Arial" panose="020B0604020202020204" pitchFamily="34" charset="0"/>
              </a:defRPr>
            </a:lvl1pPr>
            <a:lvl2pPr marL="685800" lvl="1" indent="-228600" algn="just">
              <a:lnSpc>
                <a:spcPct val="90000"/>
              </a:lnSpc>
              <a:spcBef>
                <a:spcPts val="600"/>
              </a:spcBef>
              <a:spcAft>
                <a:spcPts val="600"/>
              </a:spcAft>
              <a:buFont typeface="Arial" panose="020B0604020202020204" pitchFamily="34" charset="0"/>
              <a:buAutoNum type="arabicParenBoth"/>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Recharacterization</a:t>
            </a:r>
            <a:r>
              <a:rPr lang="en-US" sz="1400" u="none" dirty="0"/>
              <a:t>:</a:t>
            </a:r>
          </a:p>
          <a:p>
            <a:pPr marL="285750" indent="-285750" algn="l">
              <a:buFont typeface="Arial" panose="020B0604020202020204" pitchFamily="34" charset="0"/>
              <a:buChar char="•"/>
            </a:pPr>
            <a:r>
              <a:rPr lang="en-US" sz="1400" u="none" dirty="0"/>
              <a:t>P’s tax advisor believes that the CTB election causes what would otherwise be an inbound liquidation of LP-CFC to be characterized as a downstream F reorganization of LP-CFC. Specifically, P’s tax advisor believes the transactions should be characterized as follows: </a:t>
            </a:r>
          </a:p>
          <a:p>
            <a:pPr marL="285750" indent="-285750">
              <a:buFont typeface="Arial" panose="020B0604020202020204" pitchFamily="34" charset="0"/>
              <a:buChar char="•"/>
            </a:pPr>
            <a:endParaRPr lang="en-US" sz="1400" u="none" dirty="0"/>
          </a:p>
        </p:txBody>
      </p:sp>
      <p:sp>
        <p:nvSpPr>
          <p:cNvPr id="30" name="TextBox 29">
            <a:extLst>
              <a:ext uri="{FF2B5EF4-FFF2-40B4-BE49-F238E27FC236}">
                <a16:creationId xmlns:a16="http://schemas.microsoft.com/office/drawing/2014/main" id="{9BCEADCA-ACE7-5910-E352-27E3264F1987}"/>
              </a:ext>
            </a:extLst>
          </p:cNvPr>
          <p:cNvSpPr txBox="1"/>
          <p:nvPr/>
        </p:nvSpPr>
        <p:spPr>
          <a:xfrm>
            <a:off x="278673" y="903143"/>
            <a:ext cx="11739155"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6 – Continued</a:t>
            </a:r>
          </a:p>
        </p:txBody>
      </p:sp>
      <p:sp>
        <p:nvSpPr>
          <p:cNvPr id="5" name="Rectangle 4">
            <a:extLst>
              <a:ext uri="{FF2B5EF4-FFF2-40B4-BE49-F238E27FC236}">
                <a16:creationId xmlns:a16="http://schemas.microsoft.com/office/drawing/2014/main" id="{E413F13F-82E3-D9FD-10DA-E688DF373EF9}"/>
              </a:ext>
            </a:extLst>
          </p:cNvPr>
          <p:cNvSpPr/>
          <p:nvPr/>
        </p:nvSpPr>
        <p:spPr>
          <a:xfrm>
            <a:off x="1782112" y="4601426"/>
            <a:ext cx="848337" cy="514446"/>
          </a:xfrm>
          <a:prstGeom prst="rect">
            <a:avLst/>
          </a:prstGeom>
          <a:solidFill>
            <a:srgbClr val="614146"/>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LLC</a:t>
            </a:r>
          </a:p>
        </p:txBody>
      </p:sp>
      <p:sp>
        <p:nvSpPr>
          <p:cNvPr id="6" name="Rectangle 5">
            <a:extLst>
              <a:ext uri="{FF2B5EF4-FFF2-40B4-BE49-F238E27FC236}">
                <a16:creationId xmlns:a16="http://schemas.microsoft.com/office/drawing/2014/main" id="{69C95109-8CDC-B5E9-04CE-9E2AFD8E590C}"/>
              </a:ext>
            </a:extLst>
          </p:cNvPr>
          <p:cNvSpPr/>
          <p:nvPr/>
        </p:nvSpPr>
        <p:spPr>
          <a:xfrm>
            <a:off x="1778650" y="3952187"/>
            <a:ext cx="848337" cy="5144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sp>
        <p:nvSpPr>
          <p:cNvPr id="11" name="Rectangle 10">
            <a:extLst>
              <a:ext uri="{FF2B5EF4-FFF2-40B4-BE49-F238E27FC236}">
                <a16:creationId xmlns:a16="http://schemas.microsoft.com/office/drawing/2014/main" id="{894E272F-F6DD-24E2-09C6-089A3CA9BA96}"/>
              </a:ext>
            </a:extLst>
          </p:cNvPr>
          <p:cNvSpPr/>
          <p:nvPr/>
        </p:nvSpPr>
        <p:spPr>
          <a:xfrm>
            <a:off x="2943325" y="5235632"/>
            <a:ext cx="848337" cy="514446"/>
          </a:xfrm>
          <a:prstGeom prst="rect">
            <a:avLst/>
          </a:prstGeom>
          <a:solidFill>
            <a:schemeClr val="tx1"/>
          </a:solidFill>
          <a:ln w="38100">
            <a:no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LP-CFC</a:t>
            </a:r>
          </a:p>
        </p:txBody>
      </p:sp>
      <p:cxnSp>
        <p:nvCxnSpPr>
          <p:cNvPr id="16" name="Connector: Elbow 15">
            <a:extLst>
              <a:ext uri="{FF2B5EF4-FFF2-40B4-BE49-F238E27FC236}">
                <a16:creationId xmlns:a16="http://schemas.microsoft.com/office/drawing/2014/main" id="{A229A1D0-C1EC-A588-ACA2-2F9BB32CDCF6}"/>
              </a:ext>
            </a:extLst>
          </p:cNvPr>
          <p:cNvCxnSpPr>
            <a:stCxn id="6" idx="2"/>
            <a:endCxn id="11" idx="0"/>
          </p:cNvCxnSpPr>
          <p:nvPr/>
        </p:nvCxnSpPr>
        <p:spPr>
          <a:xfrm rot="16200000" flipH="1">
            <a:off x="2400658" y="4268794"/>
            <a:ext cx="768999" cy="1164676"/>
          </a:xfrm>
          <a:prstGeom prst="bentConnector3">
            <a:avLst>
              <a:gd name="adj1" fmla="val 9382"/>
            </a:avLst>
          </a:prstGeom>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C869E13-9054-4829-D214-51AE9D8A9581}"/>
              </a:ext>
            </a:extLst>
          </p:cNvPr>
          <p:cNvSpPr/>
          <p:nvPr/>
        </p:nvSpPr>
        <p:spPr>
          <a:xfrm>
            <a:off x="1790694" y="4606598"/>
            <a:ext cx="829508" cy="4984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6C06E53-DD2D-2D34-AFD8-A73C9F850E01}"/>
              </a:ext>
            </a:extLst>
          </p:cNvPr>
          <p:cNvCxnSpPr>
            <a:cxnSpLocks/>
            <a:stCxn id="6" idx="2"/>
            <a:endCxn id="5" idx="0"/>
          </p:cNvCxnSpPr>
          <p:nvPr/>
        </p:nvCxnSpPr>
        <p:spPr>
          <a:xfrm>
            <a:off x="2202819" y="4466633"/>
            <a:ext cx="3462" cy="134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8AF990CF-3582-C450-E17F-ED49476AF742}"/>
              </a:ext>
            </a:extLst>
          </p:cNvPr>
          <p:cNvCxnSpPr>
            <a:cxnSpLocks/>
            <a:stCxn id="18" idx="4"/>
            <a:endCxn id="11" idx="0"/>
          </p:cNvCxnSpPr>
          <p:nvPr/>
        </p:nvCxnSpPr>
        <p:spPr>
          <a:xfrm rot="16200000" flipH="1">
            <a:off x="2721189" y="4589326"/>
            <a:ext cx="130564" cy="116204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4FA4D02-93EA-BFA5-F281-593AD4BB20D8}"/>
              </a:ext>
            </a:extLst>
          </p:cNvPr>
          <p:cNvSpPr txBox="1"/>
          <p:nvPr/>
        </p:nvSpPr>
        <p:spPr>
          <a:xfrm>
            <a:off x="1534886" y="5889562"/>
            <a:ext cx="1141412"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100% LP CFC assets / liabilities </a:t>
            </a:r>
          </a:p>
        </p:txBody>
      </p:sp>
      <p:sp>
        <p:nvSpPr>
          <p:cNvPr id="23" name="Oval 22">
            <a:extLst>
              <a:ext uri="{FF2B5EF4-FFF2-40B4-BE49-F238E27FC236}">
                <a16:creationId xmlns:a16="http://schemas.microsoft.com/office/drawing/2014/main" id="{A5E3AF72-DCF5-BB37-FF97-B12349FC664A}"/>
              </a:ext>
            </a:extLst>
          </p:cNvPr>
          <p:cNvSpPr/>
          <p:nvPr/>
        </p:nvSpPr>
        <p:spPr>
          <a:xfrm>
            <a:off x="2453703" y="5575076"/>
            <a:ext cx="213742" cy="17640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25" name="Rectangle 24">
            <a:extLst>
              <a:ext uri="{FF2B5EF4-FFF2-40B4-BE49-F238E27FC236}">
                <a16:creationId xmlns:a16="http://schemas.microsoft.com/office/drawing/2014/main" id="{F9612A14-BCCB-884C-97E7-A9E56374921A}"/>
              </a:ext>
            </a:extLst>
          </p:cNvPr>
          <p:cNvSpPr/>
          <p:nvPr/>
        </p:nvSpPr>
        <p:spPr>
          <a:xfrm>
            <a:off x="2940910" y="5935336"/>
            <a:ext cx="848337" cy="514446"/>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Newco CFC</a:t>
            </a:r>
          </a:p>
        </p:txBody>
      </p:sp>
      <p:cxnSp>
        <p:nvCxnSpPr>
          <p:cNvPr id="28" name="Straight Connector 27">
            <a:extLst>
              <a:ext uri="{FF2B5EF4-FFF2-40B4-BE49-F238E27FC236}">
                <a16:creationId xmlns:a16="http://schemas.microsoft.com/office/drawing/2014/main" id="{A863863C-7127-C9F9-FB62-0EA1FE6C2D67}"/>
              </a:ext>
            </a:extLst>
          </p:cNvPr>
          <p:cNvCxnSpPr>
            <a:cxnSpLocks/>
            <a:stCxn id="11" idx="2"/>
            <a:endCxn id="25" idx="0"/>
          </p:cNvCxnSpPr>
          <p:nvPr/>
        </p:nvCxnSpPr>
        <p:spPr>
          <a:xfrm flipH="1">
            <a:off x="3365079" y="5750078"/>
            <a:ext cx="2415" cy="1852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6894BC2-4EA8-C52F-F818-FF986DE2B997}"/>
              </a:ext>
            </a:extLst>
          </p:cNvPr>
          <p:cNvCxnSpPr>
            <a:cxnSpLocks/>
          </p:cNvCxnSpPr>
          <p:nvPr/>
        </p:nvCxnSpPr>
        <p:spPr>
          <a:xfrm>
            <a:off x="2809066" y="5565996"/>
            <a:ext cx="0" cy="689060"/>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087BBEA-355D-AF21-D5C9-245EEDC6EFA0}"/>
              </a:ext>
            </a:extLst>
          </p:cNvPr>
          <p:cNvSpPr txBox="1"/>
          <p:nvPr/>
        </p:nvSpPr>
        <p:spPr>
          <a:xfrm>
            <a:off x="1316591" y="3109254"/>
            <a:ext cx="3604437" cy="615553"/>
          </a:xfrm>
          <a:prstGeom prst="rect">
            <a:avLst/>
          </a:prstGeom>
          <a:noFill/>
        </p:spPr>
        <p:txBody>
          <a:bodyPr wrap="square">
            <a:spAutoFit/>
          </a:body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Deemed contribution </a:t>
            </a:r>
          </a:p>
          <a:p>
            <a:pPr algn="ctr">
              <a:spcBef>
                <a:spcPts val="600"/>
              </a:spcBef>
              <a:spcAft>
                <a:spcPts val="600"/>
              </a:spcAft>
            </a:pPr>
            <a:r>
              <a:rPr lang="en-US" sz="1200" b="1" i="1" dirty="0">
                <a:latin typeface="Arial" panose="020B0604020202020204" pitchFamily="34" charset="0"/>
                <a:cs typeface="Arial" panose="020B0604020202020204" pitchFamily="34" charset="0"/>
              </a:rPr>
              <a:t>Immediately before COB of Day 0</a:t>
            </a:r>
          </a:p>
        </p:txBody>
      </p:sp>
      <p:sp>
        <p:nvSpPr>
          <p:cNvPr id="48" name="TextBox 47">
            <a:extLst>
              <a:ext uri="{FF2B5EF4-FFF2-40B4-BE49-F238E27FC236}">
                <a16:creationId xmlns:a16="http://schemas.microsoft.com/office/drawing/2014/main" id="{D3635F2C-4370-5EE8-A00A-B2024346EC49}"/>
              </a:ext>
            </a:extLst>
          </p:cNvPr>
          <p:cNvSpPr txBox="1"/>
          <p:nvPr/>
        </p:nvSpPr>
        <p:spPr>
          <a:xfrm>
            <a:off x="7479264" y="3163686"/>
            <a:ext cx="3604437" cy="615553"/>
          </a:xfrm>
          <a:prstGeom prst="rect">
            <a:avLst/>
          </a:prstGeom>
          <a:noFill/>
        </p:spPr>
        <p:txBody>
          <a:bodyPr wrap="square">
            <a:spAutoFit/>
          </a:body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Merger / liquidation</a:t>
            </a:r>
          </a:p>
          <a:p>
            <a:pPr algn="ctr">
              <a:spcBef>
                <a:spcPts val="600"/>
              </a:spcBef>
              <a:spcAft>
                <a:spcPts val="600"/>
              </a:spcAft>
            </a:pPr>
            <a:r>
              <a:rPr lang="en-US" sz="1200" b="1" i="1" dirty="0">
                <a:latin typeface="Arial" panose="020B0604020202020204" pitchFamily="34" charset="0"/>
                <a:cs typeface="Arial" panose="020B0604020202020204" pitchFamily="34" charset="0"/>
              </a:rPr>
              <a:t>12pm on Day 1</a:t>
            </a:r>
          </a:p>
        </p:txBody>
      </p:sp>
      <p:grpSp>
        <p:nvGrpSpPr>
          <p:cNvPr id="90" name="Group 89">
            <a:extLst>
              <a:ext uri="{FF2B5EF4-FFF2-40B4-BE49-F238E27FC236}">
                <a16:creationId xmlns:a16="http://schemas.microsoft.com/office/drawing/2014/main" id="{1C4C28DB-E358-E1CA-9FE9-E6F678FE2BF2}"/>
              </a:ext>
            </a:extLst>
          </p:cNvPr>
          <p:cNvGrpSpPr/>
          <p:nvPr/>
        </p:nvGrpSpPr>
        <p:grpSpPr>
          <a:xfrm>
            <a:off x="7341448" y="3859661"/>
            <a:ext cx="3968807" cy="2497595"/>
            <a:chOff x="7907507" y="4208005"/>
            <a:chExt cx="3529296" cy="2056414"/>
          </a:xfrm>
        </p:grpSpPr>
        <p:sp>
          <p:nvSpPr>
            <p:cNvPr id="50" name="Rectangle 49">
              <a:extLst>
                <a:ext uri="{FF2B5EF4-FFF2-40B4-BE49-F238E27FC236}">
                  <a16:creationId xmlns:a16="http://schemas.microsoft.com/office/drawing/2014/main" id="{88196510-E7A5-AB3B-446F-021ED00A735B}"/>
                </a:ext>
              </a:extLst>
            </p:cNvPr>
            <p:cNvSpPr/>
            <p:nvPr/>
          </p:nvSpPr>
          <p:spPr>
            <a:xfrm>
              <a:off x="7919855" y="4208005"/>
              <a:ext cx="754391" cy="4235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cxnSp>
          <p:nvCxnSpPr>
            <p:cNvPr id="52" name="Connector: Elbow 51">
              <a:extLst>
                <a:ext uri="{FF2B5EF4-FFF2-40B4-BE49-F238E27FC236}">
                  <a16:creationId xmlns:a16="http://schemas.microsoft.com/office/drawing/2014/main" id="{3F755B90-9CC6-34E2-A0B6-5578CEA224C9}"/>
                </a:ext>
              </a:extLst>
            </p:cNvPr>
            <p:cNvCxnSpPr>
              <a:cxnSpLocks/>
              <a:stCxn id="50" idx="2"/>
            </p:cNvCxnSpPr>
            <p:nvPr/>
          </p:nvCxnSpPr>
          <p:spPr>
            <a:xfrm rot="16200000" flipH="1">
              <a:off x="8498320" y="4430309"/>
              <a:ext cx="633161" cy="1035698"/>
            </a:xfrm>
            <a:prstGeom prst="bentConnector3">
              <a:avLst>
                <a:gd name="adj1" fmla="val 9382"/>
              </a:avLst>
            </a:prstGeom>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D859171-F2CC-9E56-0D1E-D9064359B847}"/>
                </a:ext>
              </a:extLst>
            </p:cNvPr>
            <p:cNvCxnSpPr>
              <a:cxnSpLocks/>
              <a:stCxn id="50" idx="2"/>
            </p:cNvCxnSpPr>
            <p:nvPr/>
          </p:nvCxnSpPr>
          <p:spPr>
            <a:xfrm>
              <a:off x="8297051" y="4631578"/>
              <a:ext cx="3079" cy="110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B0A0C705-91D2-251C-012E-34EE08122316}"/>
                </a:ext>
              </a:extLst>
            </p:cNvPr>
            <p:cNvCxnSpPr>
              <a:cxnSpLocks/>
            </p:cNvCxnSpPr>
            <p:nvPr/>
          </p:nvCxnSpPr>
          <p:spPr>
            <a:xfrm rot="16200000" flipH="1">
              <a:off x="8762319" y="4694308"/>
              <a:ext cx="107501" cy="1033359"/>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75F58CD2-58AF-2D4E-001A-B8070054D523}"/>
                </a:ext>
              </a:extLst>
            </p:cNvPr>
            <p:cNvSpPr/>
            <p:nvPr/>
          </p:nvSpPr>
          <p:spPr>
            <a:xfrm>
              <a:off x="8953405" y="5840846"/>
              <a:ext cx="754391" cy="423573"/>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Newco CFC</a:t>
              </a:r>
            </a:p>
          </p:txBody>
        </p:sp>
        <p:cxnSp>
          <p:nvCxnSpPr>
            <p:cNvPr id="59" name="Straight Connector 58">
              <a:extLst>
                <a:ext uri="{FF2B5EF4-FFF2-40B4-BE49-F238E27FC236}">
                  <a16:creationId xmlns:a16="http://schemas.microsoft.com/office/drawing/2014/main" id="{E46BA86F-23CF-CB44-AC1F-D9CDC26CC87C}"/>
                </a:ext>
              </a:extLst>
            </p:cNvPr>
            <p:cNvCxnSpPr>
              <a:cxnSpLocks/>
              <a:endCxn id="58" idx="0"/>
            </p:cNvCxnSpPr>
            <p:nvPr/>
          </p:nvCxnSpPr>
          <p:spPr>
            <a:xfrm flipH="1">
              <a:off x="9330601" y="5688312"/>
              <a:ext cx="2148" cy="1525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2559BABC-A8F4-DA05-8557-C487F570CA0D}"/>
                </a:ext>
              </a:extLst>
            </p:cNvPr>
            <p:cNvSpPr/>
            <p:nvPr/>
          </p:nvSpPr>
          <p:spPr>
            <a:xfrm>
              <a:off x="7907507" y="4729793"/>
              <a:ext cx="754391" cy="423573"/>
            </a:xfrm>
            <a:prstGeom prst="rect">
              <a:avLst/>
            </a:prstGeom>
            <a:solidFill>
              <a:srgbClr val="614146"/>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LLC</a:t>
              </a:r>
            </a:p>
          </p:txBody>
        </p:sp>
        <p:sp>
          <p:nvSpPr>
            <p:cNvPr id="62" name="Oval 61">
              <a:extLst>
                <a:ext uri="{FF2B5EF4-FFF2-40B4-BE49-F238E27FC236}">
                  <a16:creationId xmlns:a16="http://schemas.microsoft.com/office/drawing/2014/main" id="{29CF18CB-E97B-9752-770C-7A69FB7A1F80}"/>
                </a:ext>
              </a:extLst>
            </p:cNvPr>
            <p:cNvSpPr/>
            <p:nvPr/>
          </p:nvSpPr>
          <p:spPr>
            <a:xfrm>
              <a:off x="7915139" y="4734051"/>
              <a:ext cx="737647" cy="4104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F9383AEA-9AF1-460B-7201-95B614B642EF}"/>
                </a:ext>
              </a:extLst>
            </p:cNvPr>
            <p:cNvCxnSpPr>
              <a:cxnSpLocks/>
            </p:cNvCxnSpPr>
            <p:nvPr/>
          </p:nvCxnSpPr>
          <p:spPr>
            <a:xfrm>
              <a:off x="7961747" y="4742891"/>
              <a:ext cx="669505" cy="393953"/>
            </a:xfrm>
            <a:prstGeom prst="line">
              <a:avLst/>
            </a:prstGeom>
            <a:solidFill>
              <a:schemeClr val="tx1"/>
            </a:solidFill>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A2E5301-F673-EF72-874B-E6FC2F3CC70E}"/>
                </a:ext>
              </a:extLst>
            </p:cNvPr>
            <p:cNvCxnSpPr>
              <a:cxnSpLocks/>
            </p:cNvCxnSpPr>
            <p:nvPr/>
          </p:nvCxnSpPr>
          <p:spPr>
            <a:xfrm flipH="1">
              <a:off x="7941858" y="4736435"/>
              <a:ext cx="649618" cy="406871"/>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8068172-3FC7-2648-ED8B-341F6EEC6BF0}"/>
                </a:ext>
              </a:extLst>
            </p:cNvPr>
            <p:cNvSpPr/>
            <p:nvPr/>
          </p:nvSpPr>
          <p:spPr>
            <a:xfrm>
              <a:off x="8940126" y="5299596"/>
              <a:ext cx="754391" cy="423573"/>
            </a:xfrm>
            <a:prstGeom prst="rect">
              <a:avLst/>
            </a:prstGeom>
            <a:solidFill>
              <a:schemeClr val="tx1"/>
            </a:solidFill>
            <a:ln w="38100">
              <a:solidFill>
                <a:srgbClr val="83A2F9"/>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LP-CFC</a:t>
              </a:r>
            </a:p>
          </p:txBody>
        </p:sp>
        <p:cxnSp>
          <p:nvCxnSpPr>
            <p:cNvPr id="66" name="Straight Connector 65">
              <a:extLst>
                <a:ext uri="{FF2B5EF4-FFF2-40B4-BE49-F238E27FC236}">
                  <a16:creationId xmlns:a16="http://schemas.microsoft.com/office/drawing/2014/main" id="{2B31B68E-3739-F21C-878F-E30526047A2D}"/>
                </a:ext>
              </a:extLst>
            </p:cNvPr>
            <p:cNvCxnSpPr>
              <a:cxnSpLocks/>
            </p:cNvCxnSpPr>
            <p:nvPr/>
          </p:nvCxnSpPr>
          <p:spPr>
            <a:xfrm>
              <a:off x="8975200" y="5319156"/>
              <a:ext cx="669505" cy="393953"/>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52C5FFC-5736-D997-7E64-1A6F3F9E3B02}"/>
                </a:ext>
              </a:extLst>
            </p:cNvPr>
            <p:cNvCxnSpPr>
              <a:cxnSpLocks/>
            </p:cNvCxnSpPr>
            <p:nvPr/>
          </p:nvCxnSpPr>
          <p:spPr>
            <a:xfrm flipH="1">
              <a:off x="8955311" y="5312700"/>
              <a:ext cx="649618" cy="406871"/>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785C5E9C-D37B-F6FE-7360-FCE710DCD1ED}"/>
                </a:ext>
              </a:extLst>
            </p:cNvPr>
            <p:cNvSpPr/>
            <p:nvPr/>
          </p:nvSpPr>
          <p:spPr>
            <a:xfrm>
              <a:off x="9956466" y="4782076"/>
              <a:ext cx="190072" cy="1452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cxnSp>
          <p:nvCxnSpPr>
            <p:cNvPr id="70" name="Straight Arrow Connector 69">
              <a:extLst>
                <a:ext uri="{FF2B5EF4-FFF2-40B4-BE49-F238E27FC236}">
                  <a16:creationId xmlns:a16="http://schemas.microsoft.com/office/drawing/2014/main" id="{AF49F003-77AA-A943-FF76-DA1EA5AE5992}"/>
                </a:ext>
              </a:extLst>
            </p:cNvPr>
            <p:cNvCxnSpPr>
              <a:cxnSpLocks/>
            </p:cNvCxnSpPr>
            <p:nvPr/>
          </p:nvCxnSpPr>
          <p:spPr>
            <a:xfrm flipV="1">
              <a:off x="9779138" y="4827740"/>
              <a:ext cx="0" cy="558288"/>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7C0628B-5557-D5F7-71D9-99BB1FF21270}"/>
                </a:ext>
              </a:extLst>
            </p:cNvPr>
            <p:cNvSpPr txBox="1"/>
            <p:nvPr/>
          </p:nvSpPr>
          <p:spPr>
            <a:xfrm>
              <a:off x="9769928" y="4979295"/>
              <a:ext cx="1666875" cy="33855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Liquidation / </a:t>
              </a:r>
            </a:p>
            <a:p>
              <a:r>
                <a:rPr lang="en-US" sz="800" dirty="0">
                  <a:solidFill>
                    <a:srgbClr val="84A3FE"/>
                  </a:solidFill>
                  <a:latin typeface="Arial" panose="020B0604020202020204" pitchFamily="34" charset="0"/>
                  <a:cs typeface="Arial" panose="020B0604020202020204" pitchFamily="34" charset="0"/>
                </a:rPr>
                <a:t>Distribution of Newco CFC stock</a:t>
              </a:r>
              <a:endParaRPr lang="en-US" sz="800" i="1" u="sng" dirty="0">
                <a:solidFill>
                  <a:srgbClr val="84A3FE"/>
                </a:solidFill>
                <a:latin typeface="Arial" panose="020B0604020202020204" pitchFamily="34" charset="0"/>
                <a:cs typeface="Arial" panose="020B0604020202020204" pitchFamily="34" charset="0"/>
              </a:endParaRPr>
            </a:p>
          </p:txBody>
        </p:sp>
      </p:grpSp>
      <p:sp>
        <p:nvSpPr>
          <p:cNvPr id="72" name="Content Placeholder 2">
            <a:extLst>
              <a:ext uri="{FF2B5EF4-FFF2-40B4-BE49-F238E27FC236}">
                <a16:creationId xmlns:a16="http://schemas.microsoft.com/office/drawing/2014/main" id="{F2BE7560-6057-5C5C-38B9-F4216B5E27C9}"/>
              </a:ext>
            </a:extLst>
          </p:cNvPr>
          <p:cNvSpPr txBox="1">
            <a:spLocks/>
          </p:cNvSpPr>
          <p:nvPr/>
        </p:nvSpPr>
        <p:spPr>
          <a:xfrm>
            <a:off x="7014482" y="2202907"/>
            <a:ext cx="4633232" cy="681640"/>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200" u="sng">
                <a:latin typeface="Arial" panose="020B0604020202020204" pitchFamily="34" charset="0"/>
                <a:cs typeface="Arial" panose="020B0604020202020204" pitchFamily="34" charset="0"/>
              </a:defRPr>
            </a:lvl1pPr>
            <a:lvl2pPr marL="685800" lvl="1" indent="-228600" algn="just">
              <a:lnSpc>
                <a:spcPct val="90000"/>
              </a:lnSpc>
              <a:spcBef>
                <a:spcPts val="600"/>
              </a:spcBef>
              <a:spcAft>
                <a:spcPts val="600"/>
              </a:spcAft>
              <a:buFont typeface="Arial" panose="020B0604020202020204" pitchFamily="34" charset="0"/>
              <a:buAutoNum type="arabicParenBoth"/>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640080" indent="-342900" algn="l">
              <a:buFont typeface="+mj-lt"/>
              <a:buAutoNum type="arabicPeriod" startAt="2"/>
            </a:pPr>
            <a:r>
              <a:rPr lang="en-US" sz="1400" u="none" dirty="0"/>
              <a:t>At noon on Day 1, LP-CFC legally liquidates and distributes the stock of Newco CFC to P. </a:t>
            </a:r>
          </a:p>
          <a:p>
            <a:pPr marL="285750" indent="-285750" algn="l">
              <a:buFont typeface="Arial" panose="020B0604020202020204" pitchFamily="34" charset="0"/>
              <a:buChar char="•"/>
            </a:pPr>
            <a:endParaRPr lang="en-US" sz="1400" u="none" dirty="0"/>
          </a:p>
        </p:txBody>
      </p:sp>
      <p:sp>
        <p:nvSpPr>
          <p:cNvPr id="74" name="TextBox 73">
            <a:extLst>
              <a:ext uri="{FF2B5EF4-FFF2-40B4-BE49-F238E27FC236}">
                <a16:creationId xmlns:a16="http://schemas.microsoft.com/office/drawing/2014/main" id="{89189F14-C774-00F9-1E46-2979CD06EB39}"/>
              </a:ext>
            </a:extLst>
          </p:cNvPr>
          <p:cNvSpPr txBox="1"/>
          <p:nvPr/>
        </p:nvSpPr>
        <p:spPr>
          <a:xfrm>
            <a:off x="0" y="2159362"/>
            <a:ext cx="6487885" cy="616495"/>
          </a:xfrm>
          <a:prstGeom prst="rect">
            <a:avLst/>
          </a:prstGeom>
        </p:spPr>
        <p:txBody>
          <a:bodyPr vert="horz" lIns="91440" tIns="45720" rIns="91440" bIns="45720" rtlCol="0">
            <a:noAutofit/>
          </a:bodyPr>
          <a:lstStyle>
            <a:defPPr>
              <a:defRPr lang="en-US"/>
            </a:defPPr>
            <a:lvl1pPr marL="640080" indent="-342900" algn="just">
              <a:lnSpc>
                <a:spcPct val="90000"/>
              </a:lnSpc>
              <a:spcBef>
                <a:spcPts val="600"/>
              </a:spcBef>
              <a:spcAft>
                <a:spcPts val="600"/>
              </a:spcAft>
              <a:buFont typeface="+mj-lt"/>
              <a:buAutoNum type="arabicPeriod" startAt="2"/>
              <a:defRPr sz="1200" u="none">
                <a:latin typeface="Arial" panose="020B0604020202020204" pitchFamily="34" charset="0"/>
                <a:cs typeface="Arial" panose="020B0604020202020204" pitchFamily="34" charset="0"/>
              </a:defRPr>
            </a:lvl1pPr>
            <a:lvl2pPr marL="640080" lvl="1" indent="-342900" algn="just">
              <a:lnSpc>
                <a:spcPct val="90000"/>
              </a:lnSpc>
              <a:spcBef>
                <a:spcPts val="600"/>
              </a:spcBef>
              <a:spcAft>
                <a:spcPts val="600"/>
              </a:spcAft>
              <a:buFont typeface="Arial" panose="020B0604020202020204" pitchFamily="34" charset="0"/>
              <a:buAutoNum type="arabicPeriod"/>
              <a:defRPr sz="1200" u="none">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buFont typeface="+mj-lt"/>
              <a:buAutoNum type="arabicPeriod"/>
            </a:pPr>
            <a:r>
              <a:rPr lang="en-US" sz="1400" dirty="0"/>
              <a:t>Immediately before the close of Day 0, LP-CFC contributes the assets and liabilities of DRE (which constitute all of LP-CFC’s assets and liabilities for tax purposes) to Newco CFC. </a:t>
            </a:r>
          </a:p>
        </p:txBody>
      </p:sp>
    </p:spTree>
    <p:extLst>
      <p:ext uri="{BB962C8B-B14F-4D97-AF65-F5344CB8AC3E}">
        <p14:creationId xmlns:p14="http://schemas.microsoft.com/office/powerpoint/2010/main" val="2259919950"/>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C01D7-895B-DCEC-C630-9FA133176AFA}"/>
              </a:ext>
            </a:extLst>
          </p:cNvPr>
          <p:cNvSpPr>
            <a:spLocks noGrp="1"/>
          </p:cNvSpPr>
          <p:nvPr>
            <p:ph type="sldNum" sz="quarter" idx="12"/>
          </p:nvPr>
        </p:nvSpPr>
        <p:spPr/>
        <p:txBody>
          <a:bodyPr/>
          <a:lstStyle/>
          <a:p>
            <a:fld id="{65AFAB5D-A498-4573-A847-903418A04ABF}" type="slidenum">
              <a:rPr lang="en-US" smtClean="0"/>
              <a:t>3</a:t>
            </a:fld>
            <a:endParaRPr lang="en-US"/>
          </a:p>
        </p:txBody>
      </p:sp>
      <p:sp>
        <p:nvSpPr>
          <p:cNvPr id="3" name="TextBox 2">
            <a:extLst>
              <a:ext uri="{FF2B5EF4-FFF2-40B4-BE49-F238E27FC236}">
                <a16:creationId xmlns:a16="http://schemas.microsoft.com/office/drawing/2014/main" id="{481BEFC5-EA23-AC9F-C41A-9DB1D9BFA364}"/>
              </a:ext>
            </a:extLst>
          </p:cNvPr>
          <p:cNvSpPr txBox="1"/>
          <p:nvPr/>
        </p:nvSpPr>
        <p:spPr>
          <a:xfrm>
            <a:off x="701644" y="0"/>
            <a:ext cx="9877621" cy="1624520"/>
          </a:xfrm>
          <a:prstGeom prst="rect">
            <a:avLst/>
          </a:prstGeom>
        </p:spPr>
        <p:txBody>
          <a:bodyPr vert="horz" lIns="91440" tIns="45720" rIns="91440" bIns="45720" rtlCol="0" anchor="ctr">
            <a:normAutofit/>
          </a:bodyPr>
          <a:lstStyle/>
          <a:p>
            <a:pPr marR="0" lvl="0" fontAlgn="auto">
              <a:lnSpc>
                <a:spcPct val="90000"/>
              </a:lnSpc>
              <a:spcBef>
                <a:spcPct val="0"/>
              </a:spcBef>
              <a:spcAft>
                <a:spcPts val="600"/>
              </a:spcAft>
              <a:buClrTx/>
              <a:buSzTx/>
              <a:defRPr/>
            </a:pPr>
            <a:r>
              <a:rPr kumimoji="0" lang="en-US" sz="4000" b="1" i="0" u="none" strike="noStrike" cap="none" spc="0" normalizeH="0" baseline="0" noProof="0" dirty="0">
                <a:ln>
                  <a:noFill/>
                </a:ln>
                <a:effectLst/>
                <a:uLnTx/>
                <a:uFillTx/>
                <a:latin typeface="Arial" panose="020B0604020202020204" pitchFamily="34" charset="0"/>
                <a:ea typeface="+mj-ea"/>
                <a:cs typeface="Arial" panose="020B0604020202020204" pitchFamily="34" charset="0"/>
              </a:rPr>
              <a:t>Topics </a:t>
            </a:r>
          </a:p>
          <a:p>
            <a:pPr marL="0" marR="0" lvl="0" indent="0" fontAlgn="auto">
              <a:lnSpc>
                <a:spcPct val="90000"/>
              </a:lnSpc>
              <a:spcBef>
                <a:spcPct val="0"/>
              </a:spcBef>
              <a:spcAft>
                <a:spcPts val="600"/>
              </a:spcAft>
              <a:buClrTx/>
              <a:buSzTx/>
              <a:defRPr/>
            </a:pPr>
            <a:endParaRPr kumimoji="0" lang="en-US" sz="4000" b="1" i="0" u="none" strike="noStrike"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5" name="Content Placeholder 2">
            <a:extLst>
              <a:ext uri="{FF2B5EF4-FFF2-40B4-BE49-F238E27FC236}">
                <a16:creationId xmlns:a16="http://schemas.microsoft.com/office/drawing/2014/main" id="{5BCB8B76-8161-B987-B978-7469417B9D1C}"/>
              </a:ext>
            </a:extLst>
          </p:cNvPr>
          <p:cNvSpPr txBox="1">
            <a:spLocks/>
          </p:cNvSpPr>
          <p:nvPr/>
        </p:nvSpPr>
        <p:spPr>
          <a:xfrm>
            <a:off x="156410" y="998621"/>
            <a:ext cx="11778915" cy="5214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07000"/>
              </a:lnSpc>
              <a:spcBef>
                <a:spcPts val="600"/>
              </a:spcBef>
              <a:buFont typeface="+mj-lt"/>
              <a:buAutoNum type="arabicPeriod"/>
            </a:pPr>
            <a:r>
              <a:rPr lang="en-US" sz="1800" b="1" dirty="0">
                <a:effectLst/>
                <a:latin typeface="Arial" panose="020B0604020202020204" pitchFamily="34" charset="0"/>
                <a:ea typeface="Calibri" panose="020F0502020204030204" pitchFamily="34" charset="0"/>
                <a:cs typeface="Arial" panose="020B0604020202020204" pitchFamily="34" charset="0"/>
              </a:rPr>
              <a:t>Simultaneity</a:t>
            </a:r>
          </a:p>
          <a:p>
            <a:pPr lvl="3">
              <a:lnSpc>
                <a:spcPct val="107000"/>
              </a:lnSpc>
              <a:spcBef>
                <a:spcPts val="600"/>
              </a:spcBef>
            </a:pPr>
            <a:r>
              <a:rPr lang="en-US" dirty="0">
                <a:effectLst/>
                <a:latin typeface="Arial" panose="020B0604020202020204" pitchFamily="34" charset="0"/>
                <a:ea typeface="Calibri" panose="020F0502020204030204" pitchFamily="34" charset="0"/>
                <a:cs typeface="Arial" panose="020B0604020202020204" pitchFamily="34" charset="0"/>
              </a:rPr>
              <a:t>To what extent are apparently simultaneous events treated as simultaneous for tax purposes?</a:t>
            </a:r>
          </a:p>
          <a:p>
            <a:pPr lvl="3">
              <a:lnSpc>
                <a:spcPct val="107000"/>
              </a:lnSpc>
              <a:spcBef>
                <a:spcPts val="600"/>
              </a:spcBef>
            </a:pPr>
            <a:r>
              <a:rPr lang="en-US" dirty="0">
                <a:effectLst/>
                <a:latin typeface="Arial" panose="020B0604020202020204" pitchFamily="34" charset="0"/>
                <a:ea typeface="Calibri" panose="020F0502020204030204" pitchFamily="34" charset="0"/>
                <a:cs typeface="Arial" panose="020B0604020202020204" pitchFamily="34" charset="0"/>
              </a:rPr>
              <a:t>To what extent are non-simultaneous events treated as simultaneous?</a:t>
            </a:r>
          </a:p>
          <a:p>
            <a:pPr lvl="3">
              <a:lnSpc>
                <a:spcPct val="107000"/>
              </a:lnSpc>
              <a:spcBef>
                <a:spcPts val="600"/>
              </a:spcBef>
            </a:pPr>
            <a:r>
              <a:rPr lang="en-US" dirty="0">
                <a:effectLst/>
                <a:latin typeface="Arial" panose="020B0604020202020204" pitchFamily="34" charset="0"/>
                <a:ea typeface="Calibri" panose="020F0502020204030204" pitchFamily="34" charset="0"/>
                <a:cs typeface="Arial" panose="020B0604020202020204" pitchFamily="34" charset="0"/>
              </a:rPr>
              <a:t>What principles guide the analysis? </a:t>
            </a:r>
          </a:p>
          <a:p>
            <a:pPr marL="914400" lvl="1" indent="-457200">
              <a:lnSpc>
                <a:spcPct val="107000"/>
              </a:lnSpc>
              <a:spcBef>
                <a:spcPts val="600"/>
              </a:spcBef>
              <a:buFont typeface="+mj-lt"/>
              <a:buAutoNum type="arabicPeriod"/>
            </a:pPr>
            <a:r>
              <a:rPr lang="en-US" sz="1800" b="1" dirty="0">
                <a:effectLst/>
                <a:latin typeface="Arial" panose="020B0604020202020204" pitchFamily="34" charset="0"/>
                <a:ea typeface="Calibri" panose="020F0502020204030204" pitchFamily="34" charset="0"/>
                <a:cs typeface="Arial" panose="020B0604020202020204" pitchFamily="34" charset="0"/>
              </a:rPr>
              <a:t>Immediacy</a:t>
            </a:r>
          </a:p>
          <a:p>
            <a:pPr marR="0" lvl="3">
              <a:lnSpc>
                <a:spcPct val="107000"/>
              </a:lnSpc>
              <a:spcBef>
                <a:spcPts val="600"/>
              </a:spcBef>
              <a:spcAft>
                <a:spcPts val="0"/>
              </a:spcAft>
            </a:pPr>
            <a:r>
              <a:rPr lang="en-US" dirty="0">
                <a:latin typeface="Arial" panose="020B0604020202020204" pitchFamily="34" charset="0"/>
                <a:cs typeface="Arial" panose="020B0604020202020204" pitchFamily="34" charset="0"/>
              </a:rPr>
              <a:t>What do phrases such as “immediately before” and “immediately after” really mean?  </a:t>
            </a:r>
          </a:p>
          <a:p>
            <a:pPr marR="0" lvl="3">
              <a:lnSpc>
                <a:spcPct val="107000"/>
              </a:lnSpc>
              <a:spcBef>
                <a:spcPts val="600"/>
              </a:spcBef>
              <a:spcAft>
                <a:spcPts val="0"/>
              </a:spcAft>
            </a:pPr>
            <a:r>
              <a:rPr lang="en-US" dirty="0">
                <a:latin typeface="Arial" panose="020B0604020202020204" pitchFamily="34" charset="0"/>
                <a:cs typeface="Arial" panose="020B0604020202020204" pitchFamily="34" charset="0"/>
              </a:rPr>
              <a:t>What do they permit, or prevent, from a transactional perspective?</a:t>
            </a:r>
          </a:p>
          <a:p>
            <a:pPr marL="914400" lvl="1" indent="-457200">
              <a:lnSpc>
                <a:spcPct val="107000"/>
              </a:lnSpc>
              <a:spcBef>
                <a:spcPts val="600"/>
              </a:spcBef>
              <a:buFont typeface="+mj-lt"/>
              <a:buAutoNum type="arabicPeriod"/>
            </a:pPr>
            <a:r>
              <a:rPr lang="en-US" sz="1800" b="1" dirty="0">
                <a:effectLst/>
                <a:latin typeface="Arial" panose="020B0604020202020204" pitchFamily="34" charset="0"/>
                <a:ea typeface="Calibri" panose="020F0502020204030204" pitchFamily="34" charset="0"/>
                <a:cs typeface="Arial" panose="020B0604020202020204" pitchFamily="34" charset="0"/>
              </a:rPr>
              <a:t>Retroactivity, </a:t>
            </a:r>
            <a:r>
              <a:rPr lang="en-US" sz="1800" b="1" dirty="0" err="1">
                <a:effectLst/>
                <a:latin typeface="Arial" panose="020B0604020202020204" pitchFamily="34" charset="0"/>
                <a:ea typeface="Calibri" panose="020F0502020204030204" pitchFamily="34" charset="0"/>
                <a:cs typeface="Arial" panose="020B0604020202020204" pitchFamily="34" charset="0"/>
              </a:rPr>
              <a:t>Prospectivity</a:t>
            </a:r>
            <a:r>
              <a:rPr lang="en-US" sz="1800" b="1" dirty="0">
                <a:effectLst/>
                <a:latin typeface="Arial" panose="020B0604020202020204" pitchFamily="34" charset="0"/>
                <a:ea typeface="Calibri" panose="020F0502020204030204" pitchFamily="34" charset="0"/>
                <a:cs typeface="Arial" panose="020B0604020202020204" pitchFamily="34" charset="0"/>
              </a:rPr>
              <a:t>, and </a:t>
            </a:r>
            <a:r>
              <a:rPr lang="en-US" sz="1800" b="1" dirty="0" err="1">
                <a:effectLst/>
                <a:latin typeface="Arial" panose="020B0604020202020204" pitchFamily="34" charset="0"/>
                <a:ea typeface="Calibri" panose="020F0502020204030204" pitchFamily="34" charset="0"/>
                <a:cs typeface="Arial" panose="020B0604020202020204" pitchFamily="34" charset="0"/>
              </a:rPr>
              <a:t>Arrowsmithery</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lvl="3">
              <a:lnSpc>
                <a:spcPct val="107000"/>
              </a:lnSpc>
              <a:spcBef>
                <a:spcPts val="600"/>
              </a:spcBef>
            </a:pPr>
            <a:r>
              <a:rPr lang="en-US" dirty="0">
                <a:latin typeface="Arial" panose="020B0604020202020204" pitchFamily="34" charset="0"/>
                <a:cs typeface="Arial" panose="020B0604020202020204" pitchFamily="34" charset="0"/>
              </a:rPr>
              <a:t>What are the circumstances under which events are treated as happening earlier or later than they actually happen?</a:t>
            </a:r>
          </a:p>
          <a:p>
            <a:pPr lvl="3">
              <a:lnSpc>
                <a:spcPct val="107000"/>
              </a:lnSpc>
              <a:spcBef>
                <a:spcPts val="600"/>
              </a:spcBef>
            </a:pPr>
            <a:r>
              <a:rPr lang="en-US" dirty="0">
                <a:latin typeface="Arial" panose="020B0604020202020204" pitchFamily="34" charset="0"/>
                <a:cs typeface="Arial" panose="020B0604020202020204" pitchFamily="34" charset="0"/>
              </a:rPr>
              <a:t>How different is the strange concept of “retroactivity in part” (referred to herein as “</a:t>
            </a:r>
            <a:r>
              <a:rPr lang="en-US" dirty="0" err="1">
                <a:latin typeface="Arial" panose="020B0604020202020204" pitchFamily="34" charset="0"/>
                <a:cs typeface="Arial" panose="020B0604020202020204" pitchFamily="34" charset="0"/>
              </a:rPr>
              <a:t>Arrowsmithery</a:t>
            </a:r>
            <a:r>
              <a:rPr lang="en-US" dirty="0">
                <a:latin typeface="Arial" panose="020B0604020202020204" pitchFamily="34" charset="0"/>
                <a:cs typeface="Arial" panose="020B0604020202020204" pitchFamily="34" charset="0"/>
              </a:rPr>
              <a:t>”) from actual retroactivity?</a:t>
            </a:r>
          </a:p>
          <a:p>
            <a:pPr marL="914400" lvl="1" indent="-457200">
              <a:lnSpc>
                <a:spcPct val="107000"/>
              </a:lnSpc>
              <a:spcBef>
                <a:spcPts val="600"/>
              </a:spcBef>
              <a:buFont typeface="+mj-lt"/>
              <a:buAutoNum type="arabicPeriod"/>
            </a:pPr>
            <a:r>
              <a:rPr lang="en-US" sz="1800" b="1" dirty="0">
                <a:effectLst/>
                <a:latin typeface="Arial" panose="020B0604020202020204" pitchFamily="34" charset="0"/>
                <a:ea typeface="Calibri" panose="020F0502020204030204" pitchFamily="34" charset="0"/>
                <a:cs typeface="Arial" panose="020B0604020202020204" pitchFamily="34" charset="0"/>
              </a:rPr>
              <a:t>Through Two Doors At Once</a:t>
            </a:r>
          </a:p>
          <a:p>
            <a:pPr lvl="3">
              <a:lnSpc>
                <a:spcPct val="107000"/>
              </a:lnSpc>
              <a:spcBef>
                <a:spcPts val="600"/>
              </a:spcBef>
            </a:pPr>
            <a:r>
              <a:rPr lang="en-US" dirty="0">
                <a:latin typeface="Arial" panose="020B0604020202020204" pitchFamily="34" charset="0"/>
                <a:cs typeface="Arial" panose="020B0604020202020204" pitchFamily="34" charset="0"/>
              </a:rPr>
              <a:t>When a transaction is completely recast into another transaction—for instance, a stock acquisition treated as an asset acquisition—what guideposts can be discerned in deciding the timing of the events that the tax law cares about? </a:t>
            </a:r>
          </a:p>
        </p:txBody>
      </p:sp>
    </p:spTree>
    <p:extLst>
      <p:ext uri="{BB962C8B-B14F-4D97-AF65-F5344CB8AC3E}">
        <p14:creationId xmlns:p14="http://schemas.microsoft.com/office/powerpoint/2010/main" val="576781893"/>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Retroactivity: </a:t>
            </a:r>
            <a:r>
              <a:rPr lang="en-US" dirty="0">
                <a:latin typeface="Arial" panose="020B0604020202020204" pitchFamily="34" charset="0"/>
                <a:cs typeface="Arial" panose="020B0604020202020204" pitchFamily="34" charset="0"/>
              </a:rPr>
              <a:t>Reorganization via CTB election</a:t>
            </a:r>
          </a:p>
        </p:txBody>
      </p:sp>
      <p:sp>
        <p:nvSpPr>
          <p:cNvPr id="7" name="Content Placeholder 2">
            <a:extLst>
              <a:ext uri="{FF2B5EF4-FFF2-40B4-BE49-F238E27FC236}">
                <a16:creationId xmlns:a16="http://schemas.microsoft.com/office/drawing/2014/main" id="{1050CBFA-FD03-3E5A-77CA-F8ACDCBAF013}"/>
              </a:ext>
            </a:extLst>
          </p:cNvPr>
          <p:cNvSpPr txBox="1">
            <a:spLocks/>
          </p:cNvSpPr>
          <p:nvPr/>
        </p:nvSpPr>
        <p:spPr>
          <a:xfrm>
            <a:off x="404225" y="1479023"/>
            <a:ext cx="11383549" cy="5194826"/>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200" u="sng">
                <a:latin typeface="Arial" panose="020B0604020202020204" pitchFamily="34" charset="0"/>
                <a:cs typeface="Arial" panose="020B0604020202020204" pitchFamily="34" charset="0"/>
              </a:defRPr>
            </a:lvl1pPr>
            <a:lvl2pPr marL="685800" lvl="1" indent="-228600" algn="just">
              <a:lnSpc>
                <a:spcPct val="90000"/>
              </a:lnSpc>
              <a:spcBef>
                <a:spcPts val="600"/>
              </a:spcBef>
              <a:spcAft>
                <a:spcPts val="600"/>
              </a:spcAft>
              <a:buFont typeface="Arial" panose="020B0604020202020204" pitchFamily="34" charset="0"/>
              <a:buAutoNum type="arabicParenBoth"/>
              <a:defRPr sz="1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600" u="none" dirty="0"/>
              <a:t>The difference between Example 5 and Example 6 is the </a:t>
            </a:r>
            <a:r>
              <a:rPr lang="en-US" sz="1600" b="1" i="1" u="none" dirty="0"/>
              <a:t>event</a:t>
            </a:r>
            <a:r>
              <a:rPr lang="en-US" sz="1600" u="none" dirty="0"/>
              <a:t> that completes the purported reorganization: </a:t>
            </a:r>
          </a:p>
          <a:p>
            <a:pPr marL="971550" lvl="1" indent="-285750">
              <a:buFont typeface="Arial" panose="020B0604020202020204" pitchFamily="34" charset="0"/>
              <a:buChar char="•"/>
            </a:pPr>
            <a:r>
              <a:rPr lang="en-US" sz="1600" u="none" dirty="0"/>
              <a:t>In Example 5, the </a:t>
            </a:r>
            <a:r>
              <a:rPr lang="en-US" sz="1600" b="1" i="1" u="none" dirty="0"/>
              <a:t>deemed transactions </a:t>
            </a:r>
            <a:r>
              <a:rPr lang="en-US" sz="1600" u="none" dirty="0"/>
              <a:t>resulting from the check-the-box election complete the purported reorganization</a:t>
            </a:r>
          </a:p>
          <a:p>
            <a:pPr marL="971550" lvl="1" indent="-285750">
              <a:buFont typeface="Arial" panose="020B0604020202020204" pitchFamily="34" charset="0"/>
              <a:buChar char="•"/>
            </a:pPr>
            <a:r>
              <a:rPr lang="en-US" sz="1600" u="none" dirty="0"/>
              <a:t>In Example 6, the </a:t>
            </a:r>
            <a:r>
              <a:rPr lang="en-US" sz="1600" b="1" i="1" u="none" dirty="0"/>
              <a:t>actual transaction–the liquidation of LP-CFC—</a:t>
            </a:r>
            <a:r>
              <a:rPr lang="en-US" sz="1600" u="none" dirty="0"/>
              <a:t>completes the purported reorganization.</a:t>
            </a:r>
          </a:p>
          <a:p>
            <a:pPr marL="971550" lvl="1" indent="-285750">
              <a:buFont typeface="Arial" panose="020B0604020202020204" pitchFamily="34" charset="0"/>
              <a:buChar char="•"/>
            </a:pPr>
            <a:r>
              <a:rPr lang="en-US" sz="1600" dirty="0"/>
              <a:t>State differently does, from the perspective of the parties at the time of the deemed transfer to Newco CFC, there is not just a plan for LP-CFC to liquidate—it is inevitable that LP-CFC will liquidate</a:t>
            </a:r>
          </a:p>
          <a:p>
            <a:pPr marL="971550" lvl="1" indent="-285750">
              <a:buFont typeface="Arial" panose="020B0604020202020204" pitchFamily="34" charset="0"/>
              <a:buChar char="•"/>
            </a:pPr>
            <a:r>
              <a:rPr lang="en-US" sz="1600" u="none" dirty="0"/>
              <a:t>How </a:t>
            </a:r>
            <a:r>
              <a:rPr lang="en-US" sz="1600" dirty="0"/>
              <a:t>else to explain the regulatory example below other than that is relies on inevitability?</a:t>
            </a:r>
            <a:endParaRPr lang="en-US" sz="1600" u="none" dirty="0"/>
          </a:p>
          <a:p>
            <a:pPr marL="0" lvl="1" indent="0">
              <a:buNone/>
            </a:pPr>
            <a:r>
              <a:rPr lang="en-US" sz="1600" u="sng" dirty="0"/>
              <a:t>Treas. Reg. §301.7701-3(f)(4), Example 1: </a:t>
            </a:r>
            <a:endParaRPr lang="en-US" sz="1600" dirty="0"/>
          </a:p>
          <a:p>
            <a:pPr marL="971550" lvl="1" indent="-285750">
              <a:buFont typeface="Arial" panose="020B0604020202020204" pitchFamily="34" charset="0"/>
              <a:buChar char="•"/>
            </a:pPr>
            <a:r>
              <a:rPr lang="en-US" sz="1600" u="none" dirty="0"/>
              <a:t>“A, a U.S. person, owns a domestic eligible entity that is disregarded as an entity separate from its owner.  On January 1, 1998, B, a U.S. person, buys a 50 percent interest in the entity from A.  Under this paragraph (f), the entity is classified as a partnership when B acquires an interest in the entity.  However, A and B elect to have the entity classified as an association effective on January 1, 1998.  Thus, B is treated as buying shares of stock on January 1, 1998.  (Under paragraph (c)(1)(iv) of this section, this election is treated as a change in classification so that the entity generally cannot change its classification by election again during the sixty months succeeding the effective date of the election.)  Under paragraph (g)(1) of this section, A is treated as contributing the assets and liabilities of the entity to the newly formed association immediately before the close of December 31, 1997.  Because A does not retain control of the association as required by section 351, A’s contribution will be a taxable event.  Therefore, under section 1012, the association will take a fair market value basis in the assets contributed by A, and A will have a fair market value basis in the stock received.  A will have no additional gain upon the sale of stock to B, and B will have a cost basis in the stock purchased from A.”</a:t>
            </a:r>
          </a:p>
          <a:p>
            <a:pPr lvl="1" indent="0">
              <a:buNone/>
            </a:pPr>
            <a:endParaRPr lang="en-US" sz="1600" u="none" dirty="0"/>
          </a:p>
          <a:p>
            <a:pPr marL="285750" indent="-285750">
              <a:buFont typeface="Arial" panose="020B0604020202020204" pitchFamily="34" charset="0"/>
              <a:buChar char="•"/>
            </a:pPr>
            <a:endParaRPr lang="en-US" sz="1600" u="none" dirty="0"/>
          </a:p>
          <a:p>
            <a:pPr marL="285750" indent="-285750">
              <a:buFont typeface="Arial" panose="020B0604020202020204" pitchFamily="34" charset="0"/>
              <a:buChar char="•"/>
            </a:pPr>
            <a:endParaRPr lang="en-US" sz="1600" u="none" dirty="0"/>
          </a:p>
        </p:txBody>
      </p:sp>
      <p:sp>
        <p:nvSpPr>
          <p:cNvPr id="3" name="TextBox 2">
            <a:extLst>
              <a:ext uri="{FF2B5EF4-FFF2-40B4-BE49-F238E27FC236}">
                <a16:creationId xmlns:a16="http://schemas.microsoft.com/office/drawing/2014/main" id="{A1EB3903-6A81-07E1-C897-A75AB83BC606}"/>
              </a:ext>
            </a:extLst>
          </p:cNvPr>
          <p:cNvSpPr txBox="1"/>
          <p:nvPr/>
        </p:nvSpPr>
        <p:spPr>
          <a:xfrm>
            <a:off x="278673" y="990231"/>
            <a:ext cx="11739155"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6 – Continued</a:t>
            </a:r>
          </a:p>
        </p:txBody>
      </p:sp>
    </p:spTree>
    <p:extLst>
      <p:ext uri="{BB962C8B-B14F-4D97-AF65-F5344CB8AC3E}">
        <p14:creationId xmlns:p14="http://schemas.microsoft.com/office/powerpoint/2010/main" val="1747469561"/>
      </p:ext>
    </p:extLst>
  </p:cSld>
  <p:clrMapOvr>
    <a:masterClrMapping/>
  </p:clrMapOvr>
</p:sld>
</file>

<file path=ppt/slides/slide3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P-B — Einstein's Spacetime">
            <a:extLst>
              <a:ext uri="{FF2B5EF4-FFF2-40B4-BE49-F238E27FC236}">
                <a16:creationId xmlns:a16="http://schemas.microsoft.com/office/drawing/2014/main" id="{79209FE1-5DEB-D26D-AB07-1F64DDA95635}"/>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t="18129" r="1" b="26671"/>
          <a:stretch/>
        </p:blipFill>
        <p:spPr bwMode="auto">
          <a:xfrm>
            <a:off x="318976" y="308344"/>
            <a:ext cx="11568224" cy="62200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8B9268A-A82A-5376-A9EF-4D0D7F8D5213}"/>
              </a:ext>
            </a:extLst>
          </p:cNvPr>
          <p:cNvSpPr>
            <a:spLocks noGrp="1"/>
          </p:cNvSpPr>
          <p:nvPr>
            <p:ph type="sldNum" sz="quarter" idx="12"/>
          </p:nvPr>
        </p:nvSpPr>
        <p:spPr>
          <a:xfrm>
            <a:off x="8610600" y="6356350"/>
            <a:ext cx="2743200" cy="365125"/>
          </a:xfrm>
        </p:spPr>
        <p:txBody>
          <a:bodyPr>
            <a:normAutofit/>
          </a:bodyPr>
          <a:lstStyle/>
          <a:p>
            <a:pPr>
              <a:spcAft>
                <a:spcPts val="600"/>
              </a:spcAft>
            </a:pPr>
            <a:fld id="{65AFAB5D-A498-4573-A847-903418A04ABF}" type="slidenum">
              <a:rPr lang="en-US">
                <a:solidFill>
                  <a:srgbClr val="FFFFFF"/>
                </a:solidFill>
              </a:rPr>
              <a:pPr>
                <a:spcAft>
                  <a:spcPts val="600"/>
                </a:spcAft>
              </a:pPr>
              <a:t>31</a:t>
            </a:fld>
            <a:endParaRPr lang="en-US">
              <a:solidFill>
                <a:srgbClr val="FFFFFF"/>
              </a:solidFill>
            </a:endParaRPr>
          </a:p>
        </p:txBody>
      </p:sp>
      <p:sp>
        <p:nvSpPr>
          <p:cNvPr id="6" name="TextBox 5">
            <a:extLst>
              <a:ext uri="{FF2B5EF4-FFF2-40B4-BE49-F238E27FC236}">
                <a16:creationId xmlns:a16="http://schemas.microsoft.com/office/drawing/2014/main" id="{A063B190-19E7-C701-991E-6CF546EBA2EA}"/>
              </a:ext>
            </a:extLst>
          </p:cNvPr>
          <p:cNvSpPr txBox="1"/>
          <p:nvPr/>
        </p:nvSpPr>
        <p:spPr>
          <a:xfrm>
            <a:off x="595423" y="1275907"/>
            <a:ext cx="4805917" cy="1692771"/>
          </a:xfrm>
          <a:prstGeom prst="rect">
            <a:avLst/>
          </a:prstGeom>
          <a:noFill/>
        </p:spPr>
        <p:txBody>
          <a:bodyPr wrap="square" rtlCol="0">
            <a:spAutoFit/>
          </a:bodyPr>
          <a:lstStyle/>
          <a:p>
            <a:r>
              <a:rPr lang="en-US" sz="5200" dirty="0">
                <a:latin typeface="Arial" panose="020B0604020202020204" pitchFamily="34" charset="0"/>
                <a:cs typeface="Arial" panose="020B0604020202020204" pitchFamily="34" charset="0"/>
              </a:rPr>
              <a:t>3.2 </a:t>
            </a:r>
            <a:r>
              <a:rPr lang="en-US" sz="5200" dirty="0" err="1">
                <a:latin typeface="Arial" panose="020B0604020202020204" pitchFamily="34" charset="0"/>
                <a:cs typeface="Arial" panose="020B0604020202020204" pitchFamily="34" charset="0"/>
              </a:rPr>
              <a:t>Prospectivity</a:t>
            </a:r>
            <a:endParaRPr lang="en-US" sz="5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99819"/>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err="1">
                <a:latin typeface="Arial" panose="020B0604020202020204" pitchFamily="34" charset="0"/>
                <a:cs typeface="Arial" panose="020B0604020202020204" pitchFamily="34" charset="0"/>
              </a:rPr>
              <a:t>Prospectivity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Section 381 transactions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32</a:t>
            </a:fld>
            <a:endParaRPr lang="en-US"/>
          </a:p>
        </p:txBody>
      </p:sp>
      <p:sp>
        <p:nvSpPr>
          <p:cNvPr id="59" name="Content Placeholder 2">
            <a:extLst>
              <a:ext uri="{FF2B5EF4-FFF2-40B4-BE49-F238E27FC236}">
                <a16:creationId xmlns:a16="http://schemas.microsoft.com/office/drawing/2014/main" id="{6407EEF6-2E32-B382-A652-D5932B5141F9}"/>
              </a:ext>
            </a:extLst>
          </p:cNvPr>
          <p:cNvSpPr>
            <a:spLocks noGrp="1"/>
          </p:cNvSpPr>
          <p:nvPr>
            <p:ph idx="1"/>
          </p:nvPr>
        </p:nvSpPr>
        <p:spPr>
          <a:xfrm>
            <a:off x="446538" y="975657"/>
            <a:ext cx="11373550" cy="5043488"/>
          </a:xfrm>
        </p:spPr>
        <p:txBody>
          <a:bodyPr>
            <a:noAutofit/>
          </a:bodyPr>
          <a:lstStyle/>
          <a:p>
            <a:pPr>
              <a:lnSpc>
                <a:spcPct val="100000"/>
              </a:lnSpc>
              <a:spcBef>
                <a:spcPts val="600"/>
              </a:spcBef>
              <a:spcAft>
                <a:spcPts val="600"/>
              </a:spcAft>
            </a:pPr>
            <a:r>
              <a:rPr lang="en-US" sz="1500" u="sng" dirty="0">
                <a:latin typeface="Arial" panose="020B0604020202020204" pitchFamily="34" charset="0"/>
                <a:cs typeface="Arial" panose="020B0604020202020204" pitchFamily="34" charset="0"/>
              </a:rPr>
              <a:t>Section 381 transactions</a:t>
            </a:r>
            <a:r>
              <a:rPr lang="en-US" sz="1500" dirty="0">
                <a:latin typeface="Arial" panose="020B0604020202020204" pitchFamily="34" charset="0"/>
                <a:cs typeface="Arial" panose="020B0604020202020204" pitchFamily="34" charset="0"/>
              </a:rPr>
              <a:t>: Both the movement of attributes (section 381(a), flush language) and the end of the tax year (Treas. Reg. §1.381(b)-1(a)(1)) occur at or with the close of the day of the section 381 transaction. </a:t>
            </a: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Assume Target and Acquiring are unrelated; Target has E&amp;P while Acquiring has no E&amp;P; Target mergers into Acquiring at noon; and, finally, Acquiring redeems a portion of a significant historic Acquiring shareholder’s stock in a dividend equivalent redemption at 1pm.  </a:t>
            </a:r>
          </a:p>
          <a:p>
            <a:pPr>
              <a:lnSpc>
                <a:spcPct val="100000"/>
              </a:lnSpc>
              <a:spcBef>
                <a:spcPts val="600"/>
              </a:spcBef>
              <a:spcAft>
                <a:spcPts val="600"/>
              </a:spcAft>
            </a:pPr>
            <a:endParaRPr lang="en-US" sz="1500" dirty="0">
              <a:latin typeface="Arial" panose="020B0604020202020204" pitchFamily="34" charset="0"/>
              <a:cs typeface="Arial" panose="020B0604020202020204" pitchFamily="34" charset="0"/>
            </a:endParaRPr>
          </a:p>
          <a:p>
            <a:pPr>
              <a:lnSpc>
                <a:spcPct val="100000"/>
              </a:lnSpc>
              <a:spcBef>
                <a:spcPts val="600"/>
              </a:spcBef>
              <a:spcAft>
                <a:spcPts val="600"/>
              </a:spcAft>
            </a:pPr>
            <a:endParaRPr lang="en-US" sz="1500" dirty="0">
              <a:latin typeface="Arial" panose="020B0604020202020204" pitchFamily="34" charset="0"/>
              <a:cs typeface="Arial" panose="020B0604020202020204" pitchFamily="34" charset="0"/>
            </a:endParaRPr>
          </a:p>
          <a:p>
            <a:pPr>
              <a:lnSpc>
                <a:spcPct val="100000"/>
              </a:lnSpc>
              <a:spcBef>
                <a:spcPts val="600"/>
              </a:spcBef>
              <a:spcAft>
                <a:spcPts val="600"/>
              </a:spcAft>
            </a:pPr>
            <a:endParaRPr lang="en-US" sz="1500" dirty="0">
              <a:latin typeface="Arial" panose="020B0604020202020204" pitchFamily="34" charset="0"/>
              <a:cs typeface="Arial" panose="020B0604020202020204" pitchFamily="34" charset="0"/>
            </a:endParaRPr>
          </a:p>
          <a:p>
            <a:pPr>
              <a:lnSpc>
                <a:spcPct val="100000"/>
              </a:lnSpc>
              <a:spcBef>
                <a:spcPts val="600"/>
              </a:spcBef>
              <a:spcAft>
                <a:spcPts val="600"/>
              </a:spcAft>
            </a:pPr>
            <a:endParaRPr lang="en-US" sz="1500" dirty="0">
              <a:latin typeface="Arial" panose="020B0604020202020204" pitchFamily="34" charset="0"/>
              <a:cs typeface="Arial" panose="020B0604020202020204" pitchFamily="34" charset="0"/>
            </a:endParaRPr>
          </a:p>
          <a:p>
            <a:pPr>
              <a:lnSpc>
                <a:spcPct val="100000"/>
              </a:lnSpc>
              <a:spcBef>
                <a:spcPts val="600"/>
              </a:spcBef>
              <a:spcAft>
                <a:spcPts val="600"/>
              </a:spcAft>
            </a:pPr>
            <a:endParaRPr lang="en-US" sz="1500"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Is the dividend equivalent redemption out of E&amp;P—i.e., is Target’s E&amp;P “there” in Acquiring at 1pm on the day of the merger?</a:t>
            </a:r>
          </a:p>
          <a:p>
            <a:pPr lvl="1">
              <a:lnSpc>
                <a:spcPct val="100000"/>
              </a:lnSpc>
              <a:spcBef>
                <a:spcPts val="600"/>
              </a:spcBef>
              <a:spcAft>
                <a:spcPts val="600"/>
              </a:spcAft>
            </a:pPr>
            <a:r>
              <a:rPr lang="en-US" sz="1500" dirty="0">
                <a:latin typeface="Arial" panose="020B0604020202020204" pitchFamily="34" charset="0"/>
                <a:cs typeface="Arial" panose="020B0604020202020204" pitchFamily="34" charset="0"/>
              </a:rPr>
              <a:t>How broadly should the </a:t>
            </a:r>
            <a:r>
              <a:rPr lang="en-US" sz="1500" i="1" dirty="0">
                <a:latin typeface="Arial" panose="020B0604020202020204" pitchFamily="34" charset="0"/>
                <a:cs typeface="Arial" panose="020B0604020202020204" pitchFamily="34" charset="0"/>
              </a:rPr>
              <a:t>Clark</a:t>
            </a:r>
            <a:r>
              <a:rPr lang="en-US" sz="1500" dirty="0">
                <a:latin typeface="Arial" panose="020B0604020202020204" pitchFamily="34" charset="0"/>
                <a:cs typeface="Arial" panose="020B0604020202020204" pitchFamily="34" charset="0"/>
              </a:rPr>
              <a:t> fiction be applied to determine “when” the E&amp;P moves?  Does it matter whether there is boot? </a:t>
            </a:r>
          </a:p>
          <a:p>
            <a:pPr lvl="1">
              <a:lnSpc>
                <a:spcPct val="100000"/>
              </a:lnSpc>
              <a:spcBef>
                <a:spcPts val="600"/>
              </a:spcBef>
              <a:spcAft>
                <a:spcPts val="600"/>
              </a:spcAft>
            </a:pPr>
            <a:r>
              <a:rPr lang="en-US" sz="1500" i="1" dirty="0">
                <a:latin typeface="Arial" panose="020B0604020202020204" pitchFamily="34" charset="0"/>
                <a:cs typeface="Arial" panose="020B0604020202020204" pitchFamily="34" charset="0"/>
              </a:rPr>
              <a:t>See</a:t>
            </a:r>
            <a:r>
              <a:rPr lang="en-US" sz="1500" dirty="0">
                <a:latin typeface="Arial" panose="020B0604020202020204" pitchFamily="34" charset="0"/>
                <a:cs typeface="Arial" panose="020B0604020202020204" pitchFamily="34" charset="0"/>
              </a:rPr>
              <a:t> Treas. Reg. § 1.1502-13(f)(7) Example 3, where S merges into B and there is boot that is treated as a redemption after the reorg; the example contains the following statement:</a:t>
            </a:r>
          </a:p>
          <a:p>
            <a:pPr marL="914400" lvl="2" indent="0">
              <a:lnSpc>
                <a:spcPct val="100000"/>
              </a:lnSpc>
              <a:spcBef>
                <a:spcPts val="600"/>
              </a:spcBef>
              <a:spcAft>
                <a:spcPts val="600"/>
              </a:spcAft>
              <a:buNone/>
            </a:pPr>
            <a:r>
              <a:rPr lang="en-US" sz="1500" dirty="0">
                <a:latin typeface="Arial" panose="020B0604020202020204" pitchFamily="34" charset="0"/>
                <a:cs typeface="Arial" panose="020B0604020202020204" pitchFamily="34" charset="0"/>
              </a:rPr>
              <a:t>“Because B is treated under section 381(c)(2) as receiving S's earnings and profits and the redemption is treated as occurring after the merger, $100 [which was the </a:t>
            </a:r>
            <a:r>
              <a:rPr lang="en-US" sz="1500" b="1" i="1" dirty="0">
                <a:latin typeface="Arial" panose="020B0604020202020204" pitchFamily="34" charset="0"/>
                <a:cs typeface="Arial" panose="020B0604020202020204" pitchFamily="34" charset="0"/>
              </a:rPr>
              <a:t>combined</a:t>
            </a:r>
            <a:r>
              <a:rPr lang="en-US" sz="1500" dirty="0">
                <a:latin typeface="Arial" panose="020B0604020202020204" pitchFamily="34" charset="0"/>
                <a:cs typeface="Arial" panose="020B0604020202020204" pitchFamily="34" charset="0"/>
              </a:rPr>
              <a:t> E&amp;P of S and B] of the distribution is treated as a dividend under section 301”.</a:t>
            </a:r>
          </a:p>
        </p:txBody>
      </p:sp>
      <p:grpSp>
        <p:nvGrpSpPr>
          <p:cNvPr id="60" name="Group 59">
            <a:extLst>
              <a:ext uri="{FF2B5EF4-FFF2-40B4-BE49-F238E27FC236}">
                <a16:creationId xmlns:a16="http://schemas.microsoft.com/office/drawing/2014/main" id="{C7193250-0736-FF89-A3E5-237C45BE78B3}"/>
              </a:ext>
            </a:extLst>
          </p:cNvPr>
          <p:cNvGrpSpPr/>
          <p:nvPr/>
        </p:nvGrpSpPr>
        <p:grpSpPr>
          <a:xfrm>
            <a:off x="3330430" y="2401011"/>
            <a:ext cx="4137170" cy="1619237"/>
            <a:chOff x="7684316" y="1830560"/>
            <a:chExt cx="4137170" cy="1619237"/>
          </a:xfrm>
        </p:grpSpPr>
        <p:sp>
          <p:nvSpPr>
            <p:cNvPr id="50" name="TextBox 49">
              <a:extLst>
                <a:ext uri="{FF2B5EF4-FFF2-40B4-BE49-F238E27FC236}">
                  <a16:creationId xmlns:a16="http://schemas.microsoft.com/office/drawing/2014/main" id="{5CEA436C-12D2-BC46-45AB-A86B1B12C4A9}"/>
                </a:ext>
              </a:extLst>
            </p:cNvPr>
            <p:cNvSpPr txBox="1"/>
            <p:nvPr/>
          </p:nvSpPr>
          <p:spPr>
            <a:xfrm>
              <a:off x="7684316" y="2434603"/>
              <a:ext cx="1159078" cy="338554"/>
            </a:xfrm>
            <a:prstGeom prst="rect">
              <a:avLst/>
            </a:prstGeom>
            <a:noFill/>
          </p:spPr>
          <p:txBody>
            <a:bodyPr wrap="square" rtlCol="0">
              <a:spAutoFit/>
            </a:bodyPr>
            <a:lstStyle/>
            <a:p>
              <a:pPr algn="r"/>
              <a:r>
                <a:rPr lang="en-US" sz="800" b="1" dirty="0">
                  <a:solidFill>
                    <a:srgbClr val="84A3FE"/>
                  </a:solidFill>
                  <a:latin typeface="Arial" panose="020B0604020202020204" pitchFamily="34" charset="0"/>
                  <a:cs typeface="Arial" panose="020B0604020202020204" pitchFamily="34" charset="0"/>
                </a:rPr>
                <a:t>1 pm </a:t>
              </a:r>
            </a:p>
            <a:p>
              <a:pPr algn="r"/>
              <a:r>
                <a:rPr lang="en-US" sz="800" dirty="0">
                  <a:solidFill>
                    <a:srgbClr val="84A3FE"/>
                  </a:solidFill>
                  <a:latin typeface="Arial" panose="020B0604020202020204" pitchFamily="34" charset="0"/>
                  <a:cs typeface="Arial" panose="020B0604020202020204" pitchFamily="34" charset="0"/>
                </a:rPr>
                <a:t>Redemption</a:t>
              </a:r>
            </a:p>
          </p:txBody>
        </p:sp>
        <p:grpSp>
          <p:nvGrpSpPr>
            <p:cNvPr id="58" name="Group 57">
              <a:extLst>
                <a:ext uri="{FF2B5EF4-FFF2-40B4-BE49-F238E27FC236}">
                  <a16:creationId xmlns:a16="http://schemas.microsoft.com/office/drawing/2014/main" id="{CBF92137-40D3-673B-1C69-5F8A07589B18}"/>
                </a:ext>
              </a:extLst>
            </p:cNvPr>
            <p:cNvGrpSpPr/>
            <p:nvPr/>
          </p:nvGrpSpPr>
          <p:grpSpPr>
            <a:xfrm>
              <a:off x="8503638" y="1830560"/>
              <a:ext cx="3317848" cy="1619237"/>
              <a:chOff x="8503638" y="1830560"/>
              <a:chExt cx="3317848" cy="1619237"/>
            </a:xfrm>
          </p:grpSpPr>
          <p:sp>
            <p:nvSpPr>
              <p:cNvPr id="3" name="Rectangle 2">
                <a:extLst>
                  <a:ext uri="{FF2B5EF4-FFF2-40B4-BE49-F238E27FC236}">
                    <a16:creationId xmlns:a16="http://schemas.microsoft.com/office/drawing/2014/main" id="{732CC116-49B6-16D9-56D1-415BF6A21BE0}"/>
                  </a:ext>
                </a:extLst>
              </p:cNvPr>
              <p:cNvSpPr/>
              <p:nvPr/>
            </p:nvSpPr>
            <p:spPr>
              <a:xfrm>
                <a:off x="8915723" y="2629934"/>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Acquiring </a:t>
                </a:r>
              </a:p>
            </p:txBody>
          </p:sp>
          <p:sp>
            <p:nvSpPr>
              <p:cNvPr id="6" name="Rectangle 5">
                <a:extLst>
                  <a:ext uri="{FF2B5EF4-FFF2-40B4-BE49-F238E27FC236}">
                    <a16:creationId xmlns:a16="http://schemas.microsoft.com/office/drawing/2014/main" id="{4A18717B-9E86-73C0-C378-5A98F1F353B5}"/>
                  </a:ext>
                </a:extLst>
              </p:cNvPr>
              <p:cNvSpPr/>
              <p:nvPr/>
            </p:nvSpPr>
            <p:spPr>
              <a:xfrm>
                <a:off x="10906445" y="2629934"/>
                <a:ext cx="839196" cy="491658"/>
              </a:xfrm>
              <a:prstGeom prst="rect">
                <a:avLst/>
              </a:prstGeom>
              <a:solidFill>
                <a:srgbClr val="614146"/>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Target</a:t>
                </a:r>
              </a:p>
            </p:txBody>
          </p:sp>
          <p:sp>
            <p:nvSpPr>
              <p:cNvPr id="11" name="TextBox 10">
                <a:extLst>
                  <a:ext uri="{FF2B5EF4-FFF2-40B4-BE49-F238E27FC236}">
                    <a16:creationId xmlns:a16="http://schemas.microsoft.com/office/drawing/2014/main" id="{310E774C-CDD3-1D25-B67B-8417222D22D1}"/>
                  </a:ext>
                </a:extLst>
              </p:cNvPr>
              <p:cNvSpPr txBox="1"/>
              <p:nvPr/>
            </p:nvSpPr>
            <p:spPr>
              <a:xfrm>
                <a:off x="9633262" y="2810709"/>
                <a:ext cx="1415039" cy="338554"/>
              </a:xfrm>
              <a:prstGeom prst="rect">
                <a:avLst/>
              </a:prstGeom>
              <a:noFill/>
            </p:spPr>
            <p:txBody>
              <a:bodyPr wrap="square" rtlCol="0">
                <a:spAutoFit/>
              </a:bodyPr>
              <a:lstStyle/>
              <a:p>
                <a:pPr algn="ctr"/>
                <a:r>
                  <a:rPr lang="en-US" sz="800" b="1" dirty="0">
                    <a:solidFill>
                      <a:srgbClr val="84A3FE"/>
                    </a:solidFill>
                    <a:latin typeface="Arial" panose="020B0604020202020204" pitchFamily="34" charset="0"/>
                    <a:cs typeface="Arial" panose="020B0604020202020204" pitchFamily="34" charset="0"/>
                  </a:rPr>
                  <a:t>12pm</a:t>
                </a:r>
              </a:p>
              <a:p>
                <a:pPr algn="ctr"/>
                <a:r>
                  <a:rPr lang="en-US" sz="800" dirty="0">
                    <a:solidFill>
                      <a:srgbClr val="84A3FE"/>
                    </a:solidFill>
                    <a:latin typeface="Arial" panose="020B0604020202020204" pitchFamily="34" charset="0"/>
                    <a:cs typeface="Arial" panose="020B0604020202020204" pitchFamily="34" charset="0"/>
                  </a:rPr>
                  <a:t>Merger</a:t>
                </a:r>
              </a:p>
            </p:txBody>
          </p:sp>
          <p:cxnSp>
            <p:nvCxnSpPr>
              <p:cNvPr id="13" name="Straight Arrow Connector 12">
                <a:extLst>
                  <a:ext uri="{FF2B5EF4-FFF2-40B4-BE49-F238E27FC236}">
                    <a16:creationId xmlns:a16="http://schemas.microsoft.com/office/drawing/2014/main" id="{4A20841B-E4A7-1A8F-B6D6-9D8AE8574980}"/>
                  </a:ext>
                </a:extLst>
              </p:cNvPr>
              <p:cNvCxnSpPr>
                <a:cxnSpLocks/>
              </p:cNvCxnSpPr>
              <p:nvPr/>
            </p:nvCxnSpPr>
            <p:spPr>
              <a:xfrm flipH="1">
                <a:off x="9873843" y="2814157"/>
                <a:ext cx="763131" cy="0"/>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7F6584F-EDA5-2A82-AB38-7AB97D2E1F27}"/>
                  </a:ext>
                </a:extLst>
              </p:cNvPr>
              <p:cNvSpPr/>
              <p:nvPr/>
            </p:nvSpPr>
            <p:spPr>
              <a:xfrm>
                <a:off x="10238761" y="2620840"/>
                <a:ext cx="190072" cy="1452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23" name="Oval 22">
                <a:extLst>
                  <a:ext uri="{FF2B5EF4-FFF2-40B4-BE49-F238E27FC236}">
                    <a16:creationId xmlns:a16="http://schemas.microsoft.com/office/drawing/2014/main" id="{E1341049-7328-A004-DA3D-FD3DB9EC2F4B}"/>
                  </a:ext>
                </a:extLst>
              </p:cNvPr>
              <p:cNvSpPr/>
              <p:nvPr/>
            </p:nvSpPr>
            <p:spPr>
              <a:xfrm>
                <a:off x="8885748" y="1830560"/>
                <a:ext cx="890551" cy="503833"/>
              </a:xfrm>
              <a:prstGeom prst="ellipse">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bg1"/>
                    </a:solidFill>
                    <a:latin typeface="Arial" panose="020B0604020202020204" pitchFamily="34" charset="0"/>
                    <a:cs typeface="Arial" panose="020B0604020202020204" pitchFamily="34" charset="0"/>
                  </a:rPr>
                  <a:t>Significant  </a:t>
                </a:r>
              </a:p>
              <a:p>
                <a:pPr algn="ctr"/>
                <a:r>
                  <a:rPr lang="en-US" sz="800" dirty="0">
                    <a:solidFill>
                      <a:schemeClr val="bg1"/>
                    </a:solidFill>
                    <a:latin typeface="Arial" panose="020B0604020202020204" pitchFamily="34" charset="0"/>
                    <a:cs typeface="Arial" panose="020B0604020202020204" pitchFamily="34" charset="0"/>
                  </a:rPr>
                  <a:t>Shareholder</a:t>
                </a:r>
              </a:p>
            </p:txBody>
          </p:sp>
          <p:cxnSp>
            <p:nvCxnSpPr>
              <p:cNvPr id="25" name="Straight Connector 24">
                <a:extLst>
                  <a:ext uri="{FF2B5EF4-FFF2-40B4-BE49-F238E27FC236}">
                    <a16:creationId xmlns:a16="http://schemas.microsoft.com/office/drawing/2014/main" id="{1500B42E-7343-600C-5B98-B4807EE02DD0}"/>
                  </a:ext>
                </a:extLst>
              </p:cNvPr>
              <p:cNvCxnSpPr>
                <a:cxnSpLocks/>
                <a:stCxn id="23" idx="4"/>
                <a:endCxn id="3" idx="0"/>
              </p:cNvCxnSpPr>
              <p:nvPr/>
            </p:nvCxnSpPr>
            <p:spPr>
              <a:xfrm>
                <a:off x="9331024" y="2334393"/>
                <a:ext cx="4297" cy="295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276DE42-0680-BF97-7196-97995ACAC3FE}"/>
                  </a:ext>
                </a:extLst>
              </p:cNvPr>
              <p:cNvCxnSpPr>
                <a:cxnSpLocks/>
              </p:cNvCxnSpPr>
              <p:nvPr/>
            </p:nvCxnSpPr>
            <p:spPr>
              <a:xfrm flipV="1">
                <a:off x="8791662" y="2164360"/>
                <a:ext cx="0" cy="562062"/>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51E38198-E16E-AFD6-E3B8-1127483ACDD4}"/>
                  </a:ext>
                </a:extLst>
              </p:cNvPr>
              <p:cNvSpPr/>
              <p:nvPr/>
            </p:nvSpPr>
            <p:spPr>
              <a:xfrm>
                <a:off x="8503638" y="2261512"/>
                <a:ext cx="190072" cy="1452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sp>
            <p:nvSpPr>
              <p:cNvPr id="56" name="TextBox 55">
                <a:extLst>
                  <a:ext uri="{FF2B5EF4-FFF2-40B4-BE49-F238E27FC236}">
                    <a16:creationId xmlns:a16="http://schemas.microsoft.com/office/drawing/2014/main" id="{74A6F32B-36A5-F00A-A8CB-0832632420C6}"/>
                  </a:ext>
                </a:extLst>
              </p:cNvPr>
              <p:cNvSpPr txBox="1"/>
              <p:nvPr/>
            </p:nvSpPr>
            <p:spPr>
              <a:xfrm>
                <a:off x="8875552" y="3174232"/>
                <a:ext cx="931178" cy="215444"/>
              </a:xfrm>
              <a:prstGeom prst="rect">
                <a:avLst/>
              </a:prstGeom>
              <a:noFill/>
            </p:spPr>
            <p:txBody>
              <a:bodyPr wrap="square" rtlCol="0">
                <a:spAutoFit/>
              </a:bodyPr>
              <a:lstStyle/>
              <a:p>
                <a:pPr algn="ctr"/>
                <a:r>
                  <a:rPr lang="en-US" sz="800" i="1" dirty="0">
                    <a:solidFill>
                      <a:srgbClr val="84A3FE"/>
                    </a:solidFill>
                    <a:latin typeface="Arial" panose="020B0604020202020204" pitchFamily="34" charset="0"/>
                    <a:cs typeface="Arial" panose="020B0604020202020204" pitchFamily="34" charset="0"/>
                  </a:rPr>
                  <a:t>No E&amp;P</a:t>
                </a:r>
              </a:p>
            </p:txBody>
          </p:sp>
          <p:sp>
            <p:nvSpPr>
              <p:cNvPr id="57" name="TextBox 56">
                <a:extLst>
                  <a:ext uri="{FF2B5EF4-FFF2-40B4-BE49-F238E27FC236}">
                    <a16:creationId xmlns:a16="http://schemas.microsoft.com/office/drawing/2014/main" id="{01D92068-69D2-720A-A7D6-86ABE90DBAB9}"/>
                  </a:ext>
                </a:extLst>
              </p:cNvPr>
              <p:cNvSpPr txBox="1"/>
              <p:nvPr/>
            </p:nvSpPr>
            <p:spPr>
              <a:xfrm>
                <a:off x="10890308" y="3234353"/>
                <a:ext cx="931178" cy="215444"/>
              </a:xfrm>
              <a:prstGeom prst="rect">
                <a:avLst/>
              </a:prstGeom>
              <a:noFill/>
            </p:spPr>
            <p:txBody>
              <a:bodyPr wrap="square" rtlCol="0">
                <a:spAutoFit/>
              </a:bodyPr>
              <a:lstStyle/>
              <a:p>
                <a:pPr algn="ctr"/>
                <a:r>
                  <a:rPr lang="en-US" sz="800" i="1" dirty="0">
                    <a:solidFill>
                      <a:srgbClr val="84A3FE"/>
                    </a:solidFill>
                    <a:latin typeface="Arial" panose="020B0604020202020204" pitchFamily="34" charset="0"/>
                    <a:cs typeface="Arial" panose="020B0604020202020204" pitchFamily="34" charset="0"/>
                  </a:rPr>
                  <a:t>E&amp;P</a:t>
                </a:r>
              </a:p>
            </p:txBody>
          </p:sp>
        </p:grpSp>
      </p:grpSp>
    </p:spTree>
    <p:extLst>
      <p:ext uri="{BB962C8B-B14F-4D97-AF65-F5344CB8AC3E}">
        <p14:creationId xmlns:p14="http://schemas.microsoft.com/office/powerpoint/2010/main" val="4063523045"/>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normAutofit fontScale="90000"/>
          </a:bodyPr>
          <a:lstStyle/>
          <a:p>
            <a:r>
              <a:rPr lang="en-US" b="1" dirty="0" err="1">
                <a:latin typeface="Arial" panose="020B0604020202020204" pitchFamily="34" charset="0"/>
                <a:cs typeface="Arial" panose="020B0604020202020204" pitchFamily="34" charset="0"/>
              </a:rPr>
              <a:t>Prospectivity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Section 381 and Treas. Reg. 1.1502-76(b)</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33</a:t>
            </a:fld>
            <a:endParaRPr lang="en-US"/>
          </a:p>
        </p:txBody>
      </p:sp>
      <p:sp>
        <p:nvSpPr>
          <p:cNvPr id="59" name="Content Placeholder 2">
            <a:extLst>
              <a:ext uri="{FF2B5EF4-FFF2-40B4-BE49-F238E27FC236}">
                <a16:creationId xmlns:a16="http://schemas.microsoft.com/office/drawing/2014/main" id="{6407EEF6-2E32-B382-A652-D5932B5141F9}"/>
              </a:ext>
            </a:extLst>
          </p:cNvPr>
          <p:cNvSpPr>
            <a:spLocks noGrp="1"/>
          </p:cNvSpPr>
          <p:nvPr>
            <p:ph idx="1"/>
          </p:nvPr>
        </p:nvSpPr>
        <p:spPr>
          <a:xfrm>
            <a:off x="438149" y="1076325"/>
            <a:ext cx="11172825" cy="5043488"/>
          </a:xfrm>
        </p:spPr>
        <p:txBody>
          <a:bodyPr>
            <a:noAutofit/>
          </a:bodyPr>
          <a:lstStyle/>
          <a:p>
            <a:pPr>
              <a:lnSpc>
                <a:spcPct val="100000"/>
              </a:lnSpc>
              <a:spcBef>
                <a:spcPts val="1200"/>
              </a:spcBef>
              <a:spcAft>
                <a:spcPts val="1200"/>
              </a:spcAft>
            </a:pPr>
            <a:r>
              <a:rPr lang="en-US" sz="1800" dirty="0">
                <a:latin typeface="Arial" panose="020B0604020202020204" pitchFamily="34" charset="0"/>
                <a:cs typeface="Arial" panose="020B0604020202020204" pitchFamily="34" charset="0"/>
              </a:rPr>
              <a:t>In a merger between 3rd parties not involving consolidated members, where transactions occur on the day of the reorganization that give rise to items of income or deduction, is the moment of the merger relevant to determining the tax return on which the items are reported?  Section 381 does not have rules like the “end of the day” rule and the “next day” rule discussed next. </a:t>
            </a:r>
          </a:p>
          <a:p>
            <a:pPr>
              <a:lnSpc>
                <a:spcPct val="100000"/>
              </a:lnSpc>
              <a:spcBef>
                <a:spcPts val="1200"/>
              </a:spcBef>
              <a:spcAft>
                <a:spcPts val="1200"/>
              </a:spcAft>
            </a:pPr>
            <a:r>
              <a:rPr lang="en-US" sz="1800" dirty="0">
                <a:latin typeface="Arial" panose="020B0604020202020204" pitchFamily="34" charset="0"/>
                <a:cs typeface="Arial" panose="020B0604020202020204" pitchFamily="34" charset="0"/>
              </a:rPr>
              <a:t>Treas. Reg. 1.1502-76(b)(1) provides, as relevant here, that if a corporation becomes or ceases to be a member during a consolidated return year, it becomes or ceases to be a member at the end of the day on which its status as a member changes, and its tax year ends for all federal income tax purposes at the end of that day. </a:t>
            </a:r>
          </a:p>
          <a:p>
            <a:pPr>
              <a:lnSpc>
                <a:spcPct val="100000"/>
              </a:lnSpc>
              <a:spcBef>
                <a:spcPts val="1200"/>
              </a:spcBef>
              <a:spcAft>
                <a:spcPts val="1200"/>
              </a:spcAft>
            </a:pPr>
            <a:r>
              <a:rPr lang="en-US" sz="1800" dirty="0">
                <a:latin typeface="Arial" panose="020B0604020202020204" pitchFamily="34" charset="0"/>
                <a:cs typeface="Arial" panose="020B0604020202020204" pitchFamily="34" charset="0"/>
              </a:rPr>
              <a:t>There is debate over whether this rule merely allocate items between the separate and consolidate returns of a corporation, or in fact actually determines the moment at which a corporation joins or leaves the group.</a:t>
            </a:r>
          </a:p>
          <a:p>
            <a:pPr>
              <a:lnSpc>
                <a:spcPct val="100000"/>
              </a:lnSpc>
              <a:spcBef>
                <a:spcPts val="1200"/>
              </a:spcBef>
              <a:spcAft>
                <a:spcPts val="1200"/>
              </a:spcAft>
            </a:pPr>
            <a:r>
              <a:rPr lang="en-US" sz="1800" dirty="0">
                <a:latin typeface="Arial" panose="020B0604020202020204" pitchFamily="34" charset="0"/>
                <a:cs typeface="Arial" panose="020B0604020202020204" pitchFamily="34" charset="0"/>
              </a:rPr>
              <a:t>It largely doesn’t matter, because of the next day rule, which, regardless of when a corporation actually joins or leaves the group, properly allocates items between the separate return and the consolidated return</a:t>
            </a:r>
          </a:p>
          <a:p>
            <a:pPr>
              <a:lnSpc>
                <a:spcPct val="100000"/>
              </a:lnSpc>
              <a:spcBef>
                <a:spcPts val="1200"/>
              </a:spcBef>
              <a:spcAft>
                <a:spcPts val="1200"/>
              </a:spcAft>
            </a:pPr>
            <a:r>
              <a:rPr lang="en-US" sz="1800" dirty="0">
                <a:latin typeface="Arial" panose="020B0604020202020204" pitchFamily="34" charset="0"/>
                <a:cs typeface="Arial" panose="020B0604020202020204" pitchFamily="34" charset="0"/>
              </a:rPr>
              <a:t>Despite this greater sophistication as compared to section 381, some fact patterns are difficult even for Treas. Reg. 1.1502-76, as seen next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881253"/>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err="1">
                <a:latin typeface="Arial" panose="020B0604020202020204" pitchFamily="34" charset="0"/>
                <a:cs typeface="Arial" panose="020B0604020202020204" pitchFamily="34" charset="0"/>
              </a:rPr>
              <a:t>Prospectivity</a:t>
            </a:r>
            <a:r>
              <a:rPr lang="en-US" dirty="0">
                <a:latin typeface="Arial" panose="020B0604020202020204" pitchFamily="34" charset="0"/>
                <a:cs typeface="Arial" panose="020B0604020202020204" pitchFamily="34" charset="0"/>
              </a:rPr>
              <a:t>: Treas. Reg. § 1.1502-76(b) </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5034" y="6365058"/>
            <a:ext cx="2743200" cy="365125"/>
          </a:xfrm>
        </p:spPr>
        <p:txBody>
          <a:bodyPr/>
          <a:lstStyle/>
          <a:p>
            <a:fld id="{65AFAB5D-A498-4573-A847-903418A04ABF}" type="slidenum">
              <a:rPr lang="en-US" smtClean="0"/>
              <a:t>34</a:t>
            </a:fld>
            <a:endParaRPr lang="en-US"/>
          </a:p>
        </p:txBody>
      </p:sp>
      <p:sp>
        <p:nvSpPr>
          <p:cNvPr id="8" name="TextBox 7">
            <a:extLst>
              <a:ext uri="{FF2B5EF4-FFF2-40B4-BE49-F238E27FC236}">
                <a16:creationId xmlns:a16="http://schemas.microsoft.com/office/drawing/2014/main" id="{0EA943E2-2F53-7C90-B835-D8C65756004D}"/>
              </a:ext>
            </a:extLst>
          </p:cNvPr>
          <p:cNvSpPr txBox="1"/>
          <p:nvPr/>
        </p:nvSpPr>
        <p:spPr>
          <a:xfrm>
            <a:off x="417994" y="1437623"/>
            <a:ext cx="5281058" cy="4401205"/>
          </a:xfrm>
          <a:prstGeom prst="rect">
            <a:avLst/>
          </a:prstGeom>
          <a:noFill/>
        </p:spPr>
        <p:txBody>
          <a:bodyPr wrap="square">
            <a:spAutoFit/>
          </a:bodyPr>
          <a:lstStyle>
            <a:defPPr>
              <a:defRPr lang="en-US"/>
            </a:defPPr>
            <a:lvl1pPr indent="0" algn="just">
              <a:lnSpc>
                <a:spcPct val="100000"/>
              </a:lnSpc>
              <a:spcBef>
                <a:spcPts val="1200"/>
              </a:spcBef>
              <a:spcAft>
                <a:spcPts val="1200"/>
              </a:spcAft>
              <a:buNone/>
              <a:defRPr u="sng">
                <a:latin typeface="Arial" panose="020B0604020202020204" pitchFamily="34" charset="0"/>
                <a:cs typeface="Arial" panose="020B0604020202020204" pitchFamily="34" charset="0"/>
              </a:defRPr>
            </a:lvl1pPr>
          </a:lstStyle>
          <a:p>
            <a:pPr algn="l">
              <a:spcAft>
                <a:spcPts val="0"/>
              </a:spcAft>
            </a:pPr>
            <a:r>
              <a:rPr lang="en-US" sz="1400" dirty="0"/>
              <a:t>Facts</a:t>
            </a:r>
            <a:r>
              <a:rPr lang="en-US" sz="1400" u="none" dirty="0"/>
              <a:t>:</a:t>
            </a:r>
          </a:p>
          <a:p>
            <a:pPr marL="285750" indent="-285750" algn="l">
              <a:spcAft>
                <a:spcPts val="0"/>
              </a:spcAft>
              <a:buFont typeface="Arial" panose="020B0604020202020204" pitchFamily="34" charset="0"/>
              <a:buChar char="•"/>
            </a:pPr>
            <a:r>
              <a:rPr lang="en-US" sz="1400" u="none" dirty="0"/>
              <a:t>FP owns USP 1, which is the parent of a consolidated group.</a:t>
            </a:r>
          </a:p>
          <a:p>
            <a:pPr marL="285750" indent="-285750" algn="l">
              <a:spcAft>
                <a:spcPts val="0"/>
              </a:spcAft>
              <a:buFont typeface="Arial" panose="020B0604020202020204" pitchFamily="34" charset="0"/>
              <a:buChar char="•"/>
            </a:pPr>
            <a:r>
              <a:rPr lang="en-US" sz="1400" u="none" dirty="0"/>
              <a:t>USP 1 owns (in addition to one or more affiliated members) CFC. </a:t>
            </a:r>
          </a:p>
          <a:p>
            <a:pPr marL="285750" indent="-285750" algn="l">
              <a:spcAft>
                <a:spcPts val="0"/>
              </a:spcAft>
              <a:buFont typeface="Arial" panose="020B0604020202020204" pitchFamily="34" charset="0"/>
              <a:buChar char="•"/>
            </a:pPr>
            <a:r>
              <a:rPr lang="en-US" sz="1400" u="none" dirty="0"/>
              <a:t>CFC owns USP 2, the parent of a second consolidated group.</a:t>
            </a:r>
          </a:p>
          <a:p>
            <a:pPr marL="285750" indent="-285750" algn="l">
              <a:buFont typeface="Arial" panose="020B0604020202020204" pitchFamily="34" charset="0"/>
              <a:buChar char="•"/>
            </a:pPr>
            <a:r>
              <a:rPr lang="en-US" sz="1400" u="none" dirty="0"/>
              <a:t>The following steps occur in order between noon and 1pm on a particular day: </a:t>
            </a:r>
          </a:p>
          <a:p>
            <a:pPr marL="800100" lvl="1" indent="-342900">
              <a:buAutoNum type="arabicParenBoth"/>
            </a:pPr>
            <a:r>
              <a:rPr lang="en-US" sz="1400" u="none" dirty="0">
                <a:latin typeface="Arial" panose="020B0604020202020204" pitchFamily="34" charset="0"/>
                <a:cs typeface="Arial" panose="020B0604020202020204" pitchFamily="34" charset="0"/>
              </a:rPr>
              <a:t>CFC distributes all the stock of USP 2 to USP 1 in a good section 355(c) distribution; and </a:t>
            </a:r>
          </a:p>
          <a:p>
            <a:pPr lvl="1"/>
            <a:endParaRPr lang="en-US" sz="1400" u="none" dirty="0">
              <a:latin typeface="Arial" panose="020B0604020202020204" pitchFamily="34" charset="0"/>
              <a:cs typeface="Arial" panose="020B0604020202020204" pitchFamily="34" charset="0"/>
            </a:endParaRPr>
          </a:p>
          <a:p>
            <a:pPr marL="800100" lvl="1" indent="-342900">
              <a:buAutoNum type="arabicParenBoth"/>
            </a:pPr>
            <a:r>
              <a:rPr lang="en-US" sz="1400" u="none" dirty="0">
                <a:latin typeface="Arial" panose="020B0604020202020204" pitchFamily="34" charset="0"/>
                <a:cs typeface="Arial" panose="020B0604020202020204" pitchFamily="34" charset="0"/>
              </a:rPr>
              <a:t>USP 2 distributes some appreciated assets to USP 1 in a section 311(b) / section 301 distribution.</a:t>
            </a:r>
          </a:p>
          <a:p>
            <a:pPr algn="l"/>
            <a:endParaRPr lang="en-US" sz="1400" u="none" dirty="0"/>
          </a:p>
          <a:p>
            <a:pPr marL="742950" lvl="1" indent="-285750">
              <a:buFont typeface="+mj-lt"/>
              <a:buAutoNum type="arabicPeriod"/>
            </a:pPr>
            <a:endParaRPr lang="en-US" sz="1400" dirty="0">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AD27ACF6-9F9C-894B-F420-3F954D3D81AE}"/>
              </a:ext>
            </a:extLst>
          </p:cNvPr>
          <p:cNvGrpSpPr/>
          <p:nvPr/>
        </p:nvGrpSpPr>
        <p:grpSpPr>
          <a:xfrm>
            <a:off x="6499638" y="1906098"/>
            <a:ext cx="5150099" cy="3006131"/>
            <a:chOff x="6336672" y="1470172"/>
            <a:chExt cx="5696096" cy="3765227"/>
          </a:xfrm>
        </p:grpSpPr>
        <p:sp>
          <p:nvSpPr>
            <p:cNvPr id="22" name="Rectangle 21">
              <a:extLst>
                <a:ext uri="{FF2B5EF4-FFF2-40B4-BE49-F238E27FC236}">
                  <a16:creationId xmlns:a16="http://schemas.microsoft.com/office/drawing/2014/main" id="{174B96DE-4B99-BB7D-BFFB-4830730D2771}"/>
                </a:ext>
              </a:extLst>
            </p:cNvPr>
            <p:cNvSpPr/>
            <p:nvPr/>
          </p:nvSpPr>
          <p:spPr>
            <a:xfrm>
              <a:off x="7876047" y="2441820"/>
              <a:ext cx="1223394" cy="778647"/>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USP 1</a:t>
              </a:r>
            </a:p>
          </p:txBody>
        </p:sp>
        <p:sp>
          <p:nvSpPr>
            <p:cNvPr id="23" name="Rectangle 22">
              <a:extLst>
                <a:ext uri="{FF2B5EF4-FFF2-40B4-BE49-F238E27FC236}">
                  <a16:creationId xmlns:a16="http://schemas.microsoft.com/office/drawing/2014/main" id="{AA45E4F2-CED3-1EF0-2B03-BB19261A5520}"/>
                </a:ext>
              </a:extLst>
            </p:cNvPr>
            <p:cNvSpPr/>
            <p:nvPr/>
          </p:nvSpPr>
          <p:spPr>
            <a:xfrm>
              <a:off x="7871088" y="3492587"/>
              <a:ext cx="1223394" cy="77864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CFC</a:t>
              </a:r>
            </a:p>
          </p:txBody>
        </p:sp>
        <p:sp>
          <p:nvSpPr>
            <p:cNvPr id="25" name="Rectangle 24">
              <a:extLst>
                <a:ext uri="{FF2B5EF4-FFF2-40B4-BE49-F238E27FC236}">
                  <a16:creationId xmlns:a16="http://schemas.microsoft.com/office/drawing/2014/main" id="{8F74B0F3-003E-8C3B-B451-2F03C5E3356A}"/>
                </a:ext>
              </a:extLst>
            </p:cNvPr>
            <p:cNvSpPr/>
            <p:nvPr/>
          </p:nvSpPr>
          <p:spPr>
            <a:xfrm>
              <a:off x="7879671" y="1470172"/>
              <a:ext cx="1223394" cy="778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FP</a:t>
              </a:r>
            </a:p>
          </p:txBody>
        </p:sp>
        <p:cxnSp>
          <p:nvCxnSpPr>
            <p:cNvPr id="26" name="Straight Connector 25">
              <a:extLst>
                <a:ext uri="{FF2B5EF4-FFF2-40B4-BE49-F238E27FC236}">
                  <a16:creationId xmlns:a16="http://schemas.microsoft.com/office/drawing/2014/main" id="{346D6D71-9D78-BDCB-8334-444AEEAF810F}"/>
                </a:ext>
              </a:extLst>
            </p:cNvPr>
            <p:cNvCxnSpPr>
              <a:cxnSpLocks/>
              <a:stCxn id="25" idx="2"/>
              <a:endCxn id="22" idx="0"/>
            </p:cNvCxnSpPr>
            <p:nvPr/>
          </p:nvCxnSpPr>
          <p:spPr>
            <a:xfrm flipH="1">
              <a:off x="8487744" y="2248819"/>
              <a:ext cx="3624" cy="193001"/>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153F343-BAB7-6B6E-D0FD-38904632A2D7}"/>
                </a:ext>
              </a:extLst>
            </p:cNvPr>
            <p:cNvSpPr/>
            <p:nvPr/>
          </p:nvSpPr>
          <p:spPr>
            <a:xfrm>
              <a:off x="7870190" y="4456752"/>
              <a:ext cx="1223394" cy="778647"/>
            </a:xfrm>
            <a:prstGeom prst="rect">
              <a:avLst/>
            </a:prstGeom>
            <a:solidFill>
              <a:srgbClr val="614146"/>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USP 2</a:t>
              </a:r>
            </a:p>
          </p:txBody>
        </p:sp>
        <p:cxnSp>
          <p:nvCxnSpPr>
            <p:cNvPr id="31" name="Straight Connector 30">
              <a:extLst>
                <a:ext uri="{FF2B5EF4-FFF2-40B4-BE49-F238E27FC236}">
                  <a16:creationId xmlns:a16="http://schemas.microsoft.com/office/drawing/2014/main" id="{40438F2D-26EE-F988-45C4-ACF57A7BD3C7}"/>
                </a:ext>
              </a:extLst>
            </p:cNvPr>
            <p:cNvCxnSpPr>
              <a:stCxn id="23" idx="2"/>
              <a:endCxn id="27" idx="0"/>
            </p:cNvCxnSpPr>
            <p:nvPr/>
          </p:nvCxnSpPr>
          <p:spPr>
            <a:xfrm flipH="1">
              <a:off x="8481887" y="4271234"/>
              <a:ext cx="898" cy="1855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24BE140-1CC9-6125-0A8E-409B774866C5}"/>
                </a:ext>
              </a:extLst>
            </p:cNvPr>
            <p:cNvSpPr/>
            <p:nvPr/>
          </p:nvSpPr>
          <p:spPr>
            <a:xfrm>
              <a:off x="6421810" y="3651994"/>
              <a:ext cx="1223394" cy="778647"/>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USP 1</a:t>
              </a:r>
            </a:p>
          </p:txBody>
        </p:sp>
        <p:sp>
          <p:nvSpPr>
            <p:cNvPr id="36" name="Rectangle 35">
              <a:extLst>
                <a:ext uri="{FF2B5EF4-FFF2-40B4-BE49-F238E27FC236}">
                  <a16:creationId xmlns:a16="http://schemas.microsoft.com/office/drawing/2014/main" id="{7334EDDC-8188-3C21-50E6-704E9CADD532}"/>
                </a:ext>
              </a:extLst>
            </p:cNvPr>
            <p:cNvSpPr/>
            <p:nvPr/>
          </p:nvSpPr>
          <p:spPr>
            <a:xfrm>
              <a:off x="6336672" y="3507554"/>
              <a:ext cx="1223394" cy="778647"/>
            </a:xfrm>
            <a:prstGeom prst="rect">
              <a:avLst/>
            </a:prstGeom>
            <a:solidFill>
              <a:srgbClr val="6141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Affiliated Members</a:t>
              </a:r>
            </a:p>
          </p:txBody>
        </p:sp>
        <p:cxnSp>
          <p:nvCxnSpPr>
            <p:cNvPr id="38" name="Connector: Elbow 37">
              <a:extLst>
                <a:ext uri="{FF2B5EF4-FFF2-40B4-BE49-F238E27FC236}">
                  <a16:creationId xmlns:a16="http://schemas.microsoft.com/office/drawing/2014/main" id="{91CE6626-D54D-7938-5D80-4517F4EDB689}"/>
                </a:ext>
              </a:extLst>
            </p:cNvPr>
            <p:cNvCxnSpPr>
              <a:cxnSpLocks/>
              <a:stCxn id="22" idx="2"/>
              <a:endCxn id="36" idx="0"/>
            </p:cNvCxnSpPr>
            <p:nvPr/>
          </p:nvCxnSpPr>
          <p:spPr>
            <a:xfrm rot="5400000">
              <a:off x="7574514" y="2594323"/>
              <a:ext cx="287087" cy="153937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6C5EC8EF-6F44-A87E-705C-DFF45DEBE36A}"/>
                </a:ext>
              </a:extLst>
            </p:cNvPr>
            <p:cNvSpPr/>
            <p:nvPr/>
          </p:nvSpPr>
          <p:spPr>
            <a:xfrm>
              <a:off x="9276823" y="3598928"/>
              <a:ext cx="251018" cy="230567"/>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1</a:t>
              </a:r>
            </a:p>
          </p:txBody>
        </p:sp>
        <p:sp>
          <p:nvSpPr>
            <p:cNvPr id="41" name="TextBox 40">
              <a:extLst>
                <a:ext uri="{FF2B5EF4-FFF2-40B4-BE49-F238E27FC236}">
                  <a16:creationId xmlns:a16="http://schemas.microsoft.com/office/drawing/2014/main" id="{E85AD694-0F50-F3E0-F588-27F3948135BF}"/>
                </a:ext>
              </a:extLst>
            </p:cNvPr>
            <p:cNvSpPr txBox="1"/>
            <p:nvPr/>
          </p:nvSpPr>
          <p:spPr>
            <a:xfrm>
              <a:off x="9240386" y="3919421"/>
              <a:ext cx="899125" cy="732440"/>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Section 355(c) distribution of USP 2 stock</a:t>
              </a:r>
            </a:p>
          </p:txBody>
        </p:sp>
        <p:cxnSp>
          <p:nvCxnSpPr>
            <p:cNvPr id="44" name="Straight Arrow Connector 43">
              <a:extLst>
                <a:ext uri="{FF2B5EF4-FFF2-40B4-BE49-F238E27FC236}">
                  <a16:creationId xmlns:a16="http://schemas.microsoft.com/office/drawing/2014/main" id="{9103DA23-6D4A-C296-E4BC-CB7D4BFD590C}"/>
                </a:ext>
              </a:extLst>
            </p:cNvPr>
            <p:cNvCxnSpPr>
              <a:cxnSpLocks/>
            </p:cNvCxnSpPr>
            <p:nvPr/>
          </p:nvCxnSpPr>
          <p:spPr>
            <a:xfrm flipV="1">
              <a:off x="9207421" y="3013671"/>
              <a:ext cx="0" cy="864325"/>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A4F4B6-7762-744B-5C71-610F566227B4}"/>
                </a:ext>
              </a:extLst>
            </p:cNvPr>
            <p:cNvCxnSpPr>
              <a:stCxn id="22" idx="2"/>
              <a:endCxn id="23" idx="0"/>
            </p:cNvCxnSpPr>
            <p:nvPr/>
          </p:nvCxnSpPr>
          <p:spPr>
            <a:xfrm flipH="1">
              <a:off x="8482785" y="3220467"/>
              <a:ext cx="4959" cy="272120"/>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E909B14-C483-3C0A-839A-1284BC0A3610}"/>
                </a:ext>
              </a:extLst>
            </p:cNvPr>
            <p:cNvSpPr/>
            <p:nvPr/>
          </p:nvSpPr>
          <p:spPr>
            <a:xfrm>
              <a:off x="10609029" y="3519540"/>
              <a:ext cx="1223394" cy="778647"/>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USP 2</a:t>
              </a:r>
            </a:p>
          </p:txBody>
        </p:sp>
        <p:cxnSp>
          <p:nvCxnSpPr>
            <p:cNvPr id="56" name="Connector: Elbow 55">
              <a:extLst>
                <a:ext uri="{FF2B5EF4-FFF2-40B4-BE49-F238E27FC236}">
                  <a16:creationId xmlns:a16="http://schemas.microsoft.com/office/drawing/2014/main" id="{9E46B03C-4D97-AC04-6779-98FFE19DE566}"/>
                </a:ext>
              </a:extLst>
            </p:cNvPr>
            <p:cNvCxnSpPr>
              <a:stCxn id="22" idx="2"/>
              <a:endCxn id="54" idx="0"/>
            </p:cNvCxnSpPr>
            <p:nvPr/>
          </p:nvCxnSpPr>
          <p:spPr>
            <a:xfrm rot="16200000" flipH="1">
              <a:off x="9704699" y="2003512"/>
              <a:ext cx="299073" cy="2732982"/>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0BABE702-D15B-C181-B0A6-8B179FBBF836}"/>
                </a:ext>
              </a:extLst>
            </p:cNvPr>
            <p:cNvSpPr/>
            <p:nvPr/>
          </p:nvSpPr>
          <p:spPr>
            <a:xfrm>
              <a:off x="10587463" y="2958848"/>
              <a:ext cx="251018" cy="230567"/>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2</a:t>
              </a:r>
            </a:p>
          </p:txBody>
        </p:sp>
        <p:sp>
          <p:nvSpPr>
            <p:cNvPr id="61" name="TextBox 60">
              <a:extLst>
                <a:ext uri="{FF2B5EF4-FFF2-40B4-BE49-F238E27FC236}">
                  <a16:creationId xmlns:a16="http://schemas.microsoft.com/office/drawing/2014/main" id="{91B153EC-0561-4889-2DB2-3F29FAE921F8}"/>
                </a:ext>
              </a:extLst>
            </p:cNvPr>
            <p:cNvSpPr txBox="1"/>
            <p:nvPr/>
          </p:nvSpPr>
          <p:spPr>
            <a:xfrm>
              <a:off x="10920283" y="2506875"/>
              <a:ext cx="1112485" cy="732440"/>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Section 311(b) / 301 distribution of appreciated assets </a:t>
              </a:r>
            </a:p>
          </p:txBody>
        </p:sp>
        <p:cxnSp>
          <p:nvCxnSpPr>
            <p:cNvPr id="62" name="Straight Arrow Connector 61">
              <a:extLst>
                <a:ext uri="{FF2B5EF4-FFF2-40B4-BE49-F238E27FC236}">
                  <a16:creationId xmlns:a16="http://schemas.microsoft.com/office/drawing/2014/main" id="{1266D6B4-6BE4-C046-F403-44279B946782}"/>
                </a:ext>
              </a:extLst>
            </p:cNvPr>
            <p:cNvCxnSpPr>
              <a:cxnSpLocks/>
            </p:cNvCxnSpPr>
            <p:nvPr/>
          </p:nvCxnSpPr>
          <p:spPr>
            <a:xfrm flipH="1" flipV="1">
              <a:off x="9329614" y="2761123"/>
              <a:ext cx="1550125" cy="696685"/>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A6E2D7E3-CA96-5598-E2F1-D3FA5F5B2AE9}"/>
              </a:ext>
            </a:extLst>
          </p:cNvPr>
          <p:cNvSpPr txBox="1"/>
          <p:nvPr/>
        </p:nvSpPr>
        <p:spPr>
          <a:xfrm>
            <a:off x="278674" y="915800"/>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7 – Fun with end of the day and next day</a:t>
            </a:r>
          </a:p>
        </p:txBody>
      </p:sp>
    </p:spTree>
    <p:extLst>
      <p:ext uri="{BB962C8B-B14F-4D97-AF65-F5344CB8AC3E}">
        <p14:creationId xmlns:p14="http://schemas.microsoft.com/office/powerpoint/2010/main" val="2198271725"/>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err="1">
                <a:latin typeface="Arial" panose="020B0604020202020204" pitchFamily="34" charset="0"/>
                <a:cs typeface="Arial" panose="020B0604020202020204" pitchFamily="34" charset="0"/>
              </a:rPr>
              <a:t>Prospectivity</a:t>
            </a:r>
            <a:r>
              <a:rPr lang="en-US" dirty="0">
                <a:latin typeface="Arial" panose="020B0604020202020204" pitchFamily="34" charset="0"/>
                <a:cs typeface="Arial" panose="020B0604020202020204" pitchFamily="34" charset="0"/>
              </a:rPr>
              <a:t>: Treas. Reg. § 1.1502-76(b) </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5034" y="6365058"/>
            <a:ext cx="2743200" cy="365125"/>
          </a:xfrm>
        </p:spPr>
        <p:txBody>
          <a:bodyPr/>
          <a:lstStyle/>
          <a:p>
            <a:fld id="{65AFAB5D-A498-4573-A847-903418A04ABF}" type="slidenum">
              <a:rPr lang="en-US" smtClean="0"/>
              <a:t>35</a:t>
            </a:fld>
            <a:endParaRPr lang="en-US"/>
          </a:p>
        </p:txBody>
      </p:sp>
      <p:sp>
        <p:nvSpPr>
          <p:cNvPr id="8" name="TextBox 7">
            <a:extLst>
              <a:ext uri="{FF2B5EF4-FFF2-40B4-BE49-F238E27FC236}">
                <a16:creationId xmlns:a16="http://schemas.microsoft.com/office/drawing/2014/main" id="{0EA943E2-2F53-7C90-B835-D8C65756004D}"/>
              </a:ext>
            </a:extLst>
          </p:cNvPr>
          <p:cNvSpPr txBox="1"/>
          <p:nvPr/>
        </p:nvSpPr>
        <p:spPr>
          <a:xfrm>
            <a:off x="301035" y="1331297"/>
            <a:ext cx="5919012" cy="4278094"/>
          </a:xfrm>
          <a:prstGeom prst="rect">
            <a:avLst/>
          </a:prstGeom>
          <a:noFill/>
        </p:spPr>
        <p:txBody>
          <a:bodyPr wrap="square">
            <a:spAutoFit/>
          </a:bodyPr>
          <a:lstStyle>
            <a:defPPr>
              <a:defRPr lang="en-US"/>
            </a:defPPr>
            <a:lvl1pPr indent="0" algn="just">
              <a:lnSpc>
                <a:spcPct val="100000"/>
              </a:lnSpc>
              <a:spcBef>
                <a:spcPts val="1200"/>
              </a:spcBef>
              <a:spcAft>
                <a:spcPts val="1200"/>
              </a:spcAft>
              <a:buNone/>
              <a:defRPr u="sng">
                <a:latin typeface="Arial" panose="020B0604020202020204" pitchFamily="34" charset="0"/>
                <a:cs typeface="Arial" panose="020B0604020202020204" pitchFamily="34" charset="0"/>
              </a:defRPr>
            </a:lvl1pPr>
          </a:lstStyle>
          <a:p>
            <a:pPr algn="l">
              <a:spcAft>
                <a:spcPts val="0"/>
              </a:spcAft>
            </a:pPr>
            <a:r>
              <a:rPr lang="en-US" sz="1400" dirty="0"/>
              <a:t>Facts</a:t>
            </a:r>
            <a:r>
              <a:rPr lang="en-US" sz="1400" u="none" dirty="0"/>
              <a:t>:</a:t>
            </a:r>
          </a:p>
          <a:p>
            <a:pPr marL="285750" indent="-285750" algn="l">
              <a:spcAft>
                <a:spcPts val="0"/>
              </a:spcAft>
              <a:buFont typeface="Arial" panose="020B0604020202020204" pitchFamily="34" charset="0"/>
              <a:buChar char="•"/>
            </a:pPr>
            <a:r>
              <a:rPr lang="en-US" sz="1400" u="none" dirty="0"/>
              <a:t>The facts are the same as in Example 7, except that after Step 2 and within the same noon-1pm time period:</a:t>
            </a:r>
          </a:p>
          <a:p>
            <a:pPr marL="742950" lvl="1" indent="-285750">
              <a:buFont typeface="Arial" panose="020B0604020202020204" pitchFamily="34" charset="0"/>
              <a:buChar char="•"/>
            </a:pPr>
            <a:endParaRPr lang="en-US" sz="1400" dirty="0"/>
          </a:p>
          <a:p>
            <a:pPr lvl="1"/>
            <a:r>
              <a:rPr lang="en-US" sz="1400" u="none" dirty="0">
                <a:latin typeface="Arial" panose="020B0604020202020204" pitchFamily="34" charset="0"/>
                <a:cs typeface="Arial" panose="020B0604020202020204" pitchFamily="34" charset="0"/>
              </a:rPr>
              <a:t>(3) USP 1 on-distributes all the stock of USP 2 to FP in a good section 355(c) distribution.</a:t>
            </a:r>
            <a:endParaRPr lang="en-US" sz="1400" dirty="0">
              <a:latin typeface="Arial" panose="020B0604020202020204" pitchFamily="34" charset="0"/>
              <a:cs typeface="Arial" panose="020B0604020202020204" pitchFamily="34" charset="0"/>
            </a:endParaRPr>
          </a:p>
          <a:p>
            <a:pPr lvl="1"/>
            <a:endParaRPr lang="en-US" sz="1400" u="none" dirty="0">
              <a:latin typeface="Arial" panose="020B0604020202020204" pitchFamily="34" charset="0"/>
              <a:cs typeface="Arial" panose="020B0604020202020204" pitchFamily="34" charset="0"/>
            </a:endParaRPr>
          </a:p>
          <a:p>
            <a:pPr algn="l"/>
            <a:r>
              <a:rPr lang="en-US" sz="1400" dirty="0">
                <a:latin typeface="Arial" panose="020B0604020202020204" pitchFamily="34" charset="0"/>
                <a:cs typeface="Arial" panose="020B0604020202020204" pitchFamily="34" charset="0"/>
              </a:rPr>
              <a:t>Next day rule</a:t>
            </a:r>
            <a:endParaRPr lang="en-US" sz="1400" u="none"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u="none" dirty="0"/>
              <a:t>Does USP 2 join the USP 1 consolidated group?</a:t>
            </a:r>
          </a:p>
          <a:p>
            <a:pPr marL="285750" indent="-285750" algn="l">
              <a:buFont typeface="Arial" panose="020B0604020202020204" pitchFamily="34" charset="0"/>
              <a:buChar char="•"/>
            </a:pPr>
            <a:r>
              <a:rPr lang="en-US" sz="1400" u="none" dirty="0"/>
              <a:t>If so, how does the next day rule apply, where USP 2 is not a member at all during the next day? </a:t>
            </a:r>
          </a:p>
          <a:p>
            <a:pPr algn="l"/>
            <a:endParaRPr lang="en-US" sz="1400" u="none" dirty="0"/>
          </a:p>
          <a:p>
            <a:pPr marL="742950" lvl="1" indent="-285750">
              <a:buFont typeface="+mj-lt"/>
              <a:buAutoNum type="arabicPeriod"/>
            </a:pPr>
            <a:endParaRPr lang="en-US" sz="1400" dirty="0">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AD27ACF6-9F9C-894B-F420-3F954D3D81AE}"/>
              </a:ext>
            </a:extLst>
          </p:cNvPr>
          <p:cNvGrpSpPr/>
          <p:nvPr/>
        </p:nvGrpSpPr>
        <p:grpSpPr>
          <a:xfrm>
            <a:off x="6901541" y="1906098"/>
            <a:ext cx="5184133" cy="3006131"/>
            <a:chOff x="6299030" y="1470172"/>
            <a:chExt cx="5733738" cy="3765227"/>
          </a:xfrm>
        </p:grpSpPr>
        <p:sp>
          <p:nvSpPr>
            <p:cNvPr id="22" name="Rectangle 21">
              <a:extLst>
                <a:ext uri="{FF2B5EF4-FFF2-40B4-BE49-F238E27FC236}">
                  <a16:creationId xmlns:a16="http://schemas.microsoft.com/office/drawing/2014/main" id="{174B96DE-4B99-BB7D-BFFB-4830730D2771}"/>
                </a:ext>
              </a:extLst>
            </p:cNvPr>
            <p:cNvSpPr/>
            <p:nvPr/>
          </p:nvSpPr>
          <p:spPr>
            <a:xfrm>
              <a:off x="7876047" y="2441820"/>
              <a:ext cx="1223394" cy="778647"/>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USP 1</a:t>
              </a:r>
            </a:p>
          </p:txBody>
        </p:sp>
        <p:sp>
          <p:nvSpPr>
            <p:cNvPr id="23" name="Rectangle 22">
              <a:extLst>
                <a:ext uri="{FF2B5EF4-FFF2-40B4-BE49-F238E27FC236}">
                  <a16:creationId xmlns:a16="http://schemas.microsoft.com/office/drawing/2014/main" id="{AA45E4F2-CED3-1EF0-2B03-BB19261A5520}"/>
                </a:ext>
              </a:extLst>
            </p:cNvPr>
            <p:cNvSpPr/>
            <p:nvPr/>
          </p:nvSpPr>
          <p:spPr>
            <a:xfrm>
              <a:off x="7871088" y="3492587"/>
              <a:ext cx="1223394" cy="77864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CFC</a:t>
              </a:r>
            </a:p>
          </p:txBody>
        </p:sp>
        <p:sp>
          <p:nvSpPr>
            <p:cNvPr id="25" name="Rectangle 24">
              <a:extLst>
                <a:ext uri="{FF2B5EF4-FFF2-40B4-BE49-F238E27FC236}">
                  <a16:creationId xmlns:a16="http://schemas.microsoft.com/office/drawing/2014/main" id="{8F74B0F3-003E-8C3B-B451-2F03C5E3356A}"/>
                </a:ext>
              </a:extLst>
            </p:cNvPr>
            <p:cNvSpPr/>
            <p:nvPr/>
          </p:nvSpPr>
          <p:spPr>
            <a:xfrm>
              <a:off x="7879671" y="1470172"/>
              <a:ext cx="1223394" cy="778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FP</a:t>
              </a:r>
            </a:p>
          </p:txBody>
        </p:sp>
        <p:cxnSp>
          <p:nvCxnSpPr>
            <p:cNvPr id="26" name="Straight Connector 25">
              <a:extLst>
                <a:ext uri="{FF2B5EF4-FFF2-40B4-BE49-F238E27FC236}">
                  <a16:creationId xmlns:a16="http://schemas.microsoft.com/office/drawing/2014/main" id="{346D6D71-9D78-BDCB-8334-444AEEAF810F}"/>
                </a:ext>
              </a:extLst>
            </p:cNvPr>
            <p:cNvCxnSpPr>
              <a:cxnSpLocks/>
              <a:stCxn id="25" idx="2"/>
              <a:endCxn id="22" idx="0"/>
            </p:cNvCxnSpPr>
            <p:nvPr/>
          </p:nvCxnSpPr>
          <p:spPr>
            <a:xfrm flipH="1">
              <a:off x="8487744" y="2248819"/>
              <a:ext cx="3624" cy="193001"/>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153F343-BAB7-6B6E-D0FD-38904632A2D7}"/>
                </a:ext>
              </a:extLst>
            </p:cNvPr>
            <p:cNvSpPr/>
            <p:nvPr/>
          </p:nvSpPr>
          <p:spPr>
            <a:xfrm>
              <a:off x="7870190" y="4456752"/>
              <a:ext cx="1223394" cy="778647"/>
            </a:xfrm>
            <a:prstGeom prst="rect">
              <a:avLst/>
            </a:prstGeom>
            <a:solidFill>
              <a:srgbClr val="614146"/>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USP 2</a:t>
              </a:r>
            </a:p>
          </p:txBody>
        </p:sp>
        <p:cxnSp>
          <p:nvCxnSpPr>
            <p:cNvPr id="31" name="Straight Connector 30">
              <a:extLst>
                <a:ext uri="{FF2B5EF4-FFF2-40B4-BE49-F238E27FC236}">
                  <a16:creationId xmlns:a16="http://schemas.microsoft.com/office/drawing/2014/main" id="{40438F2D-26EE-F988-45C4-ACF57A7BD3C7}"/>
                </a:ext>
              </a:extLst>
            </p:cNvPr>
            <p:cNvCxnSpPr>
              <a:stCxn id="23" idx="2"/>
              <a:endCxn id="27" idx="0"/>
            </p:cNvCxnSpPr>
            <p:nvPr/>
          </p:nvCxnSpPr>
          <p:spPr>
            <a:xfrm flipH="1">
              <a:off x="8481887" y="4271234"/>
              <a:ext cx="898" cy="1855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24BE140-1CC9-6125-0A8E-409B774866C5}"/>
                </a:ext>
              </a:extLst>
            </p:cNvPr>
            <p:cNvSpPr/>
            <p:nvPr/>
          </p:nvSpPr>
          <p:spPr>
            <a:xfrm>
              <a:off x="6421810" y="3651994"/>
              <a:ext cx="1223394" cy="778647"/>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USP 1</a:t>
              </a:r>
            </a:p>
          </p:txBody>
        </p:sp>
        <p:sp>
          <p:nvSpPr>
            <p:cNvPr id="36" name="Rectangle 35">
              <a:extLst>
                <a:ext uri="{FF2B5EF4-FFF2-40B4-BE49-F238E27FC236}">
                  <a16:creationId xmlns:a16="http://schemas.microsoft.com/office/drawing/2014/main" id="{7334EDDC-8188-3C21-50E6-704E9CADD532}"/>
                </a:ext>
              </a:extLst>
            </p:cNvPr>
            <p:cNvSpPr/>
            <p:nvPr/>
          </p:nvSpPr>
          <p:spPr>
            <a:xfrm>
              <a:off x="6336672" y="3507554"/>
              <a:ext cx="1223394" cy="778647"/>
            </a:xfrm>
            <a:prstGeom prst="rect">
              <a:avLst/>
            </a:prstGeom>
            <a:solidFill>
              <a:srgbClr val="6141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Affiliated Members</a:t>
              </a:r>
            </a:p>
          </p:txBody>
        </p:sp>
        <p:cxnSp>
          <p:nvCxnSpPr>
            <p:cNvPr id="38" name="Connector: Elbow 37">
              <a:extLst>
                <a:ext uri="{FF2B5EF4-FFF2-40B4-BE49-F238E27FC236}">
                  <a16:creationId xmlns:a16="http://schemas.microsoft.com/office/drawing/2014/main" id="{91CE6626-D54D-7938-5D80-4517F4EDB689}"/>
                </a:ext>
              </a:extLst>
            </p:cNvPr>
            <p:cNvCxnSpPr>
              <a:cxnSpLocks/>
              <a:stCxn id="22" idx="2"/>
              <a:endCxn id="36" idx="0"/>
            </p:cNvCxnSpPr>
            <p:nvPr/>
          </p:nvCxnSpPr>
          <p:spPr>
            <a:xfrm rot="5400000">
              <a:off x="7574514" y="2594323"/>
              <a:ext cx="287087" cy="153937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6C5EC8EF-6F44-A87E-705C-DFF45DEBE36A}"/>
                </a:ext>
              </a:extLst>
            </p:cNvPr>
            <p:cNvSpPr/>
            <p:nvPr/>
          </p:nvSpPr>
          <p:spPr>
            <a:xfrm>
              <a:off x="9276823" y="3598928"/>
              <a:ext cx="251018" cy="230567"/>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1</a:t>
              </a:r>
            </a:p>
          </p:txBody>
        </p:sp>
        <p:sp>
          <p:nvSpPr>
            <p:cNvPr id="41" name="TextBox 40">
              <a:extLst>
                <a:ext uri="{FF2B5EF4-FFF2-40B4-BE49-F238E27FC236}">
                  <a16:creationId xmlns:a16="http://schemas.microsoft.com/office/drawing/2014/main" id="{E85AD694-0F50-F3E0-F588-27F3948135BF}"/>
                </a:ext>
              </a:extLst>
            </p:cNvPr>
            <p:cNvSpPr txBox="1"/>
            <p:nvPr/>
          </p:nvSpPr>
          <p:spPr>
            <a:xfrm>
              <a:off x="9240386" y="3919421"/>
              <a:ext cx="899125" cy="732440"/>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Section 355(c) distribution of USP 2 stock</a:t>
              </a:r>
            </a:p>
          </p:txBody>
        </p:sp>
        <p:cxnSp>
          <p:nvCxnSpPr>
            <p:cNvPr id="44" name="Straight Arrow Connector 43">
              <a:extLst>
                <a:ext uri="{FF2B5EF4-FFF2-40B4-BE49-F238E27FC236}">
                  <a16:creationId xmlns:a16="http://schemas.microsoft.com/office/drawing/2014/main" id="{9103DA23-6D4A-C296-E4BC-CB7D4BFD590C}"/>
                </a:ext>
              </a:extLst>
            </p:cNvPr>
            <p:cNvCxnSpPr>
              <a:cxnSpLocks/>
            </p:cNvCxnSpPr>
            <p:nvPr/>
          </p:nvCxnSpPr>
          <p:spPr>
            <a:xfrm flipV="1">
              <a:off x="9207421" y="3013671"/>
              <a:ext cx="0" cy="864325"/>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A4F4B6-7762-744B-5C71-610F566227B4}"/>
                </a:ext>
              </a:extLst>
            </p:cNvPr>
            <p:cNvCxnSpPr>
              <a:stCxn id="22" idx="2"/>
              <a:endCxn id="23" idx="0"/>
            </p:cNvCxnSpPr>
            <p:nvPr/>
          </p:nvCxnSpPr>
          <p:spPr>
            <a:xfrm flipH="1">
              <a:off x="8482785" y="3220467"/>
              <a:ext cx="4959" cy="272120"/>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E909B14-C483-3C0A-839A-1284BC0A3610}"/>
                </a:ext>
              </a:extLst>
            </p:cNvPr>
            <p:cNvSpPr/>
            <p:nvPr/>
          </p:nvSpPr>
          <p:spPr>
            <a:xfrm>
              <a:off x="10609029" y="3519540"/>
              <a:ext cx="1223394" cy="778647"/>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USP 2</a:t>
              </a:r>
            </a:p>
          </p:txBody>
        </p:sp>
        <p:cxnSp>
          <p:nvCxnSpPr>
            <p:cNvPr id="56" name="Connector: Elbow 55">
              <a:extLst>
                <a:ext uri="{FF2B5EF4-FFF2-40B4-BE49-F238E27FC236}">
                  <a16:creationId xmlns:a16="http://schemas.microsoft.com/office/drawing/2014/main" id="{9E46B03C-4D97-AC04-6779-98FFE19DE566}"/>
                </a:ext>
              </a:extLst>
            </p:cNvPr>
            <p:cNvCxnSpPr>
              <a:stCxn id="22" idx="2"/>
              <a:endCxn id="54" idx="0"/>
            </p:cNvCxnSpPr>
            <p:nvPr/>
          </p:nvCxnSpPr>
          <p:spPr>
            <a:xfrm rot="16200000" flipH="1">
              <a:off x="9704699" y="2003512"/>
              <a:ext cx="299073" cy="2732982"/>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0BABE702-D15B-C181-B0A6-8B179FBBF836}"/>
                </a:ext>
              </a:extLst>
            </p:cNvPr>
            <p:cNvSpPr/>
            <p:nvPr/>
          </p:nvSpPr>
          <p:spPr>
            <a:xfrm>
              <a:off x="10587463" y="2958848"/>
              <a:ext cx="251018" cy="230567"/>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2</a:t>
              </a:r>
            </a:p>
          </p:txBody>
        </p:sp>
        <p:sp>
          <p:nvSpPr>
            <p:cNvPr id="61" name="TextBox 60">
              <a:extLst>
                <a:ext uri="{FF2B5EF4-FFF2-40B4-BE49-F238E27FC236}">
                  <a16:creationId xmlns:a16="http://schemas.microsoft.com/office/drawing/2014/main" id="{91B153EC-0561-4889-2DB2-3F29FAE921F8}"/>
                </a:ext>
              </a:extLst>
            </p:cNvPr>
            <p:cNvSpPr txBox="1"/>
            <p:nvPr/>
          </p:nvSpPr>
          <p:spPr>
            <a:xfrm>
              <a:off x="10920283" y="2506875"/>
              <a:ext cx="1112485" cy="732440"/>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Section 311(b) / 301 distribution of appreciated assets </a:t>
              </a:r>
            </a:p>
          </p:txBody>
        </p:sp>
        <p:cxnSp>
          <p:nvCxnSpPr>
            <p:cNvPr id="62" name="Straight Arrow Connector 61">
              <a:extLst>
                <a:ext uri="{FF2B5EF4-FFF2-40B4-BE49-F238E27FC236}">
                  <a16:creationId xmlns:a16="http://schemas.microsoft.com/office/drawing/2014/main" id="{1266D6B4-6BE4-C046-F403-44279B946782}"/>
                </a:ext>
              </a:extLst>
            </p:cNvPr>
            <p:cNvCxnSpPr>
              <a:cxnSpLocks/>
            </p:cNvCxnSpPr>
            <p:nvPr/>
          </p:nvCxnSpPr>
          <p:spPr>
            <a:xfrm flipH="1" flipV="1">
              <a:off x="9329614" y="2761123"/>
              <a:ext cx="1550125" cy="696685"/>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E647A6E0-9142-C92B-EDE3-C3D51BE43D9B}"/>
                </a:ext>
              </a:extLst>
            </p:cNvPr>
            <p:cNvSpPr/>
            <p:nvPr/>
          </p:nvSpPr>
          <p:spPr>
            <a:xfrm>
              <a:off x="7321749" y="2218620"/>
              <a:ext cx="251018" cy="230567"/>
            </a:xfrm>
            <a:prstGeom prst="ellipse">
              <a:avLst/>
            </a:prstGeom>
            <a:solidFill>
              <a:srgbClr val="83A2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3</a:t>
              </a:r>
            </a:p>
          </p:txBody>
        </p:sp>
        <p:sp>
          <p:nvSpPr>
            <p:cNvPr id="69" name="TextBox 68">
              <a:extLst>
                <a:ext uri="{FF2B5EF4-FFF2-40B4-BE49-F238E27FC236}">
                  <a16:creationId xmlns:a16="http://schemas.microsoft.com/office/drawing/2014/main" id="{41684D5F-1264-35BB-FC41-4518A1D661DD}"/>
                </a:ext>
              </a:extLst>
            </p:cNvPr>
            <p:cNvSpPr txBox="1"/>
            <p:nvPr/>
          </p:nvSpPr>
          <p:spPr>
            <a:xfrm>
              <a:off x="6299030" y="2103685"/>
              <a:ext cx="1023258" cy="578243"/>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Section 355(c) distribution of USP 2 stock</a:t>
              </a:r>
            </a:p>
          </p:txBody>
        </p:sp>
        <p:cxnSp>
          <p:nvCxnSpPr>
            <p:cNvPr id="70" name="Straight Arrow Connector 69">
              <a:extLst>
                <a:ext uri="{FF2B5EF4-FFF2-40B4-BE49-F238E27FC236}">
                  <a16:creationId xmlns:a16="http://schemas.microsoft.com/office/drawing/2014/main" id="{0806B345-A283-AE8D-215D-C27DA680695C}"/>
                </a:ext>
              </a:extLst>
            </p:cNvPr>
            <p:cNvCxnSpPr>
              <a:cxnSpLocks/>
            </p:cNvCxnSpPr>
            <p:nvPr/>
          </p:nvCxnSpPr>
          <p:spPr>
            <a:xfrm flipV="1">
              <a:off x="7713901" y="1859785"/>
              <a:ext cx="0" cy="864325"/>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A6E2D7E3-CA96-5598-E2F1-D3FA5F5B2AE9}"/>
              </a:ext>
            </a:extLst>
          </p:cNvPr>
          <p:cNvSpPr txBox="1"/>
          <p:nvPr/>
        </p:nvSpPr>
        <p:spPr>
          <a:xfrm>
            <a:off x="278674" y="915800"/>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8 – Even more fun</a:t>
            </a:r>
          </a:p>
        </p:txBody>
      </p:sp>
    </p:spTree>
    <p:extLst>
      <p:ext uri="{BB962C8B-B14F-4D97-AF65-F5344CB8AC3E}">
        <p14:creationId xmlns:p14="http://schemas.microsoft.com/office/powerpoint/2010/main" val="1489040020"/>
      </p:ext>
    </p:extLst>
  </p:cSld>
  <p:clrMapOvr>
    <a:masterClrMapping/>
  </p:clrMapOvr>
</p:sld>
</file>

<file path=ppt/slides/slide3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P-B — Einstein's Spacetime">
            <a:extLst>
              <a:ext uri="{FF2B5EF4-FFF2-40B4-BE49-F238E27FC236}">
                <a16:creationId xmlns:a16="http://schemas.microsoft.com/office/drawing/2014/main" id="{79209FE1-5DEB-D26D-AB07-1F64DDA95635}"/>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t="18129" r="1" b="26671"/>
          <a:stretch/>
        </p:blipFill>
        <p:spPr bwMode="auto">
          <a:xfrm>
            <a:off x="318976" y="308344"/>
            <a:ext cx="11568224" cy="62200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8B9268A-A82A-5376-A9EF-4D0D7F8D5213}"/>
              </a:ext>
            </a:extLst>
          </p:cNvPr>
          <p:cNvSpPr>
            <a:spLocks noGrp="1"/>
          </p:cNvSpPr>
          <p:nvPr>
            <p:ph type="sldNum" sz="quarter" idx="12"/>
          </p:nvPr>
        </p:nvSpPr>
        <p:spPr>
          <a:xfrm>
            <a:off x="8610600" y="6356350"/>
            <a:ext cx="2743200" cy="365125"/>
          </a:xfrm>
        </p:spPr>
        <p:txBody>
          <a:bodyPr>
            <a:normAutofit/>
          </a:bodyPr>
          <a:lstStyle/>
          <a:p>
            <a:pPr>
              <a:spcAft>
                <a:spcPts val="600"/>
              </a:spcAft>
            </a:pPr>
            <a:fld id="{65AFAB5D-A498-4573-A847-903418A04ABF}" type="slidenum">
              <a:rPr lang="en-US">
                <a:solidFill>
                  <a:srgbClr val="FFFFFF"/>
                </a:solidFill>
              </a:rPr>
              <a:pPr>
                <a:spcAft>
                  <a:spcPts val="600"/>
                </a:spcAft>
              </a:pPr>
              <a:t>36</a:t>
            </a:fld>
            <a:endParaRPr lang="en-US">
              <a:solidFill>
                <a:srgbClr val="FFFFFF"/>
              </a:solidFill>
            </a:endParaRPr>
          </a:p>
        </p:txBody>
      </p:sp>
      <p:sp>
        <p:nvSpPr>
          <p:cNvPr id="6" name="TextBox 5">
            <a:extLst>
              <a:ext uri="{FF2B5EF4-FFF2-40B4-BE49-F238E27FC236}">
                <a16:creationId xmlns:a16="http://schemas.microsoft.com/office/drawing/2014/main" id="{A063B190-19E7-C701-991E-6CF546EBA2EA}"/>
              </a:ext>
            </a:extLst>
          </p:cNvPr>
          <p:cNvSpPr txBox="1"/>
          <p:nvPr/>
        </p:nvSpPr>
        <p:spPr>
          <a:xfrm>
            <a:off x="595423" y="1275907"/>
            <a:ext cx="4805917" cy="1692771"/>
          </a:xfrm>
          <a:prstGeom prst="rect">
            <a:avLst/>
          </a:prstGeom>
          <a:noFill/>
        </p:spPr>
        <p:txBody>
          <a:bodyPr wrap="square" rtlCol="0">
            <a:spAutoFit/>
          </a:bodyPr>
          <a:lstStyle/>
          <a:p>
            <a:r>
              <a:rPr lang="en-US" sz="5200" dirty="0">
                <a:latin typeface="Arial" panose="020B0604020202020204" pitchFamily="34" charset="0"/>
                <a:cs typeface="Arial" panose="020B0604020202020204" pitchFamily="34" charset="0"/>
              </a:rPr>
              <a:t>3.3 </a:t>
            </a:r>
            <a:r>
              <a:rPr lang="en-US" sz="5200" dirty="0" err="1">
                <a:latin typeface="Arial" panose="020B0604020202020204" pitchFamily="34" charset="0"/>
                <a:cs typeface="Arial" panose="020B0604020202020204" pitchFamily="34" charset="0"/>
              </a:rPr>
              <a:t>Arrowsmithery</a:t>
            </a:r>
            <a:endParaRPr lang="en-US" sz="5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226332"/>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err="1">
                <a:latin typeface="Arial" panose="020B0604020202020204" pitchFamily="34" charset="0"/>
                <a:cs typeface="Arial" panose="020B0604020202020204" pitchFamily="34" charset="0"/>
              </a:rPr>
              <a:t>Arrowsmithery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Delayed Asset Transfer</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5034" y="6365058"/>
            <a:ext cx="2743200" cy="365125"/>
          </a:xfrm>
        </p:spPr>
        <p:txBody>
          <a:bodyPr/>
          <a:lstStyle/>
          <a:p>
            <a:fld id="{65AFAB5D-A498-4573-A847-903418A04ABF}" type="slidenum">
              <a:rPr lang="en-US" smtClean="0">
                <a:latin typeface="Arial" panose="020B0604020202020204" pitchFamily="34" charset="0"/>
                <a:cs typeface="Arial" panose="020B0604020202020204" pitchFamily="34" charset="0"/>
              </a:rPr>
              <a:t>37</a:t>
            </a:fld>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EA943E2-2F53-7C90-B835-D8C65756004D}"/>
              </a:ext>
            </a:extLst>
          </p:cNvPr>
          <p:cNvSpPr txBox="1"/>
          <p:nvPr/>
        </p:nvSpPr>
        <p:spPr>
          <a:xfrm>
            <a:off x="378781" y="1344634"/>
            <a:ext cx="11434438" cy="1969770"/>
          </a:xfrm>
          <a:prstGeom prst="rect">
            <a:avLst/>
          </a:prstGeom>
          <a:noFill/>
        </p:spPr>
        <p:txBody>
          <a:bodyPr wrap="square">
            <a:spAutoFit/>
          </a:bodyPr>
          <a:lstStyle>
            <a:defPPr>
              <a:defRPr lang="en-US"/>
            </a:defPPr>
            <a:lvl1pPr indent="0" algn="just">
              <a:lnSpc>
                <a:spcPct val="100000"/>
              </a:lnSpc>
              <a:spcBef>
                <a:spcPts val="1200"/>
              </a:spcBef>
              <a:spcAft>
                <a:spcPts val="1200"/>
              </a:spcAft>
              <a:buNone/>
              <a:defRPr u="sng">
                <a:latin typeface="Arial" panose="020B0604020202020204" pitchFamily="34" charset="0"/>
                <a:cs typeface="Arial" panose="020B0604020202020204" pitchFamily="34" charset="0"/>
              </a:defRPr>
            </a:lvl1pPr>
          </a:lstStyle>
          <a:p>
            <a:pPr algn="l">
              <a:spcBef>
                <a:spcPts val="0"/>
              </a:spcBef>
              <a:spcAft>
                <a:spcPts val="0"/>
              </a:spcAft>
            </a:pPr>
            <a:r>
              <a:rPr lang="en-US" sz="1600" dirty="0"/>
              <a:t>Facts</a:t>
            </a:r>
            <a:r>
              <a:rPr lang="en-US" sz="1600" u="none" dirty="0"/>
              <a:t>: </a:t>
            </a:r>
          </a:p>
          <a:p>
            <a:pPr marL="171450" indent="-171450" algn="l">
              <a:spcBef>
                <a:spcPts val="600"/>
              </a:spcBef>
              <a:spcAft>
                <a:spcPts val="600"/>
              </a:spcAft>
              <a:buFont typeface="Arial" panose="020B0604020202020204" pitchFamily="34" charset="0"/>
              <a:buChar char="•"/>
            </a:pPr>
            <a:r>
              <a:rPr lang="en-US" sz="1600" u="none" dirty="0"/>
              <a:t>As part of the packaging up needed for a public spin, there is an internal spin where certain assets owned by Distributing 1 do not get transferred to Controlled 1 (“</a:t>
            </a:r>
            <a:r>
              <a:rPr lang="en-US" sz="1600" b="1" u="none" dirty="0"/>
              <a:t>Delayed Assets</a:t>
            </a:r>
            <a:r>
              <a:rPr lang="en-US" sz="1600" u="none" dirty="0"/>
              <a:t>”) at the time of Distributing 1’s spin off of Controlled 1 (“</a:t>
            </a:r>
            <a:r>
              <a:rPr lang="en-US" sz="1600" b="1" u="none" dirty="0"/>
              <a:t>Internal Spin</a:t>
            </a:r>
            <a:r>
              <a:rPr lang="en-US" sz="1600" u="none" dirty="0"/>
              <a:t>”). After the spin to the public, the assets are transferred between the two public companies (“</a:t>
            </a:r>
            <a:r>
              <a:rPr lang="en-US" sz="1600" b="1" u="none" dirty="0"/>
              <a:t>Delayed Asset Transfer</a:t>
            </a:r>
            <a:r>
              <a:rPr lang="en-US" sz="1600" u="none" dirty="0"/>
              <a:t>”).</a:t>
            </a:r>
          </a:p>
          <a:p>
            <a:pPr marL="171450" indent="-171450" algn="l">
              <a:spcBef>
                <a:spcPts val="0"/>
              </a:spcBef>
              <a:spcAft>
                <a:spcPts val="0"/>
              </a:spcAft>
              <a:buFont typeface="Arial" panose="020B0604020202020204" pitchFamily="34" charset="0"/>
              <a:buChar char="•"/>
            </a:pPr>
            <a:endParaRPr lang="en-US" sz="1600" u="none" dirty="0"/>
          </a:p>
          <a:p>
            <a:pPr marL="171450" indent="-171450" algn="l">
              <a:spcBef>
                <a:spcPts val="0"/>
              </a:spcBef>
              <a:spcAft>
                <a:spcPts val="0"/>
              </a:spcAft>
              <a:buFont typeface="Arial" panose="020B0604020202020204" pitchFamily="34" charset="0"/>
              <a:buChar char="•"/>
            </a:pPr>
            <a:endParaRPr lang="en-US" sz="1600" u="none" dirty="0"/>
          </a:p>
        </p:txBody>
      </p:sp>
      <p:sp>
        <p:nvSpPr>
          <p:cNvPr id="22" name="Rectangle 21">
            <a:extLst>
              <a:ext uri="{FF2B5EF4-FFF2-40B4-BE49-F238E27FC236}">
                <a16:creationId xmlns:a16="http://schemas.microsoft.com/office/drawing/2014/main" id="{174B96DE-4B99-BB7D-BFFB-4830730D2771}"/>
              </a:ext>
            </a:extLst>
          </p:cNvPr>
          <p:cNvSpPr/>
          <p:nvPr/>
        </p:nvSpPr>
        <p:spPr>
          <a:xfrm>
            <a:off x="8192519" y="4864638"/>
            <a:ext cx="839196" cy="491658"/>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Distributing 2</a:t>
            </a:r>
          </a:p>
        </p:txBody>
      </p:sp>
      <p:sp>
        <p:nvSpPr>
          <p:cNvPr id="23" name="Rectangle 22">
            <a:extLst>
              <a:ext uri="{FF2B5EF4-FFF2-40B4-BE49-F238E27FC236}">
                <a16:creationId xmlns:a16="http://schemas.microsoft.com/office/drawing/2014/main" id="{AA45E4F2-CED3-1EF0-2B03-BB19261A5520}"/>
              </a:ext>
            </a:extLst>
          </p:cNvPr>
          <p:cNvSpPr/>
          <p:nvPr/>
        </p:nvSpPr>
        <p:spPr>
          <a:xfrm>
            <a:off x="8189054" y="5398879"/>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1</a:t>
            </a:r>
          </a:p>
        </p:txBody>
      </p:sp>
      <p:sp>
        <p:nvSpPr>
          <p:cNvPr id="25" name="Rectangle 24">
            <a:extLst>
              <a:ext uri="{FF2B5EF4-FFF2-40B4-BE49-F238E27FC236}">
                <a16:creationId xmlns:a16="http://schemas.microsoft.com/office/drawing/2014/main" id="{8F74B0F3-003E-8C3B-B451-2F03C5E3356A}"/>
              </a:ext>
            </a:extLst>
          </p:cNvPr>
          <p:cNvSpPr/>
          <p:nvPr/>
        </p:nvSpPr>
        <p:spPr>
          <a:xfrm>
            <a:off x="8195051" y="4314586"/>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3</a:t>
            </a:r>
          </a:p>
        </p:txBody>
      </p:sp>
      <p:cxnSp>
        <p:nvCxnSpPr>
          <p:cNvPr id="26" name="Straight Connector 25">
            <a:extLst>
              <a:ext uri="{FF2B5EF4-FFF2-40B4-BE49-F238E27FC236}">
                <a16:creationId xmlns:a16="http://schemas.microsoft.com/office/drawing/2014/main" id="{346D6D71-9D78-BDCB-8334-444AEEAF810F}"/>
              </a:ext>
            </a:extLst>
          </p:cNvPr>
          <p:cNvCxnSpPr>
            <a:cxnSpLocks/>
            <a:stCxn id="25" idx="2"/>
            <a:endCxn id="22" idx="0"/>
          </p:cNvCxnSpPr>
          <p:nvPr/>
        </p:nvCxnSpPr>
        <p:spPr>
          <a:xfrm flipH="1">
            <a:off x="8612117" y="4806244"/>
            <a:ext cx="2533" cy="5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A4F4B6-7762-744B-5C71-610F566227B4}"/>
              </a:ext>
            </a:extLst>
          </p:cNvPr>
          <p:cNvCxnSpPr>
            <a:stCxn id="22" idx="2"/>
            <a:endCxn id="23" idx="0"/>
          </p:cNvCxnSpPr>
          <p:nvPr/>
        </p:nvCxnSpPr>
        <p:spPr>
          <a:xfrm flipH="1">
            <a:off x="8608652" y="5356297"/>
            <a:ext cx="3465" cy="42582"/>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EF54E7C-0079-0C22-D5A4-6170C5CDED41}"/>
              </a:ext>
            </a:extLst>
          </p:cNvPr>
          <p:cNvSpPr/>
          <p:nvPr/>
        </p:nvSpPr>
        <p:spPr>
          <a:xfrm>
            <a:off x="9207760" y="3457761"/>
            <a:ext cx="890551" cy="503833"/>
          </a:xfrm>
          <a:prstGeom prst="ellipse">
            <a:avLst/>
          </a:prstGeom>
          <a:solidFill>
            <a:schemeClr val="bg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tx1"/>
                </a:solidFill>
                <a:latin typeface="Arial" panose="020B0604020202020204" pitchFamily="34" charset="0"/>
                <a:cs typeface="Arial" panose="020B0604020202020204" pitchFamily="34" charset="0"/>
              </a:rPr>
              <a:t>Public</a:t>
            </a:r>
          </a:p>
        </p:txBody>
      </p:sp>
      <p:sp>
        <p:nvSpPr>
          <p:cNvPr id="24" name="Oval 23">
            <a:extLst>
              <a:ext uri="{FF2B5EF4-FFF2-40B4-BE49-F238E27FC236}">
                <a16:creationId xmlns:a16="http://schemas.microsoft.com/office/drawing/2014/main" id="{9A7EB489-3B28-3344-8AF2-953D69EF816A}"/>
              </a:ext>
            </a:extLst>
          </p:cNvPr>
          <p:cNvSpPr/>
          <p:nvPr/>
        </p:nvSpPr>
        <p:spPr>
          <a:xfrm>
            <a:off x="8157512" y="6156867"/>
            <a:ext cx="890551" cy="503833"/>
          </a:xfrm>
          <a:prstGeom prst="ellipse">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latin typeface="Arial" panose="020B0604020202020204" pitchFamily="34" charset="0"/>
                <a:cs typeface="Arial" panose="020B0604020202020204" pitchFamily="34" charset="0"/>
              </a:rPr>
              <a:t>Delayed </a:t>
            </a:r>
          </a:p>
          <a:p>
            <a:pPr algn="ctr"/>
            <a:r>
              <a:rPr lang="en-US" sz="800" dirty="0">
                <a:latin typeface="Arial" panose="020B0604020202020204" pitchFamily="34" charset="0"/>
                <a:cs typeface="Arial" panose="020B0604020202020204" pitchFamily="34" charset="0"/>
              </a:rPr>
              <a:t>Assets</a:t>
            </a:r>
          </a:p>
        </p:txBody>
      </p:sp>
      <p:sp>
        <p:nvSpPr>
          <p:cNvPr id="80" name="TextBox 79">
            <a:extLst>
              <a:ext uri="{FF2B5EF4-FFF2-40B4-BE49-F238E27FC236}">
                <a16:creationId xmlns:a16="http://schemas.microsoft.com/office/drawing/2014/main" id="{EA538292-C83D-84EB-6871-2393223DD03A}"/>
              </a:ext>
            </a:extLst>
          </p:cNvPr>
          <p:cNvSpPr txBox="1"/>
          <p:nvPr/>
        </p:nvSpPr>
        <p:spPr>
          <a:xfrm>
            <a:off x="9053546" y="5307833"/>
            <a:ext cx="1058122" cy="338554"/>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Delayed Asset Transfer</a:t>
            </a:r>
          </a:p>
        </p:txBody>
      </p:sp>
      <p:sp>
        <p:nvSpPr>
          <p:cNvPr id="15" name="Rectangle 14">
            <a:extLst>
              <a:ext uri="{FF2B5EF4-FFF2-40B4-BE49-F238E27FC236}">
                <a16:creationId xmlns:a16="http://schemas.microsoft.com/office/drawing/2014/main" id="{A485F696-A2E7-CF5F-E11A-868F99E96B8C}"/>
              </a:ext>
            </a:extLst>
          </p:cNvPr>
          <p:cNvSpPr/>
          <p:nvPr/>
        </p:nvSpPr>
        <p:spPr>
          <a:xfrm>
            <a:off x="10173722" y="4866116"/>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Controlled 2</a:t>
            </a:r>
          </a:p>
        </p:txBody>
      </p:sp>
      <p:sp>
        <p:nvSpPr>
          <p:cNvPr id="16" name="Rectangle 15">
            <a:extLst>
              <a:ext uri="{FF2B5EF4-FFF2-40B4-BE49-F238E27FC236}">
                <a16:creationId xmlns:a16="http://schemas.microsoft.com/office/drawing/2014/main" id="{1D7324B2-3032-AB60-A204-C8B00CE5CD48}"/>
              </a:ext>
            </a:extLst>
          </p:cNvPr>
          <p:cNvSpPr/>
          <p:nvPr/>
        </p:nvSpPr>
        <p:spPr>
          <a:xfrm>
            <a:off x="10170257" y="5400357"/>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Controlled 1</a:t>
            </a:r>
          </a:p>
        </p:txBody>
      </p:sp>
      <p:sp>
        <p:nvSpPr>
          <p:cNvPr id="17" name="Rectangle 16">
            <a:extLst>
              <a:ext uri="{FF2B5EF4-FFF2-40B4-BE49-F238E27FC236}">
                <a16:creationId xmlns:a16="http://schemas.microsoft.com/office/drawing/2014/main" id="{90602E00-1A6A-B015-1674-A8FFB1D65304}"/>
              </a:ext>
            </a:extLst>
          </p:cNvPr>
          <p:cNvSpPr/>
          <p:nvPr/>
        </p:nvSpPr>
        <p:spPr>
          <a:xfrm>
            <a:off x="10176254" y="4316064"/>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Controlled 3</a:t>
            </a:r>
          </a:p>
        </p:txBody>
      </p:sp>
      <p:cxnSp>
        <p:nvCxnSpPr>
          <p:cNvPr id="18" name="Straight Connector 17">
            <a:extLst>
              <a:ext uri="{FF2B5EF4-FFF2-40B4-BE49-F238E27FC236}">
                <a16:creationId xmlns:a16="http://schemas.microsoft.com/office/drawing/2014/main" id="{08A84363-23BA-85DF-2A87-7A22F6F91D7C}"/>
              </a:ext>
            </a:extLst>
          </p:cNvPr>
          <p:cNvCxnSpPr>
            <a:cxnSpLocks/>
            <a:stCxn id="17" idx="2"/>
            <a:endCxn id="15" idx="0"/>
          </p:cNvCxnSpPr>
          <p:nvPr/>
        </p:nvCxnSpPr>
        <p:spPr>
          <a:xfrm flipH="1">
            <a:off x="10593320" y="4807722"/>
            <a:ext cx="2533" cy="5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7EDB18-57B0-C689-A301-043DE9DB9D81}"/>
              </a:ext>
            </a:extLst>
          </p:cNvPr>
          <p:cNvCxnSpPr>
            <a:stCxn id="15" idx="2"/>
            <a:endCxn id="16" idx="0"/>
          </p:cNvCxnSpPr>
          <p:nvPr/>
        </p:nvCxnSpPr>
        <p:spPr>
          <a:xfrm flipH="1">
            <a:off x="10589855" y="5357775"/>
            <a:ext cx="3465" cy="4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B33FFE-32BC-B648-39AE-BB8E60D7321E}"/>
              </a:ext>
            </a:extLst>
          </p:cNvPr>
          <p:cNvCxnSpPr>
            <a:cxnSpLocks/>
            <a:stCxn id="23" idx="2"/>
            <a:endCxn id="24" idx="0"/>
          </p:cNvCxnSpPr>
          <p:nvPr/>
        </p:nvCxnSpPr>
        <p:spPr>
          <a:xfrm flipH="1">
            <a:off x="8602788" y="5890537"/>
            <a:ext cx="5864" cy="2663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9F17205A-E1F5-48E8-3D63-1BC044935F66}"/>
              </a:ext>
            </a:extLst>
          </p:cNvPr>
          <p:cNvCxnSpPr>
            <a:stCxn id="12" idx="4"/>
            <a:endCxn id="25" idx="0"/>
          </p:cNvCxnSpPr>
          <p:nvPr/>
        </p:nvCxnSpPr>
        <p:spPr>
          <a:xfrm rot="5400000">
            <a:off x="8957347" y="3618897"/>
            <a:ext cx="352992" cy="1038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05B7010-A8F9-05F9-1F12-BB7565369607}"/>
              </a:ext>
            </a:extLst>
          </p:cNvPr>
          <p:cNvCxnSpPr>
            <a:stCxn id="12" idx="4"/>
            <a:endCxn id="17" idx="0"/>
          </p:cNvCxnSpPr>
          <p:nvPr/>
        </p:nvCxnSpPr>
        <p:spPr>
          <a:xfrm rot="16200000" flipH="1">
            <a:off x="9947209" y="3667421"/>
            <a:ext cx="354470" cy="9428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972A35-61BE-6926-07F1-64576728A36C}"/>
              </a:ext>
            </a:extLst>
          </p:cNvPr>
          <p:cNvCxnSpPr>
            <a:cxnSpLocks/>
          </p:cNvCxnSpPr>
          <p:nvPr/>
        </p:nvCxnSpPr>
        <p:spPr>
          <a:xfrm>
            <a:off x="9169424" y="5670993"/>
            <a:ext cx="862345" cy="0"/>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TextBox 5">
            <a:extLst>
              <a:ext uri="{FF2B5EF4-FFF2-40B4-BE49-F238E27FC236}">
                <a16:creationId xmlns:a16="http://schemas.microsoft.com/office/drawing/2014/main" id="{002412CF-9E64-DBE0-D827-D8F6F01D8C23}"/>
              </a:ext>
            </a:extLst>
          </p:cNvPr>
          <p:cNvSpPr txBox="1"/>
          <p:nvPr/>
        </p:nvSpPr>
        <p:spPr>
          <a:xfrm>
            <a:off x="7862605" y="2641830"/>
            <a:ext cx="3604437" cy="61555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Delayed Asset Transfer</a:t>
            </a:r>
          </a:p>
          <a:p>
            <a:pPr algn="ctr">
              <a:spcBef>
                <a:spcPts val="600"/>
              </a:spcBef>
              <a:spcAft>
                <a:spcPts val="600"/>
              </a:spcAft>
            </a:pPr>
            <a:r>
              <a:rPr lang="en-US" sz="1200" b="1" i="1" dirty="0">
                <a:latin typeface="Arial" panose="020B0604020202020204" pitchFamily="34" charset="0"/>
                <a:cs typeface="Arial" panose="020B0604020202020204" pitchFamily="34" charset="0"/>
              </a:rPr>
              <a:t>Year 3</a:t>
            </a:r>
          </a:p>
        </p:txBody>
      </p:sp>
      <p:cxnSp>
        <p:nvCxnSpPr>
          <p:cNvPr id="47" name="Straight Connector 46">
            <a:extLst>
              <a:ext uri="{FF2B5EF4-FFF2-40B4-BE49-F238E27FC236}">
                <a16:creationId xmlns:a16="http://schemas.microsoft.com/office/drawing/2014/main" id="{D26ECB39-E651-B8B7-9A65-D681AA76A9DC}"/>
              </a:ext>
            </a:extLst>
          </p:cNvPr>
          <p:cNvCxnSpPr>
            <a:cxnSpLocks/>
          </p:cNvCxnSpPr>
          <p:nvPr/>
        </p:nvCxnSpPr>
        <p:spPr>
          <a:xfrm>
            <a:off x="6253598" y="2618913"/>
            <a:ext cx="0" cy="40768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5">
            <a:extLst>
              <a:ext uri="{FF2B5EF4-FFF2-40B4-BE49-F238E27FC236}">
                <a16:creationId xmlns:a16="http://schemas.microsoft.com/office/drawing/2014/main" id="{73690287-3961-BF92-EC4F-3206E398DF16}"/>
              </a:ext>
            </a:extLst>
          </p:cNvPr>
          <p:cNvSpPr txBox="1"/>
          <p:nvPr/>
        </p:nvSpPr>
        <p:spPr>
          <a:xfrm>
            <a:off x="888641" y="2631380"/>
            <a:ext cx="3604437" cy="61555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Internal Spin</a:t>
            </a:r>
          </a:p>
          <a:p>
            <a:pPr algn="ctr">
              <a:spcBef>
                <a:spcPts val="600"/>
              </a:spcBef>
              <a:spcAft>
                <a:spcPts val="600"/>
              </a:spcAft>
            </a:pPr>
            <a:r>
              <a:rPr lang="en-US" sz="1200" b="1" i="1" dirty="0">
                <a:latin typeface="Arial" panose="020B0604020202020204" pitchFamily="34" charset="0"/>
                <a:cs typeface="Arial" panose="020B0604020202020204" pitchFamily="34" charset="0"/>
              </a:rPr>
              <a:t>Year 1</a:t>
            </a:r>
          </a:p>
        </p:txBody>
      </p:sp>
      <p:sp>
        <p:nvSpPr>
          <p:cNvPr id="50" name="TextBox 49">
            <a:extLst>
              <a:ext uri="{FF2B5EF4-FFF2-40B4-BE49-F238E27FC236}">
                <a16:creationId xmlns:a16="http://schemas.microsoft.com/office/drawing/2014/main" id="{641A5916-AD93-8025-A543-1702CEDCF977}"/>
              </a:ext>
            </a:extLst>
          </p:cNvPr>
          <p:cNvSpPr txBox="1"/>
          <p:nvPr/>
        </p:nvSpPr>
        <p:spPr>
          <a:xfrm>
            <a:off x="363734" y="876148"/>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9 – delayed asset transfer in a spinoff</a:t>
            </a:r>
          </a:p>
        </p:txBody>
      </p:sp>
      <p:sp>
        <p:nvSpPr>
          <p:cNvPr id="53" name="Rectangle 52">
            <a:extLst>
              <a:ext uri="{FF2B5EF4-FFF2-40B4-BE49-F238E27FC236}">
                <a16:creationId xmlns:a16="http://schemas.microsoft.com/office/drawing/2014/main" id="{37A881D2-3897-11D1-D40D-201AB749BA03}"/>
              </a:ext>
            </a:extLst>
          </p:cNvPr>
          <p:cNvSpPr/>
          <p:nvPr/>
        </p:nvSpPr>
        <p:spPr>
          <a:xfrm>
            <a:off x="2439422" y="4626513"/>
            <a:ext cx="839196" cy="491658"/>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Distributing 2</a:t>
            </a:r>
          </a:p>
        </p:txBody>
      </p:sp>
      <p:sp>
        <p:nvSpPr>
          <p:cNvPr id="54" name="Rectangle 53">
            <a:extLst>
              <a:ext uri="{FF2B5EF4-FFF2-40B4-BE49-F238E27FC236}">
                <a16:creationId xmlns:a16="http://schemas.microsoft.com/office/drawing/2014/main" id="{AC6EDAFE-B14E-A294-24EA-62599F2D2C06}"/>
              </a:ext>
            </a:extLst>
          </p:cNvPr>
          <p:cNvSpPr/>
          <p:nvPr/>
        </p:nvSpPr>
        <p:spPr>
          <a:xfrm>
            <a:off x="2435957" y="5217904"/>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1</a:t>
            </a:r>
          </a:p>
        </p:txBody>
      </p:sp>
      <p:sp>
        <p:nvSpPr>
          <p:cNvPr id="55" name="Rectangle 54">
            <a:extLst>
              <a:ext uri="{FF2B5EF4-FFF2-40B4-BE49-F238E27FC236}">
                <a16:creationId xmlns:a16="http://schemas.microsoft.com/office/drawing/2014/main" id="{E986FD80-6C69-A1EF-0EE7-5063EDFA107E}"/>
              </a:ext>
            </a:extLst>
          </p:cNvPr>
          <p:cNvSpPr/>
          <p:nvPr/>
        </p:nvSpPr>
        <p:spPr>
          <a:xfrm>
            <a:off x="2441954" y="4076461"/>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3</a:t>
            </a:r>
          </a:p>
        </p:txBody>
      </p:sp>
      <p:cxnSp>
        <p:nvCxnSpPr>
          <p:cNvPr id="56" name="Straight Connector 55">
            <a:extLst>
              <a:ext uri="{FF2B5EF4-FFF2-40B4-BE49-F238E27FC236}">
                <a16:creationId xmlns:a16="http://schemas.microsoft.com/office/drawing/2014/main" id="{5E2B52C3-869A-30C6-B58A-1DD7E954576B}"/>
              </a:ext>
            </a:extLst>
          </p:cNvPr>
          <p:cNvCxnSpPr>
            <a:cxnSpLocks/>
            <a:stCxn id="55" idx="2"/>
            <a:endCxn id="53" idx="0"/>
          </p:cNvCxnSpPr>
          <p:nvPr/>
        </p:nvCxnSpPr>
        <p:spPr>
          <a:xfrm flipH="1">
            <a:off x="2859020" y="4568119"/>
            <a:ext cx="2532" cy="5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8CD9AC4-7EBF-F97D-15F5-6F1441B59B98}"/>
              </a:ext>
            </a:extLst>
          </p:cNvPr>
          <p:cNvCxnSpPr>
            <a:stCxn id="53" idx="2"/>
            <a:endCxn id="54" idx="0"/>
          </p:cNvCxnSpPr>
          <p:nvPr/>
        </p:nvCxnSpPr>
        <p:spPr>
          <a:xfrm flipH="1">
            <a:off x="2855555" y="5118171"/>
            <a:ext cx="3465" cy="99733"/>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6C872A01-3883-4192-2D04-854995E7B251}"/>
              </a:ext>
            </a:extLst>
          </p:cNvPr>
          <p:cNvSpPr/>
          <p:nvPr/>
        </p:nvSpPr>
        <p:spPr>
          <a:xfrm>
            <a:off x="2416438" y="3448236"/>
            <a:ext cx="890551" cy="503833"/>
          </a:xfrm>
          <a:prstGeom prst="ellipse">
            <a:avLst/>
          </a:prstGeom>
          <a:solidFill>
            <a:schemeClr val="bg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tx1"/>
                </a:solidFill>
                <a:latin typeface="Arial" panose="020B0604020202020204" pitchFamily="34" charset="0"/>
                <a:cs typeface="Arial" panose="020B0604020202020204" pitchFamily="34" charset="0"/>
              </a:rPr>
              <a:t>Public</a:t>
            </a:r>
          </a:p>
        </p:txBody>
      </p:sp>
      <p:sp>
        <p:nvSpPr>
          <p:cNvPr id="59" name="Oval 58">
            <a:extLst>
              <a:ext uri="{FF2B5EF4-FFF2-40B4-BE49-F238E27FC236}">
                <a16:creationId xmlns:a16="http://schemas.microsoft.com/office/drawing/2014/main" id="{A9A23203-1579-123F-3362-F2BFE96CB89B}"/>
              </a:ext>
            </a:extLst>
          </p:cNvPr>
          <p:cNvSpPr/>
          <p:nvPr/>
        </p:nvSpPr>
        <p:spPr>
          <a:xfrm>
            <a:off x="489887" y="5833017"/>
            <a:ext cx="890551" cy="503833"/>
          </a:xfrm>
          <a:prstGeom prst="ellipse">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latin typeface="Arial" panose="020B0604020202020204" pitchFamily="34" charset="0"/>
                <a:cs typeface="Arial" panose="020B0604020202020204" pitchFamily="34" charset="0"/>
              </a:rPr>
              <a:t>Delayed </a:t>
            </a:r>
          </a:p>
          <a:p>
            <a:pPr algn="ctr"/>
            <a:r>
              <a:rPr lang="en-US" sz="800" dirty="0">
                <a:latin typeface="Arial" panose="020B0604020202020204" pitchFamily="34" charset="0"/>
                <a:cs typeface="Arial" panose="020B0604020202020204" pitchFamily="34" charset="0"/>
              </a:rPr>
              <a:t>Assets</a:t>
            </a:r>
          </a:p>
        </p:txBody>
      </p:sp>
      <p:sp>
        <p:nvSpPr>
          <p:cNvPr id="62" name="TextBox 61">
            <a:extLst>
              <a:ext uri="{FF2B5EF4-FFF2-40B4-BE49-F238E27FC236}">
                <a16:creationId xmlns:a16="http://schemas.microsoft.com/office/drawing/2014/main" id="{2E187461-85AF-70E7-85DD-65E1554A0388}"/>
              </a:ext>
            </a:extLst>
          </p:cNvPr>
          <p:cNvSpPr txBox="1"/>
          <p:nvPr/>
        </p:nvSpPr>
        <p:spPr>
          <a:xfrm>
            <a:off x="3433796" y="5612633"/>
            <a:ext cx="1690654" cy="461665"/>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Section 361(a) transfer of Controlled assets (excluding Delayed Assets)</a:t>
            </a:r>
          </a:p>
        </p:txBody>
      </p:sp>
      <p:sp>
        <p:nvSpPr>
          <p:cNvPr id="65" name="Rectangle 64">
            <a:extLst>
              <a:ext uri="{FF2B5EF4-FFF2-40B4-BE49-F238E27FC236}">
                <a16:creationId xmlns:a16="http://schemas.microsoft.com/office/drawing/2014/main" id="{868DBB23-8750-F589-4321-64E89D2884CB}"/>
              </a:ext>
            </a:extLst>
          </p:cNvPr>
          <p:cNvSpPr/>
          <p:nvPr/>
        </p:nvSpPr>
        <p:spPr>
          <a:xfrm>
            <a:off x="2435957" y="5895657"/>
            <a:ext cx="839196" cy="491658"/>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Controlled 1</a:t>
            </a:r>
          </a:p>
        </p:txBody>
      </p:sp>
      <p:cxnSp>
        <p:nvCxnSpPr>
          <p:cNvPr id="86" name="Straight Arrow Connector 85">
            <a:extLst>
              <a:ext uri="{FF2B5EF4-FFF2-40B4-BE49-F238E27FC236}">
                <a16:creationId xmlns:a16="http://schemas.microsoft.com/office/drawing/2014/main" id="{1F52FE59-13CA-59B6-2C63-E160362B8094}"/>
              </a:ext>
            </a:extLst>
          </p:cNvPr>
          <p:cNvCxnSpPr>
            <a:cxnSpLocks/>
          </p:cNvCxnSpPr>
          <p:nvPr/>
        </p:nvCxnSpPr>
        <p:spPr>
          <a:xfrm>
            <a:off x="3397274" y="5448300"/>
            <a:ext cx="0" cy="581025"/>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4C162D7-F0D8-63C0-988E-E7F9F8122F1A}"/>
              </a:ext>
            </a:extLst>
          </p:cNvPr>
          <p:cNvCxnSpPr>
            <a:cxnSpLocks/>
            <a:stCxn id="58" idx="4"/>
            <a:endCxn id="55" idx="0"/>
          </p:cNvCxnSpPr>
          <p:nvPr/>
        </p:nvCxnSpPr>
        <p:spPr>
          <a:xfrm flipH="1">
            <a:off x="2861552" y="3952069"/>
            <a:ext cx="162" cy="124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2521D438-2F40-0EB6-B030-AAB3D6C80685}"/>
              </a:ext>
            </a:extLst>
          </p:cNvPr>
          <p:cNvCxnSpPr>
            <a:stCxn id="54" idx="2"/>
            <a:endCxn id="59" idx="0"/>
          </p:cNvCxnSpPr>
          <p:nvPr/>
        </p:nvCxnSpPr>
        <p:spPr>
          <a:xfrm rot="5400000">
            <a:off x="1833632" y="4811093"/>
            <a:ext cx="123455" cy="192039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ACA223-FB94-F65D-FBE0-4413F6E70F2C}"/>
              </a:ext>
            </a:extLst>
          </p:cNvPr>
          <p:cNvCxnSpPr>
            <a:cxnSpLocks/>
            <a:stCxn id="54" idx="2"/>
            <a:endCxn id="65" idx="0"/>
          </p:cNvCxnSpPr>
          <p:nvPr/>
        </p:nvCxnSpPr>
        <p:spPr>
          <a:xfrm>
            <a:off x="2855555" y="5709562"/>
            <a:ext cx="0" cy="18609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1FD5FEF7-F306-EB2F-7906-C197D2EC2FAE}"/>
              </a:ext>
            </a:extLst>
          </p:cNvPr>
          <p:cNvSpPr/>
          <p:nvPr/>
        </p:nvSpPr>
        <p:spPr>
          <a:xfrm>
            <a:off x="3577902" y="5439541"/>
            <a:ext cx="190072" cy="1452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136" name="Oval 135">
            <a:extLst>
              <a:ext uri="{FF2B5EF4-FFF2-40B4-BE49-F238E27FC236}">
                <a16:creationId xmlns:a16="http://schemas.microsoft.com/office/drawing/2014/main" id="{7ED6E91F-16F6-262E-7CCF-0896C9D9466C}"/>
              </a:ext>
            </a:extLst>
          </p:cNvPr>
          <p:cNvSpPr/>
          <p:nvPr/>
        </p:nvSpPr>
        <p:spPr>
          <a:xfrm>
            <a:off x="9435777" y="5106166"/>
            <a:ext cx="190072" cy="1452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386145815"/>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err="1">
                <a:latin typeface="Arial" panose="020B0604020202020204" pitchFamily="34" charset="0"/>
                <a:cs typeface="Arial" panose="020B0604020202020204" pitchFamily="34" charset="0"/>
              </a:rPr>
              <a:t>Arrowsmithery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Delayed Asset Transfer</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5034" y="6365058"/>
            <a:ext cx="2743200" cy="365125"/>
          </a:xfrm>
        </p:spPr>
        <p:txBody>
          <a:bodyPr/>
          <a:lstStyle/>
          <a:p>
            <a:fld id="{65AFAB5D-A498-4573-A847-903418A04ABF}" type="slidenum">
              <a:rPr lang="en-US" smtClean="0">
                <a:latin typeface="Arial" panose="020B0604020202020204" pitchFamily="34" charset="0"/>
                <a:cs typeface="Arial" panose="020B0604020202020204" pitchFamily="34" charset="0"/>
              </a:rPr>
              <a:t>38</a:t>
            </a:fld>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EA943E2-2F53-7C90-B835-D8C65756004D}"/>
              </a:ext>
            </a:extLst>
          </p:cNvPr>
          <p:cNvSpPr txBox="1"/>
          <p:nvPr/>
        </p:nvSpPr>
        <p:spPr>
          <a:xfrm>
            <a:off x="381741" y="1503785"/>
            <a:ext cx="6762010" cy="5447645"/>
          </a:xfrm>
          <a:prstGeom prst="rect">
            <a:avLst/>
          </a:prstGeom>
          <a:noFill/>
        </p:spPr>
        <p:txBody>
          <a:bodyPr wrap="square">
            <a:spAutoFit/>
          </a:bodyPr>
          <a:lstStyle>
            <a:defPPr>
              <a:defRPr lang="en-US"/>
            </a:defPPr>
            <a:lvl1pPr indent="0" algn="just">
              <a:lnSpc>
                <a:spcPct val="100000"/>
              </a:lnSpc>
              <a:spcBef>
                <a:spcPts val="1200"/>
              </a:spcBef>
              <a:spcAft>
                <a:spcPts val="1200"/>
              </a:spcAft>
              <a:buNone/>
              <a:defRPr u="sng">
                <a:latin typeface="Arial" panose="020B0604020202020204" pitchFamily="34" charset="0"/>
                <a:cs typeface="Arial" panose="020B0604020202020204" pitchFamily="34" charset="0"/>
              </a:defRPr>
            </a:lvl1pPr>
          </a:lstStyle>
          <a:p>
            <a:pPr algn="l">
              <a:spcBef>
                <a:spcPts val="600"/>
              </a:spcBef>
              <a:spcAft>
                <a:spcPts val="600"/>
              </a:spcAft>
            </a:pPr>
            <a:r>
              <a:rPr lang="en-US" sz="1600" dirty="0"/>
              <a:t>Scope of Arrowsmith</a:t>
            </a:r>
            <a:r>
              <a:rPr lang="en-US" sz="1600" u="none" dirty="0"/>
              <a:t>: </a:t>
            </a:r>
          </a:p>
          <a:p>
            <a:pPr marL="171450" indent="-171450" algn="l">
              <a:spcBef>
                <a:spcPts val="600"/>
              </a:spcBef>
              <a:spcAft>
                <a:spcPts val="600"/>
              </a:spcAft>
              <a:buFont typeface="Arial" panose="020B0604020202020204" pitchFamily="34" charset="0"/>
              <a:buChar char="•"/>
            </a:pPr>
            <a:r>
              <a:rPr lang="en-US" sz="1600" u="none" dirty="0"/>
              <a:t>Most would agree that Distributing 1 would recognize no gain on the Delayed Asset Transfer and that Controlled 1 would have no income.</a:t>
            </a:r>
          </a:p>
          <a:p>
            <a:pPr marL="628650" lvl="1" indent="-1714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Does it matter why the Delayed Assets weren’t transferred at the time of the Internal Spin—e.g., mistake (the Delayed Assets just weren’t identified as “belonging to Controlled 1” at the time of the Internal Spin) vs. regulatory approval (or similar) that needs to occur before the Delayed Assets can be transferred?</a:t>
            </a:r>
          </a:p>
          <a:p>
            <a:pPr marL="628650" lvl="1" indent="-1714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Does it matter if the Delayed Asset Transfer is pursuant to a binding commitment to transfer the Delayed Assets once the contingencies are resolved? </a:t>
            </a:r>
          </a:p>
          <a:p>
            <a:pPr marL="1085850" lvl="2" indent="-1714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Distributing 1 had contributed to Controlled 1 an obligation that constituted debt for tax purposes, and later retired the debt with the Delayed Assets, presumably Distributing 1 would recognize gain; what’s the difference between a debt and a binding commitment that is not debt?</a:t>
            </a:r>
          </a:p>
          <a:p>
            <a:pPr marL="171450" indent="-171450" algn="l">
              <a:spcBef>
                <a:spcPts val="60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71450" indent="-171450" algn="l">
              <a:spcBef>
                <a:spcPts val="600"/>
              </a:spcBef>
              <a:spcAft>
                <a:spcPts val="600"/>
              </a:spcAft>
              <a:buFont typeface="Arial" panose="020B0604020202020204" pitchFamily="34" charset="0"/>
              <a:buChar char="•"/>
            </a:pPr>
            <a:endParaRPr lang="en-US" sz="1600" u="none" dirty="0"/>
          </a:p>
        </p:txBody>
      </p:sp>
      <p:sp>
        <p:nvSpPr>
          <p:cNvPr id="22" name="Rectangle 21">
            <a:extLst>
              <a:ext uri="{FF2B5EF4-FFF2-40B4-BE49-F238E27FC236}">
                <a16:creationId xmlns:a16="http://schemas.microsoft.com/office/drawing/2014/main" id="{174B96DE-4B99-BB7D-BFFB-4830730D2771}"/>
              </a:ext>
            </a:extLst>
          </p:cNvPr>
          <p:cNvSpPr/>
          <p:nvPr/>
        </p:nvSpPr>
        <p:spPr>
          <a:xfrm>
            <a:off x="8609769" y="3919258"/>
            <a:ext cx="839196" cy="491658"/>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Distributing 2</a:t>
            </a:r>
          </a:p>
        </p:txBody>
      </p:sp>
      <p:sp>
        <p:nvSpPr>
          <p:cNvPr id="23" name="Rectangle 22">
            <a:extLst>
              <a:ext uri="{FF2B5EF4-FFF2-40B4-BE49-F238E27FC236}">
                <a16:creationId xmlns:a16="http://schemas.microsoft.com/office/drawing/2014/main" id="{AA45E4F2-CED3-1EF0-2B03-BB19261A5520}"/>
              </a:ext>
            </a:extLst>
          </p:cNvPr>
          <p:cNvSpPr/>
          <p:nvPr/>
        </p:nvSpPr>
        <p:spPr>
          <a:xfrm>
            <a:off x="8606304" y="4453499"/>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1</a:t>
            </a:r>
          </a:p>
        </p:txBody>
      </p:sp>
      <p:sp>
        <p:nvSpPr>
          <p:cNvPr id="25" name="Rectangle 24">
            <a:extLst>
              <a:ext uri="{FF2B5EF4-FFF2-40B4-BE49-F238E27FC236}">
                <a16:creationId xmlns:a16="http://schemas.microsoft.com/office/drawing/2014/main" id="{8F74B0F3-003E-8C3B-B451-2F03C5E3356A}"/>
              </a:ext>
            </a:extLst>
          </p:cNvPr>
          <p:cNvSpPr/>
          <p:nvPr/>
        </p:nvSpPr>
        <p:spPr>
          <a:xfrm>
            <a:off x="8612301" y="3369206"/>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3</a:t>
            </a:r>
          </a:p>
        </p:txBody>
      </p:sp>
      <p:cxnSp>
        <p:nvCxnSpPr>
          <p:cNvPr id="26" name="Straight Connector 25">
            <a:extLst>
              <a:ext uri="{FF2B5EF4-FFF2-40B4-BE49-F238E27FC236}">
                <a16:creationId xmlns:a16="http://schemas.microsoft.com/office/drawing/2014/main" id="{346D6D71-9D78-BDCB-8334-444AEEAF810F}"/>
              </a:ext>
            </a:extLst>
          </p:cNvPr>
          <p:cNvCxnSpPr>
            <a:cxnSpLocks/>
            <a:stCxn id="25" idx="2"/>
            <a:endCxn id="22" idx="0"/>
          </p:cNvCxnSpPr>
          <p:nvPr/>
        </p:nvCxnSpPr>
        <p:spPr>
          <a:xfrm flipH="1">
            <a:off x="9029367" y="3860864"/>
            <a:ext cx="2533" cy="5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A4F4B6-7762-744B-5C71-610F566227B4}"/>
              </a:ext>
            </a:extLst>
          </p:cNvPr>
          <p:cNvCxnSpPr>
            <a:stCxn id="22" idx="2"/>
            <a:endCxn id="23" idx="0"/>
          </p:cNvCxnSpPr>
          <p:nvPr/>
        </p:nvCxnSpPr>
        <p:spPr>
          <a:xfrm flipH="1">
            <a:off x="9025902" y="4410917"/>
            <a:ext cx="3465" cy="42582"/>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EF54E7C-0079-0C22-D5A4-6170C5CDED41}"/>
              </a:ext>
            </a:extLst>
          </p:cNvPr>
          <p:cNvSpPr/>
          <p:nvPr/>
        </p:nvSpPr>
        <p:spPr>
          <a:xfrm>
            <a:off x="9625010" y="2512381"/>
            <a:ext cx="890551" cy="503833"/>
          </a:xfrm>
          <a:prstGeom prst="ellipse">
            <a:avLst/>
          </a:prstGeom>
          <a:solidFill>
            <a:schemeClr val="bg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tx1"/>
                </a:solidFill>
                <a:latin typeface="Arial" panose="020B0604020202020204" pitchFamily="34" charset="0"/>
                <a:cs typeface="Arial" panose="020B0604020202020204" pitchFamily="34" charset="0"/>
              </a:rPr>
              <a:t>Public</a:t>
            </a:r>
          </a:p>
        </p:txBody>
      </p:sp>
      <p:sp>
        <p:nvSpPr>
          <p:cNvPr id="24" name="Oval 23">
            <a:extLst>
              <a:ext uri="{FF2B5EF4-FFF2-40B4-BE49-F238E27FC236}">
                <a16:creationId xmlns:a16="http://schemas.microsoft.com/office/drawing/2014/main" id="{9A7EB489-3B28-3344-8AF2-953D69EF816A}"/>
              </a:ext>
            </a:extLst>
          </p:cNvPr>
          <p:cNvSpPr/>
          <p:nvPr/>
        </p:nvSpPr>
        <p:spPr>
          <a:xfrm>
            <a:off x="8574762" y="5211487"/>
            <a:ext cx="890551" cy="503833"/>
          </a:xfrm>
          <a:prstGeom prst="ellipse">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latin typeface="Arial" panose="020B0604020202020204" pitchFamily="34" charset="0"/>
                <a:cs typeface="Arial" panose="020B0604020202020204" pitchFamily="34" charset="0"/>
              </a:rPr>
              <a:t>Delayed </a:t>
            </a:r>
          </a:p>
          <a:p>
            <a:pPr algn="ctr"/>
            <a:r>
              <a:rPr lang="en-US" sz="800" dirty="0">
                <a:latin typeface="Arial" panose="020B0604020202020204" pitchFamily="34" charset="0"/>
                <a:cs typeface="Arial" panose="020B0604020202020204" pitchFamily="34" charset="0"/>
              </a:rPr>
              <a:t>Assets</a:t>
            </a:r>
          </a:p>
        </p:txBody>
      </p:sp>
      <p:sp>
        <p:nvSpPr>
          <p:cNvPr id="80" name="TextBox 79">
            <a:extLst>
              <a:ext uri="{FF2B5EF4-FFF2-40B4-BE49-F238E27FC236}">
                <a16:creationId xmlns:a16="http://schemas.microsoft.com/office/drawing/2014/main" id="{EA538292-C83D-84EB-6871-2393223DD03A}"/>
              </a:ext>
            </a:extLst>
          </p:cNvPr>
          <p:cNvSpPr txBox="1"/>
          <p:nvPr/>
        </p:nvSpPr>
        <p:spPr>
          <a:xfrm>
            <a:off x="9470796" y="4362453"/>
            <a:ext cx="1058122" cy="338554"/>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Delayed Asset Transfer</a:t>
            </a:r>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876148"/>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9 – Continued</a:t>
            </a:r>
          </a:p>
        </p:txBody>
      </p:sp>
      <p:sp>
        <p:nvSpPr>
          <p:cNvPr id="15" name="Rectangle 14">
            <a:extLst>
              <a:ext uri="{FF2B5EF4-FFF2-40B4-BE49-F238E27FC236}">
                <a16:creationId xmlns:a16="http://schemas.microsoft.com/office/drawing/2014/main" id="{A485F696-A2E7-CF5F-E11A-868F99E96B8C}"/>
              </a:ext>
            </a:extLst>
          </p:cNvPr>
          <p:cNvSpPr/>
          <p:nvPr/>
        </p:nvSpPr>
        <p:spPr>
          <a:xfrm>
            <a:off x="10590972" y="3920736"/>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Controlled 2</a:t>
            </a:r>
          </a:p>
        </p:txBody>
      </p:sp>
      <p:sp>
        <p:nvSpPr>
          <p:cNvPr id="16" name="Rectangle 15">
            <a:extLst>
              <a:ext uri="{FF2B5EF4-FFF2-40B4-BE49-F238E27FC236}">
                <a16:creationId xmlns:a16="http://schemas.microsoft.com/office/drawing/2014/main" id="{1D7324B2-3032-AB60-A204-C8B00CE5CD48}"/>
              </a:ext>
            </a:extLst>
          </p:cNvPr>
          <p:cNvSpPr/>
          <p:nvPr/>
        </p:nvSpPr>
        <p:spPr>
          <a:xfrm>
            <a:off x="10587507" y="4454977"/>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Controlled 1</a:t>
            </a:r>
          </a:p>
        </p:txBody>
      </p:sp>
      <p:sp>
        <p:nvSpPr>
          <p:cNvPr id="17" name="Rectangle 16">
            <a:extLst>
              <a:ext uri="{FF2B5EF4-FFF2-40B4-BE49-F238E27FC236}">
                <a16:creationId xmlns:a16="http://schemas.microsoft.com/office/drawing/2014/main" id="{90602E00-1A6A-B015-1674-A8FFB1D65304}"/>
              </a:ext>
            </a:extLst>
          </p:cNvPr>
          <p:cNvSpPr/>
          <p:nvPr/>
        </p:nvSpPr>
        <p:spPr>
          <a:xfrm>
            <a:off x="10593504" y="3370684"/>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Controlled 3</a:t>
            </a:r>
          </a:p>
        </p:txBody>
      </p:sp>
      <p:cxnSp>
        <p:nvCxnSpPr>
          <p:cNvPr id="18" name="Straight Connector 17">
            <a:extLst>
              <a:ext uri="{FF2B5EF4-FFF2-40B4-BE49-F238E27FC236}">
                <a16:creationId xmlns:a16="http://schemas.microsoft.com/office/drawing/2014/main" id="{08A84363-23BA-85DF-2A87-7A22F6F91D7C}"/>
              </a:ext>
            </a:extLst>
          </p:cNvPr>
          <p:cNvCxnSpPr>
            <a:cxnSpLocks/>
            <a:stCxn id="17" idx="2"/>
            <a:endCxn id="15" idx="0"/>
          </p:cNvCxnSpPr>
          <p:nvPr/>
        </p:nvCxnSpPr>
        <p:spPr>
          <a:xfrm flipH="1">
            <a:off x="11010570" y="3862342"/>
            <a:ext cx="2533" cy="5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7EDB18-57B0-C689-A301-043DE9DB9D81}"/>
              </a:ext>
            </a:extLst>
          </p:cNvPr>
          <p:cNvCxnSpPr>
            <a:stCxn id="15" idx="2"/>
            <a:endCxn id="16" idx="0"/>
          </p:cNvCxnSpPr>
          <p:nvPr/>
        </p:nvCxnSpPr>
        <p:spPr>
          <a:xfrm flipH="1">
            <a:off x="11007105" y="4412395"/>
            <a:ext cx="3465" cy="4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B33FFE-32BC-B648-39AE-BB8E60D7321E}"/>
              </a:ext>
            </a:extLst>
          </p:cNvPr>
          <p:cNvCxnSpPr>
            <a:cxnSpLocks/>
            <a:stCxn id="23" idx="2"/>
            <a:endCxn id="24" idx="0"/>
          </p:cNvCxnSpPr>
          <p:nvPr/>
        </p:nvCxnSpPr>
        <p:spPr>
          <a:xfrm flipH="1">
            <a:off x="9020038" y="4945157"/>
            <a:ext cx="5864" cy="2663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9F17205A-E1F5-48E8-3D63-1BC044935F66}"/>
              </a:ext>
            </a:extLst>
          </p:cNvPr>
          <p:cNvCxnSpPr>
            <a:stCxn id="12" idx="4"/>
            <a:endCxn id="25" idx="0"/>
          </p:cNvCxnSpPr>
          <p:nvPr/>
        </p:nvCxnSpPr>
        <p:spPr>
          <a:xfrm rot="5400000">
            <a:off x="9374597" y="2673517"/>
            <a:ext cx="352992" cy="1038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05B7010-A8F9-05F9-1F12-BB7565369607}"/>
              </a:ext>
            </a:extLst>
          </p:cNvPr>
          <p:cNvCxnSpPr>
            <a:stCxn id="12" idx="4"/>
            <a:endCxn id="17" idx="0"/>
          </p:cNvCxnSpPr>
          <p:nvPr/>
        </p:nvCxnSpPr>
        <p:spPr>
          <a:xfrm rot="16200000" flipH="1">
            <a:off x="10364459" y="2722041"/>
            <a:ext cx="354470" cy="9428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972A35-61BE-6926-07F1-64576728A36C}"/>
              </a:ext>
            </a:extLst>
          </p:cNvPr>
          <p:cNvCxnSpPr>
            <a:cxnSpLocks/>
          </p:cNvCxnSpPr>
          <p:nvPr/>
        </p:nvCxnSpPr>
        <p:spPr>
          <a:xfrm>
            <a:off x="9586674" y="4725613"/>
            <a:ext cx="862345" cy="0"/>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TextBox 5">
            <a:extLst>
              <a:ext uri="{FF2B5EF4-FFF2-40B4-BE49-F238E27FC236}">
                <a16:creationId xmlns:a16="http://schemas.microsoft.com/office/drawing/2014/main" id="{1EA8EEC5-1BF4-A269-0FE0-6B18643DDF11}"/>
              </a:ext>
            </a:extLst>
          </p:cNvPr>
          <p:cNvSpPr txBox="1"/>
          <p:nvPr/>
        </p:nvSpPr>
        <p:spPr>
          <a:xfrm>
            <a:off x="8232456" y="1496610"/>
            <a:ext cx="3604437" cy="61555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Delayed Asset Transfer</a:t>
            </a:r>
          </a:p>
          <a:p>
            <a:pPr algn="ctr">
              <a:spcBef>
                <a:spcPts val="600"/>
              </a:spcBef>
              <a:spcAft>
                <a:spcPts val="600"/>
              </a:spcAft>
            </a:pPr>
            <a:r>
              <a:rPr lang="en-US" sz="1200" b="1" i="1" dirty="0">
                <a:latin typeface="Arial" panose="020B0604020202020204" pitchFamily="34" charset="0"/>
                <a:cs typeface="Arial" panose="020B0604020202020204" pitchFamily="34" charset="0"/>
              </a:rPr>
              <a:t>Year 3</a:t>
            </a:r>
          </a:p>
        </p:txBody>
      </p:sp>
    </p:spTree>
    <p:extLst>
      <p:ext uri="{BB962C8B-B14F-4D97-AF65-F5344CB8AC3E}">
        <p14:creationId xmlns:p14="http://schemas.microsoft.com/office/powerpoint/2010/main" val="360786609"/>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err="1">
                <a:latin typeface="Arial" panose="020B0604020202020204" pitchFamily="34" charset="0"/>
                <a:cs typeface="Arial" panose="020B0604020202020204" pitchFamily="34" charset="0"/>
              </a:rPr>
              <a:t>Arrowsmithery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Delayed Asset Transfer</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5034" y="6365058"/>
            <a:ext cx="2743200" cy="365125"/>
          </a:xfrm>
        </p:spPr>
        <p:txBody>
          <a:bodyPr/>
          <a:lstStyle/>
          <a:p>
            <a:fld id="{65AFAB5D-A498-4573-A847-903418A04ABF}" type="slidenum">
              <a:rPr lang="en-US" smtClean="0"/>
              <a:t>39</a:t>
            </a:fld>
            <a:endParaRPr lang="en-US"/>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89453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9 – Continued</a:t>
            </a:r>
          </a:p>
        </p:txBody>
      </p:sp>
      <p:sp>
        <p:nvSpPr>
          <p:cNvPr id="10" name="TextBox 9">
            <a:extLst>
              <a:ext uri="{FF2B5EF4-FFF2-40B4-BE49-F238E27FC236}">
                <a16:creationId xmlns:a16="http://schemas.microsoft.com/office/drawing/2014/main" id="{F6CBFB3D-1F39-3792-E46E-087546D3BA18}"/>
              </a:ext>
            </a:extLst>
          </p:cNvPr>
          <p:cNvSpPr txBox="1"/>
          <p:nvPr/>
        </p:nvSpPr>
        <p:spPr>
          <a:xfrm>
            <a:off x="363734" y="1410355"/>
            <a:ext cx="7211960" cy="5447645"/>
          </a:xfrm>
          <a:prstGeom prst="rect">
            <a:avLst/>
          </a:prstGeom>
          <a:noFill/>
        </p:spPr>
        <p:txBody>
          <a:bodyPr wrap="square">
            <a:spAutoFit/>
          </a:bodyPr>
          <a:lstStyle/>
          <a:p>
            <a:pPr>
              <a:spcBef>
                <a:spcPts val="600"/>
              </a:spcBef>
              <a:spcAft>
                <a:spcPts val="600"/>
              </a:spcAft>
            </a:pPr>
            <a:r>
              <a:rPr lang="en-US" sz="1600" u="sng" dirty="0">
                <a:latin typeface="Arial" panose="020B0604020202020204" pitchFamily="34" charset="0"/>
                <a:cs typeface="Arial" panose="020B0604020202020204" pitchFamily="34" charset="0"/>
              </a:rPr>
              <a:t>How to apply </a:t>
            </a:r>
            <a:r>
              <a:rPr lang="en-US" sz="1600" i="1" u="sng" dirty="0">
                <a:latin typeface="Arial" panose="020B0604020202020204" pitchFamily="34" charset="0"/>
                <a:cs typeface="Arial" panose="020B0604020202020204" pitchFamily="34" charset="0"/>
              </a:rPr>
              <a:t>Arrowsmith</a:t>
            </a:r>
            <a:r>
              <a:rPr lang="en-US" sz="16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US" sz="1600" u="none" dirty="0">
                <a:latin typeface="Arial" panose="020B0604020202020204" pitchFamily="34" charset="0"/>
                <a:cs typeface="Arial" panose="020B0604020202020204" pitchFamily="34" charset="0"/>
              </a:rPr>
              <a:t>What if the Delayed Asset Transfer includes enough liabilities that there would have been section 357(c) gain if they had been included in the </a:t>
            </a:r>
            <a:r>
              <a:rPr lang="en-US" sz="1600" dirty="0">
                <a:latin typeface="Arial" panose="020B0604020202020204" pitchFamily="34" charset="0"/>
                <a:cs typeface="Arial" panose="020B0604020202020204" pitchFamily="34" charset="0"/>
              </a:rPr>
              <a:t>Internal Spin</a:t>
            </a:r>
            <a:r>
              <a:rPr lang="en-US" sz="1600" u="none" dirty="0">
                <a:latin typeface="Arial" panose="020B0604020202020204" pitchFamily="34" charset="0"/>
                <a:cs typeface="Arial" panose="020B0604020202020204" pitchFamily="34" charset="0"/>
              </a:rPr>
              <a:t>?  </a:t>
            </a:r>
          </a:p>
          <a:p>
            <a:pPr marL="628650" lvl="1" indent="-171450">
              <a:spcBef>
                <a:spcPts val="600"/>
              </a:spcBef>
              <a:spcAft>
                <a:spcPts val="600"/>
              </a:spcAft>
              <a:buFont typeface="Arial" panose="020B0604020202020204" pitchFamily="34" charset="0"/>
              <a:buChar char="•"/>
            </a:pPr>
            <a:r>
              <a:rPr lang="en-US" sz="1600" u="none" dirty="0">
                <a:latin typeface="Arial" panose="020B0604020202020204" pitchFamily="34" charset="0"/>
                <a:cs typeface="Arial" panose="020B0604020202020204" pitchFamily="34" charset="0"/>
              </a:rPr>
              <a:t>This seems like classic </a:t>
            </a:r>
            <a:r>
              <a:rPr lang="en-US" sz="1600" u="none" dirty="0" err="1">
                <a:latin typeface="Arial" panose="020B0604020202020204" pitchFamily="34" charset="0"/>
                <a:cs typeface="Arial" panose="020B0604020202020204" pitchFamily="34" charset="0"/>
              </a:rPr>
              <a:t>Arrowsmithery</a:t>
            </a:r>
            <a:r>
              <a:rPr lang="en-US" sz="1600" u="none" dirty="0">
                <a:latin typeface="Arial" panose="020B0604020202020204" pitchFamily="34" charset="0"/>
                <a:cs typeface="Arial" panose="020B0604020202020204" pitchFamily="34" charset="0"/>
              </a:rPr>
              <a:t>: Distributing 1 would have gain in the year of the Delayed Asset Transfer, not gain in the year of the Internal Spin. </a:t>
            </a:r>
          </a:p>
          <a:p>
            <a:pPr marL="1085850" lvl="2" indent="-171450">
              <a:spcBef>
                <a:spcPts val="600"/>
              </a:spcBef>
              <a:spcAft>
                <a:spcPts val="600"/>
              </a:spcAft>
              <a:buFont typeface="Arial" panose="020B0604020202020204" pitchFamily="34" charset="0"/>
              <a:buChar char="•"/>
            </a:pPr>
            <a:r>
              <a:rPr lang="en-US" sz="1600" u="none" dirty="0">
                <a:latin typeface="Arial" panose="020B0604020202020204" pitchFamily="34" charset="0"/>
                <a:cs typeface="Arial" panose="020B0604020202020204" pitchFamily="34" charset="0"/>
              </a:rPr>
              <a:t>If holding period is relevant to determining character, what holding period should Distributing use—as of the Internal Spin or as of the Delayed Asset Transfer?</a:t>
            </a:r>
          </a:p>
          <a:p>
            <a:pPr marL="1085850" lvl="2" indent="-171450">
              <a:spcBef>
                <a:spcPts val="600"/>
              </a:spcBef>
              <a:spcAft>
                <a:spcPts val="600"/>
              </a:spcAft>
              <a:buFont typeface="Arial" panose="020B0604020202020204" pitchFamily="34" charset="0"/>
              <a:buChar char="•"/>
            </a:pPr>
            <a:r>
              <a:rPr lang="en-US" sz="1600" u="none" dirty="0">
                <a:latin typeface="Arial" panose="020B0604020202020204" pitchFamily="34" charset="0"/>
                <a:cs typeface="Arial" panose="020B0604020202020204" pitchFamily="34" charset="0"/>
              </a:rPr>
              <a:t>If some of the gain could be treated as a dividend under section 1248 amount, what section 1248 E&amp;P should Distributing 1 use—as of the </a:t>
            </a:r>
            <a:r>
              <a:rPr lang="en-US" sz="1600" dirty="0">
                <a:latin typeface="Arial" panose="020B0604020202020204" pitchFamily="34" charset="0"/>
                <a:cs typeface="Arial" panose="020B0604020202020204" pitchFamily="34" charset="0"/>
              </a:rPr>
              <a:t>date of the Internal Spin </a:t>
            </a:r>
            <a:r>
              <a:rPr lang="en-US" sz="1600" u="none" dirty="0">
                <a:latin typeface="Arial" panose="020B0604020202020204" pitchFamily="34" charset="0"/>
                <a:cs typeface="Arial" panose="020B0604020202020204" pitchFamily="34" charset="0"/>
              </a:rPr>
              <a:t>or as of the Delayed Asset Transfer? </a:t>
            </a:r>
          </a:p>
          <a:p>
            <a:pPr marL="171450" indent="-171450">
              <a:spcBef>
                <a:spcPts val="600"/>
              </a:spcBef>
              <a:spcAft>
                <a:spcPts val="600"/>
              </a:spcAft>
              <a:buFont typeface="Arial" panose="020B0604020202020204" pitchFamily="34" charset="0"/>
              <a:buChar char="•"/>
            </a:pPr>
            <a:r>
              <a:rPr lang="en-US" sz="1600" u="none" dirty="0">
                <a:latin typeface="Arial" panose="020B0604020202020204" pitchFamily="34" charset="0"/>
                <a:cs typeface="Arial" panose="020B0604020202020204" pitchFamily="34" charset="0"/>
              </a:rPr>
              <a:t>What if the Delayed Assets are transferred by Distributing 1 directly to Controlled 3? </a:t>
            </a:r>
          </a:p>
          <a:p>
            <a:pPr marL="628650" lvl="1" indent="-171450">
              <a:spcBef>
                <a:spcPts val="600"/>
              </a:spcBef>
              <a:spcAft>
                <a:spcPts val="600"/>
              </a:spcAft>
              <a:buFont typeface="Arial" panose="020B0604020202020204" pitchFamily="34" charset="0"/>
              <a:buChar char="•"/>
            </a:pPr>
            <a:r>
              <a:rPr lang="en-US" sz="1600" u="none" dirty="0">
                <a:latin typeface="Arial" panose="020B0604020202020204" pitchFamily="34" charset="0"/>
                <a:cs typeface="Arial" panose="020B0604020202020204" pitchFamily="34" charset="0"/>
              </a:rPr>
              <a:t>Is </a:t>
            </a:r>
            <a:r>
              <a:rPr lang="en-US" sz="1600" i="1" u="none" dirty="0">
                <a:latin typeface="Arial" panose="020B0604020202020204" pitchFamily="34" charset="0"/>
                <a:cs typeface="Arial" panose="020B0604020202020204" pitchFamily="34" charset="0"/>
              </a:rPr>
              <a:t>Arrowsmith</a:t>
            </a:r>
            <a:r>
              <a:rPr lang="en-US" sz="1600" u="none" dirty="0">
                <a:latin typeface="Arial" panose="020B0604020202020204" pitchFamily="34" charset="0"/>
                <a:cs typeface="Arial" panose="020B0604020202020204" pitchFamily="34" charset="0"/>
              </a:rPr>
              <a:t> turned off and thus Distributing 1 has gain (under section 1001)?  Or does Controlled 1 have gain under section 311(b)?</a:t>
            </a:r>
          </a:p>
        </p:txBody>
      </p:sp>
      <p:sp>
        <p:nvSpPr>
          <p:cNvPr id="23" name="Rectangle 22">
            <a:extLst>
              <a:ext uri="{FF2B5EF4-FFF2-40B4-BE49-F238E27FC236}">
                <a16:creationId xmlns:a16="http://schemas.microsoft.com/office/drawing/2014/main" id="{B24F0739-2548-CF8A-4A8A-394FACB81E2C}"/>
              </a:ext>
            </a:extLst>
          </p:cNvPr>
          <p:cNvSpPr/>
          <p:nvPr/>
        </p:nvSpPr>
        <p:spPr>
          <a:xfrm>
            <a:off x="8609769" y="3919258"/>
            <a:ext cx="839196" cy="491658"/>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Distributing 2</a:t>
            </a:r>
          </a:p>
        </p:txBody>
      </p:sp>
      <p:sp>
        <p:nvSpPr>
          <p:cNvPr id="24" name="Rectangle 23">
            <a:extLst>
              <a:ext uri="{FF2B5EF4-FFF2-40B4-BE49-F238E27FC236}">
                <a16:creationId xmlns:a16="http://schemas.microsoft.com/office/drawing/2014/main" id="{0693489A-ED62-DD0A-4D14-15ACFD63173F}"/>
              </a:ext>
            </a:extLst>
          </p:cNvPr>
          <p:cNvSpPr/>
          <p:nvPr/>
        </p:nvSpPr>
        <p:spPr>
          <a:xfrm>
            <a:off x="8606304" y="4453499"/>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1</a:t>
            </a:r>
          </a:p>
        </p:txBody>
      </p:sp>
      <p:sp>
        <p:nvSpPr>
          <p:cNvPr id="25" name="Rectangle 24">
            <a:extLst>
              <a:ext uri="{FF2B5EF4-FFF2-40B4-BE49-F238E27FC236}">
                <a16:creationId xmlns:a16="http://schemas.microsoft.com/office/drawing/2014/main" id="{76E530FB-0D69-17EE-967F-37A5123486FB}"/>
              </a:ext>
            </a:extLst>
          </p:cNvPr>
          <p:cNvSpPr/>
          <p:nvPr/>
        </p:nvSpPr>
        <p:spPr>
          <a:xfrm>
            <a:off x="8612301" y="3369206"/>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3</a:t>
            </a:r>
          </a:p>
        </p:txBody>
      </p:sp>
      <p:cxnSp>
        <p:nvCxnSpPr>
          <p:cNvPr id="26" name="Straight Connector 25">
            <a:extLst>
              <a:ext uri="{FF2B5EF4-FFF2-40B4-BE49-F238E27FC236}">
                <a16:creationId xmlns:a16="http://schemas.microsoft.com/office/drawing/2014/main" id="{E91DD6A0-E29A-0013-2E32-A1BE88E844CE}"/>
              </a:ext>
            </a:extLst>
          </p:cNvPr>
          <p:cNvCxnSpPr>
            <a:cxnSpLocks/>
            <a:stCxn id="25" idx="2"/>
            <a:endCxn id="23" idx="0"/>
          </p:cNvCxnSpPr>
          <p:nvPr/>
        </p:nvCxnSpPr>
        <p:spPr>
          <a:xfrm flipH="1">
            <a:off x="9029367" y="3860864"/>
            <a:ext cx="2533" cy="5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A03A903-5659-53DE-C222-17256FC6ED57}"/>
              </a:ext>
            </a:extLst>
          </p:cNvPr>
          <p:cNvCxnSpPr>
            <a:stCxn id="23" idx="2"/>
            <a:endCxn id="24" idx="0"/>
          </p:cNvCxnSpPr>
          <p:nvPr/>
        </p:nvCxnSpPr>
        <p:spPr>
          <a:xfrm flipH="1">
            <a:off x="9025902" y="4410917"/>
            <a:ext cx="3465" cy="42582"/>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F5EAE69-4AE2-F4C1-B382-D169EBA4EE2A}"/>
              </a:ext>
            </a:extLst>
          </p:cNvPr>
          <p:cNvSpPr/>
          <p:nvPr/>
        </p:nvSpPr>
        <p:spPr>
          <a:xfrm>
            <a:off x="9625010" y="2512381"/>
            <a:ext cx="890551" cy="503833"/>
          </a:xfrm>
          <a:prstGeom prst="ellipse">
            <a:avLst/>
          </a:prstGeom>
          <a:solidFill>
            <a:schemeClr val="bg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tx1"/>
                </a:solidFill>
                <a:latin typeface="Arial" panose="020B0604020202020204" pitchFamily="34" charset="0"/>
                <a:cs typeface="Arial" panose="020B0604020202020204" pitchFamily="34" charset="0"/>
              </a:rPr>
              <a:t>Public</a:t>
            </a:r>
          </a:p>
        </p:txBody>
      </p:sp>
      <p:sp>
        <p:nvSpPr>
          <p:cNvPr id="29" name="Oval 28">
            <a:extLst>
              <a:ext uri="{FF2B5EF4-FFF2-40B4-BE49-F238E27FC236}">
                <a16:creationId xmlns:a16="http://schemas.microsoft.com/office/drawing/2014/main" id="{A6D046CF-1948-9BAE-B2AE-08DD40908EFB}"/>
              </a:ext>
            </a:extLst>
          </p:cNvPr>
          <p:cNvSpPr/>
          <p:nvPr/>
        </p:nvSpPr>
        <p:spPr>
          <a:xfrm>
            <a:off x="8574762" y="5211487"/>
            <a:ext cx="890551" cy="503833"/>
          </a:xfrm>
          <a:prstGeom prst="ellipse">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latin typeface="Arial" panose="020B0604020202020204" pitchFamily="34" charset="0"/>
                <a:cs typeface="Arial" panose="020B0604020202020204" pitchFamily="34" charset="0"/>
              </a:rPr>
              <a:t>Delayed </a:t>
            </a:r>
          </a:p>
          <a:p>
            <a:pPr algn="ctr"/>
            <a:r>
              <a:rPr lang="en-US" sz="800" dirty="0">
                <a:latin typeface="Arial" panose="020B0604020202020204" pitchFamily="34" charset="0"/>
                <a:cs typeface="Arial" panose="020B0604020202020204" pitchFamily="34" charset="0"/>
              </a:rPr>
              <a:t>Assets</a:t>
            </a:r>
          </a:p>
        </p:txBody>
      </p:sp>
      <p:sp>
        <p:nvSpPr>
          <p:cNvPr id="30" name="TextBox 29">
            <a:extLst>
              <a:ext uri="{FF2B5EF4-FFF2-40B4-BE49-F238E27FC236}">
                <a16:creationId xmlns:a16="http://schemas.microsoft.com/office/drawing/2014/main" id="{90623D79-1C73-DECC-FC67-F6A3FD9BB55A}"/>
              </a:ext>
            </a:extLst>
          </p:cNvPr>
          <p:cNvSpPr txBox="1"/>
          <p:nvPr/>
        </p:nvSpPr>
        <p:spPr>
          <a:xfrm>
            <a:off x="9470796" y="4362453"/>
            <a:ext cx="1058122" cy="338554"/>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Delayed Asset Transfer</a:t>
            </a:r>
          </a:p>
        </p:txBody>
      </p:sp>
      <p:sp>
        <p:nvSpPr>
          <p:cNvPr id="31" name="Rectangle 30">
            <a:extLst>
              <a:ext uri="{FF2B5EF4-FFF2-40B4-BE49-F238E27FC236}">
                <a16:creationId xmlns:a16="http://schemas.microsoft.com/office/drawing/2014/main" id="{C4BE6B7A-2D1B-1E05-B1A7-01B58DE95FCF}"/>
              </a:ext>
            </a:extLst>
          </p:cNvPr>
          <p:cNvSpPr/>
          <p:nvPr/>
        </p:nvSpPr>
        <p:spPr>
          <a:xfrm>
            <a:off x="10590972" y="3920736"/>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Controlled 2</a:t>
            </a:r>
          </a:p>
        </p:txBody>
      </p:sp>
      <p:sp>
        <p:nvSpPr>
          <p:cNvPr id="64" name="Rectangle 63">
            <a:extLst>
              <a:ext uri="{FF2B5EF4-FFF2-40B4-BE49-F238E27FC236}">
                <a16:creationId xmlns:a16="http://schemas.microsoft.com/office/drawing/2014/main" id="{8CD18EE8-8D7C-ACC4-6147-E8F5B8B3A12F}"/>
              </a:ext>
            </a:extLst>
          </p:cNvPr>
          <p:cNvSpPr/>
          <p:nvPr/>
        </p:nvSpPr>
        <p:spPr>
          <a:xfrm>
            <a:off x="10587507" y="4454977"/>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Controlled 1</a:t>
            </a:r>
          </a:p>
        </p:txBody>
      </p:sp>
      <p:sp>
        <p:nvSpPr>
          <p:cNvPr id="65" name="Rectangle 64">
            <a:extLst>
              <a:ext uri="{FF2B5EF4-FFF2-40B4-BE49-F238E27FC236}">
                <a16:creationId xmlns:a16="http://schemas.microsoft.com/office/drawing/2014/main" id="{89FA16B6-E3CE-CE16-3A1C-2751B1F704F6}"/>
              </a:ext>
            </a:extLst>
          </p:cNvPr>
          <p:cNvSpPr/>
          <p:nvPr/>
        </p:nvSpPr>
        <p:spPr>
          <a:xfrm>
            <a:off x="10593504" y="3370684"/>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Controlled 3</a:t>
            </a:r>
          </a:p>
        </p:txBody>
      </p:sp>
      <p:cxnSp>
        <p:nvCxnSpPr>
          <p:cNvPr id="66" name="Straight Connector 65">
            <a:extLst>
              <a:ext uri="{FF2B5EF4-FFF2-40B4-BE49-F238E27FC236}">
                <a16:creationId xmlns:a16="http://schemas.microsoft.com/office/drawing/2014/main" id="{14DD59ED-CF15-23DB-A540-9ACDEAA9D333}"/>
              </a:ext>
            </a:extLst>
          </p:cNvPr>
          <p:cNvCxnSpPr>
            <a:cxnSpLocks/>
            <a:stCxn id="65" idx="2"/>
            <a:endCxn id="31" idx="0"/>
          </p:cNvCxnSpPr>
          <p:nvPr/>
        </p:nvCxnSpPr>
        <p:spPr>
          <a:xfrm flipH="1">
            <a:off x="11010570" y="3862342"/>
            <a:ext cx="2533" cy="5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2CDC420-35EE-0F48-112A-8D83DDD88340}"/>
              </a:ext>
            </a:extLst>
          </p:cNvPr>
          <p:cNvCxnSpPr>
            <a:stCxn id="31" idx="2"/>
            <a:endCxn id="64" idx="0"/>
          </p:cNvCxnSpPr>
          <p:nvPr/>
        </p:nvCxnSpPr>
        <p:spPr>
          <a:xfrm flipH="1">
            <a:off x="11007105" y="4412395"/>
            <a:ext cx="3465" cy="4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0DB9E5-B989-70E6-2B07-81D3BBD17288}"/>
              </a:ext>
            </a:extLst>
          </p:cNvPr>
          <p:cNvCxnSpPr>
            <a:cxnSpLocks/>
            <a:stCxn id="24" idx="2"/>
            <a:endCxn id="29" idx="0"/>
          </p:cNvCxnSpPr>
          <p:nvPr/>
        </p:nvCxnSpPr>
        <p:spPr>
          <a:xfrm flipH="1">
            <a:off x="9020038" y="4945157"/>
            <a:ext cx="5864" cy="2663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2A3A1515-4172-56BF-0262-22AB1A95A7CC}"/>
              </a:ext>
            </a:extLst>
          </p:cNvPr>
          <p:cNvCxnSpPr>
            <a:stCxn id="28" idx="4"/>
            <a:endCxn id="25" idx="0"/>
          </p:cNvCxnSpPr>
          <p:nvPr/>
        </p:nvCxnSpPr>
        <p:spPr>
          <a:xfrm rot="5400000">
            <a:off x="9374597" y="2673517"/>
            <a:ext cx="352992" cy="1038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AFC6F4AD-86C2-074F-CC4C-7C6242E82EAF}"/>
              </a:ext>
            </a:extLst>
          </p:cNvPr>
          <p:cNvCxnSpPr>
            <a:stCxn id="28" idx="4"/>
            <a:endCxn id="65" idx="0"/>
          </p:cNvCxnSpPr>
          <p:nvPr/>
        </p:nvCxnSpPr>
        <p:spPr>
          <a:xfrm rot="16200000" flipH="1">
            <a:off x="10364459" y="2722041"/>
            <a:ext cx="354470" cy="9428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5AAEE58-E929-E28C-8365-2DD894F952AD}"/>
              </a:ext>
            </a:extLst>
          </p:cNvPr>
          <p:cNvCxnSpPr>
            <a:cxnSpLocks/>
          </p:cNvCxnSpPr>
          <p:nvPr/>
        </p:nvCxnSpPr>
        <p:spPr>
          <a:xfrm>
            <a:off x="9586674" y="4725613"/>
            <a:ext cx="862345" cy="0"/>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7" name="TextBox 5">
            <a:extLst>
              <a:ext uri="{FF2B5EF4-FFF2-40B4-BE49-F238E27FC236}">
                <a16:creationId xmlns:a16="http://schemas.microsoft.com/office/drawing/2014/main" id="{D2641B3A-5578-683D-9AA8-84ADD60E40D2}"/>
              </a:ext>
            </a:extLst>
          </p:cNvPr>
          <p:cNvSpPr txBox="1"/>
          <p:nvPr/>
        </p:nvSpPr>
        <p:spPr>
          <a:xfrm>
            <a:off x="8232456" y="1496610"/>
            <a:ext cx="3604437" cy="61555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Delayed Asset Transfer</a:t>
            </a:r>
          </a:p>
          <a:p>
            <a:pPr algn="ctr">
              <a:spcBef>
                <a:spcPts val="600"/>
              </a:spcBef>
              <a:spcAft>
                <a:spcPts val="600"/>
              </a:spcAft>
            </a:pPr>
            <a:r>
              <a:rPr lang="en-US" sz="1200" b="1" i="1" dirty="0">
                <a:latin typeface="Arial" panose="020B0604020202020204" pitchFamily="34" charset="0"/>
                <a:cs typeface="Arial" panose="020B0604020202020204" pitchFamily="34" charset="0"/>
              </a:rPr>
              <a:t>Year 3</a:t>
            </a:r>
          </a:p>
        </p:txBody>
      </p:sp>
    </p:spTree>
    <p:extLst>
      <p:ext uri="{BB962C8B-B14F-4D97-AF65-F5344CB8AC3E}">
        <p14:creationId xmlns:p14="http://schemas.microsoft.com/office/powerpoint/2010/main" val="2966967554"/>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Rectangle 207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Spacetime May Have Come From Magic - What Does That Mean?">
            <a:extLst>
              <a:ext uri="{FF2B5EF4-FFF2-40B4-BE49-F238E27FC236}">
                <a16:creationId xmlns:a16="http://schemas.microsoft.com/office/drawing/2014/main" id="{F2B05C1C-A028-9181-53E7-95645F2C0A8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654" r="2" b="2"/>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77" name="Rectangle 207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C40910-9A9F-AD3C-C686-77A07D3B8491}"/>
              </a:ext>
            </a:extLst>
          </p:cNvPr>
          <p:cNvSpPr>
            <a:spLocks noGrp="1"/>
          </p:cNvSpPr>
          <p:nvPr>
            <p:ph type="title"/>
          </p:nvPr>
        </p:nvSpPr>
        <p:spPr>
          <a:xfrm>
            <a:off x="387373" y="680483"/>
            <a:ext cx="3973385" cy="2224735"/>
          </a:xfrm>
          <a:noFill/>
        </p:spPr>
        <p:txBody>
          <a:bodyPr vert="horz" lIns="91440" tIns="45720" rIns="91440" bIns="45720" rtlCol="0" anchor="b">
            <a:normAutofit fontScale="90000"/>
          </a:bodyPr>
          <a:lstStyle/>
          <a:p>
            <a:r>
              <a:rPr lang="en-US" sz="5200" b="1" dirty="0">
                <a:latin typeface="Arial" panose="020B0604020202020204" pitchFamily="34" charset="0"/>
                <a:cs typeface="Arial" panose="020B0604020202020204" pitchFamily="34" charset="0"/>
              </a:rPr>
              <a:t>1</a:t>
            </a:r>
            <a:br>
              <a:rPr lang="en-US" sz="5200" b="1" dirty="0">
                <a:latin typeface="Arial" panose="020B0604020202020204" pitchFamily="34" charset="0"/>
                <a:cs typeface="Arial" panose="020B0604020202020204" pitchFamily="34" charset="0"/>
              </a:rPr>
            </a:br>
            <a:br>
              <a:rPr lang="en-US" sz="5200" dirty="0">
                <a:latin typeface="Arial" panose="020B0604020202020204" pitchFamily="34" charset="0"/>
                <a:cs typeface="Arial" panose="020B0604020202020204" pitchFamily="34" charset="0"/>
              </a:rPr>
            </a:br>
            <a:r>
              <a:rPr lang="en-US" sz="5200" dirty="0">
                <a:latin typeface="Arial" panose="020B0604020202020204" pitchFamily="34" charset="0"/>
                <a:cs typeface="Arial" panose="020B0604020202020204" pitchFamily="34" charset="0"/>
              </a:rPr>
              <a:t>Simultaneity</a:t>
            </a:r>
          </a:p>
        </p:txBody>
      </p:sp>
      <p:sp>
        <p:nvSpPr>
          <p:cNvPr id="4" name="Slide Number Placeholder 3">
            <a:extLst>
              <a:ext uri="{FF2B5EF4-FFF2-40B4-BE49-F238E27FC236}">
                <a16:creationId xmlns:a16="http://schemas.microsoft.com/office/drawing/2014/main" id="{A768BDAF-6D12-B8AA-604D-A6221E70CF6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5AFAB5D-A498-4573-A847-903418A04ABF}"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3195856060"/>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err="1">
                <a:latin typeface="Arial" panose="020B0604020202020204" pitchFamily="34" charset="0"/>
                <a:cs typeface="Arial" panose="020B0604020202020204" pitchFamily="34" charset="0"/>
              </a:rPr>
              <a:t>Arrowsmithery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Delayed Asset Transfer</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5034" y="6365058"/>
            <a:ext cx="2743200" cy="365125"/>
          </a:xfrm>
        </p:spPr>
        <p:txBody>
          <a:bodyPr/>
          <a:lstStyle/>
          <a:p>
            <a:fld id="{65AFAB5D-A498-4573-A847-903418A04ABF}" type="slidenum">
              <a:rPr lang="en-US" smtClean="0"/>
              <a:t>40</a:t>
            </a:fld>
            <a:endParaRPr lang="en-US"/>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89453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9—Continued</a:t>
            </a:r>
          </a:p>
        </p:txBody>
      </p:sp>
      <p:sp>
        <p:nvSpPr>
          <p:cNvPr id="10" name="TextBox 9">
            <a:extLst>
              <a:ext uri="{FF2B5EF4-FFF2-40B4-BE49-F238E27FC236}">
                <a16:creationId xmlns:a16="http://schemas.microsoft.com/office/drawing/2014/main" id="{F6CBFB3D-1F39-3792-E46E-087546D3BA18}"/>
              </a:ext>
            </a:extLst>
          </p:cNvPr>
          <p:cNvSpPr txBox="1"/>
          <p:nvPr/>
        </p:nvSpPr>
        <p:spPr>
          <a:xfrm>
            <a:off x="363734" y="1314466"/>
            <a:ext cx="7440560" cy="5478423"/>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How is E&amp;P determined? </a:t>
            </a:r>
          </a:p>
          <a:p>
            <a:pPr marL="628650" lvl="1" indent="-171450">
              <a:spcBef>
                <a:spcPts val="600"/>
              </a:spcBef>
              <a:spcAft>
                <a:spcPts val="600"/>
              </a:spcAft>
              <a:buFont typeface="Arial" panose="020B0604020202020204" pitchFamily="34" charset="0"/>
              <a:buChar char="•"/>
            </a:pPr>
            <a:r>
              <a:rPr lang="en-US" sz="1500" u="none" dirty="0">
                <a:latin typeface="Arial" panose="020B0604020202020204" pitchFamily="34" charset="0"/>
                <a:cs typeface="Arial" panose="020B0604020202020204" pitchFamily="34" charset="0"/>
              </a:rPr>
              <a:t>Assume at the time of the Internal Spin the De</a:t>
            </a:r>
            <a:r>
              <a:rPr lang="en-US" sz="1500" dirty="0">
                <a:latin typeface="Arial" panose="020B0604020202020204" pitchFamily="34" charset="0"/>
                <a:cs typeface="Arial" panose="020B0604020202020204" pitchFamily="34" charset="0"/>
              </a:rPr>
              <a:t>layed Assets</a:t>
            </a:r>
            <a:r>
              <a:rPr lang="en-US" sz="1500" u="none" dirty="0">
                <a:latin typeface="Arial" panose="020B0604020202020204" pitchFamily="34" charset="0"/>
                <a:cs typeface="Arial" panose="020B0604020202020204" pitchFamily="34" charset="0"/>
              </a:rPr>
              <a:t> subject to the contingency are worth $100 and the contingency is 70% likely to be resolved in a way that permits the Delayed Transfer to occur.  </a:t>
            </a:r>
          </a:p>
          <a:p>
            <a:pPr marL="628650" lvl="1" indent="-171450">
              <a:spcBef>
                <a:spcPts val="600"/>
              </a:spcBef>
              <a:spcAft>
                <a:spcPts val="600"/>
              </a:spcAft>
              <a:buFont typeface="Arial" panose="020B0604020202020204" pitchFamily="34" charset="0"/>
              <a:buChar char="•"/>
            </a:pPr>
            <a:r>
              <a:rPr lang="en-US" sz="1500" u="none" dirty="0">
                <a:latin typeface="Arial" panose="020B0604020202020204" pitchFamily="34" charset="0"/>
                <a:cs typeface="Arial" panose="020B0604020202020204" pitchFamily="34" charset="0"/>
              </a:rPr>
              <a:t>Do we apply Treas. Reg. §1.312-10 at the time of the Internal Spin by including $70 of value for these assets, thus allocating additional E&amp;P based on the contingent value?  (But if so, what basis does this value have at the time of the spinoff?) </a:t>
            </a:r>
          </a:p>
          <a:p>
            <a:pPr marL="628650" lvl="1" indent="-171450">
              <a:spcBef>
                <a:spcPts val="600"/>
              </a:spcBef>
              <a:spcAft>
                <a:spcPts val="600"/>
              </a:spcAft>
              <a:buFont typeface="Arial" panose="020B0604020202020204" pitchFamily="34" charset="0"/>
              <a:buChar char="•"/>
            </a:pPr>
            <a:r>
              <a:rPr lang="en-US" sz="1500" u="none" dirty="0">
                <a:latin typeface="Arial" panose="020B0604020202020204" pitchFamily="34" charset="0"/>
                <a:cs typeface="Arial" panose="020B0604020202020204" pitchFamily="34" charset="0"/>
              </a:rPr>
              <a:t>Or do we include no value for purposes of allocating E&amp;P, and let future distributions be resolved by applying </a:t>
            </a:r>
            <a:r>
              <a:rPr lang="en-US" sz="1500" i="1" u="none" dirty="0">
                <a:latin typeface="Arial" panose="020B0604020202020204" pitchFamily="34" charset="0"/>
                <a:cs typeface="Arial" panose="020B0604020202020204" pitchFamily="34" charset="0"/>
              </a:rPr>
              <a:t>Arrowsmith</a:t>
            </a:r>
            <a:r>
              <a:rPr lang="en-US" sz="1500" u="none" dirty="0">
                <a:latin typeface="Arial" panose="020B0604020202020204" pitchFamily="34" charset="0"/>
                <a:cs typeface="Arial" panose="020B0604020202020204" pitchFamily="34" charset="0"/>
              </a:rPr>
              <a:t>? </a:t>
            </a:r>
          </a:p>
          <a:p>
            <a:pPr marL="628650" lvl="1" indent="-171450">
              <a:spcBef>
                <a:spcPts val="600"/>
              </a:spcBef>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Assume Controlled 1 and Controlled 2 are not members of the same consolidated group, and between Internal Spin and the Delayed Transfer, Controlled 1 distributes money to Controlled 2 causing Controlled 2 to recognize section 301(c)(3) gain.</a:t>
            </a:r>
          </a:p>
          <a:p>
            <a:pPr marL="1085850" lvl="2" indent="-171450">
              <a:spcBef>
                <a:spcPts val="600"/>
              </a:spcBef>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Does Controlled 2 get a loss at the time of the Delayed Transfer to the extent of E&amp;P properly allocable to Controlled 1 under Arrowsmith?  Consider Treas. Reg. See Treas. Reg. §1.338-7(e), Example 1, where, upon the resolution of a contingent liability, additional AGUB is allocable to an asset that had been sold before the contingency is resolved.  Under Arrowsmith, the corporation gets an immediate loss.</a:t>
            </a:r>
            <a:endParaRPr lang="en-US" sz="1500" u="none"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B24F0739-2548-CF8A-4A8A-394FACB81E2C}"/>
              </a:ext>
            </a:extLst>
          </p:cNvPr>
          <p:cNvSpPr/>
          <p:nvPr/>
        </p:nvSpPr>
        <p:spPr>
          <a:xfrm>
            <a:off x="8609769" y="3919258"/>
            <a:ext cx="839196" cy="491658"/>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Distributing 2</a:t>
            </a:r>
          </a:p>
        </p:txBody>
      </p:sp>
      <p:sp>
        <p:nvSpPr>
          <p:cNvPr id="24" name="Rectangle 23">
            <a:extLst>
              <a:ext uri="{FF2B5EF4-FFF2-40B4-BE49-F238E27FC236}">
                <a16:creationId xmlns:a16="http://schemas.microsoft.com/office/drawing/2014/main" id="{0693489A-ED62-DD0A-4D14-15ACFD63173F}"/>
              </a:ext>
            </a:extLst>
          </p:cNvPr>
          <p:cNvSpPr/>
          <p:nvPr/>
        </p:nvSpPr>
        <p:spPr>
          <a:xfrm>
            <a:off x="8606304" y="4453499"/>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1</a:t>
            </a:r>
          </a:p>
        </p:txBody>
      </p:sp>
      <p:sp>
        <p:nvSpPr>
          <p:cNvPr id="25" name="Rectangle 24">
            <a:extLst>
              <a:ext uri="{FF2B5EF4-FFF2-40B4-BE49-F238E27FC236}">
                <a16:creationId xmlns:a16="http://schemas.microsoft.com/office/drawing/2014/main" id="{76E530FB-0D69-17EE-967F-37A5123486FB}"/>
              </a:ext>
            </a:extLst>
          </p:cNvPr>
          <p:cNvSpPr/>
          <p:nvPr/>
        </p:nvSpPr>
        <p:spPr>
          <a:xfrm>
            <a:off x="8612301" y="3369206"/>
            <a:ext cx="839196" cy="491658"/>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Distributing 3</a:t>
            </a:r>
          </a:p>
        </p:txBody>
      </p:sp>
      <p:cxnSp>
        <p:nvCxnSpPr>
          <p:cNvPr id="26" name="Straight Connector 25">
            <a:extLst>
              <a:ext uri="{FF2B5EF4-FFF2-40B4-BE49-F238E27FC236}">
                <a16:creationId xmlns:a16="http://schemas.microsoft.com/office/drawing/2014/main" id="{E91DD6A0-E29A-0013-2E32-A1BE88E844CE}"/>
              </a:ext>
            </a:extLst>
          </p:cNvPr>
          <p:cNvCxnSpPr>
            <a:cxnSpLocks/>
            <a:stCxn id="25" idx="2"/>
            <a:endCxn id="23" idx="0"/>
          </p:cNvCxnSpPr>
          <p:nvPr/>
        </p:nvCxnSpPr>
        <p:spPr>
          <a:xfrm flipH="1">
            <a:off x="9029367" y="3860864"/>
            <a:ext cx="2533" cy="5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A03A903-5659-53DE-C222-17256FC6ED57}"/>
              </a:ext>
            </a:extLst>
          </p:cNvPr>
          <p:cNvCxnSpPr>
            <a:stCxn id="23" idx="2"/>
            <a:endCxn id="24" idx="0"/>
          </p:cNvCxnSpPr>
          <p:nvPr/>
        </p:nvCxnSpPr>
        <p:spPr>
          <a:xfrm flipH="1">
            <a:off x="9025902" y="4410917"/>
            <a:ext cx="3465" cy="42582"/>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F5EAE69-4AE2-F4C1-B382-D169EBA4EE2A}"/>
              </a:ext>
            </a:extLst>
          </p:cNvPr>
          <p:cNvSpPr/>
          <p:nvPr/>
        </p:nvSpPr>
        <p:spPr>
          <a:xfrm>
            <a:off x="9625010" y="2512381"/>
            <a:ext cx="890551" cy="503833"/>
          </a:xfrm>
          <a:prstGeom prst="ellipse">
            <a:avLst/>
          </a:prstGeom>
          <a:solidFill>
            <a:schemeClr val="bg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tx1"/>
                </a:solidFill>
                <a:latin typeface="Arial" panose="020B0604020202020204" pitchFamily="34" charset="0"/>
                <a:cs typeface="Arial" panose="020B0604020202020204" pitchFamily="34" charset="0"/>
              </a:rPr>
              <a:t>Public</a:t>
            </a:r>
          </a:p>
        </p:txBody>
      </p:sp>
      <p:sp>
        <p:nvSpPr>
          <p:cNvPr id="29" name="Oval 28">
            <a:extLst>
              <a:ext uri="{FF2B5EF4-FFF2-40B4-BE49-F238E27FC236}">
                <a16:creationId xmlns:a16="http://schemas.microsoft.com/office/drawing/2014/main" id="{A6D046CF-1948-9BAE-B2AE-08DD40908EFB}"/>
              </a:ext>
            </a:extLst>
          </p:cNvPr>
          <p:cNvSpPr/>
          <p:nvPr/>
        </p:nvSpPr>
        <p:spPr>
          <a:xfrm>
            <a:off x="8574762" y="5211487"/>
            <a:ext cx="890551" cy="503833"/>
          </a:xfrm>
          <a:prstGeom prst="ellipse">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latin typeface="Arial" panose="020B0604020202020204" pitchFamily="34" charset="0"/>
                <a:cs typeface="Arial" panose="020B0604020202020204" pitchFamily="34" charset="0"/>
              </a:rPr>
              <a:t>Delayed </a:t>
            </a:r>
          </a:p>
          <a:p>
            <a:pPr algn="ctr"/>
            <a:r>
              <a:rPr lang="en-US" sz="800" dirty="0">
                <a:latin typeface="Arial" panose="020B0604020202020204" pitchFamily="34" charset="0"/>
                <a:cs typeface="Arial" panose="020B0604020202020204" pitchFamily="34" charset="0"/>
              </a:rPr>
              <a:t>Assets</a:t>
            </a:r>
          </a:p>
        </p:txBody>
      </p:sp>
      <p:sp>
        <p:nvSpPr>
          <p:cNvPr id="30" name="TextBox 29">
            <a:extLst>
              <a:ext uri="{FF2B5EF4-FFF2-40B4-BE49-F238E27FC236}">
                <a16:creationId xmlns:a16="http://schemas.microsoft.com/office/drawing/2014/main" id="{90623D79-1C73-DECC-FC67-F6A3FD9BB55A}"/>
              </a:ext>
            </a:extLst>
          </p:cNvPr>
          <p:cNvSpPr txBox="1"/>
          <p:nvPr/>
        </p:nvSpPr>
        <p:spPr>
          <a:xfrm>
            <a:off x="9470796" y="4362453"/>
            <a:ext cx="1058122" cy="338554"/>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Delayed Asset Transfer</a:t>
            </a:r>
          </a:p>
        </p:txBody>
      </p:sp>
      <p:sp>
        <p:nvSpPr>
          <p:cNvPr id="31" name="Rectangle 30">
            <a:extLst>
              <a:ext uri="{FF2B5EF4-FFF2-40B4-BE49-F238E27FC236}">
                <a16:creationId xmlns:a16="http://schemas.microsoft.com/office/drawing/2014/main" id="{C4BE6B7A-2D1B-1E05-B1A7-01B58DE95FCF}"/>
              </a:ext>
            </a:extLst>
          </p:cNvPr>
          <p:cNvSpPr/>
          <p:nvPr/>
        </p:nvSpPr>
        <p:spPr>
          <a:xfrm>
            <a:off x="10590972" y="3920736"/>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Controlled 2</a:t>
            </a:r>
          </a:p>
        </p:txBody>
      </p:sp>
      <p:sp>
        <p:nvSpPr>
          <p:cNvPr id="64" name="Rectangle 63">
            <a:extLst>
              <a:ext uri="{FF2B5EF4-FFF2-40B4-BE49-F238E27FC236}">
                <a16:creationId xmlns:a16="http://schemas.microsoft.com/office/drawing/2014/main" id="{8CD18EE8-8D7C-ACC4-6147-E8F5B8B3A12F}"/>
              </a:ext>
            </a:extLst>
          </p:cNvPr>
          <p:cNvSpPr/>
          <p:nvPr/>
        </p:nvSpPr>
        <p:spPr>
          <a:xfrm>
            <a:off x="10587507" y="4454977"/>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Controlled 1</a:t>
            </a:r>
          </a:p>
        </p:txBody>
      </p:sp>
      <p:sp>
        <p:nvSpPr>
          <p:cNvPr id="65" name="Rectangle 64">
            <a:extLst>
              <a:ext uri="{FF2B5EF4-FFF2-40B4-BE49-F238E27FC236}">
                <a16:creationId xmlns:a16="http://schemas.microsoft.com/office/drawing/2014/main" id="{89FA16B6-E3CE-CE16-3A1C-2751B1F704F6}"/>
              </a:ext>
            </a:extLst>
          </p:cNvPr>
          <p:cNvSpPr/>
          <p:nvPr/>
        </p:nvSpPr>
        <p:spPr>
          <a:xfrm>
            <a:off x="10593504" y="3370684"/>
            <a:ext cx="839196" cy="491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Controlled 3</a:t>
            </a:r>
          </a:p>
        </p:txBody>
      </p:sp>
      <p:cxnSp>
        <p:nvCxnSpPr>
          <p:cNvPr id="66" name="Straight Connector 65">
            <a:extLst>
              <a:ext uri="{FF2B5EF4-FFF2-40B4-BE49-F238E27FC236}">
                <a16:creationId xmlns:a16="http://schemas.microsoft.com/office/drawing/2014/main" id="{14DD59ED-CF15-23DB-A540-9ACDEAA9D333}"/>
              </a:ext>
            </a:extLst>
          </p:cNvPr>
          <p:cNvCxnSpPr>
            <a:cxnSpLocks/>
            <a:stCxn id="65" idx="2"/>
            <a:endCxn id="31" idx="0"/>
          </p:cNvCxnSpPr>
          <p:nvPr/>
        </p:nvCxnSpPr>
        <p:spPr>
          <a:xfrm flipH="1">
            <a:off x="11010570" y="3862342"/>
            <a:ext cx="2533" cy="5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2CDC420-35EE-0F48-112A-8D83DDD88340}"/>
              </a:ext>
            </a:extLst>
          </p:cNvPr>
          <p:cNvCxnSpPr>
            <a:stCxn id="31" idx="2"/>
            <a:endCxn id="64" idx="0"/>
          </p:cNvCxnSpPr>
          <p:nvPr/>
        </p:nvCxnSpPr>
        <p:spPr>
          <a:xfrm flipH="1">
            <a:off x="11007105" y="4412395"/>
            <a:ext cx="3465" cy="4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0DB9E5-B989-70E6-2B07-81D3BBD17288}"/>
              </a:ext>
            </a:extLst>
          </p:cNvPr>
          <p:cNvCxnSpPr>
            <a:cxnSpLocks/>
            <a:stCxn id="24" idx="2"/>
            <a:endCxn id="29" idx="0"/>
          </p:cNvCxnSpPr>
          <p:nvPr/>
        </p:nvCxnSpPr>
        <p:spPr>
          <a:xfrm flipH="1">
            <a:off x="9020038" y="4945157"/>
            <a:ext cx="5864" cy="2663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2A3A1515-4172-56BF-0262-22AB1A95A7CC}"/>
              </a:ext>
            </a:extLst>
          </p:cNvPr>
          <p:cNvCxnSpPr>
            <a:stCxn id="28" idx="4"/>
            <a:endCxn id="25" idx="0"/>
          </p:cNvCxnSpPr>
          <p:nvPr/>
        </p:nvCxnSpPr>
        <p:spPr>
          <a:xfrm rot="5400000">
            <a:off x="9374597" y="2673517"/>
            <a:ext cx="352992" cy="1038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AFC6F4AD-86C2-074F-CC4C-7C6242E82EAF}"/>
              </a:ext>
            </a:extLst>
          </p:cNvPr>
          <p:cNvCxnSpPr>
            <a:stCxn id="28" idx="4"/>
            <a:endCxn id="65" idx="0"/>
          </p:cNvCxnSpPr>
          <p:nvPr/>
        </p:nvCxnSpPr>
        <p:spPr>
          <a:xfrm rot="16200000" flipH="1">
            <a:off x="10364459" y="2722041"/>
            <a:ext cx="354470" cy="9428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5AAEE58-E929-E28C-8365-2DD894F952AD}"/>
              </a:ext>
            </a:extLst>
          </p:cNvPr>
          <p:cNvCxnSpPr>
            <a:cxnSpLocks/>
          </p:cNvCxnSpPr>
          <p:nvPr/>
        </p:nvCxnSpPr>
        <p:spPr>
          <a:xfrm>
            <a:off x="9586674" y="4725613"/>
            <a:ext cx="862345" cy="0"/>
          </a:xfrm>
          <a:prstGeom prst="straightConnector1">
            <a:avLst/>
          </a:prstGeom>
          <a:ln>
            <a:solidFill>
              <a:srgbClr val="84A3F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7" name="TextBox 5">
            <a:extLst>
              <a:ext uri="{FF2B5EF4-FFF2-40B4-BE49-F238E27FC236}">
                <a16:creationId xmlns:a16="http://schemas.microsoft.com/office/drawing/2014/main" id="{D2641B3A-5578-683D-9AA8-84ADD60E40D2}"/>
              </a:ext>
            </a:extLst>
          </p:cNvPr>
          <p:cNvSpPr txBox="1"/>
          <p:nvPr/>
        </p:nvSpPr>
        <p:spPr>
          <a:xfrm>
            <a:off x="8232456" y="1496610"/>
            <a:ext cx="3604437" cy="61555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Delayed Asset Transfer</a:t>
            </a:r>
          </a:p>
          <a:p>
            <a:pPr algn="ctr">
              <a:spcBef>
                <a:spcPts val="600"/>
              </a:spcBef>
              <a:spcAft>
                <a:spcPts val="600"/>
              </a:spcAft>
            </a:pPr>
            <a:r>
              <a:rPr lang="en-US" sz="1200" b="1" i="1" dirty="0">
                <a:latin typeface="Arial" panose="020B0604020202020204" pitchFamily="34" charset="0"/>
                <a:cs typeface="Arial" panose="020B0604020202020204" pitchFamily="34" charset="0"/>
              </a:rPr>
              <a:t>Year 3</a:t>
            </a:r>
          </a:p>
        </p:txBody>
      </p:sp>
    </p:spTree>
    <p:extLst>
      <p:ext uri="{BB962C8B-B14F-4D97-AF65-F5344CB8AC3E}">
        <p14:creationId xmlns:p14="http://schemas.microsoft.com/office/powerpoint/2010/main" val="3491609609"/>
      </p:ext>
    </p:extLst>
  </p:cSld>
  <p:clrMapOvr>
    <a:masterClrMapping/>
  </p:clrMapOvr>
</p:sld>
</file>

<file path=ppt/slides/slide4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Rectangle 207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Spacetime May Have Come From Magic - What Does That Mean?">
            <a:extLst>
              <a:ext uri="{FF2B5EF4-FFF2-40B4-BE49-F238E27FC236}">
                <a16:creationId xmlns:a16="http://schemas.microsoft.com/office/drawing/2014/main" id="{F2B05C1C-A028-9181-53E7-95645F2C0A8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654" r="2" b="2"/>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77" name="Rectangle 207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C40910-9A9F-AD3C-C686-77A07D3B8491}"/>
              </a:ext>
            </a:extLst>
          </p:cNvPr>
          <p:cNvSpPr>
            <a:spLocks noGrp="1"/>
          </p:cNvSpPr>
          <p:nvPr>
            <p:ph type="title"/>
          </p:nvPr>
        </p:nvSpPr>
        <p:spPr>
          <a:xfrm>
            <a:off x="404036" y="334483"/>
            <a:ext cx="7815595" cy="3692028"/>
          </a:xfrm>
          <a:noFill/>
        </p:spPr>
        <p:txBody>
          <a:bodyPr vert="horz" lIns="91440" tIns="45720" rIns="91440" bIns="45720" rtlCol="0" anchor="b">
            <a:normAutofit/>
          </a:bodyPr>
          <a:lstStyle/>
          <a:p>
            <a:r>
              <a:rPr lang="en-US" sz="5200" b="1" dirty="0">
                <a:latin typeface="Arial" panose="020B0604020202020204" pitchFamily="34" charset="0"/>
                <a:cs typeface="Arial" panose="020B0604020202020204" pitchFamily="34" charset="0"/>
              </a:rPr>
              <a:t>4</a:t>
            </a:r>
            <a:br>
              <a:rPr lang="en-US" sz="5200" dirty="0">
                <a:latin typeface="Arial" panose="020B0604020202020204" pitchFamily="34" charset="0"/>
                <a:cs typeface="Arial" panose="020B0604020202020204" pitchFamily="34" charset="0"/>
              </a:rPr>
            </a:br>
            <a:br>
              <a:rPr lang="en-US" sz="5200" dirty="0">
                <a:latin typeface="Arial" panose="020B0604020202020204" pitchFamily="34" charset="0"/>
                <a:cs typeface="Arial" panose="020B0604020202020204" pitchFamily="34" charset="0"/>
              </a:rPr>
            </a:br>
            <a:r>
              <a:rPr lang="en-US" sz="5200" dirty="0">
                <a:latin typeface="Arial" panose="020B0604020202020204" pitchFamily="34" charset="0"/>
                <a:cs typeface="Arial" panose="020B0604020202020204" pitchFamily="34" charset="0"/>
              </a:rPr>
              <a:t>Through Two Doors at Once</a:t>
            </a:r>
          </a:p>
        </p:txBody>
      </p:sp>
      <p:sp>
        <p:nvSpPr>
          <p:cNvPr id="4" name="Slide Number Placeholder 3">
            <a:extLst>
              <a:ext uri="{FF2B5EF4-FFF2-40B4-BE49-F238E27FC236}">
                <a16:creationId xmlns:a16="http://schemas.microsoft.com/office/drawing/2014/main" id="{A768BDAF-6D12-B8AA-604D-A6221E70CF6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5AFAB5D-A498-4573-A847-903418A04ABF}" type="slidenum">
              <a:rPr lang="en-US">
                <a:solidFill>
                  <a:srgbClr val="FFFFFF"/>
                </a:solidFill>
                <a:latin typeface="Calibri" panose="020F0502020204030204"/>
              </a:rPr>
              <a:pPr>
                <a:spcAft>
                  <a:spcPts val="600"/>
                </a:spcAft>
                <a:defRPr/>
              </a:pPr>
              <a:t>41</a:t>
            </a:fld>
            <a:endParaRPr lang="en-US">
              <a:solidFill>
                <a:srgbClr val="FFFFFF"/>
              </a:solidFill>
              <a:latin typeface="Calibri" panose="020F0502020204030204"/>
            </a:endParaRPr>
          </a:p>
        </p:txBody>
      </p:sp>
    </p:spTree>
    <p:extLst>
      <p:ext uri="{BB962C8B-B14F-4D97-AF65-F5344CB8AC3E}">
        <p14:creationId xmlns:p14="http://schemas.microsoft.com/office/powerpoint/2010/main" val="486211819"/>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normAutofit/>
          </a:bodyPr>
          <a:lstStyle/>
          <a:p>
            <a:r>
              <a:rPr lang="en-US" b="1" dirty="0">
                <a:latin typeface="Arial" panose="020B0604020202020204" pitchFamily="34" charset="0"/>
                <a:cs typeface="Arial" panose="020B0604020202020204" pitchFamily="34" charset="0"/>
              </a:rPr>
              <a:t>Through two doors at once</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42</a:t>
            </a:fld>
            <a:endParaRPr lang="en-US"/>
          </a:p>
        </p:txBody>
      </p:sp>
      <p:sp>
        <p:nvSpPr>
          <p:cNvPr id="59" name="Content Placeholder 2">
            <a:extLst>
              <a:ext uri="{FF2B5EF4-FFF2-40B4-BE49-F238E27FC236}">
                <a16:creationId xmlns:a16="http://schemas.microsoft.com/office/drawing/2014/main" id="{6407EEF6-2E32-B382-A652-D5932B5141F9}"/>
              </a:ext>
            </a:extLst>
          </p:cNvPr>
          <p:cNvSpPr>
            <a:spLocks noGrp="1"/>
          </p:cNvSpPr>
          <p:nvPr>
            <p:ph idx="1"/>
          </p:nvPr>
        </p:nvSpPr>
        <p:spPr>
          <a:xfrm>
            <a:off x="438149" y="1076325"/>
            <a:ext cx="11172825" cy="5043488"/>
          </a:xfrm>
        </p:spPr>
        <p:txBody>
          <a:bodyPr>
            <a:noAutofit/>
          </a:bodyPr>
          <a:lstStyle/>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Deemed transactions present a unique set of issues when it comes to timing.  Sometimes these transactions are referred to as “reordering” transactions, but they can only be described as </a:t>
            </a:r>
            <a:r>
              <a:rPr lang="en-US" sz="2000" dirty="0" err="1">
                <a:latin typeface="Arial" panose="020B0604020202020204" pitchFamily="34" charset="0"/>
                <a:cs typeface="Arial" panose="020B0604020202020204" pitchFamily="34" charset="0"/>
              </a:rPr>
              <a:t>reorderings</a:t>
            </a:r>
            <a:r>
              <a:rPr lang="en-US" sz="2000" dirty="0">
                <a:latin typeface="Arial" panose="020B0604020202020204" pitchFamily="34" charset="0"/>
                <a:cs typeface="Arial" panose="020B0604020202020204" pitchFamily="34" charset="0"/>
              </a:rPr>
              <a:t> in a general sense—and the general sense misses some key points.  </a:t>
            </a:r>
          </a:p>
          <a:p>
            <a:pPr lvl="1">
              <a:lnSpc>
                <a:spcPct val="100000"/>
              </a:lnSpc>
              <a:spcBef>
                <a:spcPts val="1200"/>
              </a:spcBef>
              <a:spcAft>
                <a:spcPts val="1200"/>
              </a:spcAft>
            </a:pPr>
            <a:r>
              <a:rPr lang="en-US" sz="2000" dirty="0">
                <a:latin typeface="Arial" panose="020B0604020202020204" pitchFamily="34" charset="0"/>
                <a:cs typeface="Arial" panose="020B0604020202020204" pitchFamily="34" charset="0"/>
              </a:rPr>
              <a:t>For example, in Rev. Rul. 70-140, discussed in more detail below, one can speak generally and say that the ruling reorders the asset contribution and the stock acquisition.  But in fact, “the asset contribution” is not reordered, but is changed—i.e., from a contribution from A to X into a contribution from Y to X; and similarly the stock acquisition is changed from Y’s acquisition of X stock from A to Y’s acquisition of less valuable X stock and some assets from A. . </a:t>
            </a:r>
          </a:p>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This is a crucial principle when assessing time’s role.  The deemed transactions are different from the actual transactions.  One cannot simply say “I’ll treat the asset acquisition as happening when it actually happens” because there is no “the” asset acquisition—there is a real asset acquisition and a deemed asset acquisition, and the thing that is subject to the tax law is the deemed asset acquisition.</a:t>
            </a:r>
          </a:p>
        </p:txBody>
      </p:sp>
    </p:spTree>
    <p:extLst>
      <p:ext uri="{BB962C8B-B14F-4D97-AF65-F5344CB8AC3E}">
        <p14:creationId xmlns:p14="http://schemas.microsoft.com/office/powerpoint/2010/main" val="4181663346"/>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6192" y="6414498"/>
            <a:ext cx="2743200" cy="365125"/>
          </a:xfrm>
        </p:spPr>
        <p:txBody>
          <a:bodyPr/>
          <a:lstStyle/>
          <a:p>
            <a:fld id="{65AFAB5D-A498-4573-A847-903418A04ABF}" type="slidenum">
              <a:rPr lang="en-US" smtClean="0"/>
              <a:t>43</a:t>
            </a:fld>
            <a:endParaRPr lang="en-US"/>
          </a:p>
        </p:txBody>
      </p:sp>
      <p:sp>
        <p:nvSpPr>
          <p:cNvPr id="11" name="Content Placeholder 2">
            <a:extLst>
              <a:ext uri="{FF2B5EF4-FFF2-40B4-BE49-F238E27FC236}">
                <a16:creationId xmlns:a16="http://schemas.microsoft.com/office/drawing/2014/main" id="{A267995E-C3D0-333B-C603-4FF277557CB7}"/>
              </a:ext>
            </a:extLst>
          </p:cNvPr>
          <p:cNvSpPr>
            <a:spLocks noGrp="1"/>
          </p:cNvSpPr>
          <p:nvPr>
            <p:ph idx="1"/>
          </p:nvPr>
        </p:nvSpPr>
        <p:spPr>
          <a:xfrm>
            <a:off x="364167" y="1420934"/>
            <a:ext cx="5494373" cy="2008066"/>
          </a:xfrm>
        </p:spPr>
        <p:txBody>
          <a:bodyPr>
            <a:noAutofit/>
          </a:bodyPr>
          <a:lstStyle/>
          <a:p>
            <a:pPr marL="0" indent="0">
              <a:spcBef>
                <a:spcPts val="600"/>
              </a:spcBef>
              <a:spcAft>
                <a:spcPts val="600"/>
              </a:spcAft>
              <a:buNone/>
            </a:pPr>
            <a:r>
              <a:rPr lang="en-US" sz="1600" u="sng" dirty="0">
                <a:latin typeface="Arial" panose="020B0604020202020204" pitchFamily="34" charset="0"/>
                <a:cs typeface="Arial" panose="020B0604020202020204" pitchFamily="34" charset="0"/>
              </a:rPr>
              <a:t>Facts</a:t>
            </a:r>
            <a:r>
              <a:rPr lang="en-US" sz="1600" dirty="0">
                <a:latin typeface="Arial" panose="020B0604020202020204" pitchFamily="34" charset="0"/>
                <a:cs typeface="Arial" panose="020B0604020202020204" pitchFamily="34" charset="0"/>
              </a:rPr>
              <a:t>:</a:t>
            </a:r>
          </a:p>
          <a:p>
            <a:pPr marL="0" indent="0">
              <a:spcBef>
                <a:spcPts val="600"/>
              </a:spcBef>
              <a:spcAft>
                <a:spcPts val="600"/>
              </a:spcAft>
              <a:buNone/>
            </a:pPr>
            <a:r>
              <a:rPr lang="en-US" sz="1600" dirty="0">
                <a:latin typeface="Arial" panose="020B0604020202020204" pitchFamily="34" charset="0"/>
                <a:cs typeface="Arial" panose="020B0604020202020204" pitchFamily="34" charset="0"/>
              </a:rPr>
              <a:t>“All the outstanding stock of X corporation was owned by A, an individual. A also operated a similar business in the form of a sole proprietorship on the accrual basis of reporting income. Pursuant to an agreement between A and Y, an unrelated corporation, A transferred all the assets of the sole proprietorship to X in exchange for additional shares of X stock. A then transferred all his X stock to Y solely in exchange for voting common stock of Y, which was widely held.”</a:t>
            </a:r>
          </a:p>
          <a:p>
            <a:pPr marL="0" indent="0" fontAlgn="base">
              <a:spcBef>
                <a:spcPts val="600"/>
              </a:spcBef>
              <a:spcAft>
                <a:spcPts val="600"/>
              </a:spcAft>
              <a:buNone/>
            </a:pPr>
            <a:endParaRPr lang="en-US" sz="16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6EE701E-F4D7-2DFC-94E5-99B936D21186}"/>
              </a:ext>
            </a:extLst>
          </p:cNvPr>
          <p:cNvSpPr/>
          <p:nvPr/>
        </p:nvSpPr>
        <p:spPr>
          <a:xfrm>
            <a:off x="1757951" y="4895478"/>
            <a:ext cx="1069256" cy="565920"/>
          </a:xfrm>
          <a:prstGeom prst="rect">
            <a:avLst/>
          </a:prstGeom>
          <a:solidFill>
            <a:srgbClr val="623D4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X</a:t>
            </a:r>
          </a:p>
        </p:txBody>
      </p:sp>
      <p:sp>
        <p:nvSpPr>
          <p:cNvPr id="22" name="Oval 21">
            <a:extLst>
              <a:ext uri="{FF2B5EF4-FFF2-40B4-BE49-F238E27FC236}">
                <a16:creationId xmlns:a16="http://schemas.microsoft.com/office/drawing/2014/main" id="{AEEE2FEE-9D94-AAA6-8990-9264E4E8579A}"/>
              </a:ext>
            </a:extLst>
          </p:cNvPr>
          <p:cNvSpPr/>
          <p:nvPr/>
        </p:nvSpPr>
        <p:spPr>
          <a:xfrm>
            <a:off x="1752890" y="3995706"/>
            <a:ext cx="1079378" cy="5399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dirty="0">
                <a:solidFill>
                  <a:schemeClr val="tx1"/>
                </a:solidFill>
                <a:latin typeface="Arial" panose="020B0604020202020204" pitchFamily="34" charset="0"/>
                <a:cs typeface="Arial" panose="020B0604020202020204" pitchFamily="34" charset="0"/>
              </a:rPr>
              <a:t>A</a:t>
            </a:r>
          </a:p>
        </p:txBody>
      </p:sp>
      <p:sp>
        <p:nvSpPr>
          <p:cNvPr id="23" name="Oval 22">
            <a:extLst>
              <a:ext uri="{FF2B5EF4-FFF2-40B4-BE49-F238E27FC236}">
                <a16:creationId xmlns:a16="http://schemas.microsoft.com/office/drawing/2014/main" id="{743207FA-5007-CD2E-FD9E-96E6945B7FAD}"/>
              </a:ext>
            </a:extLst>
          </p:cNvPr>
          <p:cNvSpPr/>
          <p:nvPr/>
        </p:nvSpPr>
        <p:spPr>
          <a:xfrm>
            <a:off x="1233417" y="4647842"/>
            <a:ext cx="249707" cy="195849"/>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31" name="TextBox 30">
            <a:extLst>
              <a:ext uri="{FF2B5EF4-FFF2-40B4-BE49-F238E27FC236}">
                <a16:creationId xmlns:a16="http://schemas.microsoft.com/office/drawing/2014/main" id="{8FB2084C-15D3-4A5D-ABD0-D3425914B053}"/>
              </a:ext>
            </a:extLst>
          </p:cNvPr>
          <p:cNvSpPr txBox="1"/>
          <p:nvPr/>
        </p:nvSpPr>
        <p:spPr>
          <a:xfrm>
            <a:off x="1004980" y="4306827"/>
            <a:ext cx="590646"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X stock</a:t>
            </a:r>
          </a:p>
        </p:txBody>
      </p:sp>
      <p:sp>
        <p:nvSpPr>
          <p:cNvPr id="40" name="Rectangle 39">
            <a:extLst>
              <a:ext uri="{FF2B5EF4-FFF2-40B4-BE49-F238E27FC236}">
                <a16:creationId xmlns:a16="http://schemas.microsoft.com/office/drawing/2014/main" id="{020A0083-5B31-B196-9E49-0EDBA20EE3B7}"/>
              </a:ext>
            </a:extLst>
          </p:cNvPr>
          <p:cNvSpPr/>
          <p:nvPr/>
        </p:nvSpPr>
        <p:spPr>
          <a:xfrm>
            <a:off x="4554076" y="4028604"/>
            <a:ext cx="1069256" cy="565920"/>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Y</a:t>
            </a:r>
          </a:p>
        </p:txBody>
      </p:sp>
      <p:cxnSp>
        <p:nvCxnSpPr>
          <p:cNvPr id="43" name="Straight Arrow Connector 42">
            <a:extLst>
              <a:ext uri="{FF2B5EF4-FFF2-40B4-BE49-F238E27FC236}">
                <a16:creationId xmlns:a16="http://schemas.microsoft.com/office/drawing/2014/main" id="{DE1E726A-871D-5BB8-5590-D2451CF35CFE}"/>
              </a:ext>
            </a:extLst>
          </p:cNvPr>
          <p:cNvCxnSpPr>
            <a:cxnSpLocks/>
          </p:cNvCxnSpPr>
          <p:nvPr/>
        </p:nvCxnSpPr>
        <p:spPr>
          <a:xfrm>
            <a:off x="1636728" y="4378177"/>
            <a:ext cx="0" cy="809026"/>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3194A2A-3625-CECA-75D3-97570D1FB285}"/>
              </a:ext>
            </a:extLst>
          </p:cNvPr>
          <p:cNvSpPr txBox="1"/>
          <p:nvPr/>
        </p:nvSpPr>
        <p:spPr>
          <a:xfrm>
            <a:off x="1080441" y="5053696"/>
            <a:ext cx="497024"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Assets</a:t>
            </a:r>
          </a:p>
        </p:txBody>
      </p:sp>
      <p:sp>
        <p:nvSpPr>
          <p:cNvPr id="50" name="Oval 49">
            <a:extLst>
              <a:ext uri="{FF2B5EF4-FFF2-40B4-BE49-F238E27FC236}">
                <a16:creationId xmlns:a16="http://schemas.microsoft.com/office/drawing/2014/main" id="{E06B0309-8544-2093-236D-1A53B58933D6}"/>
              </a:ext>
            </a:extLst>
          </p:cNvPr>
          <p:cNvSpPr/>
          <p:nvPr/>
        </p:nvSpPr>
        <p:spPr>
          <a:xfrm>
            <a:off x="3510328" y="3839399"/>
            <a:ext cx="249707" cy="195849"/>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cxnSp>
        <p:nvCxnSpPr>
          <p:cNvPr id="52" name="Straight Arrow Connector 51">
            <a:extLst>
              <a:ext uri="{FF2B5EF4-FFF2-40B4-BE49-F238E27FC236}">
                <a16:creationId xmlns:a16="http://schemas.microsoft.com/office/drawing/2014/main" id="{81D25691-2CCC-9212-61CE-50B6A8A30F79}"/>
              </a:ext>
            </a:extLst>
          </p:cNvPr>
          <p:cNvCxnSpPr>
            <a:cxnSpLocks/>
          </p:cNvCxnSpPr>
          <p:nvPr/>
        </p:nvCxnSpPr>
        <p:spPr>
          <a:xfrm flipH="1">
            <a:off x="2929308" y="4319118"/>
            <a:ext cx="1337561"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B0CAB53-5131-5DD0-4417-3B1B766FE85B}"/>
              </a:ext>
            </a:extLst>
          </p:cNvPr>
          <p:cNvSpPr txBox="1"/>
          <p:nvPr/>
        </p:nvSpPr>
        <p:spPr>
          <a:xfrm>
            <a:off x="2749060" y="4442206"/>
            <a:ext cx="573502"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Y stock</a:t>
            </a:r>
          </a:p>
        </p:txBody>
      </p:sp>
      <p:sp>
        <p:nvSpPr>
          <p:cNvPr id="72" name="TextBox 71">
            <a:extLst>
              <a:ext uri="{FF2B5EF4-FFF2-40B4-BE49-F238E27FC236}">
                <a16:creationId xmlns:a16="http://schemas.microsoft.com/office/drawing/2014/main" id="{A3882B51-4F1F-40C5-15E4-66F4EA88776A}"/>
              </a:ext>
            </a:extLst>
          </p:cNvPr>
          <p:cNvSpPr txBox="1"/>
          <p:nvPr/>
        </p:nvSpPr>
        <p:spPr>
          <a:xfrm>
            <a:off x="6432697" y="1456684"/>
            <a:ext cx="5528929" cy="1061829"/>
          </a:xfrm>
          <a:prstGeom prst="rect">
            <a:avLst/>
          </a:prstGeom>
        </p:spPr>
        <p:txBody>
          <a:bodyPr vert="horz" lIns="91440" tIns="45720" rIns="91440" bIns="45720" rtlCol="0">
            <a:noAutofit/>
          </a:bodyPr>
          <a:lstStyle>
            <a:lvl1pPr indent="0" algn="just">
              <a:lnSpc>
                <a:spcPct val="90000"/>
              </a:lnSpc>
              <a:spcBef>
                <a:spcPts val="600"/>
              </a:spcBef>
              <a:spcAft>
                <a:spcPts val="600"/>
              </a:spcAft>
              <a:buFont typeface="Arial" panose="020B0604020202020204" pitchFamily="34" charset="0"/>
              <a:buNone/>
              <a:defRPr sz="1400" u="sng">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1600" dirty="0"/>
              <a:t>Recast / Ruling</a:t>
            </a:r>
            <a:r>
              <a:rPr lang="en-US" sz="1600" u="none" dirty="0"/>
              <a:t>: </a:t>
            </a:r>
          </a:p>
          <a:p>
            <a:pPr algn="l"/>
            <a:r>
              <a:rPr lang="en-US" sz="1600" u="none" dirty="0"/>
              <a:t>Section 351 of the Code is not applicable to the transfer of the sole proprietorship assets to Y inasmuch as A was not in control of Y immediately after the transfer. The sole proprietorship cannot be a party to a reorganization within the meaning of section 368 (b) of the Code. Thus, the transfer of the sole proprietorship assets to X is treated as a sale by A of the assets to Y followed by a transfer of these assets by Y to the capital of X.</a:t>
            </a:r>
          </a:p>
        </p:txBody>
      </p:sp>
      <p:sp>
        <p:nvSpPr>
          <p:cNvPr id="74" name="TextBox 73">
            <a:extLst>
              <a:ext uri="{FF2B5EF4-FFF2-40B4-BE49-F238E27FC236}">
                <a16:creationId xmlns:a16="http://schemas.microsoft.com/office/drawing/2014/main" id="{C5B9EB88-CD50-BA54-A482-04C58E6FC90A}"/>
              </a:ext>
            </a:extLst>
          </p:cNvPr>
          <p:cNvSpPr txBox="1"/>
          <p:nvPr/>
        </p:nvSpPr>
        <p:spPr>
          <a:xfrm>
            <a:off x="278673" y="990231"/>
            <a:ext cx="11739155"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10 - Rev. Rul. 70-140, 1970-1 C.B. 73</a:t>
            </a:r>
          </a:p>
        </p:txBody>
      </p:sp>
      <p:cxnSp>
        <p:nvCxnSpPr>
          <p:cNvPr id="116" name="Straight Connector 115">
            <a:extLst>
              <a:ext uri="{FF2B5EF4-FFF2-40B4-BE49-F238E27FC236}">
                <a16:creationId xmlns:a16="http://schemas.microsoft.com/office/drawing/2014/main" id="{E55F16C4-AC79-3481-5883-DF04E97965AF}"/>
              </a:ext>
            </a:extLst>
          </p:cNvPr>
          <p:cNvCxnSpPr>
            <a:cxnSpLocks/>
          </p:cNvCxnSpPr>
          <p:nvPr/>
        </p:nvCxnSpPr>
        <p:spPr>
          <a:xfrm>
            <a:off x="6165668" y="1471749"/>
            <a:ext cx="0" cy="5194865"/>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70CAADEE-3445-F7A2-D5DC-E356BF3B3DCB}"/>
              </a:ext>
            </a:extLst>
          </p:cNvPr>
          <p:cNvSpPr txBox="1">
            <a:spLocks/>
          </p:cNvSpPr>
          <p:nvPr/>
        </p:nvSpPr>
        <p:spPr>
          <a:xfrm>
            <a:off x="285750" y="184151"/>
            <a:ext cx="10515600" cy="6159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Through two doors at once: </a:t>
            </a:r>
            <a:r>
              <a:rPr lang="en-US" dirty="0">
                <a:latin typeface="Arial" panose="020B0604020202020204" pitchFamily="34" charset="0"/>
                <a:cs typeface="Arial" panose="020B0604020202020204" pitchFamily="34" charset="0"/>
              </a:rPr>
              <a:t>Rev. Rul. 70-140</a:t>
            </a:r>
          </a:p>
        </p:txBody>
      </p:sp>
      <p:sp>
        <p:nvSpPr>
          <p:cNvPr id="7" name="Oval 6">
            <a:extLst>
              <a:ext uri="{FF2B5EF4-FFF2-40B4-BE49-F238E27FC236}">
                <a16:creationId xmlns:a16="http://schemas.microsoft.com/office/drawing/2014/main" id="{E8287747-DC32-C534-B016-B69B31A17051}"/>
              </a:ext>
            </a:extLst>
          </p:cNvPr>
          <p:cNvSpPr/>
          <p:nvPr/>
        </p:nvSpPr>
        <p:spPr>
          <a:xfrm>
            <a:off x="1760669" y="5813491"/>
            <a:ext cx="1063764" cy="548291"/>
          </a:xfrm>
          <a:prstGeom prst="ellipse">
            <a:avLst/>
          </a:prstGeom>
          <a:solidFill>
            <a:srgbClr val="623D4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Assets</a:t>
            </a:r>
          </a:p>
        </p:txBody>
      </p:sp>
      <p:cxnSp>
        <p:nvCxnSpPr>
          <p:cNvPr id="19" name="Straight Connector 18">
            <a:extLst>
              <a:ext uri="{FF2B5EF4-FFF2-40B4-BE49-F238E27FC236}">
                <a16:creationId xmlns:a16="http://schemas.microsoft.com/office/drawing/2014/main" id="{BA108E4B-5700-704B-AB2D-7744F3209165}"/>
              </a:ext>
            </a:extLst>
          </p:cNvPr>
          <p:cNvCxnSpPr>
            <a:stCxn id="13" idx="2"/>
            <a:endCxn id="7" idx="0"/>
          </p:cNvCxnSpPr>
          <p:nvPr/>
        </p:nvCxnSpPr>
        <p:spPr>
          <a:xfrm flipH="1">
            <a:off x="2292551" y="5461398"/>
            <a:ext cx="28" cy="35209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F956FA-2985-E5FE-9D83-EA43F3F01083}"/>
              </a:ext>
            </a:extLst>
          </p:cNvPr>
          <p:cNvCxnSpPr>
            <a:stCxn id="22" idx="4"/>
            <a:endCxn id="13" idx="0"/>
          </p:cNvCxnSpPr>
          <p:nvPr/>
        </p:nvCxnSpPr>
        <p:spPr>
          <a:xfrm>
            <a:off x="2292579" y="4535673"/>
            <a:ext cx="0" cy="3598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BAE01C-3FD7-2A7B-38DC-6925D2FDE545}"/>
              </a:ext>
            </a:extLst>
          </p:cNvPr>
          <p:cNvSpPr txBox="1"/>
          <p:nvPr/>
        </p:nvSpPr>
        <p:spPr>
          <a:xfrm>
            <a:off x="3777566" y="4408829"/>
            <a:ext cx="654971"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X stock</a:t>
            </a:r>
          </a:p>
        </p:txBody>
      </p:sp>
      <p:sp>
        <p:nvSpPr>
          <p:cNvPr id="30" name="TextBox 29">
            <a:extLst>
              <a:ext uri="{FF2B5EF4-FFF2-40B4-BE49-F238E27FC236}">
                <a16:creationId xmlns:a16="http://schemas.microsoft.com/office/drawing/2014/main" id="{B481C618-3E14-3C4A-A9C9-BB567321464C}"/>
              </a:ext>
            </a:extLst>
          </p:cNvPr>
          <p:cNvSpPr txBox="1"/>
          <p:nvPr/>
        </p:nvSpPr>
        <p:spPr>
          <a:xfrm>
            <a:off x="-114300" y="4645939"/>
            <a:ext cx="1338285"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Section 351 Exchange</a:t>
            </a:r>
            <a:endParaRPr lang="en-US" sz="800" i="1" u="sng" dirty="0">
              <a:solidFill>
                <a:srgbClr val="84A3FE"/>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20BD315-FFC0-865D-D72E-7E025097CEE7}"/>
              </a:ext>
            </a:extLst>
          </p:cNvPr>
          <p:cNvSpPr txBox="1"/>
          <p:nvPr/>
        </p:nvSpPr>
        <p:spPr>
          <a:xfrm>
            <a:off x="2892618" y="4082721"/>
            <a:ext cx="1338285" cy="215444"/>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Type “B” Reorganization</a:t>
            </a:r>
            <a:endParaRPr lang="en-US" sz="800" i="1" u="sng" dirty="0">
              <a:solidFill>
                <a:srgbClr val="84A3FE"/>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7BD421B-B72E-F703-B53F-69F01228B768}"/>
              </a:ext>
            </a:extLst>
          </p:cNvPr>
          <p:cNvSpPr/>
          <p:nvPr/>
        </p:nvSpPr>
        <p:spPr>
          <a:xfrm>
            <a:off x="9620172" y="4771634"/>
            <a:ext cx="1069256" cy="565920"/>
          </a:xfrm>
          <a:prstGeom prst="rect">
            <a:avLst/>
          </a:prstGeom>
          <a:solidFill>
            <a:srgbClr val="623D4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X</a:t>
            </a:r>
          </a:p>
        </p:txBody>
      </p:sp>
      <p:sp>
        <p:nvSpPr>
          <p:cNvPr id="35" name="Oval 34">
            <a:extLst>
              <a:ext uri="{FF2B5EF4-FFF2-40B4-BE49-F238E27FC236}">
                <a16:creationId xmlns:a16="http://schemas.microsoft.com/office/drawing/2014/main" id="{7A27D922-BF16-49C6-91DC-C0348E79F96D}"/>
              </a:ext>
            </a:extLst>
          </p:cNvPr>
          <p:cNvSpPr/>
          <p:nvPr/>
        </p:nvSpPr>
        <p:spPr>
          <a:xfrm>
            <a:off x="6910275" y="3864510"/>
            <a:ext cx="1079378" cy="5399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dirty="0">
                <a:solidFill>
                  <a:schemeClr val="tx1"/>
                </a:solidFill>
                <a:latin typeface="Arial" panose="020B0604020202020204" pitchFamily="34" charset="0"/>
                <a:cs typeface="Arial" panose="020B0604020202020204" pitchFamily="34" charset="0"/>
              </a:rPr>
              <a:t>A</a:t>
            </a:r>
          </a:p>
        </p:txBody>
      </p:sp>
      <p:sp>
        <p:nvSpPr>
          <p:cNvPr id="36" name="Oval 35">
            <a:extLst>
              <a:ext uri="{FF2B5EF4-FFF2-40B4-BE49-F238E27FC236}">
                <a16:creationId xmlns:a16="http://schemas.microsoft.com/office/drawing/2014/main" id="{A7C62246-0D02-3F63-C0C8-D22CBBF92D4C}"/>
              </a:ext>
            </a:extLst>
          </p:cNvPr>
          <p:cNvSpPr/>
          <p:nvPr/>
        </p:nvSpPr>
        <p:spPr>
          <a:xfrm>
            <a:off x="8596670" y="3669635"/>
            <a:ext cx="249707" cy="195849"/>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38" name="TextBox 37">
            <a:extLst>
              <a:ext uri="{FF2B5EF4-FFF2-40B4-BE49-F238E27FC236}">
                <a16:creationId xmlns:a16="http://schemas.microsoft.com/office/drawing/2014/main" id="{61C43207-58A8-7B44-931E-5CDD1964A848}"/>
              </a:ext>
            </a:extLst>
          </p:cNvPr>
          <p:cNvSpPr txBox="1"/>
          <p:nvPr/>
        </p:nvSpPr>
        <p:spPr>
          <a:xfrm>
            <a:off x="10762908" y="4065810"/>
            <a:ext cx="590646"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X stock</a:t>
            </a:r>
          </a:p>
        </p:txBody>
      </p:sp>
      <p:cxnSp>
        <p:nvCxnSpPr>
          <p:cNvPr id="39" name="Straight Arrow Connector 38">
            <a:extLst>
              <a:ext uri="{FF2B5EF4-FFF2-40B4-BE49-F238E27FC236}">
                <a16:creationId xmlns:a16="http://schemas.microsoft.com/office/drawing/2014/main" id="{64F1518E-69D7-88DB-FA2B-00118D2EC40D}"/>
              </a:ext>
            </a:extLst>
          </p:cNvPr>
          <p:cNvCxnSpPr>
            <a:cxnSpLocks/>
          </p:cNvCxnSpPr>
          <p:nvPr/>
        </p:nvCxnSpPr>
        <p:spPr>
          <a:xfrm>
            <a:off x="8118055" y="4179205"/>
            <a:ext cx="1235445"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7AFD761-E655-98C8-1A24-ED36280F32BE}"/>
              </a:ext>
            </a:extLst>
          </p:cNvPr>
          <p:cNvSpPr txBox="1"/>
          <p:nvPr/>
        </p:nvSpPr>
        <p:spPr>
          <a:xfrm>
            <a:off x="10857419" y="5022228"/>
            <a:ext cx="497024"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Assets</a:t>
            </a:r>
          </a:p>
        </p:txBody>
      </p:sp>
      <p:sp>
        <p:nvSpPr>
          <p:cNvPr id="45" name="Oval 44">
            <a:extLst>
              <a:ext uri="{FF2B5EF4-FFF2-40B4-BE49-F238E27FC236}">
                <a16:creationId xmlns:a16="http://schemas.microsoft.com/office/drawing/2014/main" id="{8D1FB82C-12E4-82FD-4F4E-31C10920276C}"/>
              </a:ext>
            </a:extLst>
          </p:cNvPr>
          <p:cNvSpPr/>
          <p:nvPr/>
        </p:nvSpPr>
        <p:spPr>
          <a:xfrm>
            <a:off x="6922310" y="4857357"/>
            <a:ext cx="1063764" cy="548291"/>
          </a:xfrm>
          <a:prstGeom prst="ellipse">
            <a:avLst/>
          </a:prstGeom>
          <a:solidFill>
            <a:srgbClr val="623D4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Assets</a:t>
            </a:r>
          </a:p>
        </p:txBody>
      </p:sp>
      <p:sp>
        <p:nvSpPr>
          <p:cNvPr id="54" name="TextBox 53">
            <a:extLst>
              <a:ext uri="{FF2B5EF4-FFF2-40B4-BE49-F238E27FC236}">
                <a16:creationId xmlns:a16="http://schemas.microsoft.com/office/drawing/2014/main" id="{D5524729-6617-48AE-FCCE-9608C95FEFB9}"/>
              </a:ext>
            </a:extLst>
          </p:cNvPr>
          <p:cNvSpPr txBox="1"/>
          <p:nvPr/>
        </p:nvSpPr>
        <p:spPr>
          <a:xfrm>
            <a:off x="10610370" y="4700197"/>
            <a:ext cx="1338285"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Capital contribution</a:t>
            </a:r>
            <a:endParaRPr lang="en-US" sz="800" i="1" u="sng" dirty="0">
              <a:solidFill>
                <a:srgbClr val="84A3FE"/>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90CFADC7-831D-CB31-F28B-029526F8FD5B}"/>
              </a:ext>
            </a:extLst>
          </p:cNvPr>
          <p:cNvSpPr/>
          <p:nvPr/>
        </p:nvSpPr>
        <p:spPr>
          <a:xfrm>
            <a:off x="9619695" y="3876200"/>
            <a:ext cx="1069256" cy="565920"/>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Y</a:t>
            </a:r>
          </a:p>
        </p:txBody>
      </p:sp>
      <p:cxnSp>
        <p:nvCxnSpPr>
          <p:cNvPr id="60" name="Straight Connector 59">
            <a:extLst>
              <a:ext uri="{FF2B5EF4-FFF2-40B4-BE49-F238E27FC236}">
                <a16:creationId xmlns:a16="http://schemas.microsoft.com/office/drawing/2014/main" id="{F7CD71EC-DD96-28A4-53E4-8BDFB12BC508}"/>
              </a:ext>
            </a:extLst>
          </p:cNvPr>
          <p:cNvCxnSpPr>
            <a:stCxn id="58" idx="2"/>
            <a:endCxn id="34" idx="0"/>
          </p:cNvCxnSpPr>
          <p:nvPr/>
        </p:nvCxnSpPr>
        <p:spPr>
          <a:xfrm>
            <a:off x="10154323" y="4442120"/>
            <a:ext cx="477" cy="329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6F2515-6FE8-534E-518F-34D77C14AE18}"/>
              </a:ext>
            </a:extLst>
          </p:cNvPr>
          <p:cNvCxnSpPr>
            <a:stCxn id="35" idx="4"/>
            <a:endCxn id="45" idx="0"/>
          </p:cNvCxnSpPr>
          <p:nvPr/>
        </p:nvCxnSpPr>
        <p:spPr>
          <a:xfrm>
            <a:off x="7449964" y="4404477"/>
            <a:ext cx="4228" cy="4528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2671DECC-8436-2AB3-53EB-4BB1E085F300}"/>
              </a:ext>
            </a:extLst>
          </p:cNvPr>
          <p:cNvSpPr txBox="1"/>
          <p:nvPr/>
        </p:nvSpPr>
        <p:spPr>
          <a:xfrm>
            <a:off x="9012993" y="4231643"/>
            <a:ext cx="497024"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Assets</a:t>
            </a:r>
          </a:p>
        </p:txBody>
      </p:sp>
      <p:sp>
        <p:nvSpPr>
          <p:cNvPr id="65" name="TextBox 64">
            <a:extLst>
              <a:ext uri="{FF2B5EF4-FFF2-40B4-BE49-F238E27FC236}">
                <a16:creationId xmlns:a16="http://schemas.microsoft.com/office/drawing/2014/main" id="{AF0D5987-83C2-C938-657E-EEB267D165C5}"/>
              </a:ext>
            </a:extLst>
          </p:cNvPr>
          <p:cNvSpPr txBox="1"/>
          <p:nvPr/>
        </p:nvSpPr>
        <p:spPr>
          <a:xfrm>
            <a:off x="8071527" y="3932925"/>
            <a:ext cx="1338285"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Section 1001 exchange</a:t>
            </a:r>
            <a:endParaRPr lang="en-US" sz="800" i="1" u="sng" dirty="0">
              <a:solidFill>
                <a:srgbClr val="84A3FE"/>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801FEF9-2C0B-8F17-E68F-78676B19FCF1}"/>
              </a:ext>
            </a:extLst>
          </p:cNvPr>
          <p:cNvSpPr txBox="1"/>
          <p:nvPr/>
        </p:nvSpPr>
        <p:spPr>
          <a:xfrm>
            <a:off x="7935455" y="4237993"/>
            <a:ext cx="558562"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Y stock </a:t>
            </a:r>
          </a:p>
        </p:txBody>
      </p:sp>
      <p:sp>
        <p:nvSpPr>
          <p:cNvPr id="67" name="Oval 66">
            <a:extLst>
              <a:ext uri="{FF2B5EF4-FFF2-40B4-BE49-F238E27FC236}">
                <a16:creationId xmlns:a16="http://schemas.microsoft.com/office/drawing/2014/main" id="{BAA53601-CE3C-427B-8628-379B5006E896}"/>
              </a:ext>
            </a:extLst>
          </p:cNvPr>
          <p:cNvSpPr/>
          <p:nvPr/>
        </p:nvSpPr>
        <p:spPr>
          <a:xfrm>
            <a:off x="11229883" y="4442649"/>
            <a:ext cx="249707" cy="195849"/>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cxnSp>
        <p:nvCxnSpPr>
          <p:cNvPr id="68" name="Straight Arrow Connector 67">
            <a:extLst>
              <a:ext uri="{FF2B5EF4-FFF2-40B4-BE49-F238E27FC236}">
                <a16:creationId xmlns:a16="http://schemas.microsoft.com/office/drawing/2014/main" id="{F5EB1FB3-2B86-94A7-BDB9-D81EBD961F73}"/>
              </a:ext>
            </a:extLst>
          </p:cNvPr>
          <p:cNvCxnSpPr>
            <a:cxnSpLocks/>
          </p:cNvCxnSpPr>
          <p:nvPr/>
        </p:nvCxnSpPr>
        <p:spPr>
          <a:xfrm>
            <a:off x="10832680" y="4112529"/>
            <a:ext cx="0" cy="1050021"/>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23EBBF3B-4D54-37E4-86B7-F6548989A353}"/>
              </a:ext>
            </a:extLst>
          </p:cNvPr>
          <p:cNvSpPr/>
          <p:nvPr/>
        </p:nvSpPr>
        <p:spPr>
          <a:xfrm>
            <a:off x="9617885" y="5676507"/>
            <a:ext cx="1063764" cy="548291"/>
          </a:xfrm>
          <a:prstGeom prst="ellipse">
            <a:avLst/>
          </a:prstGeom>
          <a:solidFill>
            <a:srgbClr val="623D4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Assets</a:t>
            </a:r>
          </a:p>
        </p:txBody>
      </p:sp>
      <p:cxnSp>
        <p:nvCxnSpPr>
          <p:cNvPr id="75" name="Straight Connector 74">
            <a:extLst>
              <a:ext uri="{FF2B5EF4-FFF2-40B4-BE49-F238E27FC236}">
                <a16:creationId xmlns:a16="http://schemas.microsoft.com/office/drawing/2014/main" id="{44E936F4-33DF-459C-F27A-78CAFF22BEC9}"/>
              </a:ext>
            </a:extLst>
          </p:cNvPr>
          <p:cNvCxnSpPr>
            <a:stCxn id="34" idx="2"/>
            <a:endCxn id="71" idx="0"/>
          </p:cNvCxnSpPr>
          <p:nvPr/>
        </p:nvCxnSpPr>
        <p:spPr>
          <a:xfrm flipH="1">
            <a:off x="10149767" y="5337554"/>
            <a:ext cx="5033" cy="3389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63641"/>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6192" y="6414498"/>
            <a:ext cx="2743200" cy="365125"/>
          </a:xfrm>
        </p:spPr>
        <p:txBody>
          <a:bodyPr/>
          <a:lstStyle/>
          <a:p>
            <a:fld id="{65AFAB5D-A498-4573-A847-903418A04ABF}" type="slidenum">
              <a:rPr lang="en-US" smtClean="0"/>
              <a:t>44</a:t>
            </a:fld>
            <a:endParaRPr lang="en-US"/>
          </a:p>
        </p:txBody>
      </p:sp>
      <p:sp>
        <p:nvSpPr>
          <p:cNvPr id="11" name="Content Placeholder 2">
            <a:extLst>
              <a:ext uri="{FF2B5EF4-FFF2-40B4-BE49-F238E27FC236}">
                <a16:creationId xmlns:a16="http://schemas.microsoft.com/office/drawing/2014/main" id="{A267995E-C3D0-333B-C603-4FF277557CB7}"/>
              </a:ext>
            </a:extLst>
          </p:cNvPr>
          <p:cNvSpPr>
            <a:spLocks noGrp="1"/>
          </p:cNvSpPr>
          <p:nvPr>
            <p:ph idx="1"/>
          </p:nvPr>
        </p:nvSpPr>
        <p:spPr>
          <a:xfrm>
            <a:off x="364167" y="1428308"/>
            <a:ext cx="5865183" cy="2008066"/>
          </a:xfrm>
        </p:spPr>
        <p:txBody>
          <a:bodyPr>
            <a:noAutofit/>
          </a:bodyPr>
          <a:lstStyle/>
          <a:p>
            <a:pPr marL="0" indent="0">
              <a:spcBef>
                <a:spcPts val="600"/>
              </a:spcBef>
              <a:spcAft>
                <a:spcPts val="600"/>
              </a:spcAft>
              <a:buNone/>
            </a:pPr>
            <a:r>
              <a:rPr lang="en-US" sz="1600" u="sng" dirty="0">
                <a:latin typeface="Arial" panose="020B0604020202020204" pitchFamily="34" charset="0"/>
                <a:cs typeface="Arial" panose="020B0604020202020204" pitchFamily="34" charset="0"/>
              </a:rPr>
              <a:t>Facts</a:t>
            </a:r>
            <a:r>
              <a:rPr lang="en-US" sz="1600" dirty="0">
                <a:latin typeface="Arial" panose="020B0604020202020204" pitchFamily="34" charset="0"/>
                <a:cs typeface="Arial" panose="020B0604020202020204" pitchFamily="34" charset="0"/>
              </a:rPr>
              <a:t>:</a:t>
            </a:r>
          </a:p>
          <a:p>
            <a:pPr>
              <a:spcBef>
                <a:spcPts val="600"/>
              </a:spcBef>
              <a:spcAft>
                <a:spcPts val="600"/>
              </a:spcAft>
            </a:pPr>
            <a:r>
              <a:rPr lang="en-US" sz="1600" dirty="0">
                <a:latin typeface="Arial" panose="020B0604020202020204" pitchFamily="34" charset="0"/>
                <a:cs typeface="Arial" panose="020B0604020202020204" pitchFamily="34" charset="0"/>
              </a:rPr>
              <a:t>As additional facts to Rev. Rul. 70-140, assume the signed business deal between A and Y is that at close, A will deliver the stock of X in exchange for Y voting stock, and at that time X will already own the assets of A’s sole proprietorship—i.e., it is A’s responsibility to contribute the sole proprietorship to X.  Assume further that there will be a lengthy delay between sign and close that is beyond the parties’ control.  </a:t>
            </a:r>
          </a:p>
          <a:p>
            <a:pPr>
              <a:spcBef>
                <a:spcPts val="600"/>
              </a:spcBef>
              <a:spcAft>
                <a:spcPts val="600"/>
              </a:spcAft>
            </a:pPr>
            <a:r>
              <a:rPr lang="en-US" sz="1600" dirty="0">
                <a:latin typeface="Arial" panose="020B0604020202020204" pitchFamily="34" charset="0"/>
                <a:cs typeface="Arial" panose="020B0604020202020204" pitchFamily="34" charset="0"/>
              </a:rPr>
              <a:t>The A and Y agree to apply Rev. Rul. 70-140.  </a:t>
            </a:r>
          </a:p>
          <a:p>
            <a:pPr>
              <a:spcBef>
                <a:spcPts val="600"/>
              </a:spcBef>
              <a:spcAft>
                <a:spcPts val="600"/>
              </a:spcAft>
            </a:pPr>
            <a:r>
              <a:rPr lang="en-US" sz="1600" dirty="0">
                <a:latin typeface="Arial" panose="020B0604020202020204" pitchFamily="34" charset="0"/>
                <a:cs typeface="Arial" panose="020B0604020202020204" pitchFamily="34" charset="0"/>
              </a:rPr>
              <a:t>However, if the income generated by the business between sign and close were X’s income rather than A’s, A’s overall US tax burden would be less (because of losses in X or whatever).  Assume Y is indifferent to when the sole proprietorship is contributed.  </a:t>
            </a:r>
          </a:p>
          <a:p>
            <a:pPr>
              <a:spcBef>
                <a:spcPts val="600"/>
              </a:spcBef>
              <a:spcAft>
                <a:spcPts val="600"/>
              </a:spcAft>
            </a:pPr>
            <a:r>
              <a:rPr lang="en-US" sz="1600" dirty="0">
                <a:latin typeface="Arial" panose="020B0604020202020204" pitchFamily="34" charset="0"/>
                <a:cs typeface="Arial" panose="020B0604020202020204" pitchFamily="34" charset="0"/>
              </a:rPr>
              <a:t>With this as background, A contributes the sole proprietorship to X the day after signing, and reports the income as X’s income during the period from signing to closing, citing </a:t>
            </a:r>
            <a:r>
              <a:rPr lang="en-US" sz="1600" i="1" dirty="0">
                <a:latin typeface="Arial" panose="020B0604020202020204" pitchFamily="34" charset="0"/>
                <a:cs typeface="Arial" panose="020B0604020202020204" pitchFamily="34" charset="0"/>
              </a:rPr>
              <a:t>WAGE Inc. v. Commissioner</a:t>
            </a:r>
            <a:r>
              <a:rPr lang="en-US" sz="1600" dirty="0">
                <a:latin typeface="Arial" panose="020B0604020202020204" pitchFamily="34" charset="0"/>
                <a:cs typeface="Arial" panose="020B0604020202020204" pitchFamily="34" charset="0"/>
              </a:rPr>
              <a:t>, 19 T.C. 249 (1952) and </a:t>
            </a:r>
            <a:r>
              <a:rPr lang="en-US" sz="1600" i="1" dirty="0">
                <a:latin typeface="Arial" panose="020B0604020202020204" pitchFamily="34" charset="0"/>
                <a:cs typeface="Arial" panose="020B0604020202020204" pitchFamily="34" charset="0"/>
              </a:rPr>
              <a:t>Snively v. Commissioner</a:t>
            </a:r>
            <a:r>
              <a:rPr lang="en-US" sz="1600" dirty="0">
                <a:latin typeface="Arial" panose="020B0604020202020204" pitchFamily="34" charset="0"/>
                <a:cs typeface="Arial" panose="020B0604020202020204" pitchFamily="34" charset="0"/>
              </a:rPr>
              <a:t>, 20 T.C. 136 (1953).</a:t>
            </a:r>
          </a:p>
        </p:txBody>
      </p:sp>
      <p:sp>
        <p:nvSpPr>
          <p:cNvPr id="74" name="TextBox 73">
            <a:extLst>
              <a:ext uri="{FF2B5EF4-FFF2-40B4-BE49-F238E27FC236}">
                <a16:creationId xmlns:a16="http://schemas.microsoft.com/office/drawing/2014/main" id="{C5B9EB88-CD50-BA54-A482-04C58E6FC90A}"/>
              </a:ext>
            </a:extLst>
          </p:cNvPr>
          <p:cNvSpPr txBox="1"/>
          <p:nvPr/>
        </p:nvSpPr>
        <p:spPr>
          <a:xfrm>
            <a:off x="278673" y="990231"/>
            <a:ext cx="11739155"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11 - Rev. Rul. 70-140 with some tweaks</a:t>
            </a:r>
          </a:p>
        </p:txBody>
      </p:sp>
      <p:sp>
        <p:nvSpPr>
          <p:cNvPr id="6" name="Title 1">
            <a:extLst>
              <a:ext uri="{FF2B5EF4-FFF2-40B4-BE49-F238E27FC236}">
                <a16:creationId xmlns:a16="http://schemas.microsoft.com/office/drawing/2014/main" id="{70CAADEE-3445-F7A2-D5DC-E356BF3B3DCB}"/>
              </a:ext>
            </a:extLst>
          </p:cNvPr>
          <p:cNvSpPr txBox="1">
            <a:spLocks/>
          </p:cNvSpPr>
          <p:nvPr/>
        </p:nvSpPr>
        <p:spPr>
          <a:xfrm>
            <a:off x="285750" y="184151"/>
            <a:ext cx="10515600" cy="6159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Through two doors at once: </a:t>
            </a:r>
            <a:r>
              <a:rPr lang="en-US" dirty="0">
                <a:latin typeface="Arial" panose="020B0604020202020204" pitchFamily="34" charset="0"/>
                <a:cs typeface="Arial" panose="020B0604020202020204" pitchFamily="34" charset="0"/>
              </a:rPr>
              <a:t>Rev. Rul. 70-140</a:t>
            </a:r>
          </a:p>
        </p:txBody>
      </p:sp>
      <p:sp>
        <p:nvSpPr>
          <p:cNvPr id="2" name="Rectangle 1">
            <a:extLst>
              <a:ext uri="{FF2B5EF4-FFF2-40B4-BE49-F238E27FC236}">
                <a16:creationId xmlns:a16="http://schemas.microsoft.com/office/drawing/2014/main" id="{013684D3-BA8B-059C-9391-FE3A5DAED56B}"/>
              </a:ext>
            </a:extLst>
          </p:cNvPr>
          <p:cNvSpPr/>
          <p:nvPr/>
        </p:nvSpPr>
        <p:spPr>
          <a:xfrm>
            <a:off x="8092076" y="3352428"/>
            <a:ext cx="1069256" cy="565920"/>
          </a:xfrm>
          <a:prstGeom prst="rect">
            <a:avLst/>
          </a:prstGeom>
          <a:solidFill>
            <a:srgbClr val="623D4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X</a:t>
            </a:r>
          </a:p>
        </p:txBody>
      </p:sp>
      <p:sp>
        <p:nvSpPr>
          <p:cNvPr id="3" name="Oval 2">
            <a:extLst>
              <a:ext uri="{FF2B5EF4-FFF2-40B4-BE49-F238E27FC236}">
                <a16:creationId xmlns:a16="http://schemas.microsoft.com/office/drawing/2014/main" id="{3DD63E34-0248-7AF8-C81F-14DAC3B80FD0}"/>
              </a:ext>
            </a:extLst>
          </p:cNvPr>
          <p:cNvSpPr/>
          <p:nvPr/>
        </p:nvSpPr>
        <p:spPr>
          <a:xfrm>
            <a:off x="8087015" y="2452656"/>
            <a:ext cx="1079378" cy="5399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dirty="0">
                <a:solidFill>
                  <a:schemeClr val="tx1"/>
                </a:solidFill>
                <a:latin typeface="Arial" panose="020B0604020202020204" pitchFamily="34" charset="0"/>
                <a:cs typeface="Arial" panose="020B0604020202020204" pitchFamily="34" charset="0"/>
              </a:rPr>
              <a:t>A</a:t>
            </a:r>
          </a:p>
        </p:txBody>
      </p:sp>
      <p:sp>
        <p:nvSpPr>
          <p:cNvPr id="5" name="Oval 4">
            <a:extLst>
              <a:ext uri="{FF2B5EF4-FFF2-40B4-BE49-F238E27FC236}">
                <a16:creationId xmlns:a16="http://schemas.microsoft.com/office/drawing/2014/main" id="{4D9C5C91-CC26-AB05-B9FD-55B866509734}"/>
              </a:ext>
            </a:extLst>
          </p:cNvPr>
          <p:cNvSpPr/>
          <p:nvPr/>
        </p:nvSpPr>
        <p:spPr>
          <a:xfrm>
            <a:off x="7567542" y="3104792"/>
            <a:ext cx="249707" cy="195849"/>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DB4C7C68-6A5E-800D-56B8-60F333754469}"/>
              </a:ext>
            </a:extLst>
          </p:cNvPr>
          <p:cNvSpPr txBox="1"/>
          <p:nvPr/>
        </p:nvSpPr>
        <p:spPr>
          <a:xfrm>
            <a:off x="7339105" y="2763777"/>
            <a:ext cx="590646"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X stock</a:t>
            </a:r>
          </a:p>
        </p:txBody>
      </p:sp>
      <p:sp>
        <p:nvSpPr>
          <p:cNvPr id="9" name="Rectangle 8">
            <a:extLst>
              <a:ext uri="{FF2B5EF4-FFF2-40B4-BE49-F238E27FC236}">
                <a16:creationId xmlns:a16="http://schemas.microsoft.com/office/drawing/2014/main" id="{B19C22F4-43E0-349F-F797-9193DDBD3BC5}"/>
              </a:ext>
            </a:extLst>
          </p:cNvPr>
          <p:cNvSpPr/>
          <p:nvPr/>
        </p:nvSpPr>
        <p:spPr>
          <a:xfrm>
            <a:off x="10888201" y="2485554"/>
            <a:ext cx="1069256" cy="565920"/>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Y</a:t>
            </a:r>
          </a:p>
        </p:txBody>
      </p:sp>
      <p:cxnSp>
        <p:nvCxnSpPr>
          <p:cNvPr id="10" name="Straight Arrow Connector 9">
            <a:extLst>
              <a:ext uri="{FF2B5EF4-FFF2-40B4-BE49-F238E27FC236}">
                <a16:creationId xmlns:a16="http://schemas.microsoft.com/office/drawing/2014/main" id="{842E00F1-31E6-D220-FCD8-4237BB8350C3}"/>
              </a:ext>
            </a:extLst>
          </p:cNvPr>
          <p:cNvCxnSpPr>
            <a:cxnSpLocks/>
          </p:cNvCxnSpPr>
          <p:nvPr/>
        </p:nvCxnSpPr>
        <p:spPr>
          <a:xfrm>
            <a:off x="7970853" y="2835127"/>
            <a:ext cx="0" cy="809026"/>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543C08-7841-511E-F2FE-896784FE8183}"/>
              </a:ext>
            </a:extLst>
          </p:cNvPr>
          <p:cNvSpPr txBox="1"/>
          <p:nvPr/>
        </p:nvSpPr>
        <p:spPr>
          <a:xfrm>
            <a:off x="7414566" y="3510646"/>
            <a:ext cx="497024"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Assets</a:t>
            </a:r>
          </a:p>
        </p:txBody>
      </p:sp>
      <p:sp>
        <p:nvSpPr>
          <p:cNvPr id="14" name="Oval 13">
            <a:extLst>
              <a:ext uri="{FF2B5EF4-FFF2-40B4-BE49-F238E27FC236}">
                <a16:creationId xmlns:a16="http://schemas.microsoft.com/office/drawing/2014/main" id="{0C9940A0-E16F-BC9E-67FF-2CC912F3E607}"/>
              </a:ext>
            </a:extLst>
          </p:cNvPr>
          <p:cNvSpPr/>
          <p:nvPr/>
        </p:nvSpPr>
        <p:spPr>
          <a:xfrm>
            <a:off x="9777778" y="2296349"/>
            <a:ext cx="249707" cy="195849"/>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cxnSp>
        <p:nvCxnSpPr>
          <p:cNvPr id="15" name="Straight Arrow Connector 14">
            <a:extLst>
              <a:ext uri="{FF2B5EF4-FFF2-40B4-BE49-F238E27FC236}">
                <a16:creationId xmlns:a16="http://schemas.microsoft.com/office/drawing/2014/main" id="{DDF3A93B-419B-397C-3071-70178D4BC9B1}"/>
              </a:ext>
            </a:extLst>
          </p:cNvPr>
          <p:cNvCxnSpPr>
            <a:cxnSpLocks/>
          </p:cNvCxnSpPr>
          <p:nvPr/>
        </p:nvCxnSpPr>
        <p:spPr>
          <a:xfrm flipH="1">
            <a:off x="9263433" y="2776068"/>
            <a:ext cx="1337561"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C9D305-ED62-C5C7-4D72-C94E60FF9ED2}"/>
              </a:ext>
            </a:extLst>
          </p:cNvPr>
          <p:cNvSpPr txBox="1"/>
          <p:nvPr/>
        </p:nvSpPr>
        <p:spPr>
          <a:xfrm>
            <a:off x="9083185" y="2899156"/>
            <a:ext cx="573502"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Y stock</a:t>
            </a:r>
          </a:p>
        </p:txBody>
      </p:sp>
      <p:sp>
        <p:nvSpPr>
          <p:cNvPr id="17" name="Oval 16">
            <a:extLst>
              <a:ext uri="{FF2B5EF4-FFF2-40B4-BE49-F238E27FC236}">
                <a16:creationId xmlns:a16="http://schemas.microsoft.com/office/drawing/2014/main" id="{2A3E3E4E-B1CC-9D5E-F009-80ADBAFF0EE4}"/>
              </a:ext>
            </a:extLst>
          </p:cNvPr>
          <p:cNvSpPr/>
          <p:nvPr/>
        </p:nvSpPr>
        <p:spPr>
          <a:xfrm>
            <a:off x="8094794" y="4270441"/>
            <a:ext cx="1063764" cy="548291"/>
          </a:xfrm>
          <a:prstGeom prst="ellipse">
            <a:avLst/>
          </a:prstGeom>
          <a:solidFill>
            <a:srgbClr val="623D4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Assets</a:t>
            </a:r>
          </a:p>
        </p:txBody>
      </p:sp>
      <p:cxnSp>
        <p:nvCxnSpPr>
          <p:cNvPr id="18" name="Straight Connector 17">
            <a:extLst>
              <a:ext uri="{FF2B5EF4-FFF2-40B4-BE49-F238E27FC236}">
                <a16:creationId xmlns:a16="http://schemas.microsoft.com/office/drawing/2014/main" id="{9E29B0C2-B8F8-2557-5ED8-1A29590A3CF9}"/>
              </a:ext>
            </a:extLst>
          </p:cNvPr>
          <p:cNvCxnSpPr>
            <a:stCxn id="2" idx="2"/>
            <a:endCxn id="17" idx="0"/>
          </p:cNvCxnSpPr>
          <p:nvPr/>
        </p:nvCxnSpPr>
        <p:spPr>
          <a:xfrm flipH="1">
            <a:off x="8626676" y="3918348"/>
            <a:ext cx="28" cy="35209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8FB4E6-F689-0E2C-1AF4-48068A7F6341}"/>
              </a:ext>
            </a:extLst>
          </p:cNvPr>
          <p:cNvCxnSpPr>
            <a:stCxn id="3" idx="4"/>
            <a:endCxn id="2" idx="0"/>
          </p:cNvCxnSpPr>
          <p:nvPr/>
        </p:nvCxnSpPr>
        <p:spPr>
          <a:xfrm>
            <a:off x="8626704" y="2992623"/>
            <a:ext cx="0" cy="3598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1818F0C-3B0E-A936-6841-5360BF0EEB3B}"/>
              </a:ext>
            </a:extLst>
          </p:cNvPr>
          <p:cNvSpPr txBox="1"/>
          <p:nvPr/>
        </p:nvSpPr>
        <p:spPr>
          <a:xfrm>
            <a:off x="10111691" y="2865779"/>
            <a:ext cx="654971"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X stock</a:t>
            </a:r>
          </a:p>
        </p:txBody>
      </p:sp>
      <p:sp>
        <p:nvSpPr>
          <p:cNvPr id="25" name="TextBox 24">
            <a:extLst>
              <a:ext uri="{FF2B5EF4-FFF2-40B4-BE49-F238E27FC236}">
                <a16:creationId xmlns:a16="http://schemas.microsoft.com/office/drawing/2014/main" id="{97F91422-4266-FF34-41AB-45DC68E6072A}"/>
              </a:ext>
            </a:extLst>
          </p:cNvPr>
          <p:cNvSpPr txBox="1"/>
          <p:nvPr/>
        </p:nvSpPr>
        <p:spPr>
          <a:xfrm>
            <a:off x="6219825" y="3102889"/>
            <a:ext cx="1338285"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Day after signing</a:t>
            </a:r>
            <a:endParaRPr lang="en-US" sz="800" i="1" u="sng" dirty="0">
              <a:solidFill>
                <a:srgbClr val="84A3FE"/>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F186A8F-BEAB-1E3A-F35B-D66CE792A761}"/>
              </a:ext>
            </a:extLst>
          </p:cNvPr>
          <p:cNvSpPr txBox="1"/>
          <p:nvPr/>
        </p:nvSpPr>
        <p:spPr>
          <a:xfrm>
            <a:off x="9226743" y="2539671"/>
            <a:ext cx="1338285" cy="215444"/>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Closing</a:t>
            </a:r>
            <a:endParaRPr lang="en-US" sz="800" i="1" u="sng" dirty="0">
              <a:solidFill>
                <a:srgbClr val="84A3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504827"/>
      </p:ext>
    </p:extLst>
  </p:cSld>
  <p:clrMapOvr>
    <a:masterClrMapping/>
  </p:clrMapOvr>
</p:sld>
</file>

<file path=ppt/slides/slide4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normAutofit/>
          </a:bodyPr>
          <a:lstStyle/>
          <a:p>
            <a:r>
              <a:rPr lang="en-US" b="1" dirty="0">
                <a:latin typeface="Arial" panose="020B0604020202020204" pitchFamily="34" charset="0"/>
                <a:cs typeface="Arial" panose="020B0604020202020204" pitchFamily="34" charset="0"/>
              </a:rPr>
              <a:t>Through two doors at once: </a:t>
            </a:r>
            <a:r>
              <a:rPr lang="en-US" i="1" dirty="0">
                <a:latin typeface="Arial" panose="020B0604020202020204" pitchFamily="34" charset="0"/>
                <a:cs typeface="Arial" panose="020B0604020202020204" pitchFamily="34" charset="0"/>
              </a:rPr>
              <a:t>WAGE</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45</a:t>
            </a:fld>
            <a:endParaRPr lang="en-US"/>
          </a:p>
        </p:txBody>
      </p:sp>
      <p:sp>
        <p:nvSpPr>
          <p:cNvPr id="59" name="Content Placeholder 2">
            <a:extLst>
              <a:ext uri="{FF2B5EF4-FFF2-40B4-BE49-F238E27FC236}">
                <a16:creationId xmlns:a16="http://schemas.microsoft.com/office/drawing/2014/main" id="{6407EEF6-2E32-B382-A652-D5932B5141F9}"/>
              </a:ext>
            </a:extLst>
          </p:cNvPr>
          <p:cNvSpPr>
            <a:spLocks noGrp="1"/>
          </p:cNvSpPr>
          <p:nvPr>
            <p:ph idx="1"/>
          </p:nvPr>
        </p:nvSpPr>
        <p:spPr>
          <a:xfrm>
            <a:off x="438149" y="1076325"/>
            <a:ext cx="11172825" cy="5043488"/>
          </a:xfrm>
        </p:spPr>
        <p:txBody>
          <a:bodyPr>
            <a:noAutofit/>
          </a:bodyPr>
          <a:lstStyle/>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In </a:t>
            </a:r>
            <a:r>
              <a:rPr lang="en-US" sz="2000" i="1" dirty="0">
                <a:latin typeface="Arial" panose="020B0604020202020204" pitchFamily="34" charset="0"/>
                <a:cs typeface="Arial" panose="020B0604020202020204" pitchFamily="34" charset="0"/>
              </a:rPr>
              <a:t>WAGE</a:t>
            </a:r>
            <a:r>
              <a:rPr lang="en-US" sz="2000" dirty="0">
                <a:latin typeface="Arial" panose="020B0604020202020204" pitchFamily="34" charset="0"/>
                <a:cs typeface="Arial" panose="020B0604020202020204" pitchFamily="34" charset="0"/>
              </a:rPr>
              <a:t>, two related corporations (there was significant, but not 100%, overlap among the shareholders), WAGE and Sentinel, were combined in a transaction where Sentinel was contributed into WAGE for newly issued shares on August 31, and Sentinel merged upstream into WAGE on December 31, of 1943.  The Court concluded the combination was a reorganization (under section 112(b)(4) of the 1939 Code).  </a:t>
            </a:r>
            <a:r>
              <a:rPr lang="en-US" sz="2000" i="1" dirty="0">
                <a:latin typeface="Arial" panose="020B0604020202020204" pitchFamily="34" charset="0"/>
                <a:cs typeface="Arial" panose="020B0604020202020204" pitchFamily="34" charset="0"/>
              </a:rPr>
              <a:t>WAGE Inc. v. Commissioner</a:t>
            </a:r>
            <a:r>
              <a:rPr lang="en-US" sz="2000" dirty="0">
                <a:latin typeface="Arial" panose="020B0604020202020204" pitchFamily="34" charset="0"/>
                <a:cs typeface="Arial" panose="020B0604020202020204" pitchFamily="34" charset="0"/>
              </a:rPr>
              <a:t>, 19 TC 249 (1952).</a:t>
            </a:r>
          </a:p>
          <a:p>
            <a:pPr lvl="1">
              <a:lnSpc>
                <a:spcPct val="100000"/>
              </a:lnSpc>
              <a:spcBef>
                <a:spcPts val="1200"/>
              </a:spcBef>
              <a:spcAft>
                <a:spcPts val="1200"/>
              </a:spcAft>
            </a:pPr>
            <a:r>
              <a:rPr lang="en-US" sz="2000" dirty="0">
                <a:latin typeface="Arial" panose="020B0604020202020204" pitchFamily="34" charset="0"/>
                <a:cs typeface="Arial" panose="020B0604020202020204" pitchFamily="34" charset="0"/>
              </a:rPr>
              <a:t>The Court agreed with the government that WAGE was not entitled to a credit for “invested equity capital”, which was only available if the transaction was treated as WAGE acquiring the stock in Sentinel from the shareholders. </a:t>
            </a:r>
          </a:p>
          <a:p>
            <a:pPr lvl="1">
              <a:lnSpc>
                <a:spcPct val="100000"/>
              </a:lnSpc>
              <a:spcBef>
                <a:spcPts val="1200"/>
              </a:spcBef>
              <a:spcAft>
                <a:spcPts val="1200"/>
              </a:spcAft>
            </a:pPr>
            <a:r>
              <a:rPr lang="en-US" sz="2000" dirty="0">
                <a:latin typeface="Arial" panose="020B0604020202020204" pitchFamily="34" charset="0"/>
                <a:cs typeface="Arial" panose="020B0604020202020204" pitchFamily="34" charset="0"/>
              </a:rPr>
              <a:t>But the Court also agreed with WAGE that WAGE’s income did not include Sentinel’s items of income from September 1 through December 31, 1943.</a:t>
            </a:r>
          </a:p>
          <a:p>
            <a:pPr marL="0" indent="0">
              <a:lnSpc>
                <a:spcPct val="100000"/>
              </a:lnSpc>
              <a:spcBef>
                <a:spcPts val="1200"/>
              </a:spcBef>
              <a:spcAft>
                <a:spcPts val="1200"/>
              </a:spcAft>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875561"/>
      </p:ext>
    </p:extLst>
  </p:cSld>
  <p:clrMapOvr>
    <a:masterClrMapping/>
  </p:clrMapOvr>
</p:sld>
</file>

<file path=ppt/slides/slide4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normAutofit/>
          </a:bodyPr>
          <a:lstStyle/>
          <a:p>
            <a:r>
              <a:rPr lang="en-US" b="1" dirty="0">
                <a:latin typeface="Arial" panose="020B0604020202020204" pitchFamily="34" charset="0"/>
                <a:cs typeface="Arial" panose="020B0604020202020204" pitchFamily="34" charset="0"/>
              </a:rPr>
              <a:t>Through two doors at once: </a:t>
            </a:r>
            <a:r>
              <a:rPr lang="en-US" i="1" dirty="0">
                <a:latin typeface="Arial" panose="020B0604020202020204" pitchFamily="34" charset="0"/>
                <a:cs typeface="Arial" panose="020B0604020202020204" pitchFamily="34" charset="0"/>
              </a:rPr>
              <a:t>Snively</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46</a:t>
            </a:fld>
            <a:endParaRPr lang="en-US"/>
          </a:p>
        </p:txBody>
      </p:sp>
      <p:sp>
        <p:nvSpPr>
          <p:cNvPr id="59" name="Content Placeholder 2">
            <a:extLst>
              <a:ext uri="{FF2B5EF4-FFF2-40B4-BE49-F238E27FC236}">
                <a16:creationId xmlns:a16="http://schemas.microsoft.com/office/drawing/2014/main" id="{6407EEF6-2E32-B382-A652-D5932B5141F9}"/>
              </a:ext>
            </a:extLst>
          </p:cNvPr>
          <p:cNvSpPr>
            <a:spLocks noGrp="1"/>
          </p:cNvSpPr>
          <p:nvPr>
            <p:ph idx="1"/>
          </p:nvPr>
        </p:nvSpPr>
        <p:spPr>
          <a:xfrm>
            <a:off x="438149" y="1076325"/>
            <a:ext cx="11172825" cy="5043488"/>
          </a:xfrm>
        </p:spPr>
        <p:txBody>
          <a:bodyPr>
            <a:noAutofit/>
          </a:bodyPr>
          <a:lstStyle/>
          <a:p>
            <a:pPr>
              <a:lnSpc>
                <a:spcPct val="100000"/>
              </a:lnSpc>
              <a:spcBef>
                <a:spcPts val="1200"/>
              </a:spcBef>
              <a:spcAft>
                <a:spcPts val="1200"/>
              </a:spcAft>
            </a:pPr>
            <a:r>
              <a:rPr lang="en-US" sz="2000" i="1" dirty="0">
                <a:latin typeface="Arial" panose="020B0604020202020204" pitchFamily="34" charset="0"/>
                <a:cs typeface="Arial" panose="020B0604020202020204" pitchFamily="34" charset="0"/>
              </a:rPr>
              <a:t>Snively</a:t>
            </a:r>
            <a:r>
              <a:rPr lang="en-US" sz="2000" dirty="0">
                <a:latin typeface="Arial" panose="020B0604020202020204" pitchFamily="34" charset="0"/>
                <a:cs typeface="Arial" panose="020B0604020202020204" pitchFamily="34" charset="0"/>
              </a:rPr>
              <a:t> was literally a “fruits from the tree” case:  The taxpayer, one Snively, owned and operated a citrus orchard as a sole proprietorship, and wished to acquire a second orchard from an unrelated closely held corporation, </a:t>
            </a:r>
            <a:r>
              <a:rPr lang="en-US" sz="2000" dirty="0" err="1">
                <a:latin typeface="Arial" panose="020B0604020202020204" pitchFamily="34" charset="0"/>
                <a:cs typeface="Arial" panose="020B0604020202020204" pitchFamily="34" charset="0"/>
              </a:rPr>
              <a:t>Meloso</a:t>
            </a:r>
            <a:r>
              <a:rPr lang="en-US" sz="2000" dirty="0">
                <a:latin typeface="Arial" panose="020B0604020202020204" pitchFamily="34" charset="0"/>
                <a:cs typeface="Arial" panose="020B0604020202020204" pitchFamily="34" charset="0"/>
              </a:rPr>
              <a:t>.  After discussing with their tax advisors, the parties agreed to and implemented a transaction in which Snively purchased the </a:t>
            </a:r>
            <a:r>
              <a:rPr lang="en-US" sz="2000" dirty="0" err="1">
                <a:latin typeface="Arial" panose="020B0604020202020204" pitchFamily="34" charset="0"/>
                <a:cs typeface="Arial" panose="020B0604020202020204" pitchFamily="34" charset="0"/>
              </a:rPr>
              <a:t>Meloso</a:t>
            </a:r>
            <a:r>
              <a:rPr lang="en-US" sz="2000" dirty="0">
                <a:latin typeface="Arial" panose="020B0604020202020204" pitchFamily="34" charset="0"/>
                <a:cs typeface="Arial" panose="020B0604020202020204" pitchFamily="34" charset="0"/>
              </a:rPr>
              <a:t> stock on July 15, and Snively caused </a:t>
            </a:r>
            <a:r>
              <a:rPr lang="en-US" sz="2000" dirty="0" err="1">
                <a:latin typeface="Arial" panose="020B0604020202020204" pitchFamily="34" charset="0"/>
                <a:cs typeface="Arial" panose="020B0604020202020204" pitchFamily="34" charset="0"/>
              </a:rPr>
              <a:t>Meloso</a:t>
            </a:r>
            <a:r>
              <a:rPr lang="en-US" sz="2000" dirty="0">
                <a:latin typeface="Arial" panose="020B0604020202020204" pitchFamily="34" charset="0"/>
                <a:cs typeface="Arial" panose="020B0604020202020204" pitchFamily="34" charset="0"/>
              </a:rPr>
              <a:t> to liquidate on December 31, of 1943.  The fruit in the </a:t>
            </a:r>
            <a:r>
              <a:rPr lang="en-US" sz="2000" dirty="0" err="1">
                <a:latin typeface="Arial" panose="020B0604020202020204" pitchFamily="34" charset="0"/>
                <a:cs typeface="Arial" panose="020B0604020202020204" pitchFamily="34" charset="0"/>
              </a:rPr>
              <a:t>Meloso</a:t>
            </a:r>
            <a:r>
              <a:rPr lang="en-US" sz="2000" dirty="0">
                <a:latin typeface="Arial" panose="020B0604020202020204" pitchFamily="34" charset="0"/>
                <a:cs typeface="Arial" panose="020B0604020202020204" pitchFamily="34" charset="0"/>
              </a:rPr>
              <a:t> orchard ripened and was sold between July and December, generating income.  </a:t>
            </a:r>
            <a:r>
              <a:rPr lang="en-US" sz="2000" i="1" dirty="0">
                <a:latin typeface="Arial" panose="020B0604020202020204" pitchFamily="34" charset="0"/>
                <a:cs typeface="Arial" panose="020B0604020202020204" pitchFamily="34" charset="0"/>
              </a:rPr>
              <a:t>Snively v. Commission</a:t>
            </a:r>
            <a:r>
              <a:rPr lang="en-US" sz="2000" dirty="0">
                <a:latin typeface="Arial" panose="020B0604020202020204" pitchFamily="34" charset="0"/>
                <a:cs typeface="Arial" panose="020B0604020202020204" pitchFamily="34" charset="0"/>
              </a:rPr>
              <a:t>, 19 TC 850 (1953), </a:t>
            </a:r>
            <a:r>
              <a:rPr lang="en-US" sz="2000" dirty="0" err="1">
                <a:latin typeface="Arial" panose="020B0604020202020204" pitchFamily="34" charset="0"/>
                <a:cs typeface="Arial" panose="020B0604020202020204" pitchFamily="34" charset="0"/>
              </a:rPr>
              <a:t>affd</a:t>
            </a:r>
            <a:r>
              <a:rPr lang="en-US" sz="2000" dirty="0">
                <a:latin typeface="Arial" panose="020B0604020202020204" pitchFamily="34" charset="0"/>
                <a:cs typeface="Arial" panose="020B0604020202020204" pitchFamily="34" charset="0"/>
              </a:rPr>
              <a:t> 219 F2d 66 (5th Cir 1955).</a:t>
            </a:r>
          </a:p>
          <a:p>
            <a:pPr lvl="1">
              <a:lnSpc>
                <a:spcPct val="100000"/>
              </a:lnSpc>
              <a:spcBef>
                <a:spcPts val="1200"/>
              </a:spcBef>
              <a:spcAft>
                <a:spcPts val="1200"/>
              </a:spcAft>
            </a:pPr>
            <a:r>
              <a:rPr lang="en-US" sz="2000" dirty="0">
                <a:latin typeface="Arial" panose="020B0604020202020204" pitchFamily="34" charset="0"/>
                <a:cs typeface="Arial" panose="020B0604020202020204" pitchFamily="34" charset="0"/>
              </a:rPr>
              <a:t>The Court agreed with Snively that he realized no gain on the stock of </a:t>
            </a:r>
            <a:r>
              <a:rPr lang="en-US" sz="2000" dirty="0" err="1">
                <a:latin typeface="Arial" panose="020B0604020202020204" pitchFamily="34" charset="0"/>
                <a:cs typeface="Arial" panose="020B0604020202020204" pitchFamily="34" charset="0"/>
              </a:rPr>
              <a:t>Meloso</a:t>
            </a:r>
            <a:r>
              <a:rPr lang="en-US" sz="2000" dirty="0">
                <a:latin typeface="Arial" panose="020B0604020202020204" pitchFamily="34" charset="0"/>
                <a:cs typeface="Arial" panose="020B0604020202020204" pitchFamily="34" charset="0"/>
              </a:rPr>
              <a:t> upon the liquidation, because the transaction was properly treated as a direct asset acquisition; but agreed with the government that the profits from the </a:t>
            </a:r>
            <a:r>
              <a:rPr lang="en-US" sz="2000" dirty="0" err="1">
                <a:latin typeface="Arial" panose="020B0604020202020204" pitchFamily="34" charset="0"/>
                <a:cs typeface="Arial" panose="020B0604020202020204" pitchFamily="34" charset="0"/>
              </a:rPr>
              <a:t>Meloso</a:t>
            </a:r>
            <a:r>
              <a:rPr lang="en-US" sz="2000" dirty="0">
                <a:latin typeface="Arial" panose="020B0604020202020204" pitchFamily="34" charset="0"/>
                <a:cs typeface="Arial" panose="020B0604020202020204" pitchFamily="34" charset="0"/>
              </a:rPr>
              <a:t> orchard in 1943 was income of </a:t>
            </a:r>
            <a:r>
              <a:rPr lang="en-US" sz="2000" dirty="0" err="1">
                <a:latin typeface="Arial" panose="020B0604020202020204" pitchFamily="34" charset="0"/>
                <a:cs typeface="Arial" panose="020B0604020202020204" pitchFamily="34" charset="0"/>
              </a:rPr>
              <a:t>Meloso</a:t>
            </a:r>
            <a:r>
              <a:rPr lang="en-US" sz="2000" dirty="0">
                <a:latin typeface="Arial" panose="020B0604020202020204" pitchFamily="34" charset="0"/>
                <a:cs typeface="Arial" panose="020B0604020202020204" pitchFamily="34" charset="0"/>
              </a:rPr>
              <a:t>, not Snively.</a:t>
            </a:r>
          </a:p>
          <a:p>
            <a:pPr>
              <a:lnSpc>
                <a:spcPct val="100000"/>
              </a:lnSpc>
              <a:spcBef>
                <a:spcPts val="1200"/>
              </a:spcBef>
              <a:spcAft>
                <a:spcPts val="1200"/>
              </a:spcAft>
            </a:pPr>
            <a:r>
              <a:rPr lang="en-US" sz="22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r>
              <a:rPr lang="en-US" sz="2000" dirty="0">
                <a:latin typeface="Arial" panose="020B0604020202020204" pitchFamily="34" charset="0"/>
                <a:cs typeface="Arial" panose="020B0604020202020204" pitchFamily="34" charset="0"/>
              </a:rPr>
              <a:t>Is this how it works—A and Y can agree that the Rev. Rul. 70-140 recast is correct, but yet A can take a position that is fundamentally inconsistent with that recast, based on 70-year-old cases from the dawn of the </a:t>
            </a:r>
            <a:r>
              <a:rPr lang="en-US" sz="2000" i="1" dirty="0">
                <a:latin typeface="Arial" panose="020B0604020202020204" pitchFamily="34" charset="0"/>
                <a:cs typeface="Arial" panose="020B0604020202020204" pitchFamily="34" charset="0"/>
              </a:rPr>
              <a:t>Kimball-Diamond</a:t>
            </a:r>
            <a:r>
              <a:rPr lang="en-US" sz="2000" dirty="0">
                <a:latin typeface="Arial" panose="020B0604020202020204" pitchFamily="34" charset="0"/>
                <a:cs typeface="Arial" panose="020B0604020202020204" pitchFamily="34" charset="0"/>
              </a:rPr>
              <a:t> era?  An understandable reaction to this—paraphrasing Eric the Clown (</a:t>
            </a:r>
            <a:r>
              <a:rPr lang="en-US" sz="2000" i="1" dirty="0">
                <a:latin typeface="Arial" panose="020B0604020202020204" pitchFamily="34" charset="0"/>
                <a:cs typeface="Arial" panose="020B0604020202020204" pitchFamily="34" charset="0"/>
              </a:rPr>
              <a:t>Seinfeld</a:t>
            </a:r>
            <a:r>
              <a:rPr lang="en-US" sz="2000" dirty="0">
                <a:latin typeface="Arial" panose="020B0604020202020204" pitchFamily="34" charset="0"/>
                <a:cs typeface="Arial" panose="020B0604020202020204" pitchFamily="34" charset="0"/>
              </a:rPr>
              <a:t>, Season 5, “The Fire”)—might be “You’re </a:t>
            </a:r>
            <a:r>
              <a:rPr lang="en-US" sz="2000" dirty="0" err="1">
                <a:latin typeface="Arial" panose="020B0604020202020204" pitchFamily="34" charset="0"/>
                <a:cs typeface="Arial" panose="020B0604020202020204" pitchFamily="34" charset="0"/>
              </a:rPr>
              <a:t>livin</a:t>
            </a:r>
            <a:r>
              <a:rPr lang="en-US" sz="2000" dirty="0">
                <a:latin typeface="Arial" panose="020B0604020202020204" pitchFamily="34" charset="0"/>
                <a:cs typeface="Arial" panose="020B0604020202020204" pitchFamily="34" charset="0"/>
              </a:rPr>
              <a:t>’ in the past, man!  You’re hung up on some cases from the </a:t>
            </a:r>
            <a:r>
              <a:rPr lang="en-US" sz="2000" b="1" i="1" dirty="0">
                <a:latin typeface="Arial" panose="020B0604020202020204" pitchFamily="34" charset="0"/>
                <a:cs typeface="Arial" panose="020B0604020202020204" pitchFamily="34" charset="0"/>
              </a:rPr>
              <a:t>fifties</a:t>
            </a:r>
            <a:r>
              <a:rPr lang="en-US" sz="2000" dirty="0">
                <a:latin typeface="Arial" panose="020B0604020202020204" pitchFamily="34" charset="0"/>
                <a:cs typeface="Arial" panose="020B0604020202020204" pitchFamily="34" charset="0"/>
              </a:rPr>
              <a:t>, man!”</a:t>
            </a:r>
          </a:p>
        </p:txBody>
      </p:sp>
    </p:spTree>
    <p:extLst>
      <p:ext uri="{BB962C8B-B14F-4D97-AF65-F5344CB8AC3E}">
        <p14:creationId xmlns:p14="http://schemas.microsoft.com/office/powerpoint/2010/main" val="200850509"/>
      </p:ext>
    </p:extLst>
  </p:cSld>
  <p:clrMapOvr>
    <a:masterClrMapping/>
  </p:clrMapOvr>
</p:sld>
</file>

<file path=ppt/slides/slide4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normAutofit/>
          </a:bodyPr>
          <a:lstStyle/>
          <a:p>
            <a:r>
              <a:rPr lang="en-US" b="1" dirty="0">
                <a:latin typeface="Arial" panose="020B0604020202020204" pitchFamily="34" charset="0"/>
                <a:cs typeface="Arial" panose="020B0604020202020204" pitchFamily="34" charset="0"/>
              </a:rPr>
              <a:t>Through two doors at once</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47</a:t>
            </a:fld>
            <a:endParaRPr lang="en-US"/>
          </a:p>
        </p:txBody>
      </p:sp>
      <p:sp>
        <p:nvSpPr>
          <p:cNvPr id="59" name="Content Placeholder 2">
            <a:extLst>
              <a:ext uri="{FF2B5EF4-FFF2-40B4-BE49-F238E27FC236}">
                <a16:creationId xmlns:a16="http://schemas.microsoft.com/office/drawing/2014/main" id="{6407EEF6-2E32-B382-A652-D5932B5141F9}"/>
              </a:ext>
            </a:extLst>
          </p:cNvPr>
          <p:cNvSpPr>
            <a:spLocks noGrp="1"/>
          </p:cNvSpPr>
          <p:nvPr>
            <p:ph idx="1"/>
          </p:nvPr>
        </p:nvSpPr>
        <p:spPr>
          <a:xfrm>
            <a:off x="438149" y="1076325"/>
            <a:ext cx="11172825" cy="5043488"/>
          </a:xfrm>
        </p:spPr>
        <p:txBody>
          <a:bodyPr>
            <a:noAutofit/>
          </a:bodyPr>
          <a:lstStyle/>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Is this how it works—A and Y can agree that the Rev. Rul. 70-140 recast is correct, but yet A can take a position that is fundamentally inconsistent with that recast, based on 70-year-old cases from the dawn of the </a:t>
            </a:r>
            <a:r>
              <a:rPr lang="en-US" sz="2000" i="1" dirty="0">
                <a:latin typeface="Arial" panose="020B0604020202020204" pitchFamily="34" charset="0"/>
                <a:cs typeface="Arial" panose="020B0604020202020204" pitchFamily="34" charset="0"/>
              </a:rPr>
              <a:t>Kimball-Diamond</a:t>
            </a:r>
            <a:r>
              <a:rPr lang="en-US" sz="2000" dirty="0">
                <a:latin typeface="Arial" panose="020B0604020202020204" pitchFamily="34" charset="0"/>
                <a:cs typeface="Arial" panose="020B0604020202020204" pitchFamily="34" charset="0"/>
              </a:rPr>
              <a:t> era?  An understandable reaction to this—paraphrasing Eric the Clown (</a:t>
            </a:r>
            <a:r>
              <a:rPr lang="en-US" sz="2000" i="1" dirty="0">
                <a:latin typeface="Arial" panose="020B0604020202020204" pitchFamily="34" charset="0"/>
                <a:cs typeface="Arial" panose="020B0604020202020204" pitchFamily="34" charset="0"/>
              </a:rPr>
              <a:t>Seinfeld</a:t>
            </a:r>
            <a:r>
              <a:rPr lang="en-US" sz="2000" dirty="0">
                <a:latin typeface="Arial" panose="020B0604020202020204" pitchFamily="34" charset="0"/>
                <a:cs typeface="Arial" panose="020B0604020202020204" pitchFamily="34" charset="0"/>
              </a:rPr>
              <a:t>, Season 5, “The Fire”)—might be “You’re </a:t>
            </a:r>
            <a:r>
              <a:rPr lang="en-US" sz="2000" dirty="0" err="1">
                <a:latin typeface="Arial" panose="020B0604020202020204" pitchFamily="34" charset="0"/>
                <a:cs typeface="Arial" panose="020B0604020202020204" pitchFamily="34" charset="0"/>
              </a:rPr>
              <a:t>livin</a:t>
            </a:r>
            <a:r>
              <a:rPr lang="en-US" sz="2000" dirty="0">
                <a:latin typeface="Arial" panose="020B0604020202020204" pitchFamily="34" charset="0"/>
                <a:cs typeface="Arial" panose="020B0604020202020204" pitchFamily="34" charset="0"/>
              </a:rPr>
              <a:t>’ in the past, man!  You’re hung up on some cases from the </a:t>
            </a:r>
            <a:r>
              <a:rPr lang="en-US" sz="2000" b="1" i="1" dirty="0">
                <a:latin typeface="Arial" panose="020B0604020202020204" pitchFamily="34" charset="0"/>
                <a:cs typeface="Arial" panose="020B0604020202020204" pitchFamily="34" charset="0"/>
              </a:rPr>
              <a:t>fifties</a:t>
            </a:r>
            <a:r>
              <a:rPr lang="en-US" sz="2000" dirty="0">
                <a:latin typeface="Arial" panose="020B0604020202020204" pitchFamily="34" charset="0"/>
                <a:cs typeface="Arial" panose="020B0604020202020204" pitchFamily="34" charset="0"/>
              </a:rPr>
              <a:t>, man!”</a:t>
            </a:r>
          </a:p>
          <a:p>
            <a:pPr>
              <a:lnSpc>
                <a:spcPct val="100000"/>
              </a:lnSpc>
              <a:spcBef>
                <a:spcPts val="1200"/>
              </a:spcBef>
              <a:spcAft>
                <a:spcPts val="1200"/>
              </a:spcAft>
            </a:pPr>
            <a:r>
              <a:rPr lang="en-US" sz="2000" dirty="0">
                <a:latin typeface="Arial" panose="020B0604020202020204" pitchFamily="34" charset="0"/>
                <a:cs typeface="Arial" panose="020B0604020202020204" pitchFamily="34" charset="0"/>
              </a:rPr>
              <a:t>In the context of a reorganization, where section 381 plays a leading role, the analysis is both harder and easier</a:t>
            </a:r>
          </a:p>
        </p:txBody>
      </p:sp>
    </p:spTree>
    <p:extLst>
      <p:ext uri="{BB962C8B-B14F-4D97-AF65-F5344CB8AC3E}">
        <p14:creationId xmlns:p14="http://schemas.microsoft.com/office/powerpoint/2010/main" val="2985704943"/>
      </p:ext>
    </p:extLst>
  </p:cSld>
  <p:clrMapOvr>
    <a:masterClrMapping/>
  </p:clrMapOvr>
</p:sld>
</file>

<file path=ppt/slides/slide4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1220450" cy="615950"/>
          </a:xfrm>
        </p:spPr>
        <p:txBody>
          <a:bodyPr>
            <a:noAutofit/>
          </a:bodyPr>
          <a:lstStyle/>
          <a:p>
            <a:r>
              <a:rPr lang="en-US" sz="2500" b="1" dirty="0">
                <a:latin typeface="Arial" panose="020B0604020202020204" pitchFamily="34" charset="0"/>
                <a:cs typeface="Arial" panose="020B0604020202020204" pitchFamily="34" charset="0"/>
              </a:rPr>
              <a:t>Through two doors at once: </a:t>
            </a:r>
            <a:r>
              <a:rPr lang="en-US" sz="2500" dirty="0">
                <a:latin typeface="Arial" panose="020B0604020202020204" pitchFamily="34" charset="0"/>
                <a:cs typeface="Arial" panose="020B0604020202020204" pitchFamily="34" charset="0"/>
              </a:rPr>
              <a:t>Multi-year C reorganization</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5034" y="6365058"/>
            <a:ext cx="2743200" cy="365125"/>
          </a:xfrm>
        </p:spPr>
        <p:txBody>
          <a:bodyPr/>
          <a:lstStyle/>
          <a:p>
            <a:fld id="{65AFAB5D-A498-4573-A847-903418A04ABF}" type="slidenum">
              <a:rPr lang="en-US" smtClean="0">
                <a:latin typeface="Arial" panose="020B0604020202020204" pitchFamily="34" charset="0"/>
                <a:cs typeface="Arial" panose="020B0604020202020204" pitchFamily="34" charset="0"/>
              </a:rPr>
              <a:t>48</a:t>
            </a:fld>
            <a:endParaRPr lang="en-US">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23239F92-27D8-4A5A-09B6-6FBDF8BBBB80}"/>
              </a:ext>
            </a:extLst>
          </p:cNvPr>
          <p:cNvSpPr/>
          <p:nvPr/>
        </p:nvSpPr>
        <p:spPr>
          <a:xfrm>
            <a:off x="1280401" y="4056918"/>
            <a:ext cx="991085" cy="571162"/>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Acquiring</a:t>
            </a:r>
          </a:p>
        </p:txBody>
      </p:sp>
      <p:sp>
        <p:nvSpPr>
          <p:cNvPr id="74" name="Rectangle 73">
            <a:extLst>
              <a:ext uri="{FF2B5EF4-FFF2-40B4-BE49-F238E27FC236}">
                <a16:creationId xmlns:a16="http://schemas.microsoft.com/office/drawing/2014/main" id="{EA29D7DD-EF84-367E-04F1-11B3DB1FB795}"/>
              </a:ext>
            </a:extLst>
          </p:cNvPr>
          <p:cNvSpPr/>
          <p:nvPr/>
        </p:nvSpPr>
        <p:spPr>
          <a:xfrm>
            <a:off x="1283470" y="3209219"/>
            <a:ext cx="991085" cy="571162"/>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USP</a:t>
            </a:r>
          </a:p>
        </p:txBody>
      </p:sp>
      <p:cxnSp>
        <p:nvCxnSpPr>
          <p:cNvPr id="75" name="Straight Connector 74">
            <a:extLst>
              <a:ext uri="{FF2B5EF4-FFF2-40B4-BE49-F238E27FC236}">
                <a16:creationId xmlns:a16="http://schemas.microsoft.com/office/drawing/2014/main" id="{BDD23662-ED61-0002-0F5D-BD4BD77512B3}"/>
              </a:ext>
            </a:extLst>
          </p:cNvPr>
          <p:cNvCxnSpPr>
            <a:cxnSpLocks/>
            <a:stCxn id="74" idx="2"/>
            <a:endCxn id="72" idx="0"/>
          </p:cNvCxnSpPr>
          <p:nvPr/>
        </p:nvCxnSpPr>
        <p:spPr>
          <a:xfrm flipH="1">
            <a:off x="1775944" y="3780381"/>
            <a:ext cx="3069" cy="27653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DC2978B-2489-3238-15F5-617765E37636}"/>
              </a:ext>
            </a:extLst>
          </p:cNvPr>
          <p:cNvSpPr txBox="1"/>
          <p:nvPr/>
        </p:nvSpPr>
        <p:spPr>
          <a:xfrm>
            <a:off x="363734" y="89453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12 – Multi-year C reorganization</a:t>
            </a:r>
          </a:p>
        </p:txBody>
      </p:sp>
      <p:sp>
        <p:nvSpPr>
          <p:cNvPr id="10" name="TextBox 9">
            <a:extLst>
              <a:ext uri="{FF2B5EF4-FFF2-40B4-BE49-F238E27FC236}">
                <a16:creationId xmlns:a16="http://schemas.microsoft.com/office/drawing/2014/main" id="{F6CBFB3D-1F39-3792-E46E-087546D3BA18}"/>
              </a:ext>
            </a:extLst>
          </p:cNvPr>
          <p:cNvSpPr txBox="1"/>
          <p:nvPr/>
        </p:nvSpPr>
        <p:spPr>
          <a:xfrm>
            <a:off x="303913" y="1244739"/>
            <a:ext cx="11611861" cy="1015663"/>
          </a:xfrm>
          <a:prstGeom prst="rect">
            <a:avLst/>
          </a:prstGeom>
          <a:noFill/>
        </p:spPr>
        <p:txBody>
          <a:bodyPr wrap="square">
            <a:spAutoFit/>
          </a:bodyPr>
          <a:lstStyle/>
          <a:p>
            <a:pPr>
              <a:spcBef>
                <a:spcPts val="600"/>
              </a:spcBef>
              <a:spcAft>
                <a:spcPts val="600"/>
              </a:spcAft>
            </a:pPr>
            <a:r>
              <a:rPr lang="en-US" sz="1500" u="sng" dirty="0">
                <a:latin typeface="Arial" panose="020B0604020202020204" pitchFamily="34" charset="0"/>
                <a:cs typeface="Arial" panose="020B0604020202020204" pitchFamily="34" charset="0"/>
              </a:rPr>
              <a:t>Facts</a:t>
            </a:r>
            <a:r>
              <a:rPr lang="en-US" sz="1500" dirty="0">
                <a:latin typeface="Arial" panose="020B0604020202020204" pitchFamily="34" charset="0"/>
                <a:cs typeface="Arial" panose="020B0604020202020204" pitchFamily="34" charset="0"/>
              </a:rPr>
              <a:t>: </a:t>
            </a:r>
            <a:r>
              <a:rPr lang="en-US" sz="1500" u="none" dirty="0">
                <a:latin typeface="Arial" panose="020B0604020202020204" pitchFamily="34" charset="0"/>
                <a:cs typeface="Arial" panose="020B0604020202020204" pitchFamily="34" charset="0"/>
              </a:rPr>
              <a:t>USP owns 100% of CFC Acquiring, and unrelated FP owns 100% of CFC Target, which is a CFC because FP owns a US subsidiary (i.e., because of the changes to section 958(b)(4)), but CFC Target has no “US shareholder”. Every entity is calendar year for US tax purposes. No US person owns 10% or more of FP.  Pursuant to a plan of reorganization and a binding commitment entered into by all relevant parties, two steps occur:  </a:t>
            </a:r>
          </a:p>
        </p:txBody>
      </p:sp>
      <p:sp>
        <p:nvSpPr>
          <p:cNvPr id="3" name="Rectangle 2">
            <a:extLst>
              <a:ext uri="{FF2B5EF4-FFF2-40B4-BE49-F238E27FC236}">
                <a16:creationId xmlns:a16="http://schemas.microsoft.com/office/drawing/2014/main" id="{6FB8CECA-77E6-E662-E6C7-5FFE3F5FD31C}"/>
              </a:ext>
            </a:extLst>
          </p:cNvPr>
          <p:cNvSpPr/>
          <p:nvPr/>
        </p:nvSpPr>
        <p:spPr>
          <a:xfrm>
            <a:off x="4374917" y="4915938"/>
            <a:ext cx="991085" cy="571162"/>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t>
            </a:r>
          </a:p>
          <a:p>
            <a:pPr algn="ctr"/>
            <a:r>
              <a:rPr lang="en-US" sz="1000" dirty="0">
                <a:latin typeface="Arial" panose="020B0604020202020204" pitchFamily="34" charset="0"/>
                <a:cs typeface="Arial" panose="020B0604020202020204" pitchFamily="34" charset="0"/>
              </a:rPr>
              <a:t>Target</a:t>
            </a:r>
          </a:p>
        </p:txBody>
      </p:sp>
      <p:sp>
        <p:nvSpPr>
          <p:cNvPr id="5" name="Rectangle 4">
            <a:extLst>
              <a:ext uri="{FF2B5EF4-FFF2-40B4-BE49-F238E27FC236}">
                <a16:creationId xmlns:a16="http://schemas.microsoft.com/office/drawing/2014/main" id="{99095A4B-1318-2843-638F-95132F397E84}"/>
              </a:ext>
            </a:extLst>
          </p:cNvPr>
          <p:cNvSpPr/>
          <p:nvPr/>
        </p:nvSpPr>
        <p:spPr>
          <a:xfrm>
            <a:off x="4377986" y="4029032"/>
            <a:ext cx="991085" cy="571162"/>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bg1"/>
                </a:solidFill>
                <a:latin typeface="Arial" panose="020B0604020202020204" pitchFamily="34" charset="0"/>
                <a:cs typeface="Arial" panose="020B0604020202020204" pitchFamily="34" charset="0"/>
              </a:rPr>
              <a:t>FP</a:t>
            </a:r>
          </a:p>
        </p:txBody>
      </p:sp>
      <p:cxnSp>
        <p:nvCxnSpPr>
          <p:cNvPr id="6" name="Straight Connector 5">
            <a:extLst>
              <a:ext uri="{FF2B5EF4-FFF2-40B4-BE49-F238E27FC236}">
                <a16:creationId xmlns:a16="http://schemas.microsoft.com/office/drawing/2014/main" id="{2F1AB2C5-26CF-979B-B2F2-439A4E983058}"/>
              </a:ext>
            </a:extLst>
          </p:cNvPr>
          <p:cNvCxnSpPr>
            <a:cxnSpLocks/>
            <a:stCxn id="5" idx="2"/>
            <a:endCxn id="3" idx="0"/>
          </p:cNvCxnSpPr>
          <p:nvPr/>
        </p:nvCxnSpPr>
        <p:spPr>
          <a:xfrm flipH="1">
            <a:off x="4870460" y="4600194"/>
            <a:ext cx="3069" cy="3157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71F54D6-9EDA-F4D1-0B84-F99E74359AA1}"/>
              </a:ext>
            </a:extLst>
          </p:cNvPr>
          <p:cNvSpPr/>
          <p:nvPr/>
        </p:nvSpPr>
        <p:spPr>
          <a:xfrm>
            <a:off x="3228923" y="3741955"/>
            <a:ext cx="249707" cy="195849"/>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cxnSp>
        <p:nvCxnSpPr>
          <p:cNvPr id="11" name="Straight Arrow Connector 10">
            <a:extLst>
              <a:ext uri="{FF2B5EF4-FFF2-40B4-BE49-F238E27FC236}">
                <a16:creationId xmlns:a16="http://schemas.microsoft.com/office/drawing/2014/main" id="{AAB2FA5F-F2AF-EE64-F0CC-5467EFE665A5}"/>
              </a:ext>
            </a:extLst>
          </p:cNvPr>
          <p:cNvCxnSpPr>
            <a:cxnSpLocks/>
          </p:cNvCxnSpPr>
          <p:nvPr/>
        </p:nvCxnSpPr>
        <p:spPr>
          <a:xfrm>
            <a:off x="2430974" y="4353132"/>
            <a:ext cx="1811417"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43FC6C-EE59-5D55-9D74-2B0E747408B7}"/>
              </a:ext>
            </a:extLst>
          </p:cNvPr>
          <p:cNvSpPr txBox="1"/>
          <p:nvPr/>
        </p:nvSpPr>
        <p:spPr>
          <a:xfrm>
            <a:off x="2310402" y="4413623"/>
            <a:ext cx="932530" cy="33855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CFC Target stock</a:t>
            </a:r>
          </a:p>
        </p:txBody>
      </p:sp>
      <p:sp>
        <p:nvSpPr>
          <p:cNvPr id="13" name="TextBox 12">
            <a:extLst>
              <a:ext uri="{FF2B5EF4-FFF2-40B4-BE49-F238E27FC236}">
                <a16:creationId xmlns:a16="http://schemas.microsoft.com/office/drawing/2014/main" id="{603302EE-DBA7-3FFF-A250-674A9BC56FCD}"/>
              </a:ext>
            </a:extLst>
          </p:cNvPr>
          <p:cNvSpPr txBox="1"/>
          <p:nvPr/>
        </p:nvSpPr>
        <p:spPr>
          <a:xfrm>
            <a:off x="2510964" y="4022037"/>
            <a:ext cx="1338285"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Stock Acquisition</a:t>
            </a:r>
            <a:endParaRPr lang="en-US" sz="800" i="1" u="sng" dirty="0">
              <a:solidFill>
                <a:srgbClr val="84A3FE"/>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FBEBE43-5CE9-5A33-00EB-69B72B7DA6B0}"/>
              </a:ext>
            </a:extLst>
          </p:cNvPr>
          <p:cNvSpPr txBox="1"/>
          <p:nvPr/>
        </p:nvSpPr>
        <p:spPr>
          <a:xfrm>
            <a:off x="323850" y="2259766"/>
            <a:ext cx="5772150" cy="784830"/>
          </a:xfrm>
          <a:prstGeom prst="rect">
            <a:avLst/>
          </a:prstGeom>
          <a:noFill/>
        </p:spPr>
        <p:txBody>
          <a:bodyPr wrap="square">
            <a:spAutoFit/>
          </a:bodyPr>
          <a:lstStyle/>
          <a:p>
            <a:pPr algn="just">
              <a:spcBef>
                <a:spcPts val="600"/>
              </a:spcBef>
              <a:spcAft>
                <a:spcPts val="600"/>
              </a:spcAft>
            </a:pPr>
            <a:r>
              <a:rPr lang="en-US" sz="1500" u="sng" dirty="0">
                <a:latin typeface="Arial" panose="020B0604020202020204" pitchFamily="34" charset="0"/>
                <a:cs typeface="Arial" panose="020B0604020202020204" pitchFamily="34" charset="0"/>
              </a:rPr>
              <a:t>Step 1</a:t>
            </a:r>
            <a:r>
              <a:rPr lang="en-US" sz="1500" u="none" dirty="0">
                <a:latin typeface="Arial" panose="020B0604020202020204" pitchFamily="34" charset="0"/>
                <a:cs typeface="Arial" panose="020B0604020202020204" pitchFamily="34" charset="0"/>
              </a:rPr>
              <a:t>:  At noon on </a:t>
            </a:r>
            <a:r>
              <a:rPr lang="en-US" sz="1500" b="1" i="1" u="none" dirty="0">
                <a:latin typeface="Arial" panose="020B0604020202020204" pitchFamily="34" charset="0"/>
                <a:cs typeface="Arial" panose="020B0604020202020204" pitchFamily="34" charset="0"/>
              </a:rPr>
              <a:t>June 30, 2024</a:t>
            </a:r>
            <a:r>
              <a:rPr lang="en-US" sz="1500" u="none" dirty="0">
                <a:latin typeface="Arial" panose="020B0604020202020204" pitchFamily="34" charset="0"/>
                <a:cs typeface="Arial" panose="020B0604020202020204" pitchFamily="34" charset="0"/>
              </a:rPr>
              <a:t>, CFC Acquiring acquires 100% of the stock of CFC Target in exchange for CFC Acquiring stock (the “</a:t>
            </a:r>
            <a:r>
              <a:rPr lang="en-US" sz="1500" b="1" u="none" dirty="0">
                <a:latin typeface="Arial" panose="020B0604020202020204" pitchFamily="34" charset="0"/>
                <a:cs typeface="Arial" panose="020B0604020202020204" pitchFamily="34" charset="0"/>
              </a:rPr>
              <a:t>Stock Acquisition</a:t>
            </a:r>
            <a:r>
              <a:rPr lang="en-US" sz="1500" u="none" dirty="0">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DA9F00CE-8D94-30E1-5A26-7893527685F6}"/>
              </a:ext>
            </a:extLst>
          </p:cNvPr>
          <p:cNvSpPr txBox="1"/>
          <p:nvPr/>
        </p:nvSpPr>
        <p:spPr>
          <a:xfrm>
            <a:off x="6867526" y="2259509"/>
            <a:ext cx="4924424" cy="553998"/>
          </a:xfrm>
          <a:prstGeom prst="rect">
            <a:avLst/>
          </a:prstGeom>
          <a:noFill/>
        </p:spPr>
        <p:txBody>
          <a:bodyPr wrap="square">
            <a:spAutoFit/>
          </a:bodyPr>
          <a:lstStyle/>
          <a:p>
            <a:pPr algn="just">
              <a:spcBef>
                <a:spcPts val="600"/>
              </a:spcBef>
              <a:spcAft>
                <a:spcPts val="600"/>
              </a:spcAft>
            </a:pPr>
            <a:r>
              <a:rPr lang="en-US" sz="1500" u="sng" dirty="0">
                <a:latin typeface="Arial" panose="020B0604020202020204" pitchFamily="34" charset="0"/>
                <a:cs typeface="Arial" panose="020B0604020202020204" pitchFamily="34" charset="0"/>
              </a:rPr>
              <a:t>Step 2</a:t>
            </a:r>
            <a:r>
              <a:rPr lang="en-US" sz="1500" u="none" dirty="0">
                <a:latin typeface="Arial" panose="020B0604020202020204" pitchFamily="34" charset="0"/>
                <a:cs typeface="Arial" panose="020B0604020202020204" pitchFamily="34" charset="0"/>
              </a:rPr>
              <a:t>:  At noon on </a:t>
            </a:r>
            <a:r>
              <a:rPr lang="en-US" sz="1500" b="1" i="1" u="none" dirty="0">
                <a:latin typeface="Arial" panose="020B0604020202020204" pitchFamily="34" charset="0"/>
                <a:cs typeface="Arial" panose="020B0604020202020204" pitchFamily="34" charset="0"/>
              </a:rPr>
              <a:t>April 30, 2025</a:t>
            </a:r>
            <a:r>
              <a:rPr lang="en-US" sz="1500" u="none" dirty="0">
                <a:latin typeface="Arial" panose="020B0604020202020204" pitchFamily="34" charset="0"/>
                <a:cs typeface="Arial" panose="020B0604020202020204" pitchFamily="34" charset="0"/>
              </a:rPr>
              <a:t>, CFC Target liquidates  (the “</a:t>
            </a:r>
            <a:r>
              <a:rPr lang="en-US" sz="1500" b="1" u="none" dirty="0">
                <a:latin typeface="Arial" panose="020B0604020202020204" pitchFamily="34" charset="0"/>
                <a:cs typeface="Arial" panose="020B0604020202020204" pitchFamily="34" charset="0"/>
              </a:rPr>
              <a:t>Liquidation</a:t>
            </a:r>
            <a:r>
              <a:rPr lang="en-US" sz="1500" u="none"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49714D5-5657-82ED-4F83-325A6670FA09}"/>
              </a:ext>
            </a:extLst>
          </p:cNvPr>
          <p:cNvSpPr txBox="1"/>
          <p:nvPr/>
        </p:nvSpPr>
        <p:spPr>
          <a:xfrm>
            <a:off x="391583" y="5922614"/>
            <a:ext cx="11132288" cy="553998"/>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en-US" sz="1500" u="none" dirty="0">
                <a:latin typeface="Arial" panose="020B0604020202020204" pitchFamily="34" charset="0"/>
                <a:cs typeface="Arial" panose="020B0604020202020204" pitchFamily="34" charset="0"/>
              </a:rPr>
              <a:t>The Stock Acquisition and Liquidation, if recast under Rev. Rul. 67-274, 1967-2 C.B. 141, meet all the requirements of a reorganization.   Moreover, assume after the transaction USP continues to own at least 10% of the stock of CFC Acquiring.</a:t>
            </a:r>
          </a:p>
        </p:txBody>
      </p:sp>
      <p:sp>
        <p:nvSpPr>
          <p:cNvPr id="26" name="TextBox 25">
            <a:extLst>
              <a:ext uri="{FF2B5EF4-FFF2-40B4-BE49-F238E27FC236}">
                <a16:creationId xmlns:a16="http://schemas.microsoft.com/office/drawing/2014/main" id="{CC07E54A-BFD2-2FD8-329E-FE447AD134EC}"/>
              </a:ext>
            </a:extLst>
          </p:cNvPr>
          <p:cNvSpPr txBox="1"/>
          <p:nvPr/>
        </p:nvSpPr>
        <p:spPr>
          <a:xfrm>
            <a:off x="3440994" y="4417167"/>
            <a:ext cx="932530"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Acquiring stock</a:t>
            </a:r>
          </a:p>
        </p:txBody>
      </p:sp>
      <p:sp>
        <p:nvSpPr>
          <p:cNvPr id="27" name="Rectangle 26">
            <a:extLst>
              <a:ext uri="{FF2B5EF4-FFF2-40B4-BE49-F238E27FC236}">
                <a16:creationId xmlns:a16="http://schemas.microsoft.com/office/drawing/2014/main" id="{A1C5C677-FD5E-5AEF-FCF7-5D68CD44E033}"/>
              </a:ext>
            </a:extLst>
          </p:cNvPr>
          <p:cNvSpPr/>
          <p:nvPr/>
        </p:nvSpPr>
        <p:spPr>
          <a:xfrm>
            <a:off x="8958424" y="4084772"/>
            <a:ext cx="991085" cy="571162"/>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Acquiring</a:t>
            </a:r>
          </a:p>
        </p:txBody>
      </p:sp>
      <p:sp>
        <p:nvSpPr>
          <p:cNvPr id="28" name="Rectangle 27">
            <a:extLst>
              <a:ext uri="{FF2B5EF4-FFF2-40B4-BE49-F238E27FC236}">
                <a16:creationId xmlns:a16="http://schemas.microsoft.com/office/drawing/2014/main" id="{8B9EFE6A-B1F9-2C0D-5BDF-BACF611F3550}"/>
              </a:ext>
            </a:extLst>
          </p:cNvPr>
          <p:cNvSpPr/>
          <p:nvPr/>
        </p:nvSpPr>
        <p:spPr>
          <a:xfrm>
            <a:off x="8302274" y="3183910"/>
            <a:ext cx="991085" cy="571162"/>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USP</a:t>
            </a:r>
          </a:p>
        </p:txBody>
      </p:sp>
      <p:sp>
        <p:nvSpPr>
          <p:cNvPr id="30" name="Rectangle 29">
            <a:extLst>
              <a:ext uri="{FF2B5EF4-FFF2-40B4-BE49-F238E27FC236}">
                <a16:creationId xmlns:a16="http://schemas.microsoft.com/office/drawing/2014/main" id="{F8D3676D-7247-F79F-5D75-C9FEC7A48561}"/>
              </a:ext>
            </a:extLst>
          </p:cNvPr>
          <p:cNvSpPr/>
          <p:nvPr/>
        </p:nvSpPr>
        <p:spPr>
          <a:xfrm>
            <a:off x="8960788" y="5023082"/>
            <a:ext cx="991085" cy="571162"/>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t>
            </a:r>
          </a:p>
          <a:p>
            <a:pPr algn="ctr"/>
            <a:r>
              <a:rPr lang="en-US" sz="1000" dirty="0">
                <a:latin typeface="Arial" panose="020B0604020202020204" pitchFamily="34" charset="0"/>
                <a:cs typeface="Arial" panose="020B0604020202020204" pitchFamily="34" charset="0"/>
              </a:rPr>
              <a:t>Target</a:t>
            </a:r>
          </a:p>
        </p:txBody>
      </p:sp>
      <p:sp>
        <p:nvSpPr>
          <p:cNvPr id="31" name="Rectangle 30">
            <a:extLst>
              <a:ext uri="{FF2B5EF4-FFF2-40B4-BE49-F238E27FC236}">
                <a16:creationId xmlns:a16="http://schemas.microsoft.com/office/drawing/2014/main" id="{39EA2029-CEDD-6B1D-0650-E5311631136B}"/>
              </a:ext>
            </a:extLst>
          </p:cNvPr>
          <p:cNvSpPr/>
          <p:nvPr/>
        </p:nvSpPr>
        <p:spPr>
          <a:xfrm>
            <a:off x="9692510" y="3181169"/>
            <a:ext cx="991085" cy="571162"/>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bg1"/>
                </a:solidFill>
                <a:latin typeface="Arial" panose="020B0604020202020204" pitchFamily="34" charset="0"/>
                <a:cs typeface="Arial" panose="020B0604020202020204" pitchFamily="34" charset="0"/>
              </a:rPr>
              <a:t>FP</a:t>
            </a:r>
          </a:p>
        </p:txBody>
      </p:sp>
      <p:sp>
        <p:nvSpPr>
          <p:cNvPr id="65" name="Oval 64">
            <a:extLst>
              <a:ext uri="{FF2B5EF4-FFF2-40B4-BE49-F238E27FC236}">
                <a16:creationId xmlns:a16="http://schemas.microsoft.com/office/drawing/2014/main" id="{1DDCE332-FCC3-A44D-2956-7CD0C36C61C6}"/>
              </a:ext>
            </a:extLst>
          </p:cNvPr>
          <p:cNvSpPr/>
          <p:nvPr/>
        </p:nvSpPr>
        <p:spPr>
          <a:xfrm>
            <a:off x="10166717" y="5145764"/>
            <a:ext cx="249707" cy="195849"/>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sp>
        <p:nvSpPr>
          <p:cNvPr id="68" name="TextBox 67">
            <a:extLst>
              <a:ext uri="{FF2B5EF4-FFF2-40B4-BE49-F238E27FC236}">
                <a16:creationId xmlns:a16="http://schemas.microsoft.com/office/drawing/2014/main" id="{CB7CFCBE-789C-BC04-C599-C814EB390D4D}"/>
              </a:ext>
            </a:extLst>
          </p:cNvPr>
          <p:cNvSpPr txBox="1"/>
          <p:nvPr/>
        </p:nvSpPr>
        <p:spPr>
          <a:xfrm>
            <a:off x="10467661" y="5138466"/>
            <a:ext cx="1338285" cy="21544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Liquidation</a:t>
            </a:r>
            <a:endParaRPr lang="en-US" sz="800" i="1" u="sng" dirty="0">
              <a:solidFill>
                <a:srgbClr val="84A3FE"/>
              </a:solidFill>
              <a:latin typeface="Arial" panose="020B0604020202020204" pitchFamily="34" charset="0"/>
              <a:cs typeface="Arial" panose="020B0604020202020204" pitchFamily="34" charset="0"/>
            </a:endParaRPr>
          </a:p>
        </p:txBody>
      </p:sp>
      <p:cxnSp>
        <p:nvCxnSpPr>
          <p:cNvPr id="77" name="Connector: Elbow 76">
            <a:extLst>
              <a:ext uri="{FF2B5EF4-FFF2-40B4-BE49-F238E27FC236}">
                <a16:creationId xmlns:a16="http://schemas.microsoft.com/office/drawing/2014/main" id="{45CBDA44-7B41-19F7-A300-C9F60A35390C}"/>
              </a:ext>
            </a:extLst>
          </p:cNvPr>
          <p:cNvCxnSpPr>
            <a:stCxn id="28" idx="2"/>
            <a:endCxn id="27" idx="0"/>
          </p:cNvCxnSpPr>
          <p:nvPr/>
        </p:nvCxnSpPr>
        <p:spPr>
          <a:xfrm rot="16200000" flipH="1">
            <a:off x="8961042" y="3591847"/>
            <a:ext cx="329700" cy="6561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3D48E522-632E-99E8-647A-81683369F0F5}"/>
              </a:ext>
            </a:extLst>
          </p:cNvPr>
          <p:cNvCxnSpPr>
            <a:stCxn id="31" idx="2"/>
            <a:endCxn id="27" idx="0"/>
          </p:cNvCxnSpPr>
          <p:nvPr/>
        </p:nvCxnSpPr>
        <p:spPr>
          <a:xfrm rot="5400000">
            <a:off x="9654790" y="3551508"/>
            <a:ext cx="332441" cy="7340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774015A-B0EA-3333-31C7-5A86F71DD4DE}"/>
              </a:ext>
            </a:extLst>
          </p:cNvPr>
          <p:cNvCxnSpPr>
            <a:stCxn id="27" idx="2"/>
            <a:endCxn id="30" idx="0"/>
          </p:cNvCxnSpPr>
          <p:nvPr/>
        </p:nvCxnSpPr>
        <p:spPr>
          <a:xfrm>
            <a:off x="9453967" y="4655934"/>
            <a:ext cx="2364" cy="3671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8A2F9EC-7D2E-B705-92B1-7DB58A55C9E2}"/>
              </a:ext>
            </a:extLst>
          </p:cNvPr>
          <p:cNvCxnSpPr>
            <a:cxnSpLocks/>
          </p:cNvCxnSpPr>
          <p:nvPr/>
        </p:nvCxnSpPr>
        <p:spPr>
          <a:xfrm>
            <a:off x="9048205" y="5059680"/>
            <a:ext cx="879566" cy="531223"/>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957B8B3-49B3-767C-5C49-175538D1D240}"/>
              </a:ext>
            </a:extLst>
          </p:cNvPr>
          <p:cNvCxnSpPr>
            <a:cxnSpLocks/>
          </p:cNvCxnSpPr>
          <p:nvPr/>
        </p:nvCxnSpPr>
        <p:spPr>
          <a:xfrm flipH="1">
            <a:off x="9022079" y="5050972"/>
            <a:ext cx="853440" cy="548640"/>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0C22EBDA-CC44-BEE0-F624-A8342AB5895B}"/>
              </a:ext>
            </a:extLst>
          </p:cNvPr>
          <p:cNvCxnSpPr>
            <a:cxnSpLocks/>
          </p:cNvCxnSpPr>
          <p:nvPr/>
        </p:nvCxnSpPr>
        <p:spPr>
          <a:xfrm flipV="1">
            <a:off x="8785816" y="4391232"/>
            <a:ext cx="0" cy="990393"/>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A7A1DD1F-9183-CAA8-1354-6D3E90F5F6ED}"/>
              </a:ext>
            </a:extLst>
          </p:cNvPr>
          <p:cNvSpPr txBox="1"/>
          <p:nvPr/>
        </p:nvSpPr>
        <p:spPr>
          <a:xfrm>
            <a:off x="7822494" y="4369542"/>
            <a:ext cx="932530"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Target assets</a:t>
            </a:r>
          </a:p>
        </p:txBody>
      </p:sp>
      <p:sp>
        <p:nvSpPr>
          <p:cNvPr id="113" name="TextBox 112">
            <a:extLst>
              <a:ext uri="{FF2B5EF4-FFF2-40B4-BE49-F238E27FC236}">
                <a16:creationId xmlns:a16="http://schemas.microsoft.com/office/drawing/2014/main" id="{25F5B75E-D1FC-5224-D44A-59ACB218B8F8}"/>
              </a:ext>
            </a:extLst>
          </p:cNvPr>
          <p:cNvSpPr txBox="1"/>
          <p:nvPr/>
        </p:nvSpPr>
        <p:spPr>
          <a:xfrm>
            <a:off x="7815852" y="5166098"/>
            <a:ext cx="932530"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Target stock</a:t>
            </a:r>
          </a:p>
        </p:txBody>
      </p:sp>
      <p:sp>
        <p:nvSpPr>
          <p:cNvPr id="8" name="TextBox 7">
            <a:extLst>
              <a:ext uri="{FF2B5EF4-FFF2-40B4-BE49-F238E27FC236}">
                <a16:creationId xmlns:a16="http://schemas.microsoft.com/office/drawing/2014/main" id="{BDDA53DC-5249-97E7-37CD-86B2D42EC0DA}"/>
              </a:ext>
            </a:extLst>
          </p:cNvPr>
          <p:cNvSpPr txBox="1"/>
          <p:nvPr/>
        </p:nvSpPr>
        <p:spPr>
          <a:xfrm>
            <a:off x="7833379" y="3781714"/>
            <a:ext cx="932530"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 &gt; 10%]</a:t>
            </a:r>
          </a:p>
        </p:txBody>
      </p:sp>
    </p:spTree>
    <p:extLst>
      <p:ext uri="{BB962C8B-B14F-4D97-AF65-F5344CB8AC3E}">
        <p14:creationId xmlns:p14="http://schemas.microsoft.com/office/powerpoint/2010/main" val="1628227607"/>
      </p:ext>
    </p:extLst>
  </p:cSld>
  <p:clrMapOvr>
    <a:masterClrMapping/>
  </p:clrMapOvr>
</p:sld>
</file>

<file path=ppt/slides/slide4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1220450" cy="615950"/>
          </a:xfrm>
        </p:spPr>
        <p:txBody>
          <a:bodyPr>
            <a:noAutofit/>
          </a:bodyPr>
          <a:lstStyle/>
          <a:p>
            <a:r>
              <a:rPr lang="en-US" sz="2500" b="1" dirty="0">
                <a:latin typeface="Arial" panose="020B0604020202020204" pitchFamily="34" charset="0"/>
                <a:cs typeface="Arial" panose="020B0604020202020204" pitchFamily="34" charset="0"/>
              </a:rPr>
              <a:t>Through two doors at once: </a:t>
            </a:r>
            <a:r>
              <a:rPr lang="en-US" sz="2500" dirty="0">
                <a:latin typeface="Arial" panose="020B0604020202020204" pitchFamily="34" charset="0"/>
                <a:cs typeface="Arial" panose="020B0604020202020204" pitchFamily="34" charset="0"/>
              </a:rPr>
              <a:t>Multi-year C reorganization</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5034" y="6365058"/>
            <a:ext cx="2743200" cy="365125"/>
          </a:xfrm>
        </p:spPr>
        <p:txBody>
          <a:bodyPr/>
          <a:lstStyle/>
          <a:p>
            <a:fld id="{65AFAB5D-A498-4573-A847-903418A04ABF}" type="slidenum">
              <a:rPr lang="en-US" smtClean="0">
                <a:latin typeface="Arial" panose="020B0604020202020204" pitchFamily="34" charset="0"/>
                <a:cs typeface="Arial" panose="020B0604020202020204" pitchFamily="34" charset="0"/>
              </a:rPr>
              <a:t>49</a:t>
            </a:fld>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89453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12—Continued</a:t>
            </a:r>
          </a:p>
        </p:txBody>
      </p:sp>
      <p:sp>
        <p:nvSpPr>
          <p:cNvPr id="14" name="TextBox 13">
            <a:extLst>
              <a:ext uri="{FF2B5EF4-FFF2-40B4-BE49-F238E27FC236}">
                <a16:creationId xmlns:a16="http://schemas.microsoft.com/office/drawing/2014/main" id="{0E4469FC-4660-442E-6363-E081372F0B35}"/>
              </a:ext>
            </a:extLst>
          </p:cNvPr>
          <p:cNvSpPr txBox="1"/>
          <p:nvPr/>
        </p:nvSpPr>
        <p:spPr>
          <a:xfrm>
            <a:off x="418072" y="1334318"/>
            <a:ext cx="7478679" cy="5447645"/>
          </a:xfrm>
          <a:prstGeom prst="rect">
            <a:avLst/>
          </a:prstGeom>
          <a:noFill/>
        </p:spPr>
        <p:txBody>
          <a:bodyPr wrap="square">
            <a:spAutoFit/>
          </a:bodyPr>
          <a:lstStyle/>
          <a:p>
            <a:pPr>
              <a:spcBef>
                <a:spcPts val="600"/>
              </a:spcBef>
              <a:spcAft>
                <a:spcPts val="600"/>
              </a:spcAft>
            </a:pPr>
            <a:r>
              <a:rPr lang="en-US" sz="1600" u="sng" dirty="0">
                <a:latin typeface="Arial" panose="020B0604020202020204" pitchFamily="34" charset="0"/>
                <a:cs typeface="Arial" panose="020B0604020202020204" pitchFamily="34" charset="0"/>
              </a:rPr>
              <a:t>Timing of section 381 event?</a:t>
            </a:r>
          </a:p>
          <a:p>
            <a:pPr marL="285750"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When do CFC Target’s attributes move and when does CFC Target’s tax year end? June 30, 2024, or on April 30, 2025?</a:t>
            </a:r>
          </a:p>
          <a:p>
            <a:pPr marL="285750"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How strongly does one believe that, in a Rev. Rul. 67-274-style recast, the actual steps of the transaction are ignored, and the transaction is treated as though the subchapter C fictions—i.e., section 361(a) exchange, section 361(c) distribution / section 354 exchange—actually occur? </a:t>
            </a:r>
          </a:p>
          <a:p>
            <a:pPr marL="742950" lvl="1" indent="-285750">
              <a:spcBef>
                <a:spcPts val="600"/>
              </a:spcBef>
              <a:spcAft>
                <a:spcPts val="600"/>
              </a:spcAft>
              <a:buFont typeface="Arial" panose="020B0604020202020204" pitchFamily="34" charset="0"/>
              <a:buChar char="•"/>
            </a:pPr>
            <a:r>
              <a:rPr lang="en-US" sz="1600" i="1" dirty="0">
                <a:latin typeface="Arial" panose="020B0604020202020204" pitchFamily="34" charset="0"/>
                <a:cs typeface="Arial" panose="020B0604020202020204" pitchFamily="34" charset="0"/>
              </a:rPr>
              <a:t>See TBL Licensing v. Commissioner</a:t>
            </a:r>
            <a:r>
              <a:rPr lang="en-US" sz="1600" dirty="0">
                <a:latin typeface="Arial" panose="020B0604020202020204" pitchFamily="34" charset="0"/>
                <a:cs typeface="Arial" panose="020B0604020202020204" pitchFamily="34" charset="0"/>
              </a:rPr>
              <a:t>, 2023 U.S. App. LEXIS 23898 (1st Cir. 2023).</a:t>
            </a:r>
          </a:p>
          <a:p>
            <a:pPr marL="742950" lvl="1"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Assuming </a:t>
            </a:r>
            <a:r>
              <a:rPr lang="en-US" sz="1600" i="1" dirty="0">
                <a:latin typeface="Arial" panose="020B0604020202020204" pitchFamily="34" charset="0"/>
                <a:cs typeface="Arial" panose="020B0604020202020204" pitchFamily="34" charset="0"/>
              </a:rPr>
              <a:t>Snively </a:t>
            </a:r>
            <a:r>
              <a:rPr lang="en-US" sz="1600" dirty="0">
                <a:latin typeface="Arial" panose="020B0604020202020204" pitchFamily="34" charset="0"/>
                <a:cs typeface="Arial" panose="020B0604020202020204" pitchFamily="34" charset="0"/>
              </a:rPr>
              <a:t>and </a:t>
            </a:r>
            <a:r>
              <a:rPr lang="en-US" sz="1600" i="1" dirty="0">
                <a:latin typeface="Arial" panose="020B0604020202020204" pitchFamily="34" charset="0"/>
                <a:cs typeface="Arial" panose="020B0604020202020204" pitchFamily="34" charset="0"/>
              </a:rPr>
              <a:t>WAGE </a:t>
            </a:r>
            <a:r>
              <a:rPr lang="en-US" sz="1600" dirty="0">
                <a:latin typeface="Arial" panose="020B0604020202020204" pitchFamily="34" charset="0"/>
                <a:cs typeface="Arial" panose="020B0604020202020204" pitchFamily="34" charset="0"/>
              </a:rPr>
              <a:t>are good law, even they don’t go so far as to say the acquiring corporation is treated as acquiring the stock of the target corporation.  In fact, they expressly confirm that the acquiring corporation is not treated as acquiring or holding the stock of the target corporation. </a:t>
            </a:r>
          </a:p>
          <a:p>
            <a:pPr marL="742950" lvl="1"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See also Rev. Rul. 67-274, 1967-2 C.B. 141; Rev. Rul. 2001-46, 2001-2 C.B. 321; Rev. Rul. 2004-83, 2004-2 C.B. 157; Rev. Rul. 2008-25, 2008-1 C.B. 986. </a:t>
            </a:r>
            <a:endParaRPr lang="en-US" sz="1600" i="1" dirty="0">
              <a:latin typeface="Arial" panose="020B0604020202020204" pitchFamily="34" charset="0"/>
              <a:cs typeface="Arial" panose="020B0604020202020204" pitchFamily="34" charset="0"/>
            </a:endParaRPr>
          </a:p>
          <a:p>
            <a:pPr marL="742950" lvl="1" indent="-285750">
              <a:spcBef>
                <a:spcPts val="60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2B809A0-8472-9297-FCA1-445A3BA2A7AA}"/>
              </a:ext>
            </a:extLst>
          </p:cNvPr>
          <p:cNvSpPr/>
          <p:nvPr/>
        </p:nvSpPr>
        <p:spPr>
          <a:xfrm>
            <a:off x="8237133" y="2365176"/>
            <a:ext cx="886273" cy="494731"/>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Acquiring</a:t>
            </a:r>
          </a:p>
        </p:txBody>
      </p:sp>
      <p:sp>
        <p:nvSpPr>
          <p:cNvPr id="18" name="Rectangle 17">
            <a:extLst>
              <a:ext uri="{FF2B5EF4-FFF2-40B4-BE49-F238E27FC236}">
                <a16:creationId xmlns:a16="http://schemas.microsoft.com/office/drawing/2014/main" id="{37481279-CFEE-14CE-01E3-F2A14311559E}"/>
              </a:ext>
            </a:extLst>
          </p:cNvPr>
          <p:cNvSpPr/>
          <p:nvPr/>
        </p:nvSpPr>
        <p:spPr>
          <a:xfrm>
            <a:off x="8239877" y="1630915"/>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USP</a:t>
            </a:r>
          </a:p>
        </p:txBody>
      </p:sp>
      <p:cxnSp>
        <p:nvCxnSpPr>
          <p:cNvPr id="20" name="Straight Connector 19">
            <a:extLst>
              <a:ext uri="{FF2B5EF4-FFF2-40B4-BE49-F238E27FC236}">
                <a16:creationId xmlns:a16="http://schemas.microsoft.com/office/drawing/2014/main" id="{1416076D-03C7-5BB5-CA9A-13750FBC96E1}"/>
              </a:ext>
            </a:extLst>
          </p:cNvPr>
          <p:cNvCxnSpPr>
            <a:cxnSpLocks/>
            <a:stCxn id="18" idx="2"/>
            <a:endCxn id="16" idx="0"/>
          </p:cNvCxnSpPr>
          <p:nvPr/>
        </p:nvCxnSpPr>
        <p:spPr>
          <a:xfrm flipH="1">
            <a:off x="8680269" y="2125646"/>
            <a:ext cx="2744" cy="23953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705042E-AE8B-BA0E-389D-D407ABFDA9E3}"/>
              </a:ext>
            </a:extLst>
          </p:cNvPr>
          <p:cNvSpPr/>
          <p:nvPr/>
        </p:nvSpPr>
        <p:spPr>
          <a:xfrm>
            <a:off x="10734063" y="3109245"/>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t>
            </a:r>
          </a:p>
          <a:p>
            <a:pPr algn="ctr"/>
            <a:r>
              <a:rPr lang="en-US" sz="1000" dirty="0">
                <a:latin typeface="Arial" panose="020B0604020202020204" pitchFamily="34" charset="0"/>
                <a:cs typeface="Arial" panose="020B0604020202020204" pitchFamily="34" charset="0"/>
              </a:rPr>
              <a:t>Target</a:t>
            </a:r>
          </a:p>
        </p:txBody>
      </p:sp>
      <p:sp>
        <p:nvSpPr>
          <p:cNvPr id="22" name="Rectangle 21">
            <a:extLst>
              <a:ext uri="{FF2B5EF4-FFF2-40B4-BE49-F238E27FC236}">
                <a16:creationId xmlns:a16="http://schemas.microsoft.com/office/drawing/2014/main" id="{105A2C0B-2232-5B4B-12DC-5454DC995854}"/>
              </a:ext>
            </a:extLst>
          </p:cNvPr>
          <p:cNvSpPr/>
          <p:nvPr/>
        </p:nvSpPr>
        <p:spPr>
          <a:xfrm>
            <a:off x="10736808" y="2341023"/>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bg1"/>
                </a:solidFill>
                <a:latin typeface="Arial" panose="020B0604020202020204" pitchFamily="34" charset="0"/>
                <a:cs typeface="Arial" panose="020B0604020202020204" pitchFamily="34" charset="0"/>
              </a:rPr>
              <a:t>FP</a:t>
            </a:r>
          </a:p>
        </p:txBody>
      </p:sp>
      <p:cxnSp>
        <p:nvCxnSpPr>
          <p:cNvPr id="23" name="Straight Connector 22">
            <a:extLst>
              <a:ext uri="{FF2B5EF4-FFF2-40B4-BE49-F238E27FC236}">
                <a16:creationId xmlns:a16="http://schemas.microsoft.com/office/drawing/2014/main" id="{DCB08EBD-4853-62F9-399C-105F58290ED3}"/>
              </a:ext>
            </a:extLst>
          </p:cNvPr>
          <p:cNvCxnSpPr>
            <a:cxnSpLocks/>
            <a:stCxn id="22" idx="2"/>
            <a:endCxn id="21" idx="0"/>
          </p:cNvCxnSpPr>
          <p:nvPr/>
        </p:nvCxnSpPr>
        <p:spPr>
          <a:xfrm flipH="1">
            <a:off x="11177200" y="2835753"/>
            <a:ext cx="2744" cy="2734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44DFDDD1-19ED-B878-2D7F-B926B5534C5B}"/>
              </a:ext>
            </a:extLst>
          </p:cNvPr>
          <p:cNvSpPr/>
          <p:nvPr/>
        </p:nvSpPr>
        <p:spPr>
          <a:xfrm>
            <a:off x="9854986" y="2092362"/>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cxnSp>
        <p:nvCxnSpPr>
          <p:cNvPr id="25" name="Straight Arrow Connector 24">
            <a:extLst>
              <a:ext uri="{FF2B5EF4-FFF2-40B4-BE49-F238E27FC236}">
                <a16:creationId xmlns:a16="http://schemas.microsoft.com/office/drawing/2014/main" id="{DD2FAE53-4E19-AFAD-041D-98A6F0F7BFD8}"/>
              </a:ext>
            </a:extLst>
          </p:cNvPr>
          <p:cNvCxnSpPr>
            <a:cxnSpLocks/>
          </p:cNvCxnSpPr>
          <p:nvPr/>
        </p:nvCxnSpPr>
        <p:spPr>
          <a:xfrm>
            <a:off x="9210365" y="2621753"/>
            <a:ext cx="1309494"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4F6900B-4A68-9E23-6DFE-FEB58DA79628}"/>
              </a:ext>
            </a:extLst>
          </p:cNvPr>
          <p:cNvSpPr txBox="1"/>
          <p:nvPr/>
        </p:nvSpPr>
        <p:spPr>
          <a:xfrm>
            <a:off x="9086857" y="2674149"/>
            <a:ext cx="833909" cy="293250"/>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CFC Target stock</a:t>
            </a:r>
          </a:p>
        </p:txBody>
      </p:sp>
      <p:sp>
        <p:nvSpPr>
          <p:cNvPr id="64" name="TextBox 63">
            <a:extLst>
              <a:ext uri="{FF2B5EF4-FFF2-40B4-BE49-F238E27FC236}">
                <a16:creationId xmlns:a16="http://schemas.microsoft.com/office/drawing/2014/main" id="{49C4DFCB-899C-AC06-8A18-54D4397147B0}"/>
              </a:ext>
            </a:extLst>
          </p:cNvPr>
          <p:cNvSpPr txBox="1"/>
          <p:nvPr/>
        </p:nvSpPr>
        <p:spPr>
          <a:xfrm>
            <a:off x="9212955" y="2334964"/>
            <a:ext cx="1196754" cy="18661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Stock Acquisition</a:t>
            </a:r>
            <a:endParaRPr lang="en-US" sz="800" i="1" u="sng" dirty="0">
              <a:solidFill>
                <a:srgbClr val="84A3FE"/>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74114D62-8B36-65DC-3BD9-3931CBA711EA}"/>
              </a:ext>
            </a:extLst>
          </p:cNvPr>
          <p:cNvSpPr txBox="1"/>
          <p:nvPr/>
        </p:nvSpPr>
        <p:spPr>
          <a:xfrm>
            <a:off x="8229600" y="1282874"/>
            <a:ext cx="3604437" cy="307777"/>
          </a:xfrm>
          <a:prstGeom prst="rect">
            <a:avLst/>
          </a:prstGeom>
          <a:noFill/>
        </p:spPr>
        <p:txBody>
          <a:bodyPr wrap="square">
            <a:spAutoFit/>
          </a:bodyPr>
          <a:lstStyle/>
          <a:p>
            <a:pPr algn="ctr">
              <a:spcBef>
                <a:spcPts val="600"/>
              </a:spcBef>
              <a:spcAft>
                <a:spcPts val="600"/>
              </a:spcAft>
            </a:pPr>
            <a:r>
              <a:rPr lang="en-US" sz="1400" b="1" u="sng" dirty="0">
                <a:latin typeface="Arial" panose="020B0604020202020204" pitchFamily="34" charset="0"/>
                <a:cs typeface="Arial" panose="020B0604020202020204" pitchFamily="34" charset="0"/>
              </a:rPr>
              <a:t>June 30, 2024 - Stock Acquisition</a:t>
            </a:r>
          </a:p>
        </p:txBody>
      </p:sp>
      <p:sp>
        <p:nvSpPr>
          <p:cNvPr id="67" name="TextBox 66">
            <a:extLst>
              <a:ext uri="{FF2B5EF4-FFF2-40B4-BE49-F238E27FC236}">
                <a16:creationId xmlns:a16="http://schemas.microsoft.com/office/drawing/2014/main" id="{8D008116-B796-258B-5D39-9E71964BD0AE}"/>
              </a:ext>
            </a:extLst>
          </p:cNvPr>
          <p:cNvSpPr txBox="1"/>
          <p:nvPr/>
        </p:nvSpPr>
        <p:spPr>
          <a:xfrm>
            <a:off x="8325293" y="4004867"/>
            <a:ext cx="3413052" cy="307777"/>
          </a:xfrm>
          <a:prstGeom prst="rect">
            <a:avLst/>
          </a:prstGeom>
          <a:noFill/>
        </p:spPr>
        <p:txBody>
          <a:bodyPr wrap="square">
            <a:spAutoFit/>
          </a:bodyPr>
          <a:lstStyle/>
          <a:p>
            <a:pPr algn="ctr">
              <a:spcBef>
                <a:spcPts val="600"/>
              </a:spcBef>
              <a:spcAft>
                <a:spcPts val="600"/>
              </a:spcAft>
            </a:pPr>
            <a:r>
              <a:rPr lang="en-US" sz="1400" b="1" u="sng" dirty="0">
                <a:latin typeface="Arial" panose="020B0604020202020204" pitchFamily="34" charset="0"/>
                <a:cs typeface="Arial" panose="020B0604020202020204" pitchFamily="34" charset="0"/>
              </a:rPr>
              <a:t>April 30, 2025 - Liquidation</a:t>
            </a:r>
            <a:endParaRPr lang="en-US" sz="1400" u="sng"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76D2740-72A1-36EC-0EC1-2BB55A28B231}"/>
              </a:ext>
            </a:extLst>
          </p:cNvPr>
          <p:cNvSpPr txBox="1"/>
          <p:nvPr/>
        </p:nvSpPr>
        <p:spPr>
          <a:xfrm>
            <a:off x="9884757" y="2677219"/>
            <a:ext cx="833909" cy="293250"/>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Acquiring stock</a:t>
            </a:r>
          </a:p>
        </p:txBody>
      </p:sp>
      <p:sp>
        <p:nvSpPr>
          <p:cNvPr id="70" name="Rectangle 69">
            <a:extLst>
              <a:ext uri="{FF2B5EF4-FFF2-40B4-BE49-F238E27FC236}">
                <a16:creationId xmlns:a16="http://schemas.microsoft.com/office/drawing/2014/main" id="{4C7CA4CE-1AB6-0D14-C133-A8AEB6D05DB2}"/>
              </a:ext>
            </a:extLst>
          </p:cNvPr>
          <p:cNvSpPr/>
          <p:nvPr/>
        </p:nvSpPr>
        <p:spPr>
          <a:xfrm>
            <a:off x="9489675" y="5184364"/>
            <a:ext cx="886273" cy="494731"/>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Acquiring</a:t>
            </a:r>
          </a:p>
        </p:txBody>
      </p:sp>
      <p:sp>
        <p:nvSpPr>
          <p:cNvPr id="71" name="Rectangle 70">
            <a:extLst>
              <a:ext uri="{FF2B5EF4-FFF2-40B4-BE49-F238E27FC236}">
                <a16:creationId xmlns:a16="http://schemas.microsoft.com/office/drawing/2014/main" id="{29770747-F8B8-381A-724E-8C531AC17FBB}"/>
              </a:ext>
            </a:extLst>
          </p:cNvPr>
          <p:cNvSpPr/>
          <p:nvPr/>
        </p:nvSpPr>
        <p:spPr>
          <a:xfrm>
            <a:off x="8902917" y="4404053"/>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USP</a:t>
            </a:r>
          </a:p>
        </p:txBody>
      </p:sp>
      <p:sp>
        <p:nvSpPr>
          <p:cNvPr id="73" name="Rectangle 72">
            <a:extLst>
              <a:ext uri="{FF2B5EF4-FFF2-40B4-BE49-F238E27FC236}">
                <a16:creationId xmlns:a16="http://schemas.microsoft.com/office/drawing/2014/main" id="{E6895364-8C1C-6C64-C57C-7F4606B2711A}"/>
              </a:ext>
            </a:extLst>
          </p:cNvPr>
          <p:cNvSpPr/>
          <p:nvPr/>
        </p:nvSpPr>
        <p:spPr>
          <a:xfrm>
            <a:off x="9491789" y="5997112"/>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t>
            </a:r>
          </a:p>
          <a:p>
            <a:pPr algn="ctr"/>
            <a:r>
              <a:rPr lang="en-US" sz="1000" dirty="0">
                <a:latin typeface="Arial" panose="020B0604020202020204" pitchFamily="34" charset="0"/>
                <a:cs typeface="Arial" panose="020B0604020202020204" pitchFamily="34" charset="0"/>
              </a:rPr>
              <a:t>Target</a:t>
            </a:r>
          </a:p>
        </p:txBody>
      </p:sp>
      <p:sp>
        <p:nvSpPr>
          <p:cNvPr id="76" name="Rectangle 75">
            <a:extLst>
              <a:ext uri="{FF2B5EF4-FFF2-40B4-BE49-F238E27FC236}">
                <a16:creationId xmlns:a16="http://schemas.microsoft.com/office/drawing/2014/main" id="{9F441A55-3618-8128-D563-7A9ADA209B8A}"/>
              </a:ext>
            </a:extLst>
          </p:cNvPr>
          <p:cNvSpPr/>
          <p:nvPr/>
        </p:nvSpPr>
        <p:spPr>
          <a:xfrm>
            <a:off x="10146128" y="4401678"/>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bg1"/>
                </a:solidFill>
                <a:latin typeface="Arial" panose="020B0604020202020204" pitchFamily="34" charset="0"/>
                <a:cs typeface="Arial" panose="020B0604020202020204" pitchFamily="34" charset="0"/>
              </a:rPr>
              <a:t>FP</a:t>
            </a:r>
          </a:p>
        </p:txBody>
      </p:sp>
      <p:sp>
        <p:nvSpPr>
          <p:cNvPr id="78" name="Oval 77">
            <a:extLst>
              <a:ext uri="{FF2B5EF4-FFF2-40B4-BE49-F238E27FC236}">
                <a16:creationId xmlns:a16="http://schemas.microsoft.com/office/drawing/2014/main" id="{EAB27327-68AE-D95F-4415-DC29D7A0A162}"/>
              </a:ext>
            </a:extLst>
          </p:cNvPr>
          <p:cNvSpPr/>
          <p:nvPr/>
        </p:nvSpPr>
        <p:spPr>
          <a:xfrm>
            <a:off x="10571513" y="5767786"/>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sp>
        <p:nvSpPr>
          <p:cNvPr id="79" name="TextBox 78">
            <a:extLst>
              <a:ext uri="{FF2B5EF4-FFF2-40B4-BE49-F238E27FC236}">
                <a16:creationId xmlns:a16="http://schemas.microsoft.com/office/drawing/2014/main" id="{871CCAC6-586C-D2D1-D9BB-86E27AF8B5D1}"/>
              </a:ext>
            </a:extLst>
          </p:cNvPr>
          <p:cNvSpPr txBox="1"/>
          <p:nvPr/>
        </p:nvSpPr>
        <p:spPr>
          <a:xfrm>
            <a:off x="10504599" y="6021740"/>
            <a:ext cx="1196754" cy="18661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Liquidation</a:t>
            </a:r>
            <a:endParaRPr lang="en-US" sz="800" i="1" u="sng" dirty="0">
              <a:solidFill>
                <a:srgbClr val="84A3FE"/>
              </a:solidFill>
              <a:latin typeface="Arial" panose="020B0604020202020204" pitchFamily="34" charset="0"/>
              <a:cs typeface="Arial" panose="020B0604020202020204" pitchFamily="34" charset="0"/>
            </a:endParaRPr>
          </a:p>
        </p:txBody>
      </p:sp>
      <p:cxnSp>
        <p:nvCxnSpPr>
          <p:cNvPr id="80" name="Connector: Elbow 79">
            <a:extLst>
              <a:ext uri="{FF2B5EF4-FFF2-40B4-BE49-F238E27FC236}">
                <a16:creationId xmlns:a16="http://schemas.microsoft.com/office/drawing/2014/main" id="{22654234-E9A4-3A2B-0435-FFDFE64E472C}"/>
              </a:ext>
            </a:extLst>
          </p:cNvPr>
          <p:cNvCxnSpPr>
            <a:stCxn id="71" idx="2"/>
            <a:endCxn id="70" idx="0"/>
          </p:cNvCxnSpPr>
          <p:nvPr/>
        </p:nvCxnSpPr>
        <p:spPr>
          <a:xfrm rot="16200000" flipH="1">
            <a:off x="9496641" y="4748194"/>
            <a:ext cx="285580" cy="5867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52B1EB68-CF26-574D-116B-96FFC1D04DDB}"/>
              </a:ext>
            </a:extLst>
          </p:cNvPr>
          <p:cNvCxnSpPr>
            <a:stCxn id="76" idx="2"/>
            <a:endCxn id="70" idx="0"/>
          </p:cNvCxnSpPr>
          <p:nvPr/>
        </p:nvCxnSpPr>
        <p:spPr>
          <a:xfrm rot="5400000">
            <a:off x="10117058" y="4712159"/>
            <a:ext cx="287955" cy="65645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296FCA6-6C26-378C-FC1E-4214CE41F993}"/>
              </a:ext>
            </a:extLst>
          </p:cNvPr>
          <p:cNvCxnSpPr>
            <a:stCxn id="70" idx="2"/>
            <a:endCxn id="73" idx="0"/>
          </p:cNvCxnSpPr>
          <p:nvPr/>
        </p:nvCxnSpPr>
        <p:spPr>
          <a:xfrm>
            <a:off x="9932808" y="5679094"/>
            <a:ext cx="2114" cy="3180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A67F820-8EB2-51EA-6269-45BA91B17832}"/>
              </a:ext>
            </a:extLst>
          </p:cNvPr>
          <p:cNvCxnSpPr>
            <a:cxnSpLocks/>
          </p:cNvCxnSpPr>
          <p:nvPr/>
        </p:nvCxnSpPr>
        <p:spPr>
          <a:xfrm>
            <a:off x="9569959" y="6028811"/>
            <a:ext cx="786547" cy="460135"/>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540B0AF-8F5C-0BC5-8A3A-35CE9C2F9FE0}"/>
              </a:ext>
            </a:extLst>
          </p:cNvPr>
          <p:cNvCxnSpPr>
            <a:cxnSpLocks/>
          </p:cNvCxnSpPr>
          <p:nvPr/>
        </p:nvCxnSpPr>
        <p:spPr>
          <a:xfrm flipH="1">
            <a:off x="9546593" y="6021270"/>
            <a:ext cx="763184" cy="475223"/>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7A689DF-ECC8-A338-A3A6-F4576BF23F13}"/>
              </a:ext>
            </a:extLst>
          </p:cNvPr>
          <p:cNvCxnSpPr>
            <a:cxnSpLocks/>
          </p:cNvCxnSpPr>
          <p:nvPr/>
        </p:nvCxnSpPr>
        <p:spPr>
          <a:xfrm flipV="1">
            <a:off x="9347791" y="5419932"/>
            <a:ext cx="0" cy="990393"/>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91BE225-10A7-B496-4C02-104C1145EA5C}"/>
              </a:ext>
            </a:extLst>
          </p:cNvPr>
          <p:cNvSpPr txBox="1"/>
          <p:nvPr/>
        </p:nvSpPr>
        <p:spPr>
          <a:xfrm>
            <a:off x="8384469" y="5398242"/>
            <a:ext cx="932530"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Target assets</a:t>
            </a:r>
          </a:p>
        </p:txBody>
      </p:sp>
      <p:sp>
        <p:nvSpPr>
          <p:cNvPr id="89" name="TextBox 88">
            <a:extLst>
              <a:ext uri="{FF2B5EF4-FFF2-40B4-BE49-F238E27FC236}">
                <a16:creationId xmlns:a16="http://schemas.microsoft.com/office/drawing/2014/main" id="{A30332ED-1B67-F90E-E5E9-6FC9076C8303}"/>
              </a:ext>
            </a:extLst>
          </p:cNvPr>
          <p:cNvSpPr txBox="1"/>
          <p:nvPr/>
        </p:nvSpPr>
        <p:spPr>
          <a:xfrm>
            <a:off x="8377827" y="6194798"/>
            <a:ext cx="932530"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Target stock</a:t>
            </a:r>
          </a:p>
        </p:txBody>
      </p:sp>
      <p:sp>
        <p:nvSpPr>
          <p:cNvPr id="91" name="TextBox 90">
            <a:extLst>
              <a:ext uri="{FF2B5EF4-FFF2-40B4-BE49-F238E27FC236}">
                <a16:creationId xmlns:a16="http://schemas.microsoft.com/office/drawing/2014/main" id="{0A5B8D40-ECC0-8B1B-613E-2409F406999E}"/>
              </a:ext>
            </a:extLst>
          </p:cNvPr>
          <p:cNvSpPr txBox="1"/>
          <p:nvPr/>
        </p:nvSpPr>
        <p:spPr>
          <a:xfrm>
            <a:off x="8410322" y="4902943"/>
            <a:ext cx="932530"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 &gt; 10%]</a:t>
            </a:r>
          </a:p>
        </p:txBody>
      </p:sp>
    </p:spTree>
    <p:extLst>
      <p:ext uri="{BB962C8B-B14F-4D97-AF65-F5344CB8AC3E}">
        <p14:creationId xmlns:p14="http://schemas.microsoft.com/office/powerpoint/2010/main" val="452206668"/>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Simultaneity</a:t>
            </a:r>
          </a:p>
        </p:txBody>
      </p:sp>
      <p:sp>
        <p:nvSpPr>
          <p:cNvPr id="3" name="Content Placeholder 2">
            <a:extLst>
              <a:ext uri="{FF2B5EF4-FFF2-40B4-BE49-F238E27FC236}">
                <a16:creationId xmlns:a16="http://schemas.microsoft.com/office/drawing/2014/main" id="{1C05B943-1E5B-CDE3-3D12-DDD78761CF56}"/>
              </a:ext>
            </a:extLst>
          </p:cNvPr>
          <p:cNvSpPr>
            <a:spLocks noGrp="1"/>
          </p:cNvSpPr>
          <p:nvPr>
            <p:ph idx="1"/>
          </p:nvPr>
        </p:nvSpPr>
        <p:spPr>
          <a:xfrm>
            <a:off x="485774" y="1133475"/>
            <a:ext cx="11344275" cy="5043488"/>
          </a:xfrm>
        </p:spPr>
        <p:txBody>
          <a:bodyPr>
            <a:normAutofit/>
          </a:bodyPr>
          <a:lstStyle/>
          <a:p>
            <a:pPr>
              <a:spcBef>
                <a:spcPts val="600"/>
              </a:spcBef>
            </a:pPr>
            <a:r>
              <a:rPr lang="en-US" sz="2000" dirty="0">
                <a:latin typeface="Arial" panose="020B0604020202020204" pitchFamily="34" charset="0"/>
                <a:cs typeface="Arial" panose="020B0604020202020204" pitchFamily="34" charset="0"/>
              </a:rPr>
              <a:t>The discussion addresses cases where</a:t>
            </a:r>
          </a:p>
          <a:p>
            <a:pPr lvl="1">
              <a:spcBef>
                <a:spcPts val="600"/>
              </a:spcBef>
            </a:pPr>
            <a:r>
              <a:rPr lang="en-US" sz="2000" dirty="0">
                <a:latin typeface="Arial" panose="020B0604020202020204" pitchFamily="34" charset="0"/>
                <a:cs typeface="Arial" panose="020B0604020202020204" pitchFamily="34" charset="0"/>
              </a:rPr>
              <a:t>One or more </a:t>
            </a:r>
            <a:r>
              <a:rPr lang="en-US" sz="2000" b="1" i="1" dirty="0">
                <a:latin typeface="Arial" panose="020B0604020202020204" pitchFamily="34" charset="0"/>
                <a:cs typeface="Arial" panose="020B0604020202020204" pitchFamily="34" charset="0"/>
              </a:rPr>
              <a:t>transactions</a:t>
            </a:r>
            <a:r>
              <a:rPr lang="en-US" sz="2000" dirty="0">
                <a:latin typeface="Arial" panose="020B0604020202020204" pitchFamily="34" charset="0"/>
                <a:cs typeface="Arial" panose="020B0604020202020204" pitchFamily="34" charset="0"/>
              </a:rPr>
              <a:t> are simultaneous</a:t>
            </a:r>
          </a:p>
          <a:p>
            <a:pPr lvl="1">
              <a:spcBef>
                <a:spcPts val="600"/>
              </a:spcBef>
            </a:pPr>
            <a:r>
              <a:rPr lang="en-US" sz="2000" dirty="0">
                <a:latin typeface="Arial" panose="020B0604020202020204" pitchFamily="34" charset="0"/>
                <a:cs typeface="Arial" panose="020B0604020202020204" pitchFamily="34" charset="0"/>
              </a:rPr>
              <a:t>An </a:t>
            </a:r>
            <a:r>
              <a:rPr lang="en-US" sz="2000" b="1" i="1" dirty="0">
                <a:latin typeface="Arial" panose="020B0604020202020204" pitchFamily="34" charset="0"/>
                <a:cs typeface="Arial" panose="020B0604020202020204" pitchFamily="34" charset="0"/>
              </a:rPr>
              <a:t>adjustment</a:t>
            </a:r>
            <a:r>
              <a:rPr lang="en-US" sz="2000" dirty="0">
                <a:latin typeface="Arial" panose="020B0604020202020204" pitchFamily="34" charset="0"/>
                <a:cs typeface="Arial" panose="020B0604020202020204" pitchFamily="34" charset="0"/>
              </a:rPr>
              <a:t> should be made simultaneously with a transaction or another adjustment</a:t>
            </a:r>
          </a:p>
          <a:p>
            <a:pPr lvl="1">
              <a:spcBef>
                <a:spcPts val="600"/>
              </a:spcBef>
            </a:pPr>
            <a:r>
              <a:rPr lang="en-US" sz="2000" dirty="0">
                <a:latin typeface="Arial" panose="020B0604020202020204" pitchFamily="34" charset="0"/>
                <a:cs typeface="Arial" panose="020B0604020202020204" pitchFamily="34" charset="0"/>
              </a:rPr>
              <a:t>A </a:t>
            </a:r>
            <a:r>
              <a:rPr lang="en-US" sz="2000" b="1" i="1" dirty="0">
                <a:latin typeface="Arial" panose="020B0604020202020204" pitchFamily="34" charset="0"/>
                <a:cs typeface="Arial" panose="020B0604020202020204" pitchFamily="34" charset="0"/>
              </a:rPr>
              <a:t>status</a:t>
            </a:r>
            <a:r>
              <a:rPr lang="en-US" sz="2000" dirty="0">
                <a:latin typeface="Arial" panose="020B0604020202020204" pitchFamily="34" charset="0"/>
                <a:cs typeface="Arial" panose="020B0604020202020204" pitchFamily="34" charset="0"/>
              </a:rPr>
              <a:t> or </a:t>
            </a:r>
            <a:r>
              <a:rPr lang="en-US" sz="2000" b="1" i="1" dirty="0">
                <a:latin typeface="Arial" panose="020B0604020202020204" pitchFamily="34" charset="0"/>
                <a:cs typeface="Arial" panose="020B0604020202020204" pitchFamily="34" charset="0"/>
              </a:rPr>
              <a:t>relationship</a:t>
            </a:r>
            <a:r>
              <a:rPr lang="en-US" sz="2000" dirty="0">
                <a:latin typeface="Arial" panose="020B0604020202020204" pitchFamily="34" charset="0"/>
                <a:cs typeface="Arial" panose="020B0604020202020204" pitchFamily="34" charset="0"/>
              </a:rPr>
              <a:t> should be determined simultaneously with a transaction or adjustment</a:t>
            </a:r>
          </a:p>
          <a:p>
            <a:pPr lvl="1">
              <a:spcBef>
                <a:spcPts val="600"/>
              </a:spcBef>
            </a:pPr>
            <a:endParaRPr lang="en-US" sz="2000" dirty="0">
              <a:latin typeface="Arial" panose="020B0604020202020204" pitchFamily="34" charset="0"/>
              <a:cs typeface="Arial" panose="020B0604020202020204" pitchFamily="34" charset="0"/>
            </a:endParaRPr>
          </a:p>
          <a:p>
            <a:pPr>
              <a:spcBef>
                <a:spcPts val="600"/>
              </a:spcBef>
            </a:pPr>
            <a:r>
              <a:rPr lang="en-US" sz="2000" dirty="0">
                <a:latin typeface="Arial" panose="020B0604020202020204" pitchFamily="34" charset="0"/>
                <a:cs typeface="Arial" panose="020B0604020202020204" pitchFamily="34" charset="0"/>
              </a:rPr>
              <a:t>The abiding question is:  Does the tax law determine an order, and if so, how? </a:t>
            </a:r>
          </a:p>
          <a:p>
            <a:pPr marL="0" indent="0">
              <a:spcBef>
                <a:spcPts val="600"/>
              </a:spcBef>
              <a:buNone/>
            </a:pPr>
            <a:endParaRPr lang="en-US" sz="2000" dirty="0">
              <a:latin typeface="Arial" panose="020B0604020202020204" pitchFamily="34" charset="0"/>
              <a:cs typeface="Arial" panose="020B0604020202020204" pitchFamily="34" charset="0"/>
            </a:endParaRPr>
          </a:p>
          <a:p>
            <a:pPr lvl="1">
              <a:spcBef>
                <a:spcPts val="600"/>
              </a:spcBef>
            </a:pPr>
            <a:endParaRPr lang="en-US" sz="2000" dirty="0">
              <a:latin typeface="Arial" panose="020B0604020202020204" pitchFamily="34" charset="0"/>
              <a:cs typeface="Arial" panose="020B0604020202020204" pitchFamily="34" charset="0"/>
            </a:endParaRPr>
          </a:p>
          <a:p>
            <a:pPr marL="457200" lvl="1" indent="0">
              <a:spcBef>
                <a:spcPts val="600"/>
              </a:spcBef>
              <a:buNone/>
            </a:pPr>
            <a:endParaRPr lang="en-US" sz="2000" dirty="0">
              <a:latin typeface="Arial" panose="020B0604020202020204" pitchFamily="34" charset="0"/>
              <a:cs typeface="Arial" panose="020B0604020202020204" pitchFamily="34" charset="0"/>
            </a:endParaRPr>
          </a:p>
          <a:p>
            <a:pPr lvl="1">
              <a:spcBef>
                <a:spcPts val="600"/>
              </a:spcBef>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5</a:t>
            </a:fld>
            <a:endParaRPr lang="en-US"/>
          </a:p>
        </p:txBody>
      </p:sp>
    </p:spTree>
    <p:extLst>
      <p:ext uri="{BB962C8B-B14F-4D97-AF65-F5344CB8AC3E}">
        <p14:creationId xmlns:p14="http://schemas.microsoft.com/office/powerpoint/2010/main" val="156667597"/>
      </p:ext>
    </p:extLst>
  </p:cSld>
  <p:clrMapOvr>
    <a:masterClrMapping/>
  </p:clrMapOvr>
</p:sld>
</file>

<file path=ppt/slides/slide5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1220450" cy="615950"/>
          </a:xfrm>
        </p:spPr>
        <p:txBody>
          <a:bodyPr>
            <a:noAutofit/>
          </a:bodyPr>
          <a:lstStyle/>
          <a:p>
            <a:r>
              <a:rPr lang="en-US" sz="2500" b="1" dirty="0">
                <a:latin typeface="Arial" panose="020B0604020202020204" pitchFamily="34" charset="0"/>
                <a:cs typeface="Arial" panose="020B0604020202020204" pitchFamily="34" charset="0"/>
              </a:rPr>
              <a:t>Through two doors at once: </a:t>
            </a:r>
            <a:r>
              <a:rPr lang="en-US" sz="2500" dirty="0">
                <a:latin typeface="Arial" panose="020B0604020202020204" pitchFamily="34" charset="0"/>
                <a:cs typeface="Arial" panose="020B0604020202020204" pitchFamily="34" charset="0"/>
              </a:rPr>
              <a:t>Multi-year C reorganization</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255034" y="6365058"/>
            <a:ext cx="2743200" cy="365125"/>
          </a:xfrm>
        </p:spPr>
        <p:txBody>
          <a:bodyPr/>
          <a:lstStyle/>
          <a:p>
            <a:fld id="{65AFAB5D-A498-4573-A847-903418A04ABF}" type="slidenum">
              <a:rPr lang="en-US" smtClean="0">
                <a:latin typeface="Arial" panose="020B0604020202020204" pitchFamily="34" charset="0"/>
                <a:cs typeface="Arial" panose="020B0604020202020204" pitchFamily="34" charset="0"/>
              </a:rPr>
              <a:t>50</a:t>
            </a:fld>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89453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12—Continued</a:t>
            </a:r>
          </a:p>
        </p:txBody>
      </p:sp>
      <p:sp>
        <p:nvSpPr>
          <p:cNvPr id="16" name="Rectangle 15">
            <a:extLst>
              <a:ext uri="{FF2B5EF4-FFF2-40B4-BE49-F238E27FC236}">
                <a16:creationId xmlns:a16="http://schemas.microsoft.com/office/drawing/2014/main" id="{62B809A0-8472-9297-FCA1-445A3BA2A7AA}"/>
              </a:ext>
            </a:extLst>
          </p:cNvPr>
          <p:cNvSpPr/>
          <p:nvPr/>
        </p:nvSpPr>
        <p:spPr>
          <a:xfrm>
            <a:off x="8237133" y="2365176"/>
            <a:ext cx="886273" cy="494731"/>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Acquiring</a:t>
            </a:r>
          </a:p>
        </p:txBody>
      </p:sp>
      <p:sp>
        <p:nvSpPr>
          <p:cNvPr id="18" name="Rectangle 17">
            <a:extLst>
              <a:ext uri="{FF2B5EF4-FFF2-40B4-BE49-F238E27FC236}">
                <a16:creationId xmlns:a16="http://schemas.microsoft.com/office/drawing/2014/main" id="{37481279-CFEE-14CE-01E3-F2A14311559E}"/>
              </a:ext>
            </a:extLst>
          </p:cNvPr>
          <p:cNvSpPr/>
          <p:nvPr/>
        </p:nvSpPr>
        <p:spPr>
          <a:xfrm>
            <a:off x="8239877" y="1630915"/>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USP</a:t>
            </a:r>
          </a:p>
        </p:txBody>
      </p:sp>
      <p:cxnSp>
        <p:nvCxnSpPr>
          <p:cNvPr id="20" name="Straight Connector 19">
            <a:extLst>
              <a:ext uri="{FF2B5EF4-FFF2-40B4-BE49-F238E27FC236}">
                <a16:creationId xmlns:a16="http://schemas.microsoft.com/office/drawing/2014/main" id="{1416076D-03C7-5BB5-CA9A-13750FBC96E1}"/>
              </a:ext>
            </a:extLst>
          </p:cNvPr>
          <p:cNvCxnSpPr>
            <a:cxnSpLocks/>
            <a:stCxn id="18" idx="2"/>
            <a:endCxn id="16" idx="0"/>
          </p:cNvCxnSpPr>
          <p:nvPr/>
        </p:nvCxnSpPr>
        <p:spPr>
          <a:xfrm flipH="1">
            <a:off x="8680269" y="2125646"/>
            <a:ext cx="2744" cy="239532"/>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705042E-AE8B-BA0E-389D-D407ABFDA9E3}"/>
              </a:ext>
            </a:extLst>
          </p:cNvPr>
          <p:cNvSpPr/>
          <p:nvPr/>
        </p:nvSpPr>
        <p:spPr>
          <a:xfrm>
            <a:off x="10734063" y="3109245"/>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t>
            </a:r>
          </a:p>
          <a:p>
            <a:pPr algn="ctr"/>
            <a:r>
              <a:rPr lang="en-US" sz="1000" dirty="0">
                <a:latin typeface="Arial" panose="020B0604020202020204" pitchFamily="34" charset="0"/>
                <a:cs typeface="Arial" panose="020B0604020202020204" pitchFamily="34" charset="0"/>
              </a:rPr>
              <a:t>Target</a:t>
            </a:r>
          </a:p>
        </p:txBody>
      </p:sp>
      <p:sp>
        <p:nvSpPr>
          <p:cNvPr id="22" name="Rectangle 21">
            <a:extLst>
              <a:ext uri="{FF2B5EF4-FFF2-40B4-BE49-F238E27FC236}">
                <a16:creationId xmlns:a16="http://schemas.microsoft.com/office/drawing/2014/main" id="{105A2C0B-2232-5B4B-12DC-5454DC995854}"/>
              </a:ext>
            </a:extLst>
          </p:cNvPr>
          <p:cNvSpPr/>
          <p:nvPr/>
        </p:nvSpPr>
        <p:spPr>
          <a:xfrm>
            <a:off x="10736808" y="2341023"/>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bg1"/>
                </a:solidFill>
                <a:latin typeface="Arial" panose="020B0604020202020204" pitchFamily="34" charset="0"/>
                <a:cs typeface="Arial" panose="020B0604020202020204" pitchFamily="34" charset="0"/>
              </a:rPr>
              <a:t>FP</a:t>
            </a:r>
          </a:p>
        </p:txBody>
      </p:sp>
      <p:cxnSp>
        <p:nvCxnSpPr>
          <p:cNvPr id="23" name="Straight Connector 22">
            <a:extLst>
              <a:ext uri="{FF2B5EF4-FFF2-40B4-BE49-F238E27FC236}">
                <a16:creationId xmlns:a16="http://schemas.microsoft.com/office/drawing/2014/main" id="{DCB08EBD-4853-62F9-399C-105F58290ED3}"/>
              </a:ext>
            </a:extLst>
          </p:cNvPr>
          <p:cNvCxnSpPr>
            <a:cxnSpLocks/>
            <a:stCxn id="22" idx="2"/>
            <a:endCxn id="21" idx="0"/>
          </p:cNvCxnSpPr>
          <p:nvPr/>
        </p:nvCxnSpPr>
        <p:spPr>
          <a:xfrm flipH="1">
            <a:off x="11177200" y="2835753"/>
            <a:ext cx="2744" cy="2734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44DFDDD1-19ED-B878-2D7F-B926B5534C5B}"/>
              </a:ext>
            </a:extLst>
          </p:cNvPr>
          <p:cNvSpPr/>
          <p:nvPr/>
        </p:nvSpPr>
        <p:spPr>
          <a:xfrm>
            <a:off x="9854986" y="2092362"/>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cxnSp>
        <p:nvCxnSpPr>
          <p:cNvPr id="25" name="Straight Arrow Connector 24">
            <a:extLst>
              <a:ext uri="{FF2B5EF4-FFF2-40B4-BE49-F238E27FC236}">
                <a16:creationId xmlns:a16="http://schemas.microsoft.com/office/drawing/2014/main" id="{DD2FAE53-4E19-AFAD-041D-98A6F0F7BFD8}"/>
              </a:ext>
            </a:extLst>
          </p:cNvPr>
          <p:cNvCxnSpPr>
            <a:cxnSpLocks/>
          </p:cNvCxnSpPr>
          <p:nvPr/>
        </p:nvCxnSpPr>
        <p:spPr>
          <a:xfrm>
            <a:off x="9210365" y="2621753"/>
            <a:ext cx="1309494"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4F6900B-4A68-9E23-6DFE-FEB58DA79628}"/>
              </a:ext>
            </a:extLst>
          </p:cNvPr>
          <p:cNvSpPr txBox="1"/>
          <p:nvPr/>
        </p:nvSpPr>
        <p:spPr>
          <a:xfrm>
            <a:off x="9086857" y="2674149"/>
            <a:ext cx="833909" cy="293250"/>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CFC Target stock</a:t>
            </a:r>
          </a:p>
        </p:txBody>
      </p:sp>
      <p:sp>
        <p:nvSpPr>
          <p:cNvPr id="64" name="TextBox 63">
            <a:extLst>
              <a:ext uri="{FF2B5EF4-FFF2-40B4-BE49-F238E27FC236}">
                <a16:creationId xmlns:a16="http://schemas.microsoft.com/office/drawing/2014/main" id="{49C4DFCB-899C-AC06-8A18-54D4397147B0}"/>
              </a:ext>
            </a:extLst>
          </p:cNvPr>
          <p:cNvSpPr txBox="1"/>
          <p:nvPr/>
        </p:nvSpPr>
        <p:spPr>
          <a:xfrm>
            <a:off x="9212955" y="2334964"/>
            <a:ext cx="1196754" cy="18661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Stock Acquisition</a:t>
            </a:r>
            <a:endParaRPr lang="en-US" sz="800" i="1" u="sng" dirty="0">
              <a:solidFill>
                <a:srgbClr val="84A3FE"/>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74114D62-8B36-65DC-3BD9-3931CBA711EA}"/>
              </a:ext>
            </a:extLst>
          </p:cNvPr>
          <p:cNvSpPr txBox="1"/>
          <p:nvPr/>
        </p:nvSpPr>
        <p:spPr>
          <a:xfrm>
            <a:off x="8229600" y="1282874"/>
            <a:ext cx="3604437" cy="307777"/>
          </a:xfrm>
          <a:prstGeom prst="rect">
            <a:avLst/>
          </a:prstGeom>
          <a:noFill/>
        </p:spPr>
        <p:txBody>
          <a:bodyPr wrap="square">
            <a:spAutoFit/>
          </a:bodyPr>
          <a:lstStyle/>
          <a:p>
            <a:pPr algn="ctr">
              <a:spcBef>
                <a:spcPts val="600"/>
              </a:spcBef>
              <a:spcAft>
                <a:spcPts val="600"/>
              </a:spcAft>
            </a:pPr>
            <a:r>
              <a:rPr lang="en-US" sz="1400" b="1" u="sng" dirty="0">
                <a:latin typeface="Arial" panose="020B0604020202020204" pitchFamily="34" charset="0"/>
                <a:cs typeface="Arial" panose="020B0604020202020204" pitchFamily="34" charset="0"/>
              </a:rPr>
              <a:t>June 30, 2024 - Stock Acquisition</a:t>
            </a:r>
          </a:p>
        </p:txBody>
      </p:sp>
      <p:sp>
        <p:nvSpPr>
          <p:cNvPr id="67" name="TextBox 66">
            <a:extLst>
              <a:ext uri="{FF2B5EF4-FFF2-40B4-BE49-F238E27FC236}">
                <a16:creationId xmlns:a16="http://schemas.microsoft.com/office/drawing/2014/main" id="{8D008116-B796-258B-5D39-9E71964BD0AE}"/>
              </a:ext>
            </a:extLst>
          </p:cNvPr>
          <p:cNvSpPr txBox="1"/>
          <p:nvPr/>
        </p:nvSpPr>
        <p:spPr>
          <a:xfrm>
            <a:off x="8325293" y="4004867"/>
            <a:ext cx="3413052" cy="307777"/>
          </a:xfrm>
          <a:prstGeom prst="rect">
            <a:avLst/>
          </a:prstGeom>
          <a:noFill/>
        </p:spPr>
        <p:txBody>
          <a:bodyPr wrap="square">
            <a:spAutoFit/>
          </a:bodyPr>
          <a:lstStyle/>
          <a:p>
            <a:pPr algn="ctr">
              <a:spcBef>
                <a:spcPts val="600"/>
              </a:spcBef>
              <a:spcAft>
                <a:spcPts val="600"/>
              </a:spcAft>
            </a:pPr>
            <a:r>
              <a:rPr lang="en-US" sz="1400" b="1" u="sng" dirty="0">
                <a:latin typeface="Arial" panose="020B0604020202020204" pitchFamily="34" charset="0"/>
                <a:cs typeface="Arial" panose="020B0604020202020204" pitchFamily="34" charset="0"/>
              </a:rPr>
              <a:t>April 30, 2025 - Liquidation</a:t>
            </a:r>
            <a:endParaRPr lang="en-US" sz="1400" u="sng"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D76D2740-72A1-36EC-0EC1-2BB55A28B231}"/>
              </a:ext>
            </a:extLst>
          </p:cNvPr>
          <p:cNvSpPr txBox="1"/>
          <p:nvPr/>
        </p:nvSpPr>
        <p:spPr>
          <a:xfrm>
            <a:off x="9884757" y="2677219"/>
            <a:ext cx="833909" cy="293250"/>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Acquiring stock</a:t>
            </a:r>
          </a:p>
        </p:txBody>
      </p:sp>
      <p:sp>
        <p:nvSpPr>
          <p:cNvPr id="70" name="Rectangle 69">
            <a:extLst>
              <a:ext uri="{FF2B5EF4-FFF2-40B4-BE49-F238E27FC236}">
                <a16:creationId xmlns:a16="http://schemas.microsoft.com/office/drawing/2014/main" id="{4C7CA4CE-1AB6-0D14-C133-A8AEB6D05DB2}"/>
              </a:ext>
            </a:extLst>
          </p:cNvPr>
          <p:cNvSpPr/>
          <p:nvPr/>
        </p:nvSpPr>
        <p:spPr>
          <a:xfrm>
            <a:off x="9489675" y="5184364"/>
            <a:ext cx="886273" cy="494731"/>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Acquiring</a:t>
            </a:r>
          </a:p>
        </p:txBody>
      </p:sp>
      <p:sp>
        <p:nvSpPr>
          <p:cNvPr id="71" name="Rectangle 70">
            <a:extLst>
              <a:ext uri="{FF2B5EF4-FFF2-40B4-BE49-F238E27FC236}">
                <a16:creationId xmlns:a16="http://schemas.microsoft.com/office/drawing/2014/main" id="{29770747-F8B8-381A-724E-8C531AC17FBB}"/>
              </a:ext>
            </a:extLst>
          </p:cNvPr>
          <p:cNvSpPr/>
          <p:nvPr/>
        </p:nvSpPr>
        <p:spPr>
          <a:xfrm>
            <a:off x="8902917" y="4404053"/>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USP</a:t>
            </a:r>
          </a:p>
        </p:txBody>
      </p:sp>
      <p:sp>
        <p:nvSpPr>
          <p:cNvPr id="73" name="Rectangle 72">
            <a:extLst>
              <a:ext uri="{FF2B5EF4-FFF2-40B4-BE49-F238E27FC236}">
                <a16:creationId xmlns:a16="http://schemas.microsoft.com/office/drawing/2014/main" id="{E6895364-8C1C-6C64-C57C-7F4606B2711A}"/>
              </a:ext>
            </a:extLst>
          </p:cNvPr>
          <p:cNvSpPr/>
          <p:nvPr/>
        </p:nvSpPr>
        <p:spPr>
          <a:xfrm>
            <a:off x="9491789" y="5997112"/>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t>
            </a:r>
          </a:p>
          <a:p>
            <a:pPr algn="ctr"/>
            <a:r>
              <a:rPr lang="en-US" sz="1000" dirty="0">
                <a:latin typeface="Arial" panose="020B0604020202020204" pitchFamily="34" charset="0"/>
                <a:cs typeface="Arial" panose="020B0604020202020204" pitchFamily="34" charset="0"/>
              </a:rPr>
              <a:t>Target</a:t>
            </a:r>
          </a:p>
        </p:txBody>
      </p:sp>
      <p:sp>
        <p:nvSpPr>
          <p:cNvPr id="76" name="Rectangle 75">
            <a:extLst>
              <a:ext uri="{FF2B5EF4-FFF2-40B4-BE49-F238E27FC236}">
                <a16:creationId xmlns:a16="http://schemas.microsoft.com/office/drawing/2014/main" id="{9F441A55-3618-8128-D563-7A9ADA209B8A}"/>
              </a:ext>
            </a:extLst>
          </p:cNvPr>
          <p:cNvSpPr/>
          <p:nvPr/>
        </p:nvSpPr>
        <p:spPr>
          <a:xfrm>
            <a:off x="10146128" y="4401678"/>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bg1"/>
                </a:solidFill>
                <a:latin typeface="Arial" panose="020B0604020202020204" pitchFamily="34" charset="0"/>
                <a:cs typeface="Arial" panose="020B0604020202020204" pitchFamily="34" charset="0"/>
              </a:rPr>
              <a:t>FP</a:t>
            </a:r>
          </a:p>
        </p:txBody>
      </p:sp>
      <p:sp>
        <p:nvSpPr>
          <p:cNvPr id="78" name="Oval 77">
            <a:extLst>
              <a:ext uri="{FF2B5EF4-FFF2-40B4-BE49-F238E27FC236}">
                <a16:creationId xmlns:a16="http://schemas.microsoft.com/office/drawing/2014/main" id="{EAB27327-68AE-D95F-4415-DC29D7A0A162}"/>
              </a:ext>
            </a:extLst>
          </p:cNvPr>
          <p:cNvSpPr/>
          <p:nvPr/>
        </p:nvSpPr>
        <p:spPr>
          <a:xfrm>
            <a:off x="10571513" y="5767786"/>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sp>
        <p:nvSpPr>
          <p:cNvPr id="79" name="TextBox 78">
            <a:extLst>
              <a:ext uri="{FF2B5EF4-FFF2-40B4-BE49-F238E27FC236}">
                <a16:creationId xmlns:a16="http://schemas.microsoft.com/office/drawing/2014/main" id="{871CCAC6-586C-D2D1-D9BB-86E27AF8B5D1}"/>
              </a:ext>
            </a:extLst>
          </p:cNvPr>
          <p:cNvSpPr txBox="1"/>
          <p:nvPr/>
        </p:nvSpPr>
        <p:spPr>
          <a:xfrm>
            <a:off x="10504599" y="6021740"/>
            <a:ext cx="1196754" cy="18661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Liquidation</a:t>
            </a:r>
            <a:endParaRPr lang="en-US" sz="800" i="1" u="sng" dirty="0">
              <a:solidFill>
                <a:srgbClr val="84A3FE"/>
              </a:solidFill>
              <a:latin typeface="Arial" panose="020B0604020202020204" pitchFamily="34" charset="0"/>
              <a:cs typeface="Arial" panose="020B0604020202020204" pitchFamily="34" charset="0"/>
            </a:endParaRPr>
          </a:p>
        </p:txBody>
      </p:sp>
      <p:cxnSp>
        <p:nvCxnSpPr>
          <p:cNvPr id="80" name="Connector: Elbow 79">
            <a:extLst>
              <a:ext uri="{FF2B5EF4-FFF2-40B4-BE49-F238E27FC236}">
                <a16:creationId xmlns:a16="http://schemas.microsoft.com/office/drawing/2014/main" id="{22654234-E9A4-3A2B-0435-FFDFE64E472C}"/>
              </a:ext>
            </a:extLst>
          </p:cNvPr>
          <p:cNvCxnSpPr>
            <a:stCxn id="71" idx="2"/>
            <a:endCxn id="70" idx="0"/>
          </p:cNvCxnSpPr>
          <p:nvPr/>
        </p:nvCxnSpPr>
        <p:spPr>
          <a:xfrm rot="16200000" flipH="1">
            <a:off x="9496641" y="4748194"/>
            <a:ext cx="285580" cy="5867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52B1EB68-CF26-574D-116B-96FFC1D04DDB}"/>
              </a:ext>
            </a:extLst>
          </p:cNvPr>
          <p:cNvCxnSpPr>
            <a:stCxn id="76" idx="2"/>
            <a:endCxn id="70" idx="0"/>
          </p:cNvCxnSpPr>
          <p:nvPr/>
        </p:nvCxnSpPr>
        <p:spPr>
          <a:xfrm rot="5400000">
            <a:off x="10117058" y="4712159"/>
            <a:ext cx="287955" cy="65645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296FCA6-6C26-378C-FC1E-4214CE41F993}"/>
              </a:ext>
            </a:extLst>
          </p:cNvPr>
          <p:cNvCxnSpPr>
            <a:stCxn id="70" idx="2"/>
            <a:endCxn id="73" idx="0"/>
          </p:cNvCxnSpPr>
          <p:nvPr/>
        </p:nvCxnSpPr>
        <p:spPr>
          <a:xfrm>
            <a:off x="9932808" y="5679094"/>
            <a:ext cx="2114" cy="3180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A67F820-8EB2-51EA-6269-45BA91B17832}"/>
              </a:ext>
            </a:extLst>
          </p:cNvPr>
          <p:cNvCxnSpPr>
            <a:cxnSpLocks/>
          </p:cNvCxnSpPr>
          <p:nvPr/>
        </p:nvCxnSpPr>
        <p:spPr>
          <a:xfrm>
            <a:off x="9569959" y="6028811"/>
            <a:ext cx="786547" cy="460135"/>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540B0AF-8F5C-0BC5-8A3A-35CE9C2F9FE0}"/>
              </a:ext>
            </a:extLst>
          </p:cNvPr>
          <p:cNvCxnSpPr>
            <a:cxnSpLocks/>
          </p:cNvCxnSpPr>
          <p:nvPr/>
        </p:nvCxnSpPr>
        <p:spPr>
          <a:xfrm flipH="1">
            <a:off x="9546593" y="6021270"/>
            <a:ext cx="763184" cy="475223"/>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7A689DF-ECC8-A338-A3A6-F4576BF23F13}"/>
              </a:ext>
            </a:extLst>
          </p:cNvPr>
          <p:cNvCxnSpPr>
            <a:cxnSpLocks/>
          </p:cNvCxnSpPr>
          <p:nvPr/>
        </p:nvCxnSpPr>
        <p:spPr>
          <a:xfrm flipV="1">
            <a:off x="9347791" y="5419932"/>
            <a:ext cx="0" cy="990393"/>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91BE225-10A7-B496-4C02-104C1145EA5C}"/>
              </a:ext>
            </a:extLst>
          </p:cNvPr>
          <p:cNvSpPr txBox="1"/>
          <p:nvPr/>
        </p:nvSpPr>
        <p:spPr>
          <a:xfrm>
            <a:off x="8384469" y="5398242"/>
            <a:ext cx="932530"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Target assets</a:t>
            </a:r>
          </a:p>
        </p:txBody>
      </p:sp>
      <p:sp>
        <p:nvSpPr>
          <p:cNvPr id="89" name="TextBox 88">
            <a:extLst>
              <a:ext uri="{FF2B5EF4-FFF2-40B4-BE49-F238E27FC236}">
                <a16:creationId xmlns:a16="http://schemas.microsoft.com/office/drawing/2014/main" id="{A30332ED-1B67-F90E-E5E9-6FC9076C8303}"/>
              </a:ext>
            </a:extLst>
          </p:cNvPr>
          <p:cNvSpPr txBox="1"/>
          <p:nvPr/>
        </p:nvSpPr>
        <p:spPr>
          <a:xfrm>
            <a:off x="8377827" y="6194798"/>
            <a:ext cx="932530"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Target stock</a:t>
            </a:r>
          </a:p>
        </p:txBody>
      </p:sp>
      <p:sp>
        <p:nvSpPr>
          <p:cNvPr id="91" name="TextBox 90">
            <a:extLst>
              <a:ext uri="{FF2B5EF4-FFF2-40B4-BE49-F238E27FC236}">
                <a16:creationId xmlns:a16="http://schemas.microsoft.com/office/drawing/2014/main" id="{0A5B8D40-ECC0-8B1B-613E-2409F406999E}"/>
              </a:ext>
            </a:extLst>
          </p:cNvPr>
          <p:cNvSpPr txBox="1"/>
          <p:nvPr/>
        </p:nvSpPr>
        <p:spPr>
          <a:xfrm>
            <a:off x="8410322" y="4902943"/>
            <a:ext cx="932530"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 &gt; 10%]</a:t>
            </a:r>
          </a:p>
        </p:txBody>
      </p:sp>
      <p:sp>
        <p:nvSpPr>
          <p:cNvPr id="3" name="TextBox 2">
            <a:extLst>
              <a:ext uri="{FF2B5EF4-FFF2-40B4-BE49-F238E27FC236}">
                <a16:creationId xmlns:a16="http://schemas.microsoft.com/office/drawing/2014/main" id="{0BFBA300-1646-4379-8C29-4E7105F8FA7E}"/>
              </a:ext>
            </a:extLst>
          </p:cNvPr>
          <p:cNvSpPr txBox="1"/>
          <p:nvPr/>
        </p:nvSpPr>
        <p:spPr>
          <a:xfrm>
            <a:off x="388971" y="1330895"/>
            <a:ext cx="7412004" cy="5201424"/>
          </a:xfrm>
          <a:prstGeom prst="rect">
            <a:avLst/>
          </a:prstGeom>
          <a:noFill/>
        </p:spPr>
        <p:txBody>
          <a:bodyPr wrap="square">
            <a:spAutoFit/>
          </a:bodyPr>
          <a:lstStyle/>
          <a:p>
            <a:pPr>
              <a:spcBef>
                <a:spcPts val="600"/>
              </a:spcBef>
              <a:spcAft>
                <a:spcPts val="600"/>
              </a:spcAft>
            </a:pPr>
            <a:r>
              <a:rPr lang="en-US" sz="1600" u="sng" dirty="0">
                <a:latin typeface="Arial" panose="020B0604020202020204" pitchFamily="34" charset="0"/>
                <a:cs typeface="Arial" panose="020B0604020202020204" pitchFamily="34" charset="0"/>
              </a:rPr>
              <a:t>Section 381 regulations: </a:t>
            </a:r>
          </a:p>
          <a:p>
            <a:pPr marL="285750" indent="-285750">
              <a:spcBef>
                <a:spcPts val="600"/>
              </a:spcBef>
              <a:spcAft>
                <a:spcPts val="600"/>
              </a:spcAft>
              <a:buFont typeface="Arial" panose="020B0604020202020204" pitchFamily="34" charset="0"/>
              <a:buChar char="•"/>
            </a:pPr>
            <a:r>
              <a:rPr lang="en-US" sz="1600" i="0" dirty="0">
                <a:effectLst/>
                <a:latin typeface="Arial" panose="020B0604020202020204" pitchFamily="34" charset="0"/>
                <a:cs typeface="Arial" panose="020B0604020202020204" pitchFamily="34" charset="0"/>
              </a:rPr>
              <a:t>What do section 381 and the regulations thereunder require as to the timing of the section 381 events?  As relevant here:</a:t>
            </a:r>
          </a:p>
          <a:p>
            <a:pPr marL="742950" lvl="1" indent="-285750">
              <a:spcBef>
                <a:spcPts val="600"/>
              </a:spcBef>
              <a:spcAft>
                <a:spcPts val="600"/>
              </a:spcAft>
              <a:buFont typeface="Arial" panose="020B0604020202020204" pitchFamily="34" charset="0"/>
              <a:buChar char="•"/>
            </a:pPr>
            <a:r>
              <a:rPr lang="en-US" sz="1600" i="0" dirty="0">
                <a:effectLst/>
                <a:latin typeface="Arial" panose="020B0604020202020204" pitchFamily="34" charset="0"/>
                <a:cs typeface="Arial" panose="020B0604020202020204" pitchFamily="34" charset="0"/>
              </a:rPr>
              <a:t>Treas. Reg. § 1.381(b)-1(a):  </a:t>
            </a:r>
            <a:r>
              <a:rPr lang="en-US" sz="1600" dirty="0">
                <a:latin typeface="Arial" panose="020B0604020202020204" pitchFamily="34" charset="0"/>
                <a:cs typeface="Arial" panose="020B0604020202020204" pitchFamily="34" charset="0"/>
              </a:rPr>
              <a:t>[T]he taxable year of the … transferor corporation shall end with the close of the </a:t>
            </a:r>
            <a:r>
              <a:rPr lang="en-US" sz="1600" b="1" i="1" dirty="0">
                <a:latin typeface="Arial" panose="020B0604020202020204" pitchFamily="34" charset="0"/>
                <a:cs typeface="Arial" panose="020B0604020202020204" pitchFamily="34" charset="0"/>
              </a:rPr>
              <a:t>date of … transfer</a:t>
            </a:r>
            <a:r>
              <a:rPr lang="en-US" sz="1600" dirty="0">
                <a:latin typeface="Arial" panose="020B0604020202020204" pitchFamily="34" charset="0"/>
                <a:cs typeface="Arial" panose="020B0604020202020204" pitchFamily="34" charset="0"/>
              </a:rPr>
              <a:t>.” </a:t>
            </a:r>
          </a:p>
          <a:p>
            <a:pPr marL="742950" lvl="1" indent="-285750">
              <a:spcBef>
                <a:spcPts val="600"/>
              </a:spcBef>
              <a:spcAft>
                <a:spcPts val="600"/>
              </a:spcAft>
              <a:buFont typeface="Arial" panose="020B0604020202020204" pitchFamily="34" charset="0"/>
              <a:buChar char="•"/>
            </a:pPr>
            <a:r>
              <a:rPr lang="en-US" sz="1600" i="0" dirty="0">
                <a:effectLst/>
                <a:latin typeface="Arial" panose="020B0604020202020204" pitchFamily="34" charset="0"/>
                <a:cs typeface="Arial" panose="020B0604020202020204" pitchFamily="34" charset="0"/>
              </a:rPr>
              <a:t>Treas. Reg. § 1.381(b)-1</a:t>
            </a:r>
            <a:r>
              <a:rPr lang="en-US" sz="1600" dirty="0">
                <a:latin typeface="Arial" panose="020B0604020202020204" pitchFamily="34" charset="0"/>
                <a:cs typeface="Arial" panose="020B0604020202020204" pitchFamily="34" charset="0"/>
              </a:rPr>
              <a:t>(b): The date of … transfer shall be that day on which are … transferred all those properties of the … transferor corporation which are to be … transferred pursuant to a … reorganization described in paragraph (b)(1) of § 1.381(a)–1. If the … transfer is not made on one day, then… the date of … transfer shall be that day on which the … transfer of all such properties is completed.”</a:t>
            </a:r>
          </a:p>
          <a:p>
            <a:pPr marL="285750"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CFC Target’s tax year ends on June 30, 2024, it must be because CFC Target is deemed to transfer all its assets on that date. </a:t>
            </a:r>
            <a:r>
              <a:rPr lang="en-US" sz="1600" i="1" dirty="0">
                <a:latin typeface="Arial" panose="020B0604020202020204" pitchFamily="34" charset="0"/>
                <a:cs typeface="Arial" panose="020B0604020202020204" pitchFamily="34" charset="0"/>
              </a:rPr>
              <a:t>See </a:t>
            </a:r>
            <a:r>
              <a:rPr lang="en-US" sz="1600" b="1" dirty="0">
                <a:latin typeface="Arial" panose="020B0604020202020204" pitchFamily="34" charset="0"/>
                <a:cs typeface="Arial" panose="020B0604020202020204" pitchFamily="34" charset="0"/>
              </a:rPr>
              <a:t>Option 1</a:t>
            </a:r>
            <a:r>
              <a:rPr lang="en-US" sz="1600" dirty="0">
                <a:latin typeface="Arial" panose="020B0604020202020204" pitchFamily="34" charset="0"/>
                <a:cs typeface="Arial" panose="020B0604020202020204" pitchFamily="34" charset="0"/>
              </a:rPr>
              <a:t>, below.</a:t>
            </a:r>
          </a:p>
          <a:p>
            <a:pPr marL="285750"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On the other hand, if CFC Target’s tax year ends on April 30, 2025, it must be because CFC Target is deemed to transfer all its assets on that date. </a:t>
            </a:r>
            <a:r>
              <a:rPr lang="en-US" sz="1600" i="1" dirty="0">
                <a:latin typeface="Arial" panose="020B0604020202020204" pitchFamily="34" charset="0"/>
                <a:cs typeface="Arial" panose="020B0604020202020204" pitchFamily="34" charset="0"/>
              </a:rPr>
              <a:t>See </a:t>
            </a:r>
            <a:r>
              <a:rPr lang="en-US" sz="1600" b="1" dirty="0">
                <a:latin typeface="Arial" panose="020B0604020202020204" pitchFamily="34" charset="0"/>
                <a:cs typeface="Arial" panose="020B0604020202020204" pitchFamily="34" charset="0"/>
              </a:rPr>
              <a:t>Option 2</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Option 3</a:t>
            </a:r>
            <a:r>
              <a:rPr lang="en-US" sz="1600"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or </a:t>
            </a:r>
            <a:r>
              <a:rPr lang="en-US" sz="1600" b="1" dirty="0">
                <a:latin typeface="Arial" panose="020B0604020202020204" pitchFamily="34" charset="0"/>
                <a:cs typeface="Arial" panose="020B0604020202020204" pitchFamily="34" charset="0"/>
              </a:rPr>
              <a:t>Option 4</a:t>
            </a:r>
            <a:r>
              <a:rPr lang="en-US" sz="1600" dirty="0">
                <a:latin typeface="Arial" panose="020B0604020202020204" pitchFamily="34" charset="0"/>
                <a:cs typeface="Arial" panose="020B0604020202020204" pitchFamily="34" charset="0"/>
              </a:rPr>
              <a:t>, below</a:t>
            </a:r>
          </a:p>
          <a:p>
            <a:pPr marL="285750" indent="-285750">
              <a:spcBef>
                <a:spcPts val="60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753322"/>
      </p:ext>
    </p:extLst>
  </p:cSld>
  <p:clrMapOvr>
    <a:masterClrMapping/>
  </p:clrMapOvr>
</p:sld>
</file>

<file path=ppt/slides/slide5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85726"/>
            <a:ext cx="10515600" cy="714376"/>
          </a:xfrm>
        </p:spPr>
        <p:txBody>
          <a:bodyPr>
            <a:noAutofit/>
          </a:bodyPr>
          <a:lstStyle/>
          <a:p>
            <a:r>
              <a:rPr lang="en-US" sz="2500" b="1" dirty="0">
                <a:latin typeface="Arial" panose="020B0604020202020204" pitchFamily="34" charset="0"/>
                <a:cs typeface="Arial" panose="020B0604020202020204" pitchFamily="34" charset="0"/>
              </a:rPr>
              <a:t>Through two doors at once: </a:t>
            </a:r>
            <a:r>
              <a:rPr lang="en-US" sz="2500" dirty="0">
                <a:latin typeface="Arial" panose="020B0604020202020204" pitchFamily="34" charset="0"/>
                <a:cs typeface="Arial" panose="020B0604020202020204" pitchFamily="34" charset="0"/>
              </a:rPr>
              <a:t>Multi-year C reorganization</a:t>
            </a:r>
            <a:br>
              <a:rPr lang="en-US" sz="400" dirty="0">
                <a:latin typeface="Arial" panose="020B0604020202020204" pitchFamily="34" charset="0"/>
                <a:cs typeface="Arial" panose="020B0604020202020204" pitchFamily="34" charset="0"/>
              </a:rPr>
            </a:br>
            <a:r>
              <a:rPr lang="en-US" sz="400" dirty="0">
                <a:latin typeface="Arial" panose="020B0604020202020204" pitchFamily="34" charset="0"/>
                <a:cs typeface="Arial" panose="020B0604020202020204" pitchFamily="34" charset="0"/>
              </a:rPr>
              <a:t> </a:t>
            </a:r>
            <a:br>
              <a:rPr lang="en-US" sz="25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Why do we care?</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10248899" y="6455879"/>
            <a:ext cx="1645667" cy="365125"/>
          </a:xfrm>
        </p:spPr>
        <p:txBody>
          <a:bodyPr/>
          <a:lstStyle/>
          <a:p>
            <a:fld id="{65AFAB5D-A498-4573-A847-903418A04ABF}" type="slidenum">
              <a:rPr lang="en-US" smtClean="0">
                <a:latin typeface="Arial" panose="020B0604020202020204" pitchFamily="34" charset="0"/>
                <a:cs typeface="Arial" panose="020B0604020202020204" pitchFamily="34" charset="0"/>
              </a:rPr>
              <a:t>51</a:t>
            </a:fld>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91358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12—Continued</a:t>
            </a:r>
          </a:p>
        </p:txBody>
      </p:sp>
      <p:sp>
        <p:nvSpPr>
          <p:cNvPr id="10" name="TextBox 9">
            <a:extLst>
              <a:ext uri="{FF2B5EF4-FFF2-40B4-BE49-F238E27FC236}">
                <a16:creationId xmlns:a16="http://schemas.microsoft.com/office/drawing/2014/main" id="{F6CBFB3D-1F39-3792-E46E-087546D3BA18}"/>
              </a:ext>
            </a:extLst>
          </p:cNvPr>
          <p:cNvSpPr txBox="1"/>
          <p:nvPr/>
        </p:nvSpPr>
        <p:spPr>
          <a:xfrm>
            <a:off x="388972" y="1321370"/>
            <a:ext cx="6850028" cy="5940088"/>
          </a:xfrm>
          <a:prstGeom prst="rect">
            <a:avLst/>
          </a:prstGeom>
          <a:noFill/>
        </p:spPr>
        <p:txBody>
          <a:bodyPr wrap="square">
            <a:spAutoFit/>
          </a:bodyPr>
          <a:lstStyle/>
          <a:p>
            <a:pPr>
              <a:spcBef>
                <a:spcPts val="600"/>
              </a:spcBef>
              <a:spcAft>
                <a:spcPts val="600"/>
              </a:spcAft>
            </a:pPr>
            <a:r>
              <a:rPr lang="en-US" sz="1600" u="sng" dirty="0">
                <a:latin typeface="Arial" panose="020B0604020202020204" pitchFamily="34" charset="0"/>
                <a:cs typeface="Arial" panose="020B0604020202020204" pitchFamily="34" charset="0"/>
              </a:rPr>
              <a:t>One last stop before getting to the options</a:t>
            </a:r>
            <a:endParaRPr lang="en-US" sz="16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one believes in the subchapter C fictions apply, CFC Acquiring never becomes a shareholder of CFC Target.  </a:t>
            </a:r>
          </a:p>
          <a:p>
            <a:pPr marL="285750"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This means </a:t>
            </a:r>
            <a:r>
              <a:rPr lang="en-US" sz="1600" b="1" i="1" dirty="0">
                <a:latin typeface="Arial" panose="020B0604020202020204" pitchFamily="34" charset="0"/>
                <a:cs typeface="Arial" panose="020B0604020202020204" pitchFamily="34" charset="0"/>
              </a:rPr>
              <a:t>USP</a:t>
            </a:r>
            <a:r>
              <a:rPr lang="en-US" sz="1600" dirty="0">
                <a:latin typeface="Arial" panose="020B0604020202020204" pitchFamily="34" charset="0"/>
                <a:cs typeface="Arial" panose="020B0604020202020204" pitchFamily="34" charset="0"/>
              </a:rPr>
              <a:t> never becomes a </a:t>
            </a:r>
            <a:r>
              <a:rPr lang="en-US" sz="1600" b="1" i="1" dirty="0">
                <a:latin typeface="Arial" panose="020B0604020202020204" pitchFamily="34" charset="0"/>
                <a:cs typeface="Arial" panose="020B0604020202020204" pitchFamily="34" charset="0"/>
              </a:rPr>
              <a:t>US shareholder </a:t>
            </a:r>
            <a:r>
              <a:rPr lang="en-US" sz="1600" dirty="0">
                <a:latin typeface="Arial" panose="020B0604020202020204" pitchFamily="34" charset="0"/>
                <a:cs typeface="Arial" panose="020B0604020202020204" pitchFamily="34" charset="0"/>
              </a:rPr>
              <a:t>of CFC Target. Thus, USP has no GILTI inclusion resulting from CFC Target’s items of income up to and including the day of the Stock Acquisition. </a:t>
            </a:r>
          </a:p>
          <a:p>
            <a:pPr marL="742950" lvl="1"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This is because the GILTI inclusion for a US shareholder’s tax year is based on the US shareholder’s “net CFC tested income”, which is determined for each tax year of a CFC that ends in or with the tax year of the US shareholder.  </a:t>
            </a:r>
          </a:p>
          <a:p>
            <a:pPr marL="742950" lvl="1"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For this purpose, it doesn’t matter whether CFC Target’s tax year ends June 30, 2024, or April 30, 2025—if CFC Acquiring never becomes a shareholder of CFC Target, and thus USP never becomes a US shareholder of CFC Target, USP cannot have a GILTI inclusion with respect to CFC Target’s items.</a:t>
            </a:r>
          </a:p>
          <a:p>
            <a:pPr marL="285750" indent="-28575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However, USP would expect to have GILTI generated from the activities of CFC Target’s business, either from the moment of the stock acquisition or later; this issue is addressed in the discussion of the options</a:t>
            </a:r>
          </a:p>
          <a:p>
            <a:pPr marL="285750" indent="-285750">
              <a:spcBef>
                <a:spcPts val="60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59476F7-2D05-C575-D884-98BB6E6CF102}"/>
              </a:ext>
            </a:extLst>
          </p:cNvPr>
          <p:cNvSpPr/>
          <p:nvPr/>
        </p:nvSpPr>
        <p:spPr>
          <a:xfrm>
            <a:off x="8237133" y="2365176"/>
            <a:ext cx="886273" cy="494731"/>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Acquiring</a:t>
            </a:r>
          </a:p>
        </p:txBody>
      </p:sp>
      <p:sp>
        <p:nvSpPr>
          <p:cNvPr id="16" name="Rectangle 15">
            <a:extLst>
              <a:ext uri="{FF2B5EF4-FFF2-40B4-BE49-F238E27FC236}">
                <a16:creationId xmlns:a16="http://schemas.microsoft.com/office/drawing/2014/main" id="{3298DAB3-F88D-8145-9F35-B0E38CA5151D}"/>
              </a:ext>
            </a:extLst>
          </p:cNvPr>
          <p:cNvSpPr/>
          <p:nvPr/>
        </p:nvSpPr>
        <p:spPr>
          <a:xfrm>
            <a:off x="8239877" y="1630915"/>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USP</a:t>
            </a:r>
          </a:p>
        </p:txBody>
      </p:sp>
      <p:cxnSp>
        <p:nvCxnSpPr>
          <p:cNvPr id="18" name="Straight Connector 17">
            <a:extLst>
              <a:ext uri="{FF2B5EF4-FFF2-40B4-BE49-F238E27FC236}">
                <a16:creationId xmlns:a16="http://schemas.microsoft.com/office/drawing/2014/main" id="{F07E06AB-E3EB-6B42-3639-D929A5574C3F}"/>
              </a:ext>
            </a:extLst>
          </p:cNvPr>
          <p:cNvCxnSpPr>
            <a:cxnSpLocks/>
            <a:stCxn id="16" idx="2"/>
            <a:endCxn id="15" idx="0"/>
          </p:cNvCxnSpPr>
          <p:nvPr/>
        </p:nvCxnSpPr>
        <p:spPr>
          <a:xfrm flipH="1">
            <a:off x="8680269" y="2125646"/>
            <a:ext cx="2744" cy="239532"/>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EA803F4-2911-E3B6-2502-DC286378BA80}"/>
              </a:ext>
            </a:extLst>
          </p:cNvPr>
          <p:cNvSpPr/>
          <p:nvPr/>
        </p:nvSpPr>
        <p:spPr>
          <a:xfrm>
            <a:off x="10734063" y="3109245"/>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t>
            </a:r>
          </a:p>
          <a:p>
            <a:pPr algn="ctr"/>
            <a:r>
              <a:rPr lang="en-US" sz="1000" dirty="0">
                <a:latin typeface="Arial" panose="020B0604020202020204" pitchFamily="34" charset="0"/>
                <a:cs typeface="Arial" panose="020B0604020202020204" pitchFamily="34" charset="0"/>
              </a:rPr>
              <a:t>Target</a:t>
            </a:r>
          </a:p>
        </p:txBody>
      </p:sp>
      <p:sp>
        <p:nvSpPr>
          <p:cNvPr id="20" name="Rectangle 19">
            <a:extLst>
              <a:ext uri="{FF2B5EF4-FFF2-40B4-BE49-F238E27FC236}">
                <a16:creationId xmlns:a16="http://schemas.microsoft.com/office/drawing/2014/main" id="{28EB7261-8234-27AE-EED3-B3266F944FEF}"/>
              </a:ext>
            </a:extLst>
          </p:cNvPr>
          <p:cNvSpPr/>
          <p:nvPr/>
        </p:nvSpPr>
        <p:spPr>
          <a:xfrm>
            <a:off x="10736808" y="2341023"/>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bg1"/>
                </a:solidFill>
                <a:latin typeface="Arial" panose="020B0604020202020204" pitchFamily="34" charset="0"/>
                <a:cs typeface="Arial" panose="020B0604020202020204" pitchFamily="34" charset="0"/>
              </a:rPr>
              <a:t>FP</a:t>
            </a:r>
          </a:p>
        </p:txBody>
      </p:sp>
      <p:cxnSp>
        <p:nvCxnSpPr>
          <p:cNvPr id="21" name="Straight Connector 20">
            <a:extLst>
              <a:ext uri="{FF2B5EF4-FFF2-40B4-BE49-F238E27FC236}">
                <a16:creationId xmlns:a16="http://schemas.microsoft.com/office/drawing/2014/main" id="{BBA3CA21-40D0-DFBA-7E88-F7B1725939E7}"/>
              </a:ext>
            </a:extLst>
          </p:cNvPr>
          <p:cNvCxnSpPr>
            <a:cxnSpLocks/>
            <a:stCxn id="20" idx="2"/>
            <a:endCxn id="19" idx="0"/>
          </p:cNvCxnSpPr>
          <p:nvPr/>
        </p:nvCxnSpPr>
        <p:spPr>
          <a:xfrm flipH="1">
            <a:off x="11177200" y="2835753"/>
            <a:ext cx="2744" cy="2734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2F63027-5CDF-84F4-12CD-9A9A7BED35D7}"/>
              </a:ext>
            </a:extLst>
          </p:cNvPr>
          <p:cNvSpPr/>
          <p:nvPr/>
        </p:nvSpPr>
        <p:spPr>
          <a:xfrm>
            <a:off x="9854986" y="2092362"/>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cxnSp>
        <p:nvCxnSpPr>
          <p:cNvPr id="23" name="Straight Arrow Connector 22">
            <a:extLst>
              <a:ext uri="{FF2B5EF4-FFF2-40B4-BE49-F238E27FC236}">
                <a16:creationId xmlns:a16="http://schemas.microsoft.com/office/drawing/2014/main" id="{CFB05DC1-33C6-6359-F72A-7C97551DED20}"/>
              </a:ext>
            </a:extLst>
          </p:cNvPr>
          <p:cNvCxnSpPr>
            <a:cxnSpLocks/>
          </p:cNvCxnSpPr>
          <p:nvPr/>
        </p:nvCxnSpPr>
        <p:spPr>
          <a:xfrm>
            <a:off x="9210365" y="2621753"/>
            <a:ext cx="1309494"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7C7261-5FBD-3900-0C05-EA758702C7AE}"/>
              </a:ext>
            </a:extLst>
          </p:cNvPr>
          <p:cNvSpPr txBox="1"/>
          <p:nvPr/>
        </p:nvSpPr>
        <p:spPr>
          <a:xfrm>
            <a:off x="9086857" y="2674149"/>
            <a:ext cx="833909" cy="293250"/>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CFC Target stock</a:t>
            </a:r>
          </a:p>
        </p:txBody>
      </p:sp>
      <p:sp>
        <p:nvSpPr>
          <p:cNvPr id="25" name="TextBox 24">
            <a:extLst>
              <a:ext uri="{FF2B5EF4-FFF2-40B4-BE49-F238E27FC236}">
                <a16:creationId xmlns:a16="http://schemas.microsoft.com/office/drawing/2014/main" id="{F7136C2D-9590-2F1B-849E-A3CA8BFE3A81}"/>
              </a:ext>
            </a:extLst>
          </p:cNvPr>
          <p:cNvSpPr txBox="1"/>
          <p:nvPr/>
        </p:nvSpPr>
        <p:spPr>
          <a:xfrm>
            <a:off x="9212955" y="2334964"/>
            <a:ext cx="1196754" cy="18661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Stock Acquisition</a:t>
            </a:r>
            <a:endParaRPr lang="en-US" sz="800" i="1" u="sng" dirty="0">
              <a:solidFill>
                <a:srgbClr val="84A3FE"/>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5447720-D06B-0CDB-26C9-B84FC466E05E}"/>
              </a:ext>
            </a:extLst>
          </p:cNvPr>
          <p:cNvSpPr txBox="1"/>
          <p:nvPr/>
        </p:nvSpPr>
        <p:spPr>
          <a:xfrm>
            <a:off x="8325293" y="4004867"/>
            <a:ext cx="3413052" cy="307777"/>
          </a:xfrm>
          <a:prstGeom prst="rect">
            <a:avLst/>
          </a:prstGeom>
          <a:noFill/>
        </p:spPr>
        <p:txBody>
          <a:bodyPr wrap="square">
            <a:spAutoFit/>
          </a:bodyPr>
          <a:lstStyle/>
          <a:p>
            <a:pPr algn="ctr">
              <a:spcBef>
                <a:spcPts val="600"/>
              </a:spcBef>
              <a:spcAft>
                <a:spcPts val="600"/>
              </a:spcAft>
            </a:pPr>
            <a:r>
              <a:rPr lang="en-US" sz="1400" b="1" u="sng" dirty="0">
                <a:latin typeface="Arial" panose="020B0604020202020204" pitchFamily="34" charset="0"/>
                <a:cs typeface="Arial" panose="020B0604020202020204" pitchFamily="34" charset="0"/>
              </a:rPr>
              <a:t>April 30, 2025 - Liquidation</a:t>
            </a:r>
            <a:endParaRPr lang="en-US" sz="1400" u="sng"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79A842B-89E2-AB56-1E74-77C07534F217}"/>
              </a:ext>
            </a:extLst>
          </p:cNvPr>
          <p:cNvSpPr txBox="1"/>
          <p:nvPr/>
        </p:nvSpPr>
        <p:spPr>
          <a:xfrm>
            <a:off x="9884757" y="2677219"/>
            <a:ext cx="833909" cy="293250"/>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Acquiring stock</a:t>
            </a:r>
          </a:p>
        </p:txBody>
      </p:sp>
      <p:sp>
        <p:nvSpPr>
          <p:cNvPr id="29" name="Rectangle 28">
            <a:extLst>
              <a:ext uri="{FF2B5EF4-FFF2-40B4-BE49-F238E27FC236}">
                <a16:creationId xmlns:a16="http://schemas.microsoft.com/office/drawing/2014/main" id="{B994F88B-97AB-0BD4-B5C1-F7CDA35E2815}"/>
              </a:ext>
            </a:extLst>
          </p:cNvPr>
          <p:cNvSpPr/>
          <p:nvPr/>
        </p:nvSpPr>
        <p:spPr>
          <a:xfrm>
            <a:off x="9489675" y="5184364"/>
            <a:ext cx="886273" cy="494731"/>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Acquiring</a:t>
            </a:r>
          </a:p>
        </p:txBody>
      </p:sp>
      <p:sp>
        <p:nvSpPr>
          <p:cNvPr id="30" name="Rectangle 29">
            <a:extLst>
              <a:ext uri="{FF2B5EF4-FFF2-40B4-BE49-F238E27FC236}">
                <a16:creationId xmlns:a16="http://schemas.microsoft.com/office/drawing/2014/main" id="{74AD6F44-EF6D-7384-D0BD-2E2DCEAE546C}"/>
              </a:ext>
            </a:extLst>
          </p:cNvPr>
          <p:cNvSpPr/>
          <p:nvPr/>
        </p:nvSpPr>
        <p:spPr>
          <a:xfrm>
            <a:off x="8902917" y="4404053"/>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USP</a:t>
            </a:r>
          </a:p>
        </p:txBody>
      </p:sp>
      <p:sp>
        <p:nvSpPr>
          <p:cNvPr id="31" name="Rectangle 30">
            <a:extLst>
              <a:ext uri="{FF2B5EF4-FFF2-40B4-BE49-F238E27FC236}">
                <a16:creationId xmlns:a16="http://schemas.microsoft.com/office/drawing/2014/main" id="{BE2D49F4-54C6-2056-6940-6FF18CA0135A}"/>
              </a:ext>
            </a:extLst>
          </p:cNvPr>
          <p:cNvSpPr/>
          <p:nvPr/>
        </p:nvSpPr>
        <p:spPr>
          <a:xfrm>
            <a:off x="9491789" y="5997112"/>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CFC </a:t>
            </a:r>
          </a:p>
          <a:p>
            <a:pPr algn="ctr"/>
            <a:r>
              <a:rPr lang="en-US" sz="1000" dirty="0">
                <a:latin typeface="Arial" panose="020B0604020202020204" pitchFamily="34" charset="0"/>
                <a:cs typeface="Arial" panose="020B0604020202020204" pitchFamily="34" charset="0"/>
              </a:rPr>
              <a:t>Target</a:t>
            </a:r>
          </a:p>
        </p:txBody>
      </p:sp>
      <p:sp>
        <p:nvSpPr>
          <p:cNvPr id="64" name="Rectangle 63">
            <a:extLst>
              <a:ext uri="{FF2B5EF4-FFF2-40B4-BE49-F238E27FC236}">
                <a16:creationId xmlns:a16="http://schemas.microsoft.com/office/drawing/2014/main" id="{2C258134-05EE-796C-8045-58E278F2800B}"/>
              </a:ext>
            </a:extLst>
          </p:cNvPr>
          <p:cNvSpPr/>
          <p:nvPr/>
        </p:nvSpPr>
        <p:spPr>
          <a:xfrm>
            <a:off x="10146128" y="4401678"/>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bg1"/>
                </a:solidFill>
                <a:latin typeface="Arial" panose="020B0604020202020204" pitchFamily="34" charset="0"/>
                <a:cs typeface="Arial" panose="020B0604020202020204" pitchFamily="34" charset="0"/>
              </a:rPr>
              <a:t>FP</a:t>
            </a:r>
          </a:p>
        </p:txBody>
      </p:sp>
      <p:sp>
        <p:nvSpPr>
          <p:cNvPr id="65" name="Oval 64">
            <a:extLst>
              <a:ext uri="{FF2B5EF4-FFF2-40B4-BE49-F238E27FC236}">
                <a16:creationId xmlns:a16="http://schemas.microsoft.com/office/drawing/2014/main" id="{C831A1B8-3125-7357-2E8E-81035E2CC1FB}"/>
              </a:ext>
            </a:extLst>
          </p:cNvPr>
          <p:cNvSpPr/>
          <p:nvPr/>
        </p:nvSpPr>
        <p:spPr>
          <a:xfrm>
            <a:off x="10571513" y="5767786"/>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sp>
        <p:nvSpPr>
          <p:cNvPr id="66" name="TextBox 65">
            <a:extLst>
              <a:ext uri="{FF2B5EF4-FFF2-40B4-BE49-F238E27FC236}">
                <a16:creationId xmlns:a16="http://schemas.microsoft.com/office/drawing/2014/main" id="{0F002B56-89E6-406B-E52E-82037C3BBC5B}"/>
              </a:ext>
            </a:extLst>
          </p:cNvPr>
          <p:cNvSpPr txBox="1"/>
          <p:nvPr/>
        </p:nvSpPr>
        <p:spPr>
          <a:xfrm>
            <a:off x="10504599" y="6021740"/>
            <a:ext cx="1196754" cy="18661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Liquidation</a:t>
            </a:r>
            <a:endParaRPr lang="en-US" sz="800" i="1" u="sng" dirty="0">
              <a:solidFill>
                <a:srgbClr val="84A3FE"/>
              </a:solidFill>
              <a:latin typeface="Arial" panose="020B0604020202020204" pitchFamily="34" charset="0"/>
              <a:cs typeface="Arial" panose="020B0604020202020204" pitchFamily="34" charset="0"/>
            </a:endParaRPr>
          </a:p>
        </p:txBody>
      </p:sp>
      <p:cxnSp>
        <p:nvCxnSpPr>
          <p:cNvPr id="68" name="Connector: Elbow 67">
            <a:extLst>
              <a:ext uri="{FF2B5EF4-FFF2-40B4-BE49-F238E27FC236}">
                <a16:creationId xmlns:a16="http://schemas.microsoft.com/office/drawing/2014/main" id="{B93ED5B2-F5DC-79CF-C4C0-F683119F3952}"/>
              </a:ext>
            </a:extLst>
          </p:cNvPr>
          <p:cNvCxnSpPr>
            <a:stCxn id="30" idx="2"/>
            <a:endCxn id="29" idx="0"/>
          </p:cNvCxnSpPr>
          <p:nvPr/>
        </p:nvCxnSpPr>
        <p:spPr>
          <a:xfrm rot="16200000" flipH="1">
            <a:off x="9496641" y="4748194"/>
            <a:ext cx="285580" cy="5867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7F305F7C-03DE-1E80-03FB-6B2E69C8BB07}"/>
              </a:ext>
            </a:extLst>
          </p:cNvPr>
          <p:cNvCxnSpPr>
            <a:stCxn id="64" idx="2"/>
            <a:endCxn id="29" idx="0"/>
          </p:cNvCxnSpPr>
          <p:nvPr/>
        </p:nvCxnSpPr>
        <p:spPr>
          <a:xfrm rot="5400000">
            <a:off x="10117058" y="4712159"/>
            <a:ext cx="287955" cy="65645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DA94958-786E-20BA-1E08-B5348EE877B9}"/>
              </a:ext>
            </a:extLst>
          </p:cNvPr>
          <p:cNvCxnSpPr>
            <a:stCxn id="29" idx="2"/>
            <a:endCxn id="31" idx="0"/>
          </p:cNvCxnSpPr>
          <p:nvPr/>
        </p:nvCxnSpPr>
        <p:spPr>
          <a:xfrm>
            <a:off x="9932808" y="5679094"/>
            <a:ext cx="2114" cy="3180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4656A52-297A-9164-3F85-A8C62A05106A}"/>
              </a:ext>
            </a:extLst>
          </p:cNvPr>
          <p:cNvCxnSpPr>
            <a:cxnSpLocks/>
          </p:cNvCxnSpPr>
          <p:nvPr/>
        </p:nvCxnSpPr>
        <p:spPr>
          <a:xfrm>
            <a:off x="9569959" y="6028811"/>
            <a:ext cx="786547" cy="460135"/>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D1D0F2D-4524-2A58-5078-9B58B3062B2C}"/>
              </a:ext>
            </a:extLst>
          </p:cNvPr>
          <p:cNvCxnSpPr>
            <a:cxnSpLocks/>
          </p:cNvCxnSpPr>
          <p:nvPr/>
        </p:nvCxnSpPr>
        <p:spPr>
          <a:xfrm flipH="1">
            <a:off x="9546593" y="6021270"/>
            <a:ext cx="763184" cy="475223"/>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E84A44-8F35-C6D7-706A-482C79C01D32}"/>
              </a:ext>
            </a:extLst>
          </p:cNvPr>
          <p:cNvCxnSpPr>
            <a:cxnSpLocks/>
          </p:cNvCxnSpPr>
          <p:nvPr/>
        </p:nvCxnSpPr>
        <p:spPr>
          <a:xfrm flipV="1">
            <a:off x="9347791" y="5419932"/>
            <a:ext cx="0" cy="990393"/>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6FF2F50-7FFC-D200-04B3-DEEE43155671}"/>
              </a:ext>
            </a:extLst>
          </p:cNvPr>
          <p:cNvSpPr txBox="1"/>
          <p:nvPr/>
        </p:nvSpPr>
        <p:spPr>
          <a:xfrm>
            <a:off x="8384469" y="5398242"/>
            <a:ext cx="932530"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Target assets</a:t>
            </a:r>
          </a:p>
        </p:txBody>
      </p:sp>
      <p:sp>
        <p:nvSpPr>
          <p:cNvPr id="83" name="TextBox 82">
            <a:extLst>
              <a:ext uri="{FF2B5EF4-FFF2-40B4-BE49-F238E27FC236}">
                <a16:creationId xmlns:a16="http://schemas.microsoft.com/office/drawing/2014/main" id="{FD230E1B-E009-F7E6-23F2-842AE4BF906B}"/>
              </a:ext>
            </a:extLst>
          </p:cNvPr>
          <p:cNvSpPr txBox="1"/>
          <p:nvPr/>
        </p:nvSpPr>
        <p:spPr>
          <a:xfrm>
            <a:off x="8377827" y="6194798"/>
            <a:ext cx="932530" cy="33855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Target stock</a:t>
            </a:r>
          </a:p>
        </p:txBody>
      </p:sp>
      <p:sp>
        <p:nvSpPr>
          <p:cNvPr id="84" name="TextBox 83">
            <a:extLst>
              <a:ext uri="{FF2B5EF4-FFF2-40B4-BE49-F238E27FC236}">
                <a16:creationId xmlns:a16="http://schemas.microsoft.com/office/drawing/2014/main" id="{34B5A0CD-FA42-1FFF-74AB-D80F7FFCD10C}"/>
              </a:ext>
            </a:extLst>
          </p:cNvPr>
          <p:cNvSpPr txBox="1"/>
          <p:nvPr/>
        </p:nvSpPr>
        <p:spPr>
          <a:xfrm>
            <a:off x="8410322" y="4902943"/>
            <a:ext cx="932530"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 &gt; 10%]</a:t>
            </a:r>
          </a:p>
        </p:txBody>
      </p:sp>
      <p:sp>
        <p:nvSpPr>
          <p:cNvPr id="85" name="TextBox 84">
            <a:extLst>
              <a:ext uri="{FF2B5EF4-FFF2-40B4-BE49-F238E27FC236}">
                <a16:creationId xmlns:a16="http://schemas.microsoft.com/office/drawing/2014/main" id="{F1AB0127-F9A5-A889-CC9E-E9511DE4E352}"/>
              </a:ext>
            </a:extLst>
          </p:cNvPr>
          <p:cNvSpPr txBox="1"/>
          <p:nvPr/>
        </p:nvSpPr>
        <p:spPr>
          <a:xfrm>
            <a:off x="8229600" y="1282874"/>
            <a:ext cx="3604437" cy="307777"/>
          </a:xfrm>
          <a:prstGeom prst="rect">
            <a:avLst/>
          </a:prstGeom>
          <a:noFill/>
        </p:spPr>
        <p:txBody>
          <a:bodyPr wrap="square">
            <a:spAutoFit/>
          </a:bodyPr>
          <a:lstStyle/>
          <a:p>
            <a:pPr algn="ctr">
              <a:spcBef>
                <a:spcPts val="600"/>
              </a:spcBef>
              <a:spcAft>
                <a:spcPts val="600"/>
              </a:spcAft>
            </a:pPr>
            <a:r>
              <a:rPr lang="en-US" sz="1400" b="1" u="sng" dirty="0">
                <a:latin typeface="Arial" panose="020B0604020202020204" pitchFamily="34" charset="0"/>
                <a:cs typeface="Arial" panose="020B0604020202020204" pitchFamily="34" charset="0"/>
              </a:rPr>
              <a:t>June 30, 2024 - Stock Acquisition</a:t>
            </a:r>
          </a:p>
        </p:txBody>
      </p:sp>
    </p:spTree>
    <p:extLst>
      <p:ext uri="{BB962C8B-B14F-4D97-AF65-F5344CB8AC3E}">
        <p14:creationId xmlns:p14="http://schemas.microsoft.com/office/powerpoint/2010/main" val="3915239450"/>
      </p:ext>
    </p:extLst>
  </p:cSld>
  <p:clrMapOvr>
    <a:masterClrMapping/>
  </p:clrMapOvr>
</p:sld>
</file>

<file path=ppt/slides/slide5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85726"/>
            <a:ext cx="10515600" cy="714376"/>
          </a:xfrm>
        </p:spPr>
        <p:txBody>
          <a:bodyPr>
            <a:noAutofit/>
          </a:bodyPr>
          <a:lstStyle/>
          <a:p>
            <a:r>
              <a:rPr lang="en-US" sz="2500" b="1" dirty="0">
                <a:latin typeface="Arial" panose="020B0604020202020204" pitchFamily="34" charset="0"/>
                <a:cs typeface="Arial" panose="020B0604020202020204" pitchFamily="34" charset="0"/>
              </a:rPr>
              <a:t>Through two doors at once: </a:t>
            </a:r>
            <a:r>
              <a:rPr lang="en-US" sz="2500" dirty="0">
                <a:latin typeface="Arial" panose="020B0604020202020204" pitchFamily="34" charset="0"/>
                <a:cs typeface="Arial" panose="020B0604020202020204" pitchFamily="34" charset="0"/>
              </a:rPr>
              <a:t>Multi-year C reorganization</a:t>
            </a:r>
            <a:br>
              <a:rPr lang="en-US" sz="400" dirty="0">
                <a:latin typeface="Arial" panose="020B0604020202020204" pitchFamily="34" charset="0"/>
                <a:cs typeface="Arial" panose="020B0604020202020204" pitchFamily="34" charset="0"/>
              </a:rPr>
            </a:br>
            <a:r>
              <a:rPr lang="en-US" sz="400" dirty="0">
                <a:latin typeface="Arial" panose="020B0604020202020204" pitchFamily="34" charset="0"/>
                <a:cs typeface="Arial" panose="020B0604020202020204" pitchFamily="34" charset="0"/>
              </a:rPr>
              <a:t> </a:t>
            </a:r>
            <a:br>
              <a:rPr lang="en-US" sz="25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Option 1</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10248899" y="6455879"/>
            <a:ext cx="1645667" cy="365125"/>
          </a:xfrm>
        </p:spPr>
        <p:txBody>
          <a:bodyPr/>
          <a:lstStyle/>
          <a:p>
            <a:fld id="{65AFAB5D-A498-4573-A847-903418A04ABF}" type="slidenum">
              <a:rPr lang="en-US" smtClean="0">
                <a:latin typeface="Arial" panose="020B0604020202020204" pitchFamily="34" charset="0"/>
                <a:cs typeface="Arial" panose="020B0604020202020204" pitchFamily="34" charset="0"/>
              </a:rPr>
              <a:t>52</a:t>
            </a:fld>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91358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12—Continued</a:t>
            </a:r>
          </a:p>
        </p:txBody>
      </p:sp>
      <p:sp>
        <p:nvSpPr>
          <p:cNvPr id="10" name="TextBox 9">
            <a:extLst>
              <a:ext uri="{FF2B5EF4-FFF2-40B4-BE49-F238E27FC236}">
                <a16:creationId xmlns:a16="http://schemas.microsoft.com/office/drawing/2014/main" id="{F6CBFB3D-1F39-3792-E46E-087546D3BA18}"/>
              </a:ext>
            </a:extLst>
          </p:cNvPr>
          <p:cNvSpPr txBox="1"/>
          <p:nvPr/>
        </p:nvSpPr>
        <p:spPr>
          <a:xfrm>
            <a:off x="396645" y="1293843"/>
            <a:ext cx="7431054" cy="5478423"/>
          </a:xfrm>
          <a:prstGeom prst="rect">
            <a:avLst/>
          </a:prstGeom>
          <a:noFill/>
        </p:spPr>
        <p:txBody>
          <a:bodyPr wrap="square">
            <a:spAutoFit/>
          </a:bodyPr>
          <a:lstStyle/>
          <a:p>
            <a:pPr>
              <a:spcBef>
                <a:spcPts val="600"/>
              </a:spcBef>
              <a:spcAft>
                <a:spcPts val="600"/>
              </a:spcAft>
            </a:pPr>
            <a:r>
              <a:rPr lang="en-US" sz="1400" b="1" u="sng" dirty="0">
                <a:latin typeface="Arial" panose="020B0604020202020204" pitchFamily="34" charset="0"/>
                <a:cs typeface="Arial" panose="020B0604020202020204" pitchFamily="34" charset="0"/>
              </a:rPr>
              <a:t>Option 1</a:t>
            </a:r>
            <a:r>
              <a:rPr lang="en-US" sz="1400" dirty="0">
                <a:latin typeface="Arial" panose="020B0604020202020204" pitchFamily="34" charset="0"/>
                <a:cs typeface="Arial" panose="020B0604020202020204" pitchFamily="34" charset="0"/>
              </a:rPr>
              <a:t>: </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Apply simultaneity, i.e., treat the subchapter C fictions as applying in the simultaneous instant that is the stock acquisition.  Accordingly, the following events happen in order within the </a:t>
            </a:r>
            <a:r>
              <a:rPr lang="en-US" sz="1400" b="1" i="1" dirty="0">
                <a:latin typeface="Arial" panose="020B0604020202020204" pitchFamily="34" charset="0"/>
                <a:cs typeface="Arial" panose="020B0604020202020204" pitchFamily="34" charset="0"/>
              </a:rPr>
              <a:t>simultaneous</a:t>
            </a:r>
            <a:r>
              <a:rPr lang="en-US" sz="1400" dirty="0">
                <a:latin typeface="Arial" panose="020B0604020202020204" pitchFamily="34" charset="0"/>
                <a:cs typeface="Arial" panose="020B0604020202020204" pitchFamily="34" charset="0"/>
              </a:rPr>
              <a:t> instant at noon on June 30, 2024</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This is consistent with </a:t>
            </a:r>
            <a:r>
              <a:rPr lang="en-US" sz="1400" i="1" dirty="0">
                <a:latin typeface="Arial" panose="020B0604020202020204" pitchFamily="34" charset="0"/>
                <a:cs typeface="Arial" panose="020B0604020202020204" pitchFamily="34" charset="0"/>
              </a:rPr>
              <a:t>TBL Licensing</a:t>
            </a:r>
            <a:r>
              <a:rPr lang="en-US" sz="1400" dirty="0">
                <a:latin typeface="Arial" panose="020B0604020202020204" pitchFamily="34" charset="0"/>
                <a:cs typeface="Arial" panose="020B0604020202020204" pitchFamily="34" charset="0"/>
              </a:rPr>
              <a:t> and explains why FP owns stock in CFC Acquiring—i.e., because CFC Target has already liquidated and distributed the CFC Acquiring stock to FP; and it explains the economics, i.e., that FP and USP now jointly own the operations of CFC Acquiring and CFC Target; the fact that relies on a condition subsequent—i.e., the legal liquidation of CFC Target into CFC Acquiring—to complete the reorganization should not be problematic. </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Should CFC Target nonetheless report items separately, under </a:t>
            </a:r>
            <a:r>
              <a:rPr lang="en-US" sz="1400" i="1" dirty="0">
                <a:latin typeface="Arial" panose="020B0604020202020204" pitchFamily="34" charset="0"/>
                <a:cs typeface="Arial" panose="020B0604020202020204" pitchFamily="34" charset="0"/>
              </a:rPr>
              <a:t>WAGE</a:t>
            </a:r>
            <a:r>
              <a:rPr lang="en-US" sz="1400" dirty="0">
                <a:latin typeface="Arial" panose="020B0604020202020204" pitchFamily="34" charset="0"/>
                <a:cs typeface="Arial" panose="020B0604020202020204" pitchFamily="34" charset="0"/>
              </a:rPr>
              <a:t> and </a:t>
            </a:r>
            <a:r>
              <a:rPr lang="en-US" sz="1400" i="1" dirty="0">
                <a:latin typeface="Arial" panose="020B0604020202020204" pitchFamily="34" charset="0"/>
                <a:cs typeface="Arial" panose="020B0604020202020204" pitchFamily="34" charset="0"/>
              </a:rPr>
              <a:t>Snively</a:t>
            </a:r>
            <a:r>
              <a:rPr lang="en-US" sz="1400" dirty="0">
                <a:latin typeface="Arial" panose="020B0604020202020204" pitchFamily="34" charset="0"/>
                <a:cs typeface="Arial" panose="020B0604020202020204" pitchFamily="34" charset="0"/>
              </a:rPr>
              <a:t>?</a:t>
            </a:r>
          </a:p>
          <a:p>
            <a:pPr>
              <a:spcBef>
                <a:spcPts val="600"/>
              </a:spcBef>
              <a:spcAft>
                <a:spcPts val="600"/>
              </a:spcAft>
            </a:pPr>
            <a:r>
              <a:rPr lang="en-US" sz="1400" u="sng" dirty="0">
                <a:latin typeface="Arial" panose="020B0604020202020204" pitchFamily="34" charset="0"/>
                <a:cs typeface="Arial" panose="020B0604020202020204" pitchFamily="34" charset="0"/>
              </a:rPr>
              <a:t>Section 381 / GILTI ramifications under Option 1:</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CFC Acquiring succeeds to and takes into account CFC Target’s E&amp;P (as accumulated E&amp;P), and CFC Target’s tax year ends, with the close of </a:t>
            </a:r>
            <a:r>
              <a:rPr lang="en-US" sz="1400" b="1" i="1" dirty="0">
                <a:latin typeface="Arial" panose="020B0604020202020204" pitchFamily="34" charset="0"/>
                <a:cs typeface="Arial" panose="020B0604020202020204" pitchFamily="34" charset="0"/>
              </a:rPr>
              <a:t>June 30, 2024</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Moreover, net CFC tested income that arises from activity of CFC Target’s business from July 1, 2024, through December 31, 2024, and from January 1, 2025, through April 30, 2025—i.e., during the period following the Stock Acquisition in which CFC Target is legally still in existence—will be included in determining USP’s GILTI inclusions in USP’s 2024 and 2025, tax years, respectively. </a:t>
            </a:r>
          </a:p>
          <a:p>
            <a:pPr marL="285750" indent="-285750">
              <a:spcBef>
                <a:spcPts val="600"/>
              </a:spcBef>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A9F00CE-8D94-30E1-5A26-7893527685F6}"/>
              </a:ext>
            </a:extLst>
          </p:cNvPr>
          <p:cNvSpPr txBox="1"/>
          <p:nvPr/>
        </p:nvSpPr>
        <p:spPr>
          <a:xfrm>
            <a:off x="7839075" y="1284705"/>
            <a:ext cx="4352925" cy="615553"/>
          </a:xfrm>
          <a:prstGeom prst="rect">
            <a:avLst/>
          </a:prstGeom>
          <a:noFill/>
        </p:spPr>
        <p:txBody>
          <a:bodyPr wrap="square">
            <a:spAutoFit/>
          </a:body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1 - Section 361(a) exchange</a:t>
            </a:r>
          </a:p>
          <a:p>
            <a:pPr algn="ctr">
              <a:spcBef>
                <a:spcPts val="600"/>
              </a:spcBef>
              <a:spcAft>
                <a:spcPts val="600"/>
              </a:spcAft>
            </a:pPr>
            <a:r>
              <a:rPr lang="en-US" sz="1200" b="1" i="1" dirty="0">
                <a:latin typeface="Arial" panose="020B0604020202020204" pitchFamily="34" charset="0"/>
                <a:cs typeface="Arial" panose="020B0604020202020204" pitchFamily="34" charset="0"/>
              </a:rPr>
              <a:t>12pm June 30, 2024</a:t>
            </a:r>
          </a:p>
        </p:txBody>
      </p:sp>
      <p:grpSp>
        <p:nvGrpSpPr>
          <p:cNvPr id="13" name="Group 12">
            <a:extLst>
              <a:ext uri="{FF2B5EF4-FFF2-40B4-BE49-F238E27FC236}">
                <a16:creationId xmlns:a16="http://schemas.microsoft.com/office/drawing/2014/main" id="{FA3DA17F-4AE3-1F16-D5EA-207A895F490F}"/>
              </a:ext>
            </a:extLst>
          </p:cNvPr>
          <p:cNvGrpSpPr/>
          <p:nvPr/>
        </p:nvGrpSpPr>
        <p:grpSpPr>
          <a:xfrm>
            <a:off x="8747052" y="1997785"/>
            <a:ext cx="3048303" cy="1772786"/>
            <a:chOff x="1012752" y="4144792"/>
            <a:chExt cx="3437417" cy="2083229"/>
          </a:xfrm>
        </p:grpSpPr>
        <p:sp>
          <p:nvSpPr>
            <p:cNvPr id="72" name="Rectangle 71">
              <a:extLst>
                <a:ext uri="{FF2B5EF4-FFF2-40B4-BE49-F238E27FC236}">
                  <a16:creationId xmlns:a16="http://schemas.microsoft.com/office/drawing/2014/main" id="{23239F92-27D8-4A5A-09B6-6FBDF8BBBB80}"/>
                </a:ext>
              </a:extLst>
            </p:cNvPr>
            <p:cNvSpPr/>
            <p:nvPr/>
          </p:nvSpPr>
          <p:spPr>
            <a:xfrm>
              <a:off x="1012752" y="4913224"/>
              <a:ext cx="886273" cy="494731"/>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CFC Acquiring</a:t>
              </a:r>
            </a:p>
          </p:txBody>
        </p:sp>
        <p:sp>
          <p:nvSpPr>
            <p:cNvPr id="74" name="Rectangle 73">
              <a:extLst>
                <a:ext uri="{FF2B5EF4-FFF2-40B4-BE49-F238E27FC236}">
                  <a16:creationId xmlns:a16="http://schemas.microsoft.com/office/drawing/2014/main" id="{EA29D7DD-EF84-367E-04F1-11B3DB1FB795}"/>
                </a:ext>
              </a:extLst>
            </p:cNvPr>
            <p:cNvSpPr/>
            <p:nvPr/>
          </p:nvSpPr>
          <p:spPr>
            <a:xfrm>
              <a:off x="1015496" y="4178963"/>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USP</a:t>
              </a:r>
            </a:p>
          </p:txBody>
        </p:sp>
        <p:cxnSp>
          <p:nvCxnSpPr>
            <p:cNvPr id="75" name="Straight Connector 74">
              <a:extLst>
                <a:ext uri="{FF2B5EF4-FFF2-40B4-BE49-F238E27FC236}">
                  <a16:creationId xmlns:a16="http://schemas.microsoft.com/office/drawing/2014/main" id="{BDD23662-ED61-0002-0F5D-BD4BD77512B3}"/>
                </a:ext>
              </a:extLst>
            </p:cNvPr>
            <p:cNvCxnSpPr>
              <a:cxnSpLocks/>
              <a:stCxn id="74" idx="2"/>
              <a:endCxn id="72" idx="0"/>
            </p:cNvCxnSpPr>
            <p:nvPr/>
          </p:nvCxnSpPr>
          <p:spPr>
            <a:xfrm flipH="1">
              <a:off x="1455888" y="4673694"/>
              <a:ext cx="2744" cy="239532"/>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9095A4B-1318-2843-638F-95132F397E84}"/>
                </a:ext>
              </a:extLst>
            </p:cNvPr>
            <p:cNvSpPr/>
            <p:nvPr/>
          </p:nvSpPr>
          <p:spPr>
            <a:xfrm>
              <a:off x="3527489" y="4144792"/>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bg1"/>
                  </a:solidFill>
                  <a:latin typeface="Arial" panose="020B0604020202020204" pitchFamily="34" charset="0"/>
                  <a:cs typeface="Arial" panose="020B0604020202020204" pitchFamily="34" charset="0"/>
                </a:rPr>
                <a:t>FP</a:t>
              </a:r>
            </a:p>
          </p:txBody>
        </p:sp>
        <p:cxnSp>
          <p:nvCxnSpPr>
            <p:cNvPr id="6" name="Straight Connector 5">
              <a:extLst>
                <a:ext uri="{FF2B5EF4-FFF2-40B4-BE49-F238E27FC236}">
                  <a16:creationId xmlns:a16="http://schemas.microsoft.com/office/drawing/2014/main" id="{2F1AB2C5-26CF-979B-B2F2-439A4E983058}"/>
                </a:ext>
              </a:extLst>
            </p:cNvPr>
            <p:cNvCxnSpPr>
              <a:cxnSpLocks/>
              <a:stCxn id="5" idx="2"/>
              <a:endCxn id="67" idx="0"/>
            </p:cNvCxnSpPr>
            <p:nvPr/>
          </p:nvCxnSpPr>
          <p:spPr>
            <a:xfrm>
              <a:off x="3970626" y="4639523"/>
              <a:ext cx="5674" cy="308047"/>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71F54D6-9EDA-F4D1-0B84-F99E74359AA1}"/>
                </a:ext>
              </a:extLst>
            </p:cNvPr>
            <p:cNvSpPr/>
            <p:nvPr/>
          </p:nvSpPr>
          <p:spPr>
            <a:xfrm>
              <a:off x="2554405" y="4907110"/>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cxnSp>
          <p:nvCxnSpPr>
            <p:cNvPr id="11" name="Straight Arrow Connector 10">
              <a:extLst>
                <a:ext uri="{FF2B5EF4-FFF2-40B4-BE49-F238E27FC236}">
                  <a16:creationId xmlns:a16="http://schemas.microsoft.com/office/drawing/2014/main" id="{AAB2FA5F-F2AF-EE64-F0CC-5467EFE665A5}"/>
                </a:ext>
              </a:extLst>
            </p:cNvPr>
            <p:cNvCxnSpPr>
              <a:cxnSpLocks/>
            </p:cNvCxnSpPr>
            <p:nvPr/>
          </p:nvCxnSpPr>
          <p:spPr>
            <a:xfrm>
              <a:off x="1985984" y="5169801"/>
              <a:ext cx="1309494" cy="0"/>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43FC6C-EE59-5D55-9D74-2B0E747408B7}"/>
                </a:ext>
              </a:extLst>
            </p:cNvPr>
            <p:cNvSpPr txBox="1"/>
            <p:nvPr/>
          </p:nvSpPr>
          <p:spPr>
            <a:xfrm>
              <a:off x="1862476" y="5222197"/>
              <a:ext cx="833909" cy="397840"/>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CFC Target </a:t>
              </a:r>
              <a:r>
                <a:rPr lang="en-US" sz="800" b="1" i="1" u="sng" dirty="0">
                  <a:solidFill>
                    <a:srgbClr val="84A3FE"/>
                  </a:solidFill>
                  <a:latin typeface="Arial" panose="020B0604020202020204" pitchFamily="34" charset="0"/>
                  <a:cs typeface="Arial" panose="020B0604020202020204" pitchFamily="34" charset="0"/>
                </a:rPr>
                <a:t>Assets</a:t>
              </a:r>
            </a:p>
          </p:txBody>
        </p:sp>
        <p:sp>
          <p:nvSpPr>
            <p:cNvPr id="26" name="TextBox 25">
              <a:extLst>
                <a:ext uri="{FF2B5EF4-FFF2-40B4-BE49-F238E27FC236}">
                  <a16:creationId xmlns:a16="http://schemas.microsoft.com/office/drawing/2014/main" id="{CC07E54A-BFD2-2FD8-329E-FE447AD134EC}"/>
                </a:ext>
              </a:extLst>
            </p:cNvPr>
            <p:cNvSpPr txBox="1"/>
            <p:nvPr/>
          </p:nvSpPr>
          <p:spPr>
            <a:xfrm>
              <a:off x="2660376" y="5225268"/>
              <a:ext cx="833909" cy="542510"/>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Acquiring stock</a:t>
              </a:r>
            </a:p>
          </p:txBody>
        </p:sp>
        <p:cxnSp>
          <p:nvCxnSpPr>
            <p:cNvPr id="88" name="Straight Connector 87">
              <a:extLst>
                <a:ext uri="{FF2B5EF4-FFF2-40B4-BE49-F238E27FC236}">
                  <a16:creationId xmlns:a16="http://schemas.microsoft.com/office/drawing/2014/main" id="{2774015A-B0EA-3333-31C7-5A86F71DD4DE}"/>
                </a:ext>
              </a:extLst>
            </p:cNvPr>
            <p:cNvCxnSpPr>
              <a:cxnSpLocks/>
              <a:endCxn id="8" idx="0"/>
            </p:cNvCxnSpPr>
            <p:nvPr/>
          </p:nvCxnSpPr>
          <p:spPr>
            <a:xfrm>
              <a:off x="4005981" y="5407745"/>
              <a:ext cx="2937" cy="33117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C53077A-DF03-537E-D1AA-6265DDC3C542}"/>
                </a:ext>
              </a:extLst>
            </p:cNvPr>
            <p:cNvSpPr/>
            <p:nvPr/>
          </p:nvSpPr>
          <p:spPr>
            <a:xfrm>
              <a:off x="3567666" y="5738924"/>
              <a:ext cx="882503" cy="489097"/>
            </a:xfrm>
            <a:prstGeom prst="ellipse">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Assets</a:t>
              </a:r>
            </a:p>
          </p:txBody>
        </p:sp>
        <p:sp>
          <p:nvSpPr>
            <p:cNvPr id="67" name="Rectangle 66">
              <a:extLst>
                <a:ext uri="{FF2B5EF4-FFF2-40B4-BE49-F238E27FC236}">
                  <a16:creationId xmlns:a16="http://schemas.microsoft.com/office/drawing/2014/main" id="{402B5FA6-F1F5-219E-01EE-E6E5E90EC714}"/>
                </a:ext>
              </a:extLst>
            </p:cNvPr>
            <p:cNvSpPr/>
            <p:nvPr/>
          </p:nvSpPr>
          <p:spPr>
            <a:xfrm>
              <a:off x="3533163" y="4947570"/>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CFC </a:t>
              </a:r>
            </a:p>
            <a:p>
              <a:pPr algn="ctr"/>
              <a:r>
                <a:rPr lang="en-US" sz="800" dirty="0">
                  <a:latin typeface="Arial" panose="020B0604020202020204" pitchFamily="34" charset="0"/>
                  <a:cs typeface="Arial" panose="020B0604020202020204" pitchFamily="34" charset="0"/>
                </a:rPr>
                <a:t>Target</a:t>
              </a:r>
            </a:p>
          </p:txBody>
        </p:sp>
      </p:grpSp>
      <p:sp>
        <p:nvSpPr>
          <p:cNvPr id="70" name="TextBox 69">
            <a:extLst>
              <a:ext uri="{FF2B5EF4-FFF2-40B4-BE49-F238E27FC236}">
                <a16:creationId xmlns:a16="http://schemas.microsoft.com/office/drawing/2014/main" id="{5D530A4F-CDEA-7307-14DC-FE49C76BE8C3}"/>
              </a:ext>
            </a:extLst>
          </p:cNvPr>
          <p:cNvSpPr txBox="1"/>
          <p:nvPr/>
        </p:nvSpPr>
        <p:spPr>
          <a:xfrm>
            <a:off x="8039100" y="3894555"/>
            <a:ext cx="4152900" cy="1292662"/>
          </a:xfrm>
          <a:prstGeom prst="rect">
            <a:avLst/>
          </a:prstGeom>
          <a:noFill/>
        </p:spPr>
        <p:txBody>
          <a:bodyPr wrap="square">
            <a:spAutoFit/>
          </a:bodyPr>
          <a:lstStyle/>
          <a:p>
            <a:pPr algn="ctr">
              <a:spcBef>
                <a:spcPts val="600"/>
              </a:spcBef>
              <a:spcAft>
                <a:spcPts val="600"/>
              </a:spcAft>
            </a:pPr>
            <a:r>
              <a:rPr lang="en-US" sz="1200" b="1" u="sng" dirty="0">
                <a:latin typeface="Arial" panose="020B0604020202020204" pitchFamily="34" charset="0"/>
                <a:cs typeface="Arial" panose="020B0604020202020204" pitchFamily="34" charset="0"/>
              </a:rPr>
              <a:t>2 - Section 361(c) distribution / section 354 exchange</a:t>
            </a:r>
          </a:p>
          <a:p>
            <a:pPr algn="ctr">
              <a:spcBef>
                <a:spcPts val="600"/>
              </a:spcBef>
              <a:spcAft>
                <a:spcPts val="600"/>
              </a:spcAft>
            </a:pPr>
            <a:r>
              <a:rPr lang="en-US" sz="1200" b="1" i="1" dirty="0">
                <a:latin typeface="Arial" panose="020B0604020202020204" pitchFamily="34" charset="0"/>
                <a:cs typeface="Arial" panose="020B0604020202020204" pitchFamily="34" charset="0"/>
              </a:rPr>
              <a:t>12pm June 30, 2024</a:t>
            </a:r>
          </a:p>
          <a:p>
            <a:pPr algn="ctr">
              <a:spcBef>
                <a:spcPts val="600"/>
              </a:spcBef>
              <a:spcAft>
                <a:spcPts val="600"/>
              </a:spcAft>
            </a:pPr>
            <a:endParaRPr lang="en-US" sz="1200" b="1" u="sng" dirty="0">
              <a:latin typeface="Arial" panose="020B0604020202020204" pitchFamily="34" charset="0"/>
              <a:cs typeface="Arial" panose="020B0604020202020204" pitchFamily="34" charset="0"/>
            </a:endParaRPr>
          </a:p>
          <a:p>
            <a:pPr algn="ctr">
              <a:spcBef>
                <a:spcPts val="600"/>
              </a:spcBef>
              <a:spcAft>
                <a:spcPts val="600"/>
              </a:spcAft>
            </a:pPr>
            <a:r>
              <a:rPr lang="en-US" sz="1200" b="1" u="sng" dirty="0">
                <a:latin typeface="Arial" panose="020B0604020202020204" pitchFamily="34" charset="0"/>
                <a:cs typeface="Arial" panose="020B0604020202020204" pitchFamily="34" charset="0"/>
              </a:rPr>
              <a:t> </a:t>
            </a:r>
            <a:endParaRPr lang="en-US" sz="1200" u="sng"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9AC2F63B-E51E-F280-D41F-D6E8F85341CE}"/>
              </a:ext>
            </a:extLst>
          </p:cNvPr>
          <p:cNvGrpSpPr/>
          <p:nvPr/>
        </p:nvGrpSpPr>
        <p:grpSpPr>
          <a:xfrm>
            <a:off x="8143622" y="4667250"/>
            <a:ext cx="3991228" cy="2113221"/>
            <a:chOff x="7495922" y="4030492"/>
            <a:chExt cx="4500706" cy="2483279"/>
          </a:xfrm>
        </p:grpSpPr>
        <p:sp>
          <p:nvSpPr>
            <p:cNvPr id="71" name="Rectangle 70">
              <a:extLst>
                <a:ext uri="{FF2B5EF4-FFF2-40B4-BE49-F238E27FC236}">
                  <a16:creationId xmlns:a16="http://schemas.microsoft.com/office/drawing/2014/main" id="{0E38E625-EC24-9D99-E2ED-570D220CABCA}"/>
                </a:ext>
              </a:extLst>
            </p:cNvPr>
            <p:cNvSpPr/>
            <p:nvPr/>
          </p:nvSpPr>
          <p:spPr>
            <a:xfrm>
              <a:off x="8785152" y="5408524"/>
              <a:ext cx="886273" cy="494731"/>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CFC Acquiring</a:t>
              </a:r>
            </a:p>
          </p:txBody>
        </p:sp>
        <p:sp>
          <p:nvSpPr>
            <p:cNvPr id="73" name="Rectangle 72">
              <a:extLst>
                <a:ext uri="{FF2B5EF4-FFF2-40B4-BE49-F238E27FC236}">
                  <a16:creationId xmlns:a16="http://schemas.microsoft.com/office/drawing/2014/main" id="{D02E2B88-ECB5-4EBE-EB98-51B5DCC429A3}"/>
                </a:ext>
              </a:extLst>
            </p:cNvPr>
            <p:cNvSpPr/>
            <p:nvPr/>
          </p:nvSpPr>
          <p:spPr>
            <a:xfrm>
              <a:off x="7987796" y="4702838"/>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Arial" panose="020B0604020202020204" pitchFamily="34" charset="0"/>
                  <a:cs typeface="Arial" panose="020B0604020202020204" pitchFamily="34" charset="0"/>
                </a:rPr>
                <a:t>USP</a:t>
              </a:r>
            </a:p>
          </p:txBody>
        </p:sp>
        <p:sp>
          <p:nvSpPr>
            <p:cNvPr id="78" name="Rectangle 77">
              <a:extLst>
                <a:ext uri="{FF2B5EF4-FFF2-40B4-BE49-F238E27FC236}">
                  <a16:creationId xmlns:a16="http://schemas.microsoft.com/office/drawing/2014/main" id="{A3D788CF-8FF9-9566-AA5A-1C99E2876FCF}"/>
                </a:ext>
              </a:extLst>
            </p:cNvPr>
            <p:cNvSpPr/>
            <p:nvPr/>
          </p:nvSpPr>
          <p:spPr>
            <a:xfrm>
              <a:off x="9461564" y="4030492"/>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dirty="0">
                  <a:solidFill>
                    <a:schemeClr val="bg1"/>
                  </a:solidFill>
                  <a:latin typeface="Arial" panose="020B0604020202020204" pitchFamily="34" charset="0"/>
                  <a:cs typeface="Arial" panose="020B0604020202020204" pitchFamily="34" charset="0"/>
                </a:rPr>
                <a:t>FP</a:t>
              </a:r>
            </a:p>
          </p:txBody>
        </p:sp>
        <p:cxnSp>
          <p:nvCxnSpPr>
            <p:cNvPr id="79" name="Straight Connector 78">
              <a:extLst>
                <a:ext uri="{FF2B5EF4-FFF2-40B4-BE49-F238E27FC236}">
                  <a16:creationId xmlns:a16="http://schemas.microsoft.com/office/drawing/2014/main" id="{D21A8122-DF6F-5F7F-CEAC-34AB7740C6C3}"/>
                </a:ext>
              </a:extLst>
            </p:cNvPr>
            <p:cNvCxnSpPr>
              <a:cxnSpLocks/>
              <a:stCxn id="78" idx="2"/>
            </p:cNvCxnSpPr>
            <p:nvPr/>
          </p:nvCxnSpPr>
          <p:spPr>
            <a:xfrm>
              <a:off x="9904701" y="4525223"/>
              <a:ext cx="5674" cy="308047"/>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900FA3B1-35E1-18DF-E9C1-57FEC71912E8}"/>
                </a:ext>
              </a:extLst>
            </p:cNvPr>
            <p:cNvCxnSpPr>
              <a:cxnSpLocks/>
              <a:stCxn id="73" idx="2"/>
              <a:endCxn id="71" idx="0"/>
            </p:cNvCxnSpPr>
            <p:nvPr/>
          </p:nvCxnSpPr>
          <p:spPr>
            <a:xfrm rot="16200000" flipH="1">
              <a:off x="8724134" y="4904368"/>
              <a:ext cx="210955" cy="797356"/>
            </a:xfrm>
            <a:prstGeom prst="bentConnector3">
              <a:avLst>
                <a:gd name="adj1" fmla="val 55306"/>
              </a:avLst>
            </a:prstGeom>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649152CE-000D-1657-DB12-9E751997A4D7}"/>
                </a:ext>
              </a:extLst>
            </p:cNvPr>
            <p:cNvCxnSpPr>
              <a:cxnSpLocks/>
              <a:endCxn id="71" idx="0"/>
            </p:cNvCxnSpPr>
            <p:nvPr/>
          </p:nvCxnSpPr>
          <p:spPr>
            <a:xfrm rot="5400000">
              <a:off x="9471921" y="4970069"/>
              <a:ext cx="194823" cy="682086"/>
            </a:xfrm>
            <a:prstGeom prst="bentConnector3">
              <a:avLst>
                <a:gd name="adj1" fmla="val 49999"/>
              </a:avLst>
            </a:prstGeom>
            <a:ln>
              <a:prstDash val="dash"/>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07DC9097-9C16-51FC-0314-DA1DC6482BAD}"/>
                </a:ext>
              </a:extLst>
            </p:cNvPr>
            <p:cNvSpPr/>
            <p:nvPr/>
          </p:nvSpPr>
          <p:spPr>
            <a:xfrm>
              <a:off x="8787366" y="6024674"/>
              <a:ext cx="882503" cy="489097"/>
            </a:xfrm>
            <a:prstGeom prst="ellipse">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Assets</a:t>
              </a:r>
            </a:p>
          </p:txBody>
        </p:sp>
        <p:cxnSp>
          <p:nvCxnSpPr>
            <p:cNvPr id="100" name="Straight Connector 99">
              <a:extLst>
                <a:ext uri="{FF2B5EF4-FFF2-40B4-BE49-F238E27FC236}">
                  <a16:creationId xmlns:a16="http://schemas.microsoft.com/office/drawing/2014/main" id="{E7435377-085B-B08A-B856-CC197FFAC7C5}"/>
                </a:ext>
              </a:extLst>
            </p:cNvPr>
            <p:cNvCxnSpPr>
              <a:stCxn id="71" idx="2"/>
              <a:endCxn id="98" idx="0"/>
            </p:cNvCxnSpPr>
            <p:nvPr/>
          </p:nvCxnSpPr>
          <p:spPr>
            <a:xfrm>
              <a:off x="9228289" y="5903255"/>
              <a:ext cx="329" cy="121419"/>
            </a:xfrm>
            <a:prstGeom prst="line">
              <a:avLst/>
            </a:prstGeom>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B0E0B80-62C5-0A40-48FF-F8ADBAE46080}"/>
                </a:ext>
              </a:extLst>
            </p:cNvPr>
            <p:cNvSpPr/>
            <p:nvPr/>
          </p:nvSpPr>
          <p:spPr>
            <a:xfrm>
              <a:off x="9442392" y="4686650"/>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CFC </a:t>
              </a:r>
            </a:p>
            <a:p>
              <a:pPr algn="ctr"/>
              <a:r>
                <a:rPr lang="en-US" sz="800" dirty="0">
                  <a:latin typeface="Arial" panose="020B0604020202020204" pitchFamily="34" charset="0"/>
                  <a:cs typeface="Arial" panose="020B0604020202020204" pitchFamily="34" charset="0"/>
                </a:rPr>
                <a:t>Target</a:t>
              </a:r>
            </a:p>
          </p:txBody>
        </p:sp>
        <p:cxnSp>
          <p:nvCxnSpPr>
            <p:cNvPr id="103" name="Straight Connector 102">
              <a:extLst>
                <a:ext uri="{FF2B5EF4-FFF2-40B4-BE49-F238E27FC236}">
                  <a16:creationId xmlns:a16="http://schemas.microsoft.com/office/drawing/2014/main" id="{4258A6A2-C818-98D5-C9C4-40A5DE2DF311}"/>
                </a:ext>
              </a:extLst>
            </p:cNvPr>
            <p:cNvCxnSpPr>
              <a:cxnSpLocks/>
            </p:cNvCxnSpPr>
            <p:nvPr/>
          </p:nvCxnSpPr>
          <p:spPr>
            <a:xfrm>
              <a:off x="9520562" y="4718349"/>
              <a:ext cx="786547" cy="460135"/>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DDC8C2F-A24B-2762-3D8A-B519DE93963B}"/>
                </a:ext>
              </a:extLst>
            </p:cNvPr>
            <p:cNvCxnSpPr>
              <a:cxnSpLocks/>
            </p:cNvCxnSpPr>
            <p:nvPr/>
          </p:nvCxnSpPr>
          <p:spPr>
            <a:xfrm flipH="1">
              <a:off x="9497196" y="4710808"/>
              <a:ext cx="763184" cy="475223"/>
            </a:xfrm>
            <a:prstGeom prst="line">
              <a:avLst/>
            </a:prstGeom>
            <a:ln w="38100">
              <a:solidFill>
                <a:srgbClr val="83A2F9"/>
              </a:solidFill>
              <a:prstDash val="dash"/>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37DD3372-EC72-E66E-FF79-E8F36703C546}"/>
                </a:ext>
              </a:extLst>
            </p:cNvPr>
            <p:cNvSpPr/>
            <p:nvPr/>
          </p:nvSpPr>
          <p:spPr>
            <a:xfrm>
              <a:off x="10571513" y="4520011"/>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sp>
          <p:nvSpPr>
            <p:cNvPr id="106" name="TextBox 105">
              <a:extLst>
                <a:ext uri="{FF2B5EF4-FFF2-40B4-BE49-F238E27FC236}">
                  <a16:creationId xmlns:a16="http://schemas.microsoft.com/office/drawing/2014/main" id="{95F5C02E-5513-B443-2444-70C36C58D82D}"/>
                </a:ext>
              </a:extLst>
            </p:cNvPr>
            <p:cNvSpPr txBox="1"/>
            <p:nvPr/>
          </p:nvSpPr>
          <p:spPr>
            <a:xfrm>
              <a:off x="10799874" y="4507265"/>
              <a:ext cx="1196754" cy="253172"/>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Liquidation</a:t>
              </a:r>
              <a:endParaRPr lang="en-US" sz="800" i="1" u="sng" dirty="0">
                <a:solidFill>
                  <a:srgbClr val="84A3FE"/>
                </a:solidFill>
                <a:latin typeface="Arial" panose="020B0604020202020204" pitchFamily="34" charset="0"/>
                <a:cs typeface="Arial" panose="020B0604020202020204" pitchFamily="34" charset="0"/>
              </a:endParaRPr>
            </a:p>
          </p:txBody>
        </p:sp>
        <p:cxnSp>
          <p:nvCxnSpPr>
            <p:cNvPr id="107" name="Straight Arrow Connector 106">
              <a:extLst>
                <a:ext uri="{FF2B5EF4-FFF2-40B4-BE49-F238E27FC236}">
                  <a16:creationId xmlns:a16="http://schemas.microsoft.com/office/drawing/2014/main" id="{0341FE75-BBEA-0550-36B7-66FFD064C1DA}"/>
                </a:ext>
              </a:extLst>
            </p:cNvPr>
            <p:cNvCxnSpPr>
              <a:cxnSpLocks/>
            </p:cNvCxnSpPr>
            <p:nvPr/>
          </p:nvCxnSpPr>
          <p:spPr>
            <a:xfrm flipV="1">
              <a:off x="10490791" y="4115007"/>
              <a:ext cx="0" cy="990393"/>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406A8B0B-DB8C-D130-CA69-8754AFDFA2B2}"/>
                </a:ext>
              </a:extLst>
            </p:cNvPr>
            <p:cNvSpPr txBox="1"/>
            <p:nvPr/>
          </p:nvSpPr>
          <p:spPr>
            <a:xfrm>
              <a:off x="10479607" y="4099299"/>
              <a:ext cx="1318623" cy="253172"/>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CFC Acquiring stock</a:t>
              </a:r>
            </a:p>
          </p:txBody>
        </p:sp>
        <p:sp>
          <p:nvSpPr>
            <p:cNvPr id="110" name="TextBox 109">
              <a:extLst>
                <a:ext uri="{FF2B5EF4-FFF2-40B4-BE49-F238E27FC236}">
                  <a16:creationId xmlns:a16="http://schemas.microsoft.com/office/drawing/2014/main" id="{31CF3520-8AB3-F02A-E58A-BE827BBD27E1}"/>
                </a:ext>
              </a:extLst>
            </p:cNvPr>
            <p:cNvSpPr txBox="1"/>
            <p:nvPr/>
          </p:nvSpPr>
          <p:spPr>
            <a:xfrm>
              <a:off x="10530476" y="4937498"/>
              <a:ext cx="1318623" cy="253172"/>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CFC Target stock</a:t>
              </a:r>
            </a:p>
          </p:txBody>
        </p:sp>
        <p:sp>
          <p:nvSpPr>
            <p:cNvPr id="3" name="TextBox 2">
              <a:extLst>
                <a:ext uri="{FF2B5EF4-FFF2-40B4-BE49-F238E27FC236}">
                  <a16:creationId xmlns:a16="http://schemas.microsoft.com/office/drawing/2014/main" id="{97ECC8EC-79A1-3622-A33B-8661697B53A4}"/>
                </a:ext>
              </a:extLst>
            </p:cNvPr>
            <p:cNvSpPr txBox="1"/>
            <p:nvPr/>
          </p:nvSpPr>
          <p:spPr>
            <a:xfrm>
              <a:off x="7495922" y="5207743"/>
              <a:ext cx="932530" cy="253172"/>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 &gt; 10%]</a:t>
              </a:r>
            </a:p>
          </p:txBody>
        </p:sp>
      </p:grpSp>
    </p:spTree>
    <p:extLst>
      <p:ext uri="{BB962C8B-B14F-4D97-AF65-F5344CB8AC3E}">
        <p14:creationId xmlns:p14="http://schemas.microsoft.com/office/powerpoint/2010/main" val="2407673074"/>
      </p:ext>
    </p:extLst>
  </p:cSld>
  <p:clrMapOvr>
    <a:masterClrMapping/>
  </p:clrMapOvr>
</p:sld>
</file>

<file path=ppt/slides/slide5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85726"/>
            <a:ext cx="10515600" cy="714376"/>
          </a:xfrm>
        </p:spPr>
        <p:txBody>
          <a:bodyPr>
            <a:noAutofit/>
          </a:bodyPr>
          <a:lstStyle/>
          <a:p>
            <a:r>
              <a:rPr lang="en-US" sz="2500" b="1" dirty="0">
                <a:latin typeface="Arial" panose="020B0604020202020204" pitchFamily="34" charset="0"/>
                <a:cs typeface="Arial" panose="020B0604020202020204" pitchFamily="34" charset="0"/>
              </a:rPr>
              <a:t>Through two doors at once: </a:t>
            </a:r>
            <a:r>
              <a:rPr lang="en-US" sz="2500" dirty="0">
                <a:latin typeface="Arial" panose="020B0604020202020204" pitchFamily="34" charset="0"/>
                <a:cs typeface="Arial" panose="020B0604020202020204" pitchFamily="34" charset="0"/>
              </a:rPr>
              <a:t>Multi-year C reorganization</a:t>
            </a:r>
            <a:br>
              <a:rPr lang="en-US" sz="400" dirty="0">
                <a:latin typeface="Arial" panose="020B0604020202020204" pitchFamily="34" charset="0"/>
                <a:cs typeface="Arial" panose="020B0604020202020204" pitchFamily="34" charset="0"/>
              </a:rPr>
            </a:br>
            <a:r>
              <a:rPr lang="en-US" sz="400" dirty="0">
                <a:latin typeface="Arial" panose="020B0604020202020204" pitchFamily="34" charset="0"/>
                <a:cs typeface="Arial" panose="020B0604020202020204" pitchFamily="34" charset="0"/>
              </a:rPr>
              <a:t> </a:t>
            </a:r>
            <a:br>
              <a:rPr lang="en-US" sz="25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Option 2</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10248899" y="6455879"/>
            <a:ext cx="1645667" cy="365125"/>
          </a:xfrm>
        </p:spPr>
        <p:txBody>
          <a:bodyPr/>
          <a:lstStyle/>
          <a:p>
            <a:fld id="{65AFAB5D-A498-4573-A847-903418A04ABF}" type="slidenum">
              <a:rPr lang="en-US" smtClean="0">
                <a:latin typeface="Arial" panose="020B0604020202020204" pitchFamily="34" charset="0"/>
                <a:cs typeface="Arial" panose="020B0604020202020204" pitchFamily="34" charset="0"/>
              </a:rPr>
              <a:t>53</a:t>
            </a:fld>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91358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12—Continued</a:t>
            </a:r>
          </a:p>
        </p:txBody>
      </p:sp>
      <p:sp>
        <p:nvSpPr>
          <p:cNvPr id="10" name="TextBox 9">
            <a:extLst>
              <a:ext uri="{FF2B5EF4-FFF2-40B4-BE49-F238E27FC236}">
                <a16:creationId xmlns:a16="http://schemas.microsoft.com/office/drawing/2014/main" id="{F6CBFB3D-1F39-3792-E46E-087546D3BA18}"/>
              </a:ext>
            </a:extLst>
          </p:cNvPr>
          <p:cNvSpPr txBox="1"/>
          <p:nvPr/>
        </p:nvSpPr>
        <p:spPr>
          <a:xfrm>
            <a:off x="388971" y="1321370"/>
            <a:ext cx="11041029" cy="5940088"/>
          </a:xfrm>
          <a:prstGeom prst="rect">
            <a:avLst/>
          </a:prstGeom>
          <a:noFill/>
        </p:spPr>
        <p:txBody>
          <a:bodyPr wrap="square">
            <a:spAutoFit/>
          </a:bodyPr>
          <a:lstStyle/>
          <a:p>
            <a:pPr>
              <a:spcBef>
                <a:spcPts val="600"/>
              </a:spcBef>
              <a:spcAft>
                <a:spcPts val="600"/>
              </a:spcAft>
            </a:pPr>
            <a:r>
              <a:rPr lang="en-US" sz="1400" b="1" u="sng" dirty="0">
                <a:latin typeface="Arial" panose="020B0604020202020204" pitchFamily="34" charset="0"/>
                <a:cs typeface="Arial" panose="020B0604020202020204" pitchFamily="34" charset="0"/>
              </a:rPr>
              <a:t>Option 2</a:t>
            </a:r>
            <a:r>
              <a:rPr lang="en-US" sz="1400" dirty="0">
                <a:latin typeface="Arial" panose="020B0604020202020204" pitchFamily="34" charset="0"/>
                <a:cs typeface="Arial" panose="020B0604020202020204" pitchFamily="34" charset="0"/>
              </a:rPr>
              <a:t>:</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Apply simultaneity for all federal income tax purposes </a:t>
            </a:r>
            <a:r>
              <a:rPr lang="en-US" sz="1400" b="1" i="1" dirty="0">
                <a:latin typeface="Arial" panose="020B0604020202020204" pitchFamily="34" charset="0"/>
                <a:cs typeface="Arial" panose="020B0604020202020204" pitchFamily="34" charset="0"/>
              </a:rPr>
              <a:t>other than section 381</a:t>
            </a:r>
            <a:r>
              <a:rPr lang="en-US" sz="1400" dirty="0">
                <a:latin typeface="Arial" panose="020B0604020202020204" pitchFamily="34" charset="0"/>
                <a:cs typeface="Arial" panose="020B0604020202020204" pitchFamily="34" charset="0"/>
              </a:rPr>
              <a:t>.  </a:t>
            </a:r>
          </a:p>
          <a:p>
            <a:pPr marL="742950" lvl="1"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However, while </a:t>
            </a:r>
            <a:r>
              <a:rPr lang="en-US" sz="1400" i="1" dirty="0">
                <a:latin typeface="Arial" panose="020B0604020202020204" pitchFamily="34" charset="0"/>
                <a:cs typeface="Arial" panose="020B0604020202020204" pitchFamily="34" charset="0"/>
              </a:rPr>
              <a:t>TBL Licensing </a:t>
            </a:r>
            <a:r>
              <a:rPr lang="en-US" sz="1400" dirty="0">
                <a:latin typeface="Arial" panose="020B0604020202020204" pitchFamily="34" charset="0"/>
                <a:cs typeface="Arial" panose="020B0604020202020204" pitchFamily="34" charset="0"/>
              </a:rPr>
              <a:t>doesn’t address section 381, it seems strongly of the view that the tax law, not selected parts of the tax law, must be applied to the subchapter C fictions. </a:t>
            </a:r>
          </a:p>
          <a:p>
            <a:pPr marL="742950" lvl="1" indent="-285750">
              <a:spcBef>
                <a:spcPts val="600"/>
              </a:spcBef>
              <a:spcAft>
                <a:spcPts val="600"/>
              </a:spcAft>
              <a:buFont typeface="Arial" panose="020B0604020202020204" pitchFamily="34" charset="0"/>
              <a:buChar char="•"/>
            </a:pPr>
            <a:r>
              <a:rPr lang="en-US" sz="1400" i="1" dirty="0">
                <a:latin typeface="Arial" panose="020B0604020202020204" pitchFamily="34" charset="0"/>
                <a:cs typeface="Arial" panose="020B0604020202020204" pitchFamily="34" charset="0"/>
              </a:rPr>
              <a:t>WAGE</a:t>
            </a:r>
            <a:r>
              <a:rPr lang="en-US" sz="1400" dirty="0">
                <a:latin typeface="Arial" panose="020B0604020202020204" pitchFamily="34" charset="0"/>
                <a:cs typeface="Arial" panose="020B0604020202020204" pitchFamily="34" charset="0"/>
              </a:rPr>
              <a:t> and </a:t>
            </a:r>
            <a:r>
              <a:rPr lang="en-US" sz="1400" i="1" dirty="0">
                <a:latin typeface="Arial" panose="020B0604020202020204" pitchFamily="34" charset="0"/>
                <a:cs typeface="Arial" panose="020B0604020202020204" pitchFamily="34" charset="0"/>
              </a:rPr>
              <a:t>Snively</a:t>
            </a:r>
            <a:r>
              <a:rPr lang="en-US" sz="1400" dirty="0">
                <a:latin typeface="Arial" panose="020B0604020202020204" pitchFamily="34" charset="0"/>
                <a:cs typeface="Arial" panose="020B0604020202020204" pitchFamily="34" charset="0"/>
              </a:rPr>
              <a:t> also do not address section 381; rather, these cases focus only on taxing particular items to a particular tax person (i.e., a subsidiary corporation).  </a:t>
            </a:r>
          </a:p>
          <a:p>
            <a:pPr>
              <a:spcBef>
                <a:spcPts val="600"/>
              </a:spcBef>
              <a:spcAft>
                <a:spcPts val="600"/>
              </a:spcAft>
            </a:pPr>
            <a:r>
              <a:rPr lang="en-US" sz="1400" u="sng" dirty="0">
                <a:latin typeface="Arial" panose="020B0604020202020204" pitchFamily="34" charset="0"/>
                <a:cs typeface="Arial" panose="020B0604020202020204" pitchFamily="34" charset="0"/>
              </a:rPr>
              <a:t>Section 381 / GILTI ramifications under Option 2:</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one accepts Option 2, one could take the position that CFC Target’s attributes move and CFC Target’s tax year ends on </a:t>
            </a:r>
            <a:r>
              <a:rPr lang="en-US" sz="1400" b="1" i="1" dirty="0">
                <a:latin typeface="Arial" panose="020B0604020202020204" pitchFamily="34" charset="0"/>
                <a:cs typeface="Arial" panose="020B0604020202020204" pitchFamily="34" charset="0"/>
              </a:rPr>
              <a:t>April 30, 2025</a:t>
            </a:r>
            <a:r>
              <a:rPr lang="en-US" sz="1400" dirty="0">
                <a:latin typeface="Arial" panose="020B0604020202020204" pitchFamily="34" charset="0"/>
                <a:cs typeface="Arial" panose="020B0604020202020204" pitchFamily="34" charset="0"/>
              </a:rPr>
              <a:t>. </a:t>
            </a:r>
          </a:p>
          <a:p>
            <a:pPr marL="742950" lvl="1"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 other words, under this view, one can “turn off” section 381’s normal application—which would be to apply on the day of the asset transfer that occurs under the subchapter C fictions, namely June 30, 2024—and instead choose to apply section 381 on April 30, 2025.  </a:t>
            </a:r>
          </a:p>
          <a:p>
            <a:pPr marL="742950" lvl="1"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For completeness, under this view, presumably CFC Target would have a natural tax-year-end on December 31, 2024. </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Items of net tested income that result from activity of the legal entity CFC Target starting July 1, 2024, would be taken into account in determining USP’s GILTI—because under Option 2, the assets of CFC Target are treated as transferred to CFC Acquiring on June 30, 2024, for all purposes other than section 381.</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What is the proper treatment for items of net CFC tested income that arise from January 1 through June 30, 2024?  The GILTI inclusion hinges on a tax-year end; but under this option, CFC Target doesn’t have a tax-year-end on June 30, 2024.  Does CFC Target’s final tax year run from January 1, 2024, through April 30, 2025?</a:t>
            </a:r>
          </a:p>
          <a:p>
            <a:pPr marL="285750" indent="-285750">
              <a:spcBef>
                <a:spcPts val="600"/>
              </a:spcBef>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172648"/>
      </p:ext>
    </p:extLst>
  </p:cSld>
  <p:clrMapOvr>
    <a:masterClrMapping/>
  </p:clrMapOvr>
</p:sld>
</file>

<file path=ppt/slides/slide5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85726"/>
            <a:ext cx="10515600" cy="714376"/>
          </a:xfrm>
        </p:spPr>
        <p:txBody>
          <a:bodyPr>
            <a:noAutofit/>
          </a:bodyPr>
          <a:lstStyle/>
          <a:p>
            <a:r>
              <a:rPr lang="en-US" sz="2500" b="1" dirty="0">
                <a:latin typeface="Arial" panose="020B0604020202020204" pitchFamily="34" charset="0"/>
                <a:cs typeface="Arial" panose="020B0604020202020204" pitchFamily="34" charset="0"/>
              </a:rPr>
              <a:t>Through two doors at once: </a:t>
            </a:r>
            <a:r>
              <a:rPr lang="en-US" sz="2500" dirty="0">
                <a:latin typeface="Arial" panose="020B0604020202020204" pitchFamily="34" charset="0"/>
                <a:cs typeface="Arial" panose="020B0604020202020204" pitchFamily="34" charset="0"/>
              </a:rPr>
              <a:t>Multi-year C reorganization</a:t>
            </a:r>
            <a:br>
              <a:rPr lang="en-US" sz="400" dirty="0">
                <a:latin typeface="Arial" panose="020B0604020202020204" pitchFamily="34" charset="0"/>
                <a:cs typeface="Arial" panose="020B0604020202020204" pitchFamily="34" charset="0"/>
              </a:rPr>
            </a:br>
            <a:r>
              <a:rPr lang="en-US" sz="400" dirty="0">
                <a:latin typeface="Arial" panose="020B0604020202020204" pitchFamily="34" charset="0"/>
                <a:cs typeface="Arial" panose="020B0604020202020204" pitchFamily="34" charset="0"/>
              </a:rPr>
              <a:t> </a:t>
            </a:r>
            <a:br>
              <a:rPr lang="en-US" sz="25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Option 3</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10248899" y="6455879"/>
            <a:ext cx="1645667" cy="365125"/>
          </a:xfrm>
        </p:spPr>
        <p:txBody>
          <a:bodyPr/>
          <a:lstStyle/>
          <a:p>
            <a:fld id="{65AFAB5D-A498-4573-A847-903418A04ABF}" type="slidenum">
              <a:rPr lang="en-US" smtClean="0">
                <a:latin typeface="Arial" panose="020B0604020202020204" pitchFamily="34" charset="0"/>
                <a:cs typeface="Arial" panose="020B0604020202020204" pitchFamily="34" charset="0"/>
              </a:rPr>
              <a:t>54</a:t>
            </a:fld>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91358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12—Continued</a:t>
            </a:r>
          </a:p>
        </p:txBody>
      </p:sp>
      <p:sp>
        <p:nvSpPr>
          <p:cNvPr id="10" name="TextBox 9">
            <a:extLst>
              <a:ext uri="{FF2B5EF4-FFF2-40B4-BE49-F238E27FC236}">
                <a16:creationId xmlns:a16="http://schemas.microsoft.com/office/drawing/2014/main" id="{F6CBFB3D-1F39-3792-E46E-087546D3BA18}"/>
              </a:ext>
            </a:extLst>
          </p:cNvPr>
          <p:cNvSpPr txBox="1"/>
          <p:nvPr/>
        </p:nvSpPr>
        <p:spPr>
          <a:xfrm>
            <a:off x="388971" y="1321370"/>
            <a:ext cx="11431554" cy="5509200"/>
          </a:xfrm>
          <a:prstGeom prst="rect">
            <a:avLst/>
          </a:prstGeom>
          <a:noFill/>
        </p:spPr>
        <p:txBody>
          <a:bodyPr wrap="square">
            <a:spAutoFit/>
          </a:bodyPr>
          <a:lstStyle/>
          <a:p>
            <a:pPr>
              <a:spcBef>
                <a:spcPts val="600"/>
              </a:spcBef>
              <a:spcAft>
                <a:spcPts val="600"/>
              </a:spcAft>
            </a:pPr>
            <a:r>
              <a:rPr lang="en-US" sz="1400" b="1" u="sng" dirty="0">
                <a:latin typeface="Arial" panose="020B0604020202020204" pitchFamily="34" charset="0"/>
                <a:cs typeface="Arial" panose="020B0604020202020204" pitchFamily="34" charset="0"/>
              </a:rPr>
              <a:t>Option 3</a:t>
            </a:r>
            <a:r>
              <a:rPr lang="en-US" sz="1400" dirty="0">
                <a:latin typeface="Arial" panose="020B0604020202020204" pitchFamily="34" charset="0"/>
                <a:cs typeface="Arial" panose="020B0604020202020204" pitchFamily="34" charset="0"/>
              </a:rPr>
              <a:t>:</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Start from the opposite end:  Start by assuming the section 381 events for CFC Target occur on </a:t>
            </a:r>
            <a:r>
              <a:rPr lang="en-US" sz="1400" b="1" i="1" dirty="0">
                <a:latin typeface="Arial" panose="020B0604020202020204" pitchFamily="34" charset="0"/>
                <a:cs typeface="Arial" panose="020B0604020202020204" pitchFamily="34" charset="0"/>
              </a:rPr>
              <a:t>April 30, 2025</a:t>
            </a:r>
            <a:r>
              <a:rPr lang="en-US" sz="1400" dirty="0">
                <a:latin typeface="Arial" panose="020B0604020202020204" pitchFamily="34" charset="0"/>
                <a:cs typeface="Arial" panose="020B0604020202020204" pitchFamily="34" charset="0"/>
              </a:rPr>
              <a:t>, i.e., the date of the legal liquidation, and see what the subchapter C fictions would have to look like to explain this approach.  </a:t>
            </a:r>
          </a:p>
          <a:p>
            <a:pPr>
              <a:spcBef>
                <a:spcPts val="600"/>
              </a:spcBef>
              <a:spcAft>
                <a:spcPts val="600"/>
              </a:spcAft>
            </a:pPr>
            <a:r>
              <a:rPr lang="en-US" sz="1400" u="sng" dirty="0">
                <a:latin typeface="Arial" panose="020B0604020202020204" pitchFamily="34" charset="0"/>
                <a:cs typeface="Arial" panose="020B0604020202020204" pitchFamily="34" charset="0"/>
              </a:rPr>
              <a:t>Subchapter C fictions</a:t>
            </a:r>
            <a:r>
              <a:rPr lang="en-US" sz="1400" dirty="0">
                <a:latin typeface="Arial" panose="020B0604020202020204" pitchFamily="34" charset="0"/>
                <a:cs typeface="Arial" panose="020B0604020202020204" pitchFamily="34" charset="0"/>
              </a:rPr>
              <a:t>:</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assumption as to the section 381 events occur determines necessitates the conclusion as to when CFC Target transfers its assets— April 30, 2025.  The fictions might be:</a:t>
            </a:r>
          </a:p>
          <a:p>
            <a:pPr marL="800100" lvl="1" indent="-342900">
              <a:spcBef>
                <a:spcPts val="600"/>
              </a:spcBef>
              <a:spcAft>
                <a:spcPts val="600"/>
              </a:spcAft>
              <a:buFont typeface="+mj-lt"/>
              <a:buAutoNum type="alphaLcPeriod"/>
            </a:pPr>
            <a:r>
              <a:rPr lang="en-US" sz="1400" dirty="0">
                <a:latin typeface="Arial" panose="020B0604020202020204" pitchFamily="34" charset="0"/>
                <a:cs typeface="Arial" panose="020B0604020202020204" pitchFamily="34" charset="0"/>
              </a:rPr>
              <a:t>CFC Acquiring “prepays” for the CFC Target assets with CFC Acquiring stock on June 30, 2024; </a:t>
            </a:r>
          </a:p>
          <a:p>
            <a:pPr marL="800100" lvl="1" indent="-342900">
              <a:spcBef>
                <a:spcPts val="600"/>
              </a:spcBef>
              <a:spcAft>
                <a:spcPts val="600"/>
              </a:spcAft>
              <a:buFont typeface="+mj-lt"/>
              <a:buAutoNum type="alphaLcPeriod"/>
            </a:pPr>
            <a:r>
              <a:rPr lang="en-US" sz="1400" dirty="0">
                <a:latin typeface="Arial" panose="020B0604020202020204" pitchFamily="34" charset="0"/>
                <a:cs typeface="Arial" panose="020B0604020202020204" pitchFamily="34" charset="0"/>
              </a:rPr>
              <a:t>On April 30, 2025, CFC Target transfers the assets to CFC Acquiring, which causes CFC Target’s attributes to move and CFC Target’s tax year to end; </a:t>
            </a:r>
          </a:p>
          <a:p>
            <a:pPr marL="800100" lvl="1" indent="-342900">
              <a:spcBef>
                <a:spcPts val="600"/>
              </a:spcBef>
              <a:spcAft>
                <a:spcPts val="600"/>
              </a:spcAft>
              <a:buFont typeface="+mj-lt"/>
              <a:buAutoNum type="alphaLcPeriod"/>
            </a:pPr>
            <a:r>
              <a:rPr lang="en-US" sz="1400" dirty="0">
                <a:latin typeface="Arial" panose="020B0604020202020204" pitchFamily="34" charset="0"/>
                <a:cs typeface="Arial" panose="020B0604020202020204" pitchFamily="34" charset="0"/>
              </a:rPr>
              <a:t>CFC Target does something else on June 30, 2024, namely it distributes the CFC Acquiring stock to FP, which explains why FP owns CFC Acquiring stock; and, finally, </a:t>
            </a:r>
          </a:p>
          <a:p>
            <a:pPr marL="800100" lvl="1" indent="-342900">
              <a:spcBef>
                <a:spcPts val="600"/>
              </a:spcBef>
              <a:spcAft>
                <a:spcPts val="600"/>
              </a:spcAft>
              <a:buFont typeface="+mj-lt"/>
              <a:buAutoNum type="alphaLcPeriod"/>
            </a:pPr>
            <a:r>
              <a:rPr lang="en-US" sz="1400" dirty="0">
                <a:latin typeface="Arial" panose="020B0604020202020204" pitchFamily="34" charset="0"/>
                <a:cs typeface="Arial" panose="020B0604020202020204" pitchFamily="34" charset="0"/>
              </a:rPr>
              <a:t>CFC Target also does something else on April 30, 2025, namely it liquidates into FP, completing the reorganization.</a:t>
            </a:r>
          </a:p>
          <a:p>
            <a:pPr marL="0" lvl="1">
              <a:spcBef>
                <a:spcPts val="600"/>
              </a:spcBef>
              <a:spcAft>
                <a:spcPts val="600"/>
              </a:spcAft>
            </a:pPr>
            <a:r>
              <a:rPr lang="en-US" sz="1400" u="sng" dirty="0">
                <a:latin typeface="Arial" panose="020B0604020202020204" pitchFamily="34" charset="0"/>
                <a:cs typeface="Arial" panose="020B0604020202020204" pitchFamily="34" charset="0"/>
              </a:rPr>
              <a:t>Section 381 / GILTI ramifications under Option 3:</a:t>
            </a:r>
          </a:p>
          <a:p>
            <a:pPr marL="171450" lvl="1" indent="-1714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Contrary to Option 1, Option 3 causes CFC Target’s items of net CFC tested income for the entire 2024 year—not just from January 1 through June 30, 2024—to avoid being taken into account as GILTI. </a:t>
            </a:r>
          </a:p>
          <a:p>
            <a:pPr marL="171450" lvl="1" indent="-1714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CFC Target’s net CFC tested income from January 1 through April 30, 2025, also would not be taken into account as GILTI—CFC Target would retain its assets, and remain wholly owned by FP, until April 30, 2025, and thus there would be no US shareholder.  From May 1, 2025, onward, the items from CFC Target’s operations would be included in GILTI.</a:t>
            </a:r>
          </a:p>
        </p:txBody>
      </p:sp>
    </p:spTree>
    <p:extLst>
      <p:ext uri="{BB962C8B-B14F-4D97-AF65-F5344CB8AC3E}">
        <p14:creationId xmlns:p14="http://schemas.microsoft.com/office/powerpoint/2010/main" val="2348897244"/>
      </p:ext>
    </p:extLst>
  </p:cSld>
  <p:clrMapOvr>
    <a:masterClrMapping/>
  </p:clrMapOvr>
</p:sld>
</file>

<file path=ppt/slides/slide5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85726"/>
            <a:ext cx="10515600" cy="714376"/>
          </a:xfrm>
        </p:spPr>
        <p:txBody>
          <a:bodyPr>
            <a:noAutofit/>
          </a:bodyPr>
          <a:lstStyle/>
          <a:p>
            <a:r>
              <a:rPr lang="en-US" sz="2500" b="1" dirty="0">
                <a:latin typeface="Arial" panose="020B0604020202020204" pitchFamily="34" charset="0"/>
                <a:cs typeface="Arial" panose="020B0604020202020204" pitchFamily="34" charset="0"/>
              </a:rPr>
              <a:t>Through two doors at once: </a:t>
            </a:r>
            <a:r>
              <a:rPr lang="en-US" sz="2500" dirty="0">
                <a:latin typeface="Arial" panose="020B0604020202020204" pitchFamily="34" charset="0"/>
                <a:cs typeface="Arial" panose="020B0604020202020204" pitchFamily="34" charset="0"/>
              </a:rPr>
              <a:t>Multi-year C reorganization</a:t>
            </a:r>
            <a:br>
              <a:rPr lang="en-US" sz="400" dirty="0">
                <a:latin typeface="Arial" panose="020B0604020202020204" pitchFamily="34" charset="0"/>
                <a:cs typeface="Arial" panose="020B0604020202020204" pitchFamily="34" charset="0"/>
              </a:rPr>
            </a:br>
            <a:r>
              <a:rPr lang="en-US" sz="400" dirty="0">
                <a:latin typeface="Arial" panose="020B0604020202020204" pitchFamily="34" charset="0"/>
                <a:cs typeface="Arial" panose="020B0604020202020204" pitchFamily="34" charset="0"/>
              </a:rPr>
              <a:t> </a:t>
            </a:r>
            <a:br>
              <a:rPr lang="en-US" sz="25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Option 4</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10248899" y="6455879"/>
            <a:ext cx="1645667" cy="365125"/>
          </a:xfrm>
        </p:spPr>
        <p:txBody>
          <a:bodyPr/>
          <a:lstStyle/>
          <a:p>
            <a:fld id="{65AFAB5D-A498-4573-A847-903418A04ABF}" type="slidenum">
              <a:rPr lang="en-US" smtClean="0">
                <a:latin typeface="Arial" panose="020B0604020202020204" pitchFamily="34" charset="0"/>
                <a:cs typeface="Arial" panose="020B0604020202020204" pitchFamily="34" charset="0"/>
              </a:rPr>
              <a:t>55</a:t>
            </a:fld>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91358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12—Continued</a:t>
            </a:r>
          </a:p>
        </p:txBody>
      </p:sp>
      <p:sp>
        <p:nvSpPr>
          <p:cNvPr id="10" name="TextBox 9">
            <a:extLst>
              <a:ext uri="{FF2B5EF4-FFF2-40B4-BE49-F238E27FC236}">
                <a16:creationId xmlns:a16="http://schemas.microsoft.com/office/drawing/2014/main" id="{F6CBFB3D-1F39-3792-E46E-087546D3BA18}"/>
              </a:ext>
            </a:extLst>
          </p:cNvPr>
          <p:cNvSpPr txBox="1"/>
          <p:nvPr/>
        </p:nvSpPr>
        <p:spPr>
          <a:xfrm>
            <a:off x="363734" y="1321370"/>
            <a:ext cx="11041029" cy="2862322"/>
          </a:xfrm>
          <a:prstGeom prst="rect">
            <a:avLst/>
          </a:prstGeom>
          <a:noFill/>
        </p:spPr>
        <p:txBody>
          <a:bodyPr wrap="square">
            <a:spAutoFit/>
          </a:bodyPr>
          <a:lstStyle/>
          <a:p>
            <a:pPr>
              <a:spcBef>
                <a:spcPts val="600"/>
              </a:spcBef>
              <a:spcAft>
                <a:spcPts val="600"/>
              </a:spcAft>
            </a:pPr>
            <a:r>
              <a:rPr lang="en-US" sz="1400" b="1" u="sng" dirty="0">
                <a:latin typeface="Arial" panose="020B0604020202020204" pitchFamily="34" charset="0"/>
                <a:cs typeface="Arial" panose="020B0604020202020204" pitchFamily="34" charset="0"/>
              </a:rPr>
              <a:t>Option 4</a:t>
            </a:r>
            <a:r>
              <a:rPr lang="en-US" sz="1400" dirty="0">
                <a:latin typeface="Arial" panose="020B0604020202020204" pitchFamily="34" charset="0"/>
                <a:cs typeface="Arial" panose="020B0604020202020204" pitchFamily="34" charset="0"/>
              </a:rPr>
              <a:t>:</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Treat CFC Target as historic CFC Target until April 30, 2025, at which time it liquidates.  That is, treat the transaction exactly as a B reorganization followed by a section 332 liquidation. </a:t>
            </a:r>
          </a:p>
          <a:p>
            <a:pPr>
              <a:spcBef>
                <a:spcPts val="600"/>
              </a:spcBef>
              <a:spcAft>
                <a:spcPts val="600"/>
              </a:spcAft>
            </a:pPr>
            <a:r>
              <a:rPr lang="en-US" sz="1400" u="sng" dirty="0">
                <a:latin typeface="Arial" panose="020B0604020202020204" pitchFamily="34" charset="0"/>
                <a:cs typeface="Arial" panose="020B0604020202020204" pitchFamily="34" charset="0"/>
              </a:rPr>
              <a:t>Section 381 / GILTI ramifications under Option 4:</a:t>
            </a:r>
            <a:endParaRPr lang="en-US" sz="14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of CFC Target’s items of net CFC tested income for the 2024 year—i.e., from January 1 through December 31—would be included in USP’s GILTI for 2024, and, similarly, all of CFC Target’s items of net CFC tested income for 2025 would be included in USP’s GILTI (for the period through April 30, in CFC Target as a separate CFC; for the period starting May 1, with the CFC Target operations including in CFC Acquiring’s items).  </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This is because USP would become a US shareholder of CFC Target on June 30, 2024, in the middle of CFC Target’s tax year; and CFC Target would have a tax-year-end on December 31, 2024, and again on April 30, 2025. </a:t>
            </a:r>
          </a:p>
        </p:txBody>
      </p:sp>
    </p:spTree>
    <p:extLst>
      <p:ext uri="{BB962C8B-B14F-4D97-AF65-F5344CB8AC3E}">
        <p14:creationId xmlns:p14="http://schemas.microsoft.com/office/powerpoint/2010/main" val="4030624225"/>
      </p:ext>
    </p:extLst>
  </p:cSld>
  <p:clrMapOvr>
    <a:masterClrMapping/>
  </p:clrMapOvr>
</p:sld>
</file>

<file path=ppt/slides/slide5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a:xfrm>
            <a:off x="9191239" y="6375691"/>
            <a:ext cx="2743200" cy="365125"/>
          </a:xfrm>
        </p:spPr>
        <p:txBody>
          <a:bodyPr/>
          <a:lstStyle/>
          <a:p>
            <a:fld id="{65AFAB5D-A498-4573-A847-903418A04ABF}" type="slidenum">
              <a:rPr lang="en-US" smtClean="0">
                <a:latin typeface="Arial" panose="020B0604020202020204" pitchFamily="34" charset="0"/>
                <a:cs typeface="Arial" panose="020B0604020202020204" pitchFamily="34" charset="0"/>
              </a:rPr>
              <a:t>56</a:t>
            </a:fld>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C2978B-2489-3238-15F5-617765E37636}"/>
              </a:ext>
            </a:extLst>
          </p:cNvPr>
          <p:cNvSpPr txBox="1"/>
          <p:nvPr/>
        </p:nvSpPr>
        <p:spPr>
          <a:xfrm>
            <a:off x="363734" y="894534"/>
            <a:ext cx="11502200" cy="307777"/>
          </a:xfrm>
          <a:prstGeom prst="rect">
            <a:avLst/>
          </a:prstGeom>
          <a:solidFill>
            <a:schemeClr val="bg1">
              <a:lumMod val="95000"/>
            </a:schemeClr>
          </a:solidFill>
        </p:spPr>
        <p:txBody>
          <a:bodyPr wrap="square">
            <a:spAutoFit/>
          </a:bodyPr>
          <a:lstStyle/>
          <a:p>
            <a:pPr marL="0" indent="0" algn="just">
              <a:spcBef>
                <a:spcPts val="600"/>
              </a:spcBef>
              <a:spcAft>
                <a:spcPts val="600"/>
              </a:spcAft>
              <a:buNone/>
            </a:pPr>
            <a:r>
              <a:rPr lang="en-US" sz="1400" b="1" dirty="0">
                <a:latin typeface="Arial" panose="020B0604020202020204" pitchFamily="34" charset="0"/>
                <a:cs typeface="Arial" panose="020B0604020202020204" pitchFamily="34" charset="0"/>
              </a:rPr>
              <a:t>Example 13 – PLR 2023 39 009</a:t>
            </a:r>
          </a:p>
        </p:txBody>
      </p:sp>
      <p:sp>
        <p:nvSpPr>
          <p:cNvPr id="10" name="TextBox 9">
            <a:extLst>
              <a:ext uri="{FF2B5EF4-FFF2-40B4-BE49-F238E27FC236}">
                <a16:creationId xmlns:a16="http://schemas.microsoft.com/office/drawing/2014/main" id="{F6CBFB3D-1F39-3792-E46E-087546D3BA18}"/>
              </a:ext>
            </a:extLst>
          </p:cNvPr>
          <p:cNvSpPr txBox="1"/>
          <p:nvPr/>
        </p:nvSpPr>
        <p:spPr>
          <a:xfrm>
            <a:off x="388971" y="1330895"/>
            <a:ext cx="7184645" cy="5632311"/>
          </a:xfrm>
          <a:prstGeom prst="rect">
            <a:avLst/>
          </a:prstGeom>
          <a:noFill/>
        </p:spPr>
        <p:txBody>
          <a:bodyPr wrap="square">
            <a:spAutoFit/>
          </a:bodyPr>
          <a:lstStyle/>
          <a:p>
            <a:pPr>
              <a:spcBef>
                <a:spcPts val="600"/>
              </a:spcBef>
              <a:spcAft>
                <a:spcPts val="600"/>
              </a:spcAft>
            </a:pPr>
            <a:r>
              <a:rPr lang="en-US" sz="1400" u="sng" dirty="0">
                <a:latin typeface="Arial" panose="020B0604020202020204" pitchFamily="34" charset="0"/>
                <a:cs typeface="Arial" panose="020B0604020202020204" pitchFamily="34" charset="0"/>
              </a:rPr>
              <a:t>Facts (abbreviated)</a:t>
            </a:r>
            <a:r>
              <a:rPr lang="en-US" sz="14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Publicly traded Parent formed Resulting, with nominal consideration. Public shareholders of Parent exchanged their Parent shares for Resulting shares, with Parent’s nominal shares in Resulting being canceled (“Resulting Exchange”).</a:t>
            </a:r>
          </a:p>
          <a:p>
            <a:pPr marL="171450" indent="-1714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Some days later, Parent converted into an eligible entity (“Conversion”) and elected to be disregarded (“Election”). </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Taxpayer represented that “no planned purchase or sale of stock of Resulting during the period of time between the Resulting Exchange and the Election will be included as part of the Plan of Reorganization”</a:t>
            </a:r>
          </a:p>
          <a:p>
            <a:pPr>
              <a:spcBef>
                <a:spcPts val="600"/>
              </a:spcBef>
              <a:spcAft>
                <a:spcPts val="600"/>
              </a:spcAft>
            </a:pPr>
            <a:r>
              <a:rPr lang="en-US" sz="1400" u="sng" dirty="0">
                <a:latin typeface="Arial" panose="020B0604020202020204" pitchFamily="34" charset="0"/>
                <a:cs typeface="Arial" panose="020B0604020202020204" pitchFamily="34" charset="0"/>
              </a:rPr>
              <a:t>Rulings</a:t>
            </a:r>
            <a:r>
              <a:rPr lang="en-US" sz="1400" dirty="0">
                <a:latin typeface="Arial" panose="020B0604020202020204" pitchFamily="34" charset="0"/>
                <a:cs typeface="Arial" panose="020B0604020202020204" pitchFamily="34" charset="0"/>
              </a:rPr>
              <a:t>:</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period of time between the Resulting Exchange and the Election will not prevent the Proposed Transaction from qualifying as a reorganization under section 368(a)(1)(F).” </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“Sales or exchanges of Resulting stock during the period of time between the Resulting Exchange and the Election will not prevent the Proposed Transaction from qualifying as a reorganization under section 368(a)(1)(F).  Treas. Reg. §1.368-2(m)(1)(ii).” </a:t>
            </a:r>
          </a:p>
          <a:p>
            <a:pPr>
              <a:spcBef>
                <a:spcPts val="600"/>
              </a:spcBef>
              <a:spcAft>
                <a:spcPts val="600"/>
              </a:spcAft>
            </a:pPr>
            <a:r>
              <a:rPr lang="en-US" sz="1400" u="sng" dirty="0">
                <a:latin typeface="Arial" panose="020B0604020202020204" pitchFamily="34" charset="0"/>
                <a:cs typeface="Arial" panose="020B0604020202020204" pitchFamily="34" charset="0"/>
              </a:rPr>
              <a:t>Application of Option 1? </a:t>
            </a:r>
          </a:p>
          <a:p>
            <a:pPr marL="285750" indent="-285750">
              <a:spcBef>
                <a:spcPts val="600"/>
              </a:spcBef>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Unclear whether the ruling is applying Option 1 or is instead concluding that the taxpayer can ignore any changes in shareholders that occur “in the middle of the F.”</a:t>
            </a:r>
          </a:p>
        </p:txBody>
      </p:sp>
      <p:sp>
        <p:nvSpPr>
          <p:cNvPr id="3" name="TextBox 2">
            <a:extLst>
              <a:ext uri="{FF2B5EF4-FFF2-40B4-BE49-F238E27FC236}">
                <a16:creationId xmlns:a16="http://schemas.microsoft.com/office/drawing/2014/main" id="{8E7CB8CE-2D0B-7846-367E-53978A0C0780}"/>
              </a:ext>
            </a:extLst>
          </p:cNvPr>
          <p:cNvSpPr txBox="1"/>
          <p:nvPr/>
        </p:nvSpPr>
        <p:spPr>
          <a:xfrm>
            <a:off x="8319054" y="1262269"/>
            <a:ext cx="3299791" cy="276999"/>
          </a:xfrm>
          <a:prstGeom prst="rect">
            <a:avLst/>
          </a:prstGeom>
          <a:noFill/>
        </p:spPr>
        <p:txBody>
          <a:bodyPr wrap="square" rtlCol="0">
            <a:spAutoFit/>
          </a:bodyPr>
          <a:lstStyle/>
          <a:p>
            <a:pPr algn="ctr"/>
            <a:r>
              <a:rPr lang="en-US" sz="1200" b="1" u="sng" dirty="0">
                <a:latin typeface="Arial" panose="020B0604020202020204" pitchFamily="34" charset="0"/>
                <a:cs typeface="Arial" panose="020B0604020202020204" pitchFamily="34" charset="0"/>
              </a:rPr>
              <a:t>Resulting Exchange</a:t>
            </a:r>
          </a:p>
        </p:txBody>
      </p:sp>
      <p:sp>
        <p:nvSpPr>
          <p:cNvPr id="5" name="Rectangle 4">
            <a:extLst>
              <a:ext uri="{FF2B5EF4-FFF2-40B4-BE49-F238E27FC236}">
                <a16:creationId xmlns:a16="http://schemas.microsoft.com/office/drawing/2014/main" id="{F5E721C1-C401-FCFE-57C7-7130250B4DCC}"/>
              </a:ext>
            </a:extLst>
          </p:cNvPr>
          <p:cNvSpPr/>
          <p:nvPr/>
        </p:nvSpPr>
        <p:spPr>
          <a:xfrm>
            <a:off x="9483666" y="3092395"/>
            <a:ext cx="886273" cy="494731"/>
          </a:xfrm>
          <a:prstGeom prst="rect">
            <a:avLst/>
          </a:prstGeom>
          <a:solidFill>
            <a:schemeClr val="tx1"/>
          </a:solid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Resulting</a:t>
            </a:r>
          </a:p>
        </p:txBody>
      </p:sp>
      <p:sp>
        <p:nvSpPr>
          <p:cNvPr id="6" name="Rectangle 5">
            <a:extLst>
              <a:ext uri="{FF2B5EF4-FFF2-40B4-BE49-F238E27FC236}">
                <a16:creationId xmlns:a16="http://schemas.microsoft.com/office/drawing/2014/main" id="{D22BFC04-E244-D893-836B-82CE0473A935}"/>
              </a:ext>
            </a:extLst>
          </p:cNvPr>
          <p:cNvSpPr/>
          <p:nvPr/>
        </p:nvSpPr>
        <p:spPr>
          <a:xfrm>
            <a:off x="9274789" y="2347779"/>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Parent</a:t>
            </a:r>
          </a:p>
        </p:txBody>
      </p:sp>
      <p:sp>
        <p:nvSpPr>
          <p:cNvPr id="7" name="Oval 6">
            <a:extLst>
              <a:ext uri="{FF2B5EF4-FFF2-40B4-BE49-F238E27FC236}">
                <a16:creationId xmlns:a16="http://schemas.microsoft.com/office/drawing/2014/main" id="{022B8907-1496-2286-005C-484D31245921}"/>
              </a:ext>
            </a:extLst>
          </p:cNvPr>
          <p:cNvSpPr/>
          <p:nvPr/>
        </p:nvSpPr>
        <p:spPr>
          <a:xfrm>
            <a:off x="9069795" y="3269323"/>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1</a:t>
            </a:r>
          </a:p>
        </p:txBody>
      </p:sp>
      <p:cxnSp>
        <p:nvCxnSpPr>
          <p:cNvPr id="11" name="Straight Arrow Connector 10">
            <a:extLst>
              <a:ext uri="{FF2B5EF4-FFF2-40B4-BE49-F238E27FC236}">
                <a16:creationId xmlns:a16="http://schemas.microsoft.com/office/drawing/2014/main" id="{D9F6D49B-056B-37CD-969D-B4869618E03D}"/>
              </a:ext>
            </a:extLst>
          </p:cNvPr>
          <p:cNvCxnSpPr>
            <a:cxnSpLocks/>
          </p:cNvCxnSpPr>
          <p:nvPr/>
        </p:nvCxnSpPr>
        <p:spPr>
          <a:xfrm flipV="1">
            <a:off x="10467564" y="2176669"/>
            <a:ext cx="0" cy="1093305"/>
          </a:xfrm>
          <a:prstGeom prst="straightConnector1">
            <a:avLst/>
          </a:prstGeom>
          <a:ln>
            <a:solidFill>
              <a:srgbClr val="84A3F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82CDD2-288C-5AD7-C78B-3A0D2DF7747E}"/>
              </a:ext>
            </a:extLst>
          </p:cNvPr>
          <p:cNvSpPr txBox="1"/>
          <p:nvPr/>
        </p:nvSpPr>
        <p:spPr>
          <a:xfrm>
            <a:off x="7725197" y="3449401"/>
            <a:ext cx="1724018" cy="215444"/>
          </a:xfrm>
          <a:prstGeom prst="rect">
            <a:avLst/>
          </a:prstGeom>
          <a:noFill/>
        </p:spPr>
        <p:txBody>
          <a:bodyPr wrap="square" rtlCol="0">
            <a:spAutoFit/>
          </a:bodyPr>
          <a:lstStyle/>
          <a:p>
            <a:pPr algn="r"/>
            <a:r>
              <a:rPr lang="en-US" sz="800" dirty="0">
                <a:solidFill>
                  <a:srgbClr val="84A3FE"/>
                </a:solidFill>
                <a:latin typeface="Arial" panose="020B0604020202020204" pitchFamily="34" charset="0"/>
                <a:cs typeface="Arial" panose="020B0604020202020204" pitchFamily="34" charset="0"/>
              </a:rPr>
              <a:t>Parent forms Resulting</a:t>
            </a:r>
          </a:p>
        </p:txBody>
      </p:sp>
      <p:sp>
        <p:nvSpPr>
          <p:cNvPr id="13" name="TextBox 12">
            <a:extLst>
              <a:ext uri="{FF2B5EF4-FFF2-40B4-BE49-F238E27FC236}">
                <a16:creationId xmlns:a16="http://schemas.microsoft.com/office/drawing/2014/main" id="{86451085-324E-DFBF-FFB0-9BF2CB069217}"/>
              </a:ext>
            </a:extLst>
          </p:cNvPr>
          <p:cNvSpPr txBox="1"/>
          <p:nvPr/>
        </p:nvSpPr>
        <p:spPr>
          <a:xfrm>
            <a:off x="10478541" y="2035136"/>
            <a:ext cx="1196754" cy="21544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Resulting stock</a:t>
            </a:r>
            <a:endParaRPr lang="en-US" sz="800" i="1" u="sng" dirty="0">
              <a:solidFill>
                <a:srgbClr val="84A3FE"/>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FF040982-4636-9415-079B-870444F909D7}"/>
              </a:ext>
            </a:extLst>
          </p:cNvPr>
          <p:cNvSpPr/>
          <p:nvPr/>
        </p:nvSpPr>
        <p:spPr>
          <a:xfrm>
            <a:off x="9685683" y="1643272"/>
            <a:ext cx="962025" cy="515393"/>
          </a:xfrm>
          <a:prstGeom prst="ellipse">
            <a:avLst/>
          </a:prstGeom>
          <a:solidFill>
            <a:schemeClr val="bg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Public</a:t>
            </a:r>
          </a:p>
        </p:txBody>
      </p:sp>
      <p:cxnSp>
        <p:nvCxnSpPr>
          <p:cNvPr id="17" name="Connector: Elbow 16">
            <a:extLst>
              <a:ext uri="{FF2B5EF4-FFF2-40B4-BE49-F238E27FC236}">
                <a16:creationId xmlns:a16="http://schemas.microsoft.com/office/drawing/2014/main" id="{61A90A91-40CF-48CD-E617-AD41C8463D90}"/>
              </a:ext>
            </a:extLst>
          </p:cNvPr>
          <p:cNvCxnSpPr>
            <a:stCxn id="6" idx="2"/>
            <a:endCxn id="5" idx="0"/>
          </p:cNvCxnSpPr>
          <p:nvPr/>
        </p:nvCxnSpPr>
        <p:spPr>
          <a:xfrm rot="16200000" flipH="1">
            <a:off x="9697422" y="2863013"/>
            <a:ext cx="249885" cy="208877"/>
          </a:xfrm>
          <a:prstGeom prst="bentConnector3">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CB86AE9-25DF-88FE-D770-844E8C06B117}"/>
              </a:ext>
            </a:extLst>
          </p:cNvPr>
          <p:cNvCxnSpPr>
            <a:cxnSpLocks/>
            <a:stCxn id="15" idx="4"/>
            <a:endCxn id="6" idx="0"/>
          </p:cNvCxnSpPr>
          <p:nvPr/>
        </p:nvCxnSpPr>
        <p:spPr>
          <a:xfrm rot="5400000">
            <a:off x="9847754" y="2028837"/>
            <a:ext cx="189114" cy="448770"/>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841F771-373F-BB0F-9A91-0BC4DF87E6A1}"/>
              </a:ext>
            </a:extLst>
          </p:cNvPr>
          <p:cNvSpPr/>
          <p:nvPr/>
        </p:nvSpPr>
        <p:spPr>
          <a:xfrm>
            <a:off x="10665857" y="2501940"/>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t>
            </a:r>
          </a:p>
        </p:txBody>
      </p:sp>
      <p:sp>
        <p:nvSpPr>
          <p:cNvPr id="22" name="TextBox 21">
            <a:extLst>
              <a:ext uri="{FF2B5EF4-FFF2-40B4-BE49-F238E27FC236}">
                <a16:creationId xmlns:a16="http://schemas.microsoft.com/office/drawing/2014/main" id="{87FB6E5D-4616-6FEC-BBFB-D8A3BC9161E8}"/>
              </a:ext>
            </a:extLst>
          </p:cNvPr>
          <p:cNvSpPr txBox="1"/>
          <p:nvPr/>
        </p:nvSpPr>
        <p:spPr>
          <a:xfrm>
            <a:off x="10488350" y="3009585"/>
            <a:ext cx="1196754" cy="21544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Parent stock</a:t>
            </a:r>
            <a:endParaRPr lang="en-US" sz="800" i="1" u="sng" dirty="0">
              <a:solidFill>
                <a:srgbClr val="84A3FE"/>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D2DFD3C-5472-6F46-A3F2-6E8F33A36C8C}"/>
              </a:ext>
            </a:extLst>
          </p:cNvPr>
          <p:cNvSpPr/>
          <p:nvPr/>
        </p:nvSpPr>
        <p:spPr>
          <a:xfrm>
            <a:off x="9665622" y="5156827"/>
            <a:ext cx="886273" cy="494731"/>
          </a:xfrm>
          <a:prstGeom prst="rect">
            <a:avLst/>
          </a:prstGeom>
          <a:solidFill>
            <a:schemeClr val="tx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Resulting</a:t>
            </a:r>
          </a:p>
        </p:txBody>
      </p:sp>
      <p:sp>
        <p:nvSpPr>
          <p:cNvPr id="27" name="Rectangle 26">
            <a:extLst>
              <a:ext uri="{FF2B5EF4-FFF2-40B4-BE49-F238E27FC236}">
                <a16:creationId xmlns:a16="http://schemas.microsoft.com/office/drawing/2014/main" id="{4BAFE34B-35EC-3B40-D5DF-86339A20BE50}"/>
              </a:ext>
            </a:extLst>
          </p:cNvPr>
          <p:cNvSpPr/>
          <p:nvPr/>
        </p:nvSpPr>
        <p:spPr>
          <a:xfrm>
            <a:off x="9668366" y="5872025"/>
            <a:ext cx="886273" cy="494731"/>
          </a:xfrm>
          <a:prstGeom prst="rect">
            <a:avLst/>
          </a:prstGeom>
          <a:solidFill>
            <a:srgbClr val="62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Parent</a:t>
            </a:r>
          </a:p>
        </p:txBody>
      </p:sp>
      <p:sp>
        <p:nvSpPr>
          <p:cNvPr id="28" name="Oval 27">
            <a:extLst>
              <a:ext uri="{FF2B5EF4-FFF2-40B4-BE49-F238E27FC236}">
                <a16:creationId xmlns:a16="http://schemas.microsoft.com/office/drawing/2014/main" id="{409C8255-2228-09C1-E385-6E2386773F7D}"/>
              </a:ext>
            </a:extLst>
          </p:cNvPr>
          <p:cNvSpPr/>
          <p:nvPr/>
        </p:nvSpPr>
        <p:spPr>
          <a:xfrm>
            <a:off x="9629928" y="4494140"/>
            <a:ext cx="962025" cy="515393"/>
          </a:xfrm>
          <a:prstGeom prst="ellipse">
            <a:avLst/>
          </a:prstGeom>
          <a:solidFill>
            <a:schemeClr val="bg2"/>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Public</a:t>
            </a:r>
          </a:p>
        </p:txBody>
      </p:sp>
      <p:sp>
        <p:nvSpPr>
          <p:cNvPr id="30" name="Oval 29">
            <a:extLst>
              <a:ext uri="{FF2B5EF4-FFF2-40B4-BE49-F238E27FC236}">
                <a16:creationId xmlns:a16="http://schemas.microsoft.com/office/drawing/2014/main" id="{CFCE1C9B-A16F-52EB-F0BB-289B30770699}"/>
              </a:ext>
            </a:extLst>
          </p:cNvPr>
          <p:cNvSpPr/>
          <p:nvPr/>
        </p:nvSpPr>
        <p:spPr>
          <a:xfrm>
            <a:off x="10750075" y="5966140"/>
            <a:ext cx="223300" cy="169640"/>
          </a:xfrm>
          <a:prstGeom prst="ellipse">
            <a:avLst/>
          </a:prstGeom>
          <a:solidFill>
            <a:srgbClr val="83A2F9"/>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3</a:t>
            </a:r>
          </a:p>
        </p:txBody>
      </p:sp>
      <p:sp>
        <p:nvSpPr>
          <p:cNvPr id="31" name="TextBox 30">
            <a:extLst>
              <a:ext uri="{FF2B5EF4-FFF2-40B4-BE49-F238E27FC236}">
                <a16:creationId xmlns:a16="http://schemas.microsoft.com/office/drawing/2014/main" id="{3C3A02D6-4D29-B543-706A-A876FAEFB148}"/>
              </a:ext>
            </a:extLst>
          </p:cNvPr>
          <p:cNvSpPr txBox="1"/>
          <p:nvPr/>
        </p:nvSpPr>
        <p:spPr>
          <a:xfrm>
            <a:off x="10657315" y="6145475"/>
            <a:ext cx="1196754" cy="215444"/>
          </a:xfrm>
          <a:prstGeom prst="rect">
            <a:avLst/>
          </a:prstGeom>
          <a:noFill/>
        </p:spPr>
        <p:txBody>
          <a:bodyPr wrap="square" rtlCol="0">
            <a:spAutoFit/>
          </a:bodyPr>
          <a:lstStyle/>
          <a:p>
            <a:r>
              <a:rPr lang="en-US" sz="800" dirty="0">
                <a:solidFill>
                  <a:srgbClr val="84A3FE"/>
                </a:solidFill>
                <a:latin typeface="Arial" panose="020B0604020202020204" pitchFamily="34" charset="0"/>
                <a:cs typeface="Arial" panose="020B0604020202020204" pitchFamily="34" charset="0"/>
              </a:rPr>
              <a:t>Conversion / Election</a:t>
            </a:r>
            <a:endParaRPr lang="en-US" sz="800" i="1" u="sng" dirty="0">
              <a:solidFill>
                <a:srgbClr val="84A3FE"/>
              </a:solidFill>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5D07DDC0-9943-0C8A-F853-82D0A95A41FE}"/>
              </a:ext>
            </a:extLst>
          </p:cNvPr>
          <p:cNvCxnSpPr>
            <a:stCxn id="28" idx="4"/>
            <a:endCxn id="26" idx="0"/>
          </p:cNvCxnSpPr>
          <p:nvPr/>
        </p:nvCxnSpPr>
        <p:spPr>
          <a:xfrm flipH="1">
            <a:off x="10108759" y="5009533"/>
            <a:ext cx="2182" cy="147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2507452-7ABD-CAD8-3027-A1D0C63D3E66}"/>
              </a:ext>
            </a:extLst>
          </p:cNvPr>
          <p:cNvCxnSpPr>
            <a:stCxn id="26" idx="2"/>
            <a:endCxn id="27" idx="0"/>
          </p:cNvCxnSpPr>
          <p:nvPr/>
        </p:nvCxnSpPr>
        <p:spPr>
          <a:xfrm>
            <a:off x="10108759" y="5651558"/>
            <a:ext cx="2744" cy="220467"/>
          </a:xfrm>
          <a:prstGeom prst="line">
            <a:avLst/>
          </a:prstGeom>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70935F78-07A9-56DB-FDD8-AF2D304CE355}"/>
              </a:ext>
            </a:extLst>
          </p:cNvPr>
          <p:cNvSpPr/>
          <p:nvPr/>
        </p:nvSpPr>
        <p:spPr>
          <a:xfrm>
            <a:off x="9696189" y="5896323"/>
            <a:ext cx="847725" cy="438078"/>
          </a:xfrm>
          <a:prstGeom prst="ellipse">
            <a:avLst/>
          </a:prstGeom>
          <a:noFill/>
          <a:ln w="38100">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7F0886A-4C96-7051-BA2E-9E1797321FB3}"/>
              </a:ext>
            </a:extLst>
          </p:cNvPr>
          <p:cNvSpPr txBox="1"/>
          <p:nvPr/>
        </p:nvSpPr>
        <p:spPr>
          <a:xfrm>
            <a:off x="8401878" y="4048538"/>
            <a:ext cx="3299791" cy="276999"/>
          </a:xfrm>
          <a:prstGeom prst="rect">
            <a:avLst/>
          </a:prstGeom>
          <a:noFill/>
        </p:spPr>
        <p:txBody>
          <a:bodyPr wrap="square" rtlCol="0">
            <a:spAutoFit/>
          </a:bodyPr>
          <a:lstStyle/>
          <a:p>
            <a:pPr algn="ctr"/>
            <a:r>
              <a:rPr lang="en-US" sz="1200" b="1" u="sng" dirty="0">
                <a:latin typeface="Arial" panose="020B0604020202020204" pitchFamily="34" charset="0"/>
                <a:cs typeface="Arial" panose="020B0604020202020204" pitchFamily="34" charset="0"/>
              </a:rPr>
              <a:t>Conversion / Election</a:t>
            </a:r>
          </a:p>
        </p:txBody>
      </p:sp>
      <p:sp>
        <p:nvSpPr>
          <p:cNvPr id="16" name="Title 1">
            <a:extLst>
              <a:ext uri="{FF2B5EF4-FFF2-40B4-BE49-F238E27FC236}">
                <a16:creationId xmlns:a16="http://schemas.microsoft.com/office/drawing/2014/main" id="{531E7FC2-6B26-84F6-5D3B-34779AFE060A}"/>
              </a:ext>
            </a:extLst>
          </p:cNvPr>
          <p:cNvSpPr txBox="1">
            <a:spLocks/>
          </p:cNvSpPr>
          <p:nvPr/>
        </p:nvSpPr>
        <p:spPr>
          <a:xfrm>
            <a:off x="285750" y="184151"/>
            <a:ext cx="11220450" cy="6159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2500" b="1" dirty="0">
                <a:latin typeface="Arial" panose="020B0604020202020204" pitchFamily="34" charset="0"/>
                <a:cs typeface="Arial" panose="020B0604020202020204" pitchFamily="34" charset="0"/>
              </a:rPr>
              <a:t>Through two doors at once: </a:t>
            </a:r>
            <a:r>
              <a:rPr lang="en-US" sz="2500" dirty="0">
                <a:latin typeface="Arial" panose="020B0604020202020204" pitchFamily="34" charset="0"/>
                <a:cs typeface="Arial" panose="020B0604020202020204" pitchFamily="34" charset="0"/>
              </a:rPr>
              <a:t>F reorganization of public company</a:t>
            </a:r>
          </a:p>
        </p:txBody>
      </p:sp>
    </p:spTree>
    <p:extLst>
      <p:ext uri="{BB962C8B-B14F-4D97-AF65-F5344CB8AC3E}">
        <p14:creationId xmlns:p14="http://schemas.microsoft.com/office/powerpoint/2010/main" val="2063253780"/>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Simultaneity</a:t>
            </a:r>
          </a:p>
        </p:txBody>
      </p:sp>
      <p:sp>
        <p:nvSpPr>
          <p:cNvPr id="3" name="Content Placeholder 2">
            <a:extLst>
              <a:ext uri="{FF2B5EF4-FFF2-40B4-BE49-F238E27FC236}">
                <a16:creationId xmlns:a16="http://schemas.microsoft.com/office/drawing/2014/main" id="{1C05B943-1E5B-CDE3-3D12-DDD78761CF56}"/>
              </a:ext>
            </a:extLst>
          </p:cNvPr>
          <p:cNvSpPr>
            <a:spLocks noGrp="1"/>
          </p:cNvSpPr>
          <p:nvPr>
            <p:ph idx="1"/>
          </p:nvPr>
        </p:nvSpPr>
        <p:spPr>
          <a:xfrm>
            <a:off x="485774" y="1133475"/>
            <a:ext cx="11344275" cy="5043488"/>
          </a:xfrm>
        </p:spPr>
        <p:txBody>
          <a:bodyPr>
            <a:noAutofit/>
          </a:bodyPr>
          <a:lstStyle/>
          <a:p>
            <a:pPr>
              <a:spcBef>
                <a:spcPts val="600"/>
              </a:spcBef>
            </a:pPr>
            <a:r>
              <a:rPr lang="en-US" sz="1900" dirty="0">
                <a:latin typeface="Arial" panose="020B0604020202020204" pitchFamily="34" charset="0"/>
                <a:cs typeface="Arial" panose="020B0604020202020204" pitchFamily="34" charset="0"/>
              </a:rPr>
              <a:t>Ordering, for tax purposes, events that occur within a simultaneous instant in the real world (at least for people moving at the same speed) is so commonplace as to not raise eyebrows in many cases</a:t>
            </a:r>
          </a:p>
          <a:p>
            <a:pPr lvl="1">
              <a:spcBef>
                <a:spcPts val="600"/>
              </a:spcBef>
            </a:pPr>
            <a:r>
              <a:rPr lang="en-US" sz="1900" dirty="0">
                <a:latin typeface="Arial" panose="020B0604020202020204" pitchFamily="34" charset="0"/>
                <a:cs typeface="Arial" panose="020B0604020202020204" pitchFamily="34" charset="0"/>
              </a:rPr>
              <a:t>In a merger, all the rights and obligations of the parties change in an instant, but the tax law separates the transaction into a section 361(a) exchange followed by a section 361(c) distribution / section 354 exchange, all of which occur within the instant</a:t>
            </a:r>
          </a:p>
          <a:p>
            <a:pPr marL="457200" lvl="1" indent="0">
              <a:spcBef>
                <a:spcPts val="600"/>
              </a:spcBef>
              <a:buNone/>
            </a:pPr>
            <a:endParaRPr lang="en-US" sz="1900" dirty="0">
              <a:latin typeface="Arial" panose="020B0604020202020204" pitchFamily="34" charset="0"/>
              <a:cs typeface="Arial" panose="020B0604020202020204" pitchFamily="34" charset="0"/>
            </a:endParaRPr>
          </a:p>
          <a:p>
            <a:pPr lvl="1">
              <a:spcBef>
                <a:spcPts val="600"/>
              </a:spcBef>
            </a:pPr>
            <a:r>
              <a:rPr lang="en-US" sz="1900" dirty="0">
                <a:latin typeface="Arial" panose="020B0604020202020204" pitchFamily="34" charset="0"/>
                <a:cs typeface="Arial" panose="020B0604020202020204" pitchFamily="34" charset="0"/>
              </a:rPr>
              <a:t>In a conversion, or a check-the-box election, of an entity that is classified as a corporation to an entity that defaults to being classified as a partnership, within an instant the corporation distributes its assets in liquidation and cancels its stock, and the former shareholders contribute the assets to a new partnership in exchange for interests</a:t>
            </a:r>
          </a:p>
          <a:p>
            <a:pPr lvl="1">
              <a:spcBef>
                <a:spcPts val="600"/>
              </a:spcBef>
            </a:pPr>
            <a:endParaRPr lang="en-US" sz="1900" dirty="0">
              <a:latin typeface="Arial" panose="020B0604020202020204" pitchFamily="34" charset="0"/>
              <a:cs typeface="Arial" panose="020B0604020202020204" pitchFamily="34" charset="0"/>
            </a:endParaRPr>
          </a:p>
          <a:p>
            <a:pPr lvl="1">
              <a:spcBef>
                <a:spcPts val="600"/>
              </a:spcBef>
            </a:pPr>
            <a:r>
              <a:rPr lang="en-US" sz="1900" dirty="0">
                <a:latin typeface="Arial" panose="020B0604020202020204" pitchFamily="34" charset="0"/>
                <a:cs typeface="Arial" panose="020B0604020202020204" pitchFamily="34" charset="0"/>
              </a:rPr>
              <a:t>In a dividend-equivalent section 304 transaction, although the rights of the parties change within the instant of the stock sale, the tax law deems a contribution in exchange for shares followed by a redemption of the shares</a:t>
            </a:r>
          </a:p>
          <a:p>
            <a:pPr lvl="2">
              <a:spcBef>
                <a:spcPts val="600"/>
              </a:spcBef>
            </a:pPr>
            <a:r>
              <a:rPr lang="en-US" sz="1900" dirty="0">
                <a:latin typeface="Arial" panose="020B0604020202020204" pitchFamily="34" charset="0"/>
                <a:cs typeface="Arial" panose="020B0604020202020204" pitchFamily="34" charset="0"/>
              </a:rPr>
              <a:t>Moreover, not just these transactions, but also adjustments, happen within the instant—the seller’s basis in the deemed issued shares of acquiring tax a basis under Treas. Reg. 1.358-2, and the basis in such shares leaps to other shares under Treas. Reg. 1.302-2(d), all within the same instant  </a:t>
            </a:r>
          </a:p>
          <a:p>
            <a:pPr lvl="1">
              <a:spcBef>
                <a:spcPts val="600"/>
              </a:spcBef>
            </a:pPr>
            <a:endParaRPr lang="en-US" sz="1900" dirty="0">
              <a:latin typeface="Arial" panose="020B0604020202020204" pitchFamily="34" charset="0"/>
              <a:cs typeface="Arial" panose="020B0604020202020204" pitchFamily="34" charset="0"/>
            </a:endParaRPr>
          </a:p>
          <a:p>
            <a:pPr marL="457200" lvl="1" indent="0">
              <a:spcBef>
                <a:spcPts val="600"/>
              </a:spcBef>
              <a:buNone/>
            </a:pPr>
            <a:endParaRPr lang="en-US" sz="1900" dirty="0">
              <a:latin typeface="Arial" panose="020B0604020202020204" pitchFamily="34" charset="0"/>
              <a:cs typeface="Arial" panose="020B0604020202020204" pitchFamily="34" charset="0"/>
            </a:endParaRPr>
          </a:p>
          <a:p>
            <a:pPr lvl="1">
              <a:spcBef>
                <a:spcPts val="600"/>
              </a:spcBef>
            </a:pPr>
            <a:endParaRPr lang="en-US" sz="19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6</a:t>
            </a:fld>
            <a:endParaRPr lang="en-US"/>
          </a:p>
        </p:txBody>
      </p:sp>
    </p:spTree>
    <p:extLst>
      <p:ext uri="{BB962C8B-B14F-4D97-AF65-F5344CB8AC3E}">
        <p14:creationId xmlns:p14="http://schemas.microsoft.com/office/powerpoint/2010/main" val="3914736392"/>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Simultaneity</a:t>
            </a:r>
          </a:p>
        </p:txBody>
      </p:sp>
      <p:sp>
        <p:nvSpPr>
          <p:cNvPr id="3" name="Content Placeholder 2">
            <a:extLst>
              <a:ext uri="{FF2B5EF4-FFF2-40B4-BE49-F238E27FC236}">
                <a16:creationId xmlns:a16="http://schemas.microsoft.com/office/drawing/2014/main" id="{1C05B943-1E5B-CDE3-3D12-DDD78761CF56}"/>
              </a:ext>
            </a:extLst>
          </p:cNvPr>
          <p:cNvSpPr>
            <a:spLocks noGrp="1"/>
          </p:cNvSpPr>
          <p:nvPr>
            <p:ph idx="1"/>
          </p:nvPr>
        </p:nvSpPr>
        <p:spPr>
          <a:xfrm>
            <a:off x="485774" y="1133475"/>
            <a:ext cx="11344275" cy="5043488"/>
          </a:xfrm>
        </p:spPr>
        <p:txBody>
          <a:bodyPr>
            <a:normAutofit lnSpcReduction="10000"/>
          </a:bodyPr>
          <a:lstStyle/>
          <a:p>
            <a:pPr>
              <a:spcBef>
                <a:spcPts val="600"/>
              </a:spcBef>
            </a:pPr>
            <a:r>
              <a:rPr lang="en-US" sz="2000" i="1" dirty="0" err="1">
                <a:latin typeface="Arial" panose="020B0604020202020204" pitchFamily="34" charset="0"/>
                <a:cs typeface="Arial" panose="020B0604020202020204" pitchFamily="34" charset="0"/>
              </a:rPr>
              <a:t>Kniffen</a:t>
            </a:r>
            <a:r>
              <a:rPr lang="en-US" sz="2000" i="1" dirty="0">
                <a:latin typeface="Arial" panose="020B0604020202020204" pitchFamily="34" charset="0"/>
                <a:cs typeface="Arial" panose="020B0604020202020204" pitchFamily="34" charset="0"/>
              </a:rPr>
              <a:t> v. Commissioner</a:t>
            </a:r>
            <a:r>
              <a:rPr lang="en-US" sz="2000" dirty="0">
                <a:latin typeface="Arial" panose="020B0604020202020204" pitchFamily="34" charset="0"/>
                <a:cs typeface="Arial" panose="020B0604020202020204" pitchFamily="34" charset="0"/>
              </a:rPr>
              <a:t>, 39 T.C. 553 (1962) is an interesting case.  In the transaction, an individual operated a sole proprietorship and owned a corporation that operated its own business.  The sole proprietorship had debt owning to the corporation.  The taxpayer contributed the sole proprietorship to the corporation. </a:t>
            </a:r>
          </a:p>
          <a:p>
            <a:pPr>
              <a:spcBef>
                <a:spcPts val="600"/>
              </a:spcBef>
            </a:pPr>
            <a:r>
              <a:rPr lang="en-US" sz="2000" dirty="0">
                <a:latin typeface="Arial" panose="020B0604020202020204" pitchFamily="34" charset="0"/>
                <a:cs typeface="Arial" panose="020B0604020202020204" pitchFamily="34" charset="0"/>
              </a:rPr>
              <a:t>In finding that section 357(c) applied, the Court held</a:t>
            </a:r>
          </a:p>
          <a:p>
            <a:pPr lvl="1">
              <a:spcBef>
                <a:spcPts val="600"/>
              </a:spcBef>
            </a:pPr>
            <a:r>
              <a:rPr lang="en-US" sz="2000" dirty="0">
                <a:latin typeface="Arial" panose="020B0604020202020204" pitchFamily="34" charset="0"/>
                <a:cs typeface="Arial" panose="020B0604020202020204" pitchFamily="34" charset="0"/>
              </a:rPr>
              <a:t>“Where, as here, a debtor transfers his debt obligation to his creditor for a valid consideration, the interests of the two parties are merged and the indebtedness immediately is extinguished.  * * *  The $44,625.79 liability owing by [the taxpayer] to the corporation could not have been discharged had it not been that [the corporation] first </a:t>
            </a:r>
            <a:r>
              <a:rPr lang="en-US" sz="2000" b="1" i="1" dirty="0">
                <a:latin typeface="Arial" panose="020B0604020202020204" pitchFamily="34" charset="0"/>
                <a:cs typeface="Arial" panose="020B0604020202020204" pitchFamily="34" charset="0"/>
              </a:rPr>
              <a:t>assumed</a:t>
            </a:r>
            <a:r>
              <a:rPr lang="en-US" sz="2000" dirty="0">
                <a:latin typeface="Arial" panose="020B0604020202020204" pitchFamily="34" charset="0"/>
                <a:cs typeface="Arial" panose="020B0604020202020204" pitchFamily="34" charset="0"/>
              </a:rPr>
              <a:t> it.  Absent the assumption, the interests of the parties would not have merged and the indebtedness would not have been extinguished.  [Emphasis in original.]”</a:t>
            </a:r>
          </a:p>
          <a:p>
            <a:pPr>
              <a:spcBef>
                <a:spcPts val="600"/>
              </a:spcBef>
            </a:pPr>
            <a:r>
              <a:rPr lang="en-US" sz="2000" dirty="0">
                <a:latin typeface="Arial" panose="020B0604020202020204" pitchFamily="34" charset="0"/>
                <a:cs typeface="Arial" panose="020B0604020202020204" pitchFamily="34" charset="0"/>
              </a:rPr>
              <a:t>The Court, in a sense, acknowledges the elimination of the debt is a single instantaneous event, but still provides an order for the tax law to apply to</a:t>
            </a:r>
          </a:p>
          <a:p>
            <a:pPr lvl="1">
              <a:spcBef>
                <a:spcPts val="600"/>
              </a:spcBef>
            </a:pPr>
            <a:r>
              <a:rPr lang="en-US" sz="2000" dirty="0">
                <a:latin typeface="Arial" panose="020B0604020202020204" pitchFamily="34" charset="0"/>
                <a:cs typeface="Arial" panose="020B0604020202020204" pitchFamily="34" charset="0"/>
              </a:rPr>
              <a:t>Consider a C or D reorganization, where the target corporation is a creditor of the acquiring corporation, and thus the debt goes away in the reorganization.  Under </a:t>
            </a:r>
            <a:r>
              <a:rPr lang="en-US" sz="2000" dirty="0" err="1">
                <a:latin typeface="Arial" panose="020B0604020202020204" pitchFamily="34" charset="0"/>
                <a:cs typeface="Arial" panose="020B0604020202020204" pitchFamily="34" charset="0"/>
              </a:rPr>
              <a:t>Kniffen</a:t>
            </a:r>
            <a:r>
              <a:rPr lang="en-US" sz="2000" dirty="0">
                <a:latin typeface="Arial" panose="020B0604020202020204" pitchFamily="34" charset="0"/>
                <a:cs typeface="Arial" panose="020B0604020202020204" pitchFamily="34" charset="0"/>
              </a:rPr>
              <a:t>, does the acquiring corporation as first “acquire” the creditor position before such asset goes away, thus allowing the creditor position to be in the numerator for “substantially all” purposes?</a:t>
            </a:r>
          </a:p>
          <a:p>
            <a:pPr marL="457200" lvl="1" indent="0">
              <a:spcBef>
                <a:spcPts val="600"/>
              </a:spcBef>
              <a:buNone/>
            </a:pPr>
            <a:endParaRPr lang="en-US" sz="2000" dirty="0">
              <a:latin typeface="Arial" panose="020B0604020202020204" pitchFamily="34" charset="0"/>
              <a:cs typeface="Arial" panose="020B0604020202020204" pitchFamily="34" charset="0"/>
            </a:endParaRPr>
          </a:p>
          <a:p>
            <a:pPr lvl="1">
              <a:spcBef>
                <a:spcPts val="600"/>
              </a:spcBef>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7</a:t>
            </a:fld>
            <a:endParaRPr lang="en-US"/>
          </a:p>
        </p:txBody>
      </p:sp>
    </p:spTree>
    <p:extLst>
      <p:ext uri="{BB962C8B-B14F-4D97-AF65-F5344CB8AC3E}">
        <p14:creationId xmlns:p14="http://schemas.microsoft.com/office/powerpoint/2010/main" val="2164141855"/>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Simultaneity</a:t>
            </a:r>
            <a:r>
              <a:rPr lang="en-US" dirty="0">
                <a:latin typeface="Arial" panose="020B0604020202020204" pitchFamily="34" charset="0"/>
                <a:cs typeface="Arial" panose="020B0604020202020204" pitchFamily="34" charset="0"/>
              </a:rPr>
              <a:t>: Section 331 liquidation </a:t>
            </a:r>
          </a:p>
        </p:txBody>
      </p:sp>
      <p:sp>
        <p:nvSpPr>
          <p:cNvPr id="3" name="Content Placeholder 2">
            <a:extLst>
              <a:ext uri="{FF2B5EF4-FFF2-40B4-BE49-F238E27FC236}">
                <a16:creationId xmlns:a16="http://schemas.microsoft.com/office/drawing/2014/main" id="{1C05B943-1E5B-CDE3-3D12-DDD78761CF56}"/>
              </a:ext>
            </a:extLst>
          </p:cNvPr>
          <p:cNvSpPr>
            <a:spLocks noGrp="1"/>
          </p:cNvSpPr>
          <p:nvPr>
            <p:ph idx="1"/>
          </p:nvPr>
        </p:nvSpPr>
        <p:spPr>
          <a:xfrm>
            <a:off x="422094" y="1413993"/>
            <a:ext cx="6457113" cy="5444007"/>
          </a:xfrm>
        </p:spPr>
        <p:txBody>
          <a:bodyPr>
            <a:noAutofit/>
          </a:bodyPr>
          <a:lstStyle/>
          <a:p>
            <a:pPr marL="0" indent="0">
              <a:lnSpc>
                <a:spcPct val="100000"/>
              </a:lnSpc>
              <a:spcBef>
                <a:spcPts val="600"/>
              </a:spcBef>
              <a:spcAft>
                <a:spcPts val="600"/>
              </a:spcAft>
              <a:buNone/>
            </a:pPr>
            <a:r>
              <a:rPr lang="en-US" sz="1500" u="sng" dirty="0">
                <a:latin typeface="Arial" panose="020B0604020202020204" pitchFamily="34" charset="0"/>
                <a:cs typeface="Arial" panose="020B0604020202020204" pitchFamily="34" charset="0"/>
              </a:rPr>
              <a:t>Facts</a:t>
            </a:r>
            <a:r>
              <a:rPr lang="en-US" sz="1500" dirty="0">
                <a:latin typeface="Arial" panose="020B0604020202020204" pitchFamily="34" charset="0"/>
                <a:cs typeface="Arial" panose="020B0604020202020204" pitchFamily="34" charset="0"/>
              </a:rPr>
              <a:t>:</a:t>
            </a: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US Corp owns 100% of CFC 1 and 70% of CFC 2; CFC1 owns the remaining 30% of CFC 2.  CFC 2 converts to a limited partnership (default classification is disregarded entity) such that CFC 2 is deemed to liquidate and thereafter spring to life as a partnership for US tax purposes.</a:t>
            </a:r>
          </a:p>
          <a:p>
            <a:pPr marL="0" indent="0">
              <a:lnSpc>
                <a:spcPct val="100000"/>
              </a:lnSpc>
              <a:spcBef>
                <a:spcPts val="600"/>
              </a:spcBef>
              <a:spcAft>
                <a:spcPts val="600"/>
              </a:spcAft>
              <a:buNone/>
            </a:pPr>
            <a:r>
              <a:rPr lang="en-US" sz="1500" u="sng" dirty="0">
                <a:latin typeface="Arial" panose="020B0604020202020204" pitchFamily="34" charset="0"/>
                <a:cs typeface="Arial" panose="020B0604020202020204" pitchFamily="34" charset="0"/>
              </a:rPr>
              <a:t>Sequencing of sections 331 and 336 gain or loss?  </a:t>
            </a: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Liquidating corporation described as recognizing gain or loss “on the </a:t>
            </a:r>
            <a:r>
              <a:rPr lang="en-US" sz="1500" b="1" i="1" dirty="0">
                <a:latin typeface="Arial" panose="020B0604020202020204" pitchFamily="34" charset="0"/>
                <a:cs typeface="Arial" panose="020B0604020202020204" pitchFamily="34" charset="0"/>
              </a:rPr>
              <a:t>distribution</a:t>
            </a:r>
            <a:r>
              <a:rPr lang="en-US" sz="1500" dirty="0">
                <a:latin typeface="Arial" panose="020B0604020202020204" pitchFamily="34" charset="0"/>
                <a:cs typeface="Arial" panose="020B0604020202020204" pitchFamily="34" charset="0"/>
              </a:rPr>
              <a:t> of [its] property…</a:t>
            </a:r>
            <a:r>
              <a:rPr lang="en-US" sz="1500" b="1" i="1" dirty="0">
                <a:latin typeface="Arial" panose="020B0604020202020204" pitchFamily="34" charset="0"/>
                <a:cs typeface="Arial" panose="020B0604020202020204" pitchFamily="34" charset="0"/>
              </a:rPr>
              <a:t>as if </a:t>
            </a:r>
            <a:r>
              <a:rPr lang="en-US" sz="1500" dirty="0">
                <a:latin typeface="Arial" panose="020B0604020202020204" pitchFamily="34" charset="0"/>
                <a:cs typeface="Arial" panose="020B0604020202020204" pitchFamily="34" charset="0"/>
              </a:rPr>
              <a:t>such property were sold to the </a:t>
            </a:r>
            <a:r>
              <a:rPr lang="en-US" sz="1500" dirty="0" err="1">
                <a:latin typeface="Arial" panose="020B0604020202020204" pitchFamily="34" charset="0"/>
                <a:cs typeface="Arial" panose="020B0604020202020204" pitchFamily="34" charset="0"/>
              </a:rPr>
              <a:t>distributee</a:t>
            </a:r>
            <a:r>
              <a:rPr lang="en-US" sz="1500" dirty="0">
                <a:latin typeface="Arial" panose="020B0604020202020204" pitchFamily="34" charset="0"/>
                <a:cs typeface="Arial" panose="020B0604020202020204" pitchFamily="34" charset="0"/>
              </a:rPr>
              <a:t> at its fair market value” (emphasis added); and each shareholder treats the amounts received in the distribution “</a:t>
            </a:r>
            <a:r>
              <a:rPr lang="en-US" sz="1500" b="1" i="1" dirty="0">
                <a:latin typeface="Arial" panose="020B0604020202020204" pitchFamily="34" charset="0"/>
                <a:cs typeface="Arial" panose="020B0604020202020204" pitchFamily="34" charset="0"/>
              </a:rPr>
              <a:t>as</a:t>
            </a:r>
            <a:r>
              <a:rPr lang="en-US" sz="1500" dirty="0">
                <a:latin typeface="Arial" panose="020B0604020202020204" pitchFamily="34" charset="0"/>
                <a:cs typeface="Arial" panose="020B0604020202020204" pitchFamily="34" charset="0"/>
              </a:rPr>
              <a:t> in full payment in exchange for the stock” (emphasis added) of the liquidating corporation. </a:t>
            </a: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In short, these events are not described in the Code as parts of the same exchange—the Code does not express a requirement, or describe a situation, of simultaneity. .</a:t>
            </a: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Should the section 336 gain or loss and the section 331 gain or loss be treated as happening at the same time, or should one go “first”?  </a:t>
            </a: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Is there room for anything to happen between them?</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8</a:t>
            </a:fld>
            <a:endParaRPr lang="en-US"/>
          </a:p>
        </p:txBody>
      </p:sp>
      <p:grpSp>
        <p:nvGrpSpPr>
          <p:cNvPr id="41" name="Group 40">
            <a:extLst>
              <a:ext uri="{FF2B5EF4-FFF2-40B4-BE49-F238E27FC236}">
                <a16:creationId xmlns:a16="http://schemas.microsoft.com/office/drawing/2014/main" id="{74E1796C-2EA4-9315-160F-6CA6D81966AF}"/>
              </a:ext>
            </a:extLst>
          </p:cNvPr>
          <p:cNvGrpSpPr/>
          <p:nvPr/>
        </p:nvGrpSpPr>
        <p:grpSpPr>
          <a:xfrm>
            <a:off x="7755794" y="1786284"/>
            <a:ext cx="3712306" cy="4018257"/>
            <a:chOff x="8022494" y="1649118"/>
            <a:chExt cx="3227845" cy="3339948"/>
          </a:xfrm>
        </p:grpSpPr>
        <p:sp>
          <p:nvSpPr>
            <p:cNvPr id="5" name="Rectangle 4">
              <a:extLst>
                <a:ext uri="{FF2B5EF4-FFF2-40B4-BE49-F238E27FC236}">
                  <a16:creationId xmlns:a16="http://schemas.microsoft.com/office/drawing/2014/main" id="{E2E06DD2-748F-ED6E-9EEF-CCEAA2EB0AC1}"/>
                </a:ext>
              </a:extLst>
            </p:cNvPr>
            <p:cNvSpPr/>
            <p:nvPr/>
          </p:nvSpPr>
          <p:spPr>
            <a:xfrm>
              <a:off x="9004342" y="1649118"/>
              <a:ext cx="1251285" cy="721895"/>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Corp</a:t>
              </a:r>
            </a:p>
          </p:txBody>
        </p:sp>
        <p:sp>
          <p:nvSpPr>
            <p:cNvPr id="8" name="Rectangle 7">
              <a:extLst>
                <a:ext uri="{FF2B5EF4-FFF2-40B4-BE49-F238E27FC236}">
                  <a16:creationId xmlns:a16="http://schemas.microsoft.com/office/drawing/2014/main" id="{1653D208-3EB5-35C1-5F9A-64143261F37D}"/>
                </a:ext>
              </a:extLst>
            </p:cNvPr>
            <p:cNvSpPr/>
            <p:nvPr/>
          </p:nvSpPr>
          <p:spPr>
            <a:xfrm>
              <a:off x="8022494" y="2898802"/>
              <a:ext cx="1251285" cy="72189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CFC 1</a:t>
              </a:r>
            </a:p>
          </p:txBody>
        </p:sp>
        <p:sp>
          <p:nvSpPr>
            <p:cNvPr id="11" name="Rectangle 10">
              <a:extLst>
                <a:ext uri="{FF2B5EF4-FFF2-40B4-BE49-F238E27FC236}">
                  <a16:creationId xmlns:a16="http://schemas.microsoft.com/office/drawing/2014/main" id="{F238CB16-7CE2-6210-19A5-2A0A87DF719D}"/>
                </a:ext>
              </a:extLst>
            </p:cNvPr>
            <p:cNvSpPr/>
            <p:nvPr/>
          </p:nvSpPr>
          <p:spPr>
            <a:xfrm>
              <a:off x="9924181" y="3973549"/>
              <a:ext cx="1251285" cy="727069"/>
            </a:xfrm>
            <a:prstGeom prst="rect">
              <a:avLst/>
            </a:prstGeom>
            <a:solidFill>
              <a:srgbClr val="000000"/>
            </a:solidFill>
            <a:ln w="28575">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CFC 2</a:t>
              </a:r>
            </a:p>
          </p:txBody>
        </p:sp>
        <p:cxnSp>
          <p:nvCxnSpPr>
            <p:cNvPr id="13" name="Connector: Elbow 12">
              <a:extLst>
                <a:ext uri="{FF2B5EF4-FFF2-40B4-BE49-F238E27FC236}">
                  <a16:creationId xmlns:a16="http://schemas.microsoft.com/office/drawing/2014/main" id="{56791217-AA5A-0D9A-EAA4-66A041F9ADF2}"/>
                </a:ext>
              </a:extLst>
            </p:cNvPr>
            <p:cNvCxnSpPr>
              <a:cxnSpLocks/>
              <a:stCxn id="5" idx="2"/>
              <a:endCxn id="11" idx="0"/>
            </p:cNvCxnSpPr>
            <p:nvPr/>
          </p:nvCxnSpPr>
          <p:spPr>
            <a:xfrm rot="16200000" flipH="1">
              <a:off x="9288636" y="2712361"/>
              <a:ext cx="1602536" cy="919839"/>
            </a:xfrm>
            <a:prstGeom prst="bentConnector3">
              <a:avLst>
                <a:gd name="adj1" fmla="val 16634"/>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AA645C6-CFBA-B1D1-858E-264A7182C099}"/>
                </a:ext>
              </a:extLst>
            </p:cNvPr>
            <p:cNvSpPr txBox="1"/>
            <p:nvPr/>
          </p:nvSpPr>
          <p:spPr>
            <a:xfrm>
              <a:off x="10582429" y="3303199"/>
              <a:ext cx="667910" cy="246221"/>
            </a:xfrm>
            <a:prstGeom prst="rect">
              <a:avLst/>
            </a:prstGeom>
            <a:noFill/>
          </p:spPr>
          <p:txBody>
            <a:bodyPr wrap="square" rtlCol="0">
              <a:spAutoFit/>
            </a:bodyPr>
            <a:lstStyle/>
            <a:p>
              <a:r>
                <a:rPr lang="en-US" sz="1000" dirty="0"/>
                <a:t>70%</a:t>
              </a:r>
            </a:p>
          </p:txBody>
        </p:sp>
        <p:cxnSp>
          <p:nvCxnSpPr>
            <p:cNvPr id="17" name="Connector: Elbow 16">
              <a:extLst>
                <a:ext uri="{FF2B5EF4-FFF2-40B4-BE49-F238E27FC236}">
                  <a16:creationId xmlns:a16="http://schemas.microsoft.com/office/drawing/2014/main" id="{A3AD488A-9AB0-4446-1441-155A1DFBDED4}"/>
                </a:ext>
              </a:extLst>
            </p:cNvPr>
            <p:cNvCxnSpPr>
              <a:cxnSpLocks/>
              <a:stCxn id="8" idx="2"/>
              <a:endCxn id="11" idx="0"/>
            </p:cNvCxnSpPr>
            <p:nvPr/>
          </p:nvCxnSpPr>
          <p:spPr>
            <a:xfrm rot="16200000" flipH="1">
              <a:off x="9422554" y="2846279"/>
              <a:ext cx="352852" cy="1901687"/>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412C61-C54D-EC04-CCB1-85447A7BF1E3}"/>
                </a:ext>
              </a:extLst>
            </p:cNvPr>
            <p:cNvSpPr txBox="1"/>
            <p:nvPr/>
          </p:nvSpPr>
          <p:spPr>
            <a:xfrm>
              <a:off x="8158607" y="3614625"/>
              <a:ext cx="667910" cy="246221"/>
            </a:xfrm>
            <a:prstGeom prst="rect">
              <a:avLst/>
            </a:prstGeom>
            <a:noFill/>
          </p:spPr>
          <p:txBody>
            <a:bodyPr wrap="square" rtlCol="0">
              <a:spAutoFit/>
            </a:bodyPr>
            <a:lstStyle/>
            <a:p>
              <a:r>
                <a:rPr lang="en-US" sz="1000" dirty="0">
                  <a:solidFill>
                    <a:srgbClr val="0D3862"/>
                  </a:solidFill>
                </a:rPr>
                <a:t>30%</a:t>
              </a:r>
            </a:p>
          </p:txBody>
        </p:sp>
        <p:cxnSp>
          <p:nvCxnSpPr>
            <p:cNvPr id="22" name="Connector: Elbow 21">
              <a:extLst>
                <a:ext uri="{FF2B5EF4-FFF2-40B4-BE49-F238E27FC236}">
                  <a16:creationId xmlns:a16="http://schemas.microsoft.com/office/drawing/2014/main" id="{1714B830-4CD4-35DC-82A6-81ED208753B9}"/>
                </a:ext>
              </a:extLst>
            </p:cNvPr>
            <p:cNvCxnSpPr>
              <a:stCxn id="5" idx="2"/>
              <a:endCxn id="8" idx="0"/>
            </p:cNvCxnSpPr>
            <p:nvPr/>
          </p:nvCxnSpPr>
          <p:spPr>
            <a:xfrm rot="5400000">
              <a:off x="8875167" y="2143983"/>
              <a:ext cx="527789" cy="98184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733D92-7150-F5F9-BE65-63722D836970}"/>
                </a:ext>
              </a:extLst>
            </p:cNvPr>
            <p:cNvSpPr txBox="1"/>
            <p:nvPr/>
          </p:nvSpPr>
          <p:spPr>
            <a:xfrm>
              <a:off x="9953897" y="4773622"/>
              <a:ext cx="1219200" cy="215444"/>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Conversion</a:t>
              </a:r>
            </a:p>
          </p:txBody>
        </p:sp>
        <p:sp>
          <p:nvSpPr>
            <p:cNvPr id="32" name="Isosceles Triangle 31">
              <a:extLst>
                <a:ext uri="{FF2B5EF4-FFF2-40B4-BE49-F238E27FC236}">
                  <a16:creationId xmlns:a16="http://schemas.microsoft.com/office/drawing/2014/main" id="{419564C7-1FCA-1528-6E00-B9AF535C4B61}"/>
                </a:ext>
              </a:extLst>
            </p:cNvPr>
            <p:cNvSpPr/>
            <p:nvPr/>
          </p:nvSpPr>
          <p:spPr>
            <a:xfrm>
              <a:off x="9918058" y="3987185"/>
              <a:ext cx="1251019" cy="718458"/>
            </a:xfrm>
            <a:prstGeom prst="triangle">
              <a:avLst/>
            </a:prstGeom>
            <a:noFill/>
            <a:ln w="28575">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0C136A51-8F51-2EAD-DA78-DB78352F0A7D}"/>
              </a:ext>
            </a:extLst>
          </p:cNvPr>
          <p:cNvSpPr txBox="1"/>
          <p:nvPr/>
        </p:nvSpPr>
        <p:spPr>
          <a:xfrm>
            <a:off x="444137" y="947449"/>
            <a:ext cx="11086012" cy="306586"/>
          </a:xfrm>
          <a:prstGeom prst="rect">
            <a:avLst/>
          </a:prstGeom>
          <a:solidFill>
            <a:schemeClr val="bg1">
              <a:lumMod val="95000"/>
            </a:schemeClr>
          </a:solidFill>
        </p:spPr>
        <p:txBody>
          <a:bodyPr wrap="square">
            <a:spAutoFit/>
          </a:bodyPr>
          <a:lstStyle/>
          <a:p>
            <a:pPr marL="0" indent="0" algn="just">
              <a:lnSpc>
                <a:spcPct val="100000"/>
              </a:lnSpc>
              <a:spcBef>
                <a:spcPts val="600"/>
              </a:spcBef>
              <a:spcAft>
                <a:spcPts val="600"/>
              </a:spcAft>
              <a:buNone/>
            </a:pPr>
            <a:r>
              <a:rPr lang="en-US" sz="1400" b="1" dirty="0">
                <a:latin typeface="Arial" panose="020B0604020202020204" pitchFamily="34" charset="0"/>
                <a:cs typeface="Arial" panose="020B0604020202020204" pitchFamily="34" charset="0"/>
              </a:rPr>
              <a:t>Example 1 – Section 331 liquidation </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2500934"/>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1354-623A-33D3-9BA9-CE388D97FBAB}"/>
              </a:ext>
            </a:extLst>
          </p:cNvPr>
          <p:cNvSpPr>
            <a:spLocks noGrp="1"/>
          </p:cNvSpPr>
          <p:nvPr>
            <p:ph type="title"/>
          </p:nvPr>
        </p:nvSpPr>
        <p:spPr>
          <a:xfrm>
            <a:off x="285750" y="184151"/>
            <a:ext cx="10515600" cy="615950"/>
          </a:xfrm>
        </p:spPr>
        <p:txBody>
          <a:bodyPr/>
          <a:lstStyle/>
          <a:p>
            <a:r>
              <a:rPr lang="en-US" b="1" dirty="0">
                <a:latin typeface="Arial" panose="020B0604020202020204" pitchFamily="34" charset="0"/>
                <a:cs typeface="Arial" panose="020B0604020202020204" pitchFamily="34" charset="0"/>
              </a:rPr>
              <a:t>Simultaneity</a:t>
            </a:r>
            <a:r>
              <a:rPr lang="en-US" dirty="0">
                <a:latin typeface="Arial" panose="020B0604020202020204" pitchFamily="34" charset="0"/>
                <a:cs typeface="Arial" panose="020B0604020202020204" pitchFamily="34" charset="0"/>
              </a:rPr>
              <a:t>: Section 331 liquidation </a:t>
            </a:r>
          </a:p>
        </p:txBody>
      </p:sp>
      <p:sp>
        <p:nvSpPr>
          <p:cNvPr id="3" name="Content Placeholder 2">
            <a:extLst>
              <a:ext uri="{FF2B5EF4-FFF2-40B4-BE49-F238E27FC236}">
                <a16:creationId xmlns:a16="http://schemas.microsoft.com/office/drawing/2014/main" id="{1C05B943-1E5B-CDE3-3D12-DDD78761CF56}"/>
              </a:ext>
            </a:extLst>
          </p:cNvPr>
          <p:cNvSpPr>
            <a:spLocks noGrp="1"/>
          </p:cNvSpPr>
          <p:nvPr>
            <p:ph idx="1"/>
          </p:nvPr>
        </p:nvSpPr>
        <p:spPr>
          <a:xfrm>
            <a:off x="422094" y="1481228"/>
            <a:ext cx="6643798" cy="5444007"/>
          </a:xfrm>
        </p:spPr>
        <p:txBody>
          <a:bodyPr>
            <a:noAutofit/>
          </a:bodyPr>
          <a:lstStyle/>
          <a:p>
            <a:pPr marL="0" indent="0">
              <a:lnSpc>
                <a:spcPct val="100000"/>
              </a:lnSpc>
              <a:spcBef>
                <a:spcPts val="600"/>
              </a:spcBef>
              <a:spcAft>
                <a:spcPts val="600"/>
              </a:spcAft>
              <a:buNone/>
            </a:pPr>
            <a:r>
              <a:rPr lang="en-US" sz="1500" u="sng" dirty="0">
                <a:latin typeface="Arial" panose="020B0604020202020204" pitchFamily="34" charset="0"/>
                <a:cs typeface="Arial" panose="020B0604020202020204" pitchFamily="34" charset="0"/>
              </a:rPr>
              <a:t>Timing of GILTI inclusion?</a:t>
            </a: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Assuming there is gain recognized under section 336, US Corp should expect to have a GILTI inclusion. But when does the GILTI inclusion occur?</a:t>
            </a:r>
          </a:p>
          <a:p>
            <a:pPr lvl="1">
              <a:lnSpc>
                <a:spcPct val="100000"/>
              </a:lnSpc>
              <a:spcBef>
                <a:spcPts val="600"/>
              </a:spcBef>
              <a:spcAft>
                <a:spcPts val="600"/>
              </a:spcAft>
            </a:pPr>
            <a:r>
              <a:rPr lang="en-US" sz="1400" dirty="0">
                <a:latin typeface="Arial" panose="020B0604020202020204" pitchFamily="34" charset="0"/>
                <a:cs typeface="Arial" panose="020B0604020202020204" pitchFamily="34" charset="0"/>
              </a:rPr>
              <a:t>Under Treas. Reg. § 1.951A-1(b) and (f)(7), US Corp would include its share of GILTI from CFC 2’s section 336 gain in its taxable year “</a:t>
            </a:r>
            <a:r>
              <a:rPr lang="en-US" sz="1400" i="1" dirty="0">
                <a:latin typeface="Arial" panose="020B0604020202020204" pitchFamily="34" charset="0"/>
                <a:cs typeface="Arial" panose="020B0604020202020204" pitchFamily="34" charset="0"/>
              </a:rPr>
              <a:t>in which or with which</a:t>
            </a:r>
            <a:r>
              <a:rPr lang="en-US" sz="1400" dirty="0">
                <a:latin typeface="Arial" panose="020B0604020202020204" pitchFamily="34" charset="0"/>
                <a:cs typeface="Arial" panose="020B0604020202020204" pitchFamily="34" charset="0"/>
              </a:rPr>
              <a:t>” CFC 2’s tax year ends as a result of ceasing to exist as a corporation. </a:t>
            </a:r>
          </a:p>
          <a:p>
            <a:pPr lvl="1">
              <a:lnSpc>
                <a:spcPct val="100000"/>
              </a:lnSpc>
              <a:spcBef>
                <a:spcPts val="600"/>
              </a:spcBef>
              <a:spcAft>
                <a:spcPts val="600"/>
              </a:spcAft>
            </a:pPr>
            <a:r>
              <a:rPr lang="en-US" sz="1400" dirty="0">
                <a:latin typeface="Arial" panose="020B0604020202020204" pitchFamily="34" charset="0"/>
                <a:cs typeface="Arial" panose="020B0604020202020204" pitchFamily="34" charset="0"/>
              </a:rPr>
              <a:t>The basis increase under section 961(a) occurs “as of the last day in the taxable year of such corporation on which it is a controlled foreign corporation”—specifying no specific time during such day</a:t>
            </a:r>
          </a:p>
          <a:p>
            <a:pPr marL="0" indent="0">
              <a:lnSpc>
                <a:spcPct val="100000"/>
              </a:lnSpc>
              <a:spcBef>
                <a:spcPts val="600"/>
              </a:spcBef>
              <a:spcAft>
                <a:spcPts val="600"/>
              </a:spcAft>
              <a:buNone/>
            </a:pPr>
            <a:r>
              <a:rPr lang="en-US" sz="1500" u="sng" dirty="0">
                <a:latin typeface="Arial" panose="020B0604020202020204" pitchFamily="34" charset="0"/>
                <a:cs typeface="Arial" panose="020B0604020202020204" pitchFamily="34" charset="0"/>
              </a:rPr>
              <a:t>Timing of section 961(a) basis adjustment?</a:t>
            </a: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Can the section 961(a) adjustment be properly ordered within the series of simultaneous ordered events so that US Corp, in computing its section 331 gain or loss, can take into account any increase to basis?</a:t>
            </a:r>
          </a:p>
          <a:p>
            <a:pPr>
              <a:lnSpc>
                <a:spcPct val="100000"/>
              </a:lnSpc>
              <a:spcBef>
                <a:spcPts val="600"/>
              </a:spcBef>
              <a:spcAft>
                <a:spcPts val="600"/>
              </a:spcAft>
            </a:pPr>
            <a:r>
              <a:rPr lang="en-US" sz="1500" dirty="0">
                <a:latin typeface="Arial" panose="020B0604020202020204" pitchFamily="34" charset="0"/>
                <a:cs typeface="Arial" panose="020B0604020202020204" pitchFamily="34" charset="0"/>
              </a:rPr>
              <a:t>Consider </a:t>
            </a:r>
            <a:r>
              <a:rPr lang="nl-NL" sz="1500" b="1" dirty="0">
                <a:latin typeface="Arial" panose="020B0604020202020204" pitchFamily="34" charset="0"/>
                <a:cs typeface="Arial" panose="020B0604020202020204" pitchFamily="34" charset="0"/>
              </a:rPr>
              <a:t>PLR 2023 04 008 (Jan. 27, 2023)</a:t>
            </a:r>
            <a:r>
              <a:rPr lang="nl-NL" sz="1500" dirty="0">
                <a:latin typeface="Arial" panose="020B0604020202020204" pitchFamily="34" charset="0"/>
                <a:cs typeface="Arial" panose="020B0604020202020204" pitchFamily="34" charset="0"/>
              </a:rPr>
              <a:t> and </a:t>
            </a:r>
            <a:r>
              <a:rPr lang="pt-BR" sz="1500" b="1" dirty="0">
                <a:latin typeface="Arial" panose="020B0604020202020204" pitchFamily="34" charset="0"/>
                <a:cs typeface="Arial" panose="020B0604020202020204" pitchFamily="34" charset="0"/>
              </a:rPr>
              <a:t>GLAM (Mar. 10, 2023)</a:t>
            </a:r>
            <a:r>
              <a:rPr lang="pt-BR"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which address the extent to which section 961(a) adjustments should be taken into account in determining the amount of basis available for reduction under section 961(b)(1) and gain under section 961(b)(2)</a:t>
            </a:r>
          </a:p>
        </p:txBody>
      </p:sp>
      <p:sp>
        <p:nvSpPr>
          <p:cNvPr id="4" name="Slide Number Placeholder 3">
            <a:extLst>
              <a:ext uri="{FF2B5EF4-FFF2-40B4-BE49-F238E27FC236}">
                <a16:creationId xmlns:a16="http://schemas.microsoft.com/office/drawing/2014/main" id="{2D75A408-CEB3-A5F3-1CDB-FAB490B8F645}"/>
              </a:ext>
            </a:extLst>
          </p:cNvPr>
          <p:cNvSpPr>
            <a:spLocks noGrp="1"/>
          </p:cNvSpPr>
          <p:nvPr>
            <p:ph type="sldNum" sz="quarter" idx="12"/>
          </p:nvPr>
        </p:nvSpPr>
        <p:spPr/>
        <p:txBody>
          <a:bodyPr/>
          <a:lstStyle/>
          <a:p>
            <a:fld id="{65AFAB5D-A498-4573-A847-903418A04ABF}" type="slidenum">
              <a:rPr lang="en-US" smtClean="0"/>
              <a:t>9</a:t>
            </a:fld>
            <a:endParaRPr lang="en-US"/>
          </a:p>
        </p:txBody>
      </p:sp>
      <p:grpSp>
        <p:nvGrpSpPr>
          <p:cNvPr id="41" name="Group 40">
            <a:extLst>
              <a:ext uri="{FF2B5EF4-FFF2-40B4-BE49-F238E27FC236}">
                <a16:creationId xmlns:a16="http://schemas.microsoft.com/office/drawing/2014/main" id="{74E1796C-2EA4-9315-160F-6CA6D81966AF}"/>
              </a:ext>
            </a:extLst>
          </p:cNvPr>
          <p:cNvGrpSpPr/>
          <p:nvPr/>
        </p:nvGrpSpPr>
        <p:grpSpPr>
          <a:xfrm>
            <a:off x="7755794" y="1925615"/>
            <a:ext cx="3712306" cy="4018257"/>
            <a:chOff x="8022494" y="1649118"/>
            <a:chExt cx="3227845" cy="3339948"/>
          </a:xfrm>
        </p:grpSpPr>
        <p:sp>
          <p:nvSpPr>
            <p:cNvPr id="5" name="Rectangle 4">
              <a:extLst>
                <a:ext uri="{FF2B5EF4-FFF2-40B4-BE49-F238E27FC236}">
                  <a16:creationId xmlns:a16="http://schemas.microsoft.com/office/drawing/2014/main" id="{E2E06DD2-748F-ED6E-9EEF-CCEAA2EB0AC1}"/>
                </a:ext>
              </a:extLst>
            </p:cNvPr>
            <p:cNvSpPr/>
            <p:nvPr/>
          </p:nvSpPr>
          <p:spPr>
            <a:xfrm>
              <a:off x="9004342" y="1649118"/>
              <a:ext cx="1251285" cy="721895"/>
            </a:xfrm>
            <a:prstGeom prst="rect">
              <a:avLst/>
            </a:prstGeom>
            <a:solidFill>
              <a:srgbClr val="61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 Corp</a:t>
              </a:r>
            </a:p>
          </p:txBody>
        </p:sp>
        <p:sp>
          <p:nvSpPr>
            <p:cNvPr id="8" name="Rectangle 7">
              <a:extLst>
                <a:ext uri="{FF2B5EF4-FFF2-40B4-BE49-F238E27FC236}">
                  <a16:creationId xmlns:a16="http://schemas.microsoft.com/office/drawing/2014/main" id="{1653D208-3EB5-35C1-5F9A-64143261F37D}"/>
                </a:ext>
              </a:extLst>
            </p:cNvPr>
            <p:cNvSpPr/>
            <p:nvPr/>
          </p:nvSpPr>
          <p:spPr>
            <a:xfrm>
              <a:off x="8022494" y="2898802"/>
              <a:ext cx="1251285" cy="72189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CFC 1</a:t>
              </a:r>
            </a:p>
          </p:txBody>
        </p:sp>
        <p:sp>
          <p:nvSpPr>
            <p:cNvPr id="11" name="Rectangle 10">
              <a:extLst>
                <a:ext uri="{FF2B5EF4-FFF2-40B4-BE49-F238E27FC236}">
                  <a16:creationId xmlns:a16="http://schemas.microsoft.com/office/drawing/2014/main" id="{F238CB16-7CE2-6210-19A5-2A0A87DF719D}"/>
                </a:ext>
              </a:extLst>
            </p:cNvPr>
            <p:cNvSpPr/>
            <p:nvPr/>
          </p:nvSpPr>
          <p:spPr>
            <a:xfrm>
              <a:off x="9924181" y="3973549"/>
              <a:ext cx="1251285" cy="727069"/>
            </a:xfrm>
            <a:prstGeom prst="rect">
              <a:avLst/>
            </a:prstGeom>
            <a:solidFill>
              <a:srgbClr val="000000"/>
            </a:solidFill>
            <a:ln w="28575">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CFC 2</a:t>
              </a:r>
            </a:p>
          </p:txBody>
        </p:sp>
        <p:cxnSp>
          <p:nvCxnSpPr>
            <p:cNvPr id="13" name="Connector: Elbow 12">
              <a:extLst>
                <a:ext uri="{FF2B5EF4-FFF2-40B4-BE49-F238E27FC236}">
                  <a16:creationId xmlns:a16="http://schemas.microsoft.com/office/drawing/2014/main" id="{56791217-AA5A-0D9A-EAA4-66A041F9ADF2}"/>
                </a:ext>
              </a:extLst>
            </p:cNvPr>
            <p:cNvCxnSpPr>
              <a:cxnSpLocks/>
              <a:stCxn id="5" idx="2"/>
              <a:endCxn id="11" idx="0"/>
            </p:cNvCxnSpPr>
            <p:nvPr/>
          </p:nvCxnSpPr>
          <p:spPr>
            <a:xfrm rot="16200000" flipH="1">
              <a:off x="9288636" y="2712361"/>
              <a:ext cx="1602536" cy="919839"/>
            </a:xfrm>
            <a:prstGeom prst="bentConnector3">
              <a:avLst>
                <a:gd name="adj1" fmla="val 16634"/>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AA645C6-CFBA-B1D1-858E-264A7182C099}"/>
                </a:ext>
              </a:extLst>
            </p:cNvPr>
            <p:cNvSpPr txBox="1"/>
            <p:nvPr/>
          </p:nvSpPr>
          <p:spPr>
            <a:xfrm>
              <a:off x="10582429" y="3303199"/>
              <a:ext cx="667910" cy="246221"/>
            </a:xfrm>
            <a:prstGeom prst="rect">
              <a:avLst/>
            </a:prstGeom>
            <a:noFill/>
          </p:spPr>
          <p:txBody>
            <a:bodyPr wrap="square" rtlCol="0">
              <a:spAutoFit/>
            </a:bodyPr>
            <a:lstStyle/>
            <a:p>
              <a:r>
                <a:rPr lang="en-US" sz="1000" dirty="0"/>
                <a:t>70%</a:t>
              </a:r>
            </a:p>
          </p:txBody>
        </p:sp>
        <p:cxnSp>
          <p:nvCxnSpPr>
            <p:cNvPr id="17" name="Connector: Elbow 16">
              <a:extLst>
                <a:ext uri="{FF2B5EF4-FFF2-40B4-BE49-F238E27FC236}">
                  <a16:creationId xmlns:a16="http://schemas.microsoft.com/office/drawing/2014/main" id="{A3AD488A-9AB0-4446-1441-155A1DFBDED4}"/>
                </a:ext>
              </a:extLst>
            </p:cNvPr>
            <p:cNvCxnSpPr>
              <a:cxnSpLocks/>
              <a:stCxn id="8" idx="2"/>
              <a:endCxn id="11" idx="0"/>
            </p:cNvCxnSpPr>
            <p:nvPr/>
          </p:nvCxnSpPr>
          <p:spPr>
            <a:xfrm rot="16200000" flipH="1">
              <a:off x="9422554" y="2846279"/>
              <a:ext cx="352852" cy="1901687"/>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412C61-C54D-EC04-CCB1-85447A7BF1E3}"/>
                </a:ext>
              </a:extLst>
            </p:cNvPr>
            <p:cNvSpPr txBox="1"/>
            <p:nvPr/>
          </p:nvSpPr>
          <p:spPr>
            <a:xfrm>
              <a:off x="8158607" y="3614625"/>
              <a:ext cx="667910" cy="246221"/>
            </a:xfrm>
            <a:prstGeom prst="rect">
              <a:avLst/>
            </a:prstGeom>
            <a:noFill/>
          </p:spPr>
          <p:txBody>
            <a:bodyPr wrap="square" rtlCol="0">
              <a:spAutoFit/>
            </a:bodyPr>
            <a:lstStyle/>
            <a:p>
              <a:r>
                <a:rPr lang="en-US" sz="1000" dirty="0">
                  <a:solidFill>
                    <a:srgbClr val="0D3862"/>
                  </a:solidFill>
                </a:rPr>
                <a:t>30%</a:t>
              </a:r>
            </a:p>
          </p:txBody>
        </p:sp>
        <p:cxnSp>
          <p:nvCxnSpPr>
            <p:cNvPr id="22" name="Connector: Elbow 21">
              <a:extLst>
                <a:ext uri="{FF2B5EF4-FFF2-40B4-BE49-F238E27FC236}">
                  <a16:creationId xmlns:a16="http://schemas.microsoft.com/office/drawing/2014/main" id="{1714B830-4CD4-35DC-82A6-81ED208753B9}"/>
                </a:ext>
              </a:extLst>
            </p:cNvPr>
            <p:cNvCxnSpPr>
              <a:stCxn id="5" idx="2"/>
              <a:endCxn id="8" idx="0"/>
            </p:cNvCxnSpPr>
            <p:nvPr/>
          </p:nvCxnSpPr>
          <p:spPr>
            <a:xfrm rot="5400000">
              <a:off x="8875167" y="2143983"/>
              <a:ext cx="527789" cy="98184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733D92-7150-F5F9-BE65-63722D836970}"/>
                </a:ext>
              </a:extLst>
            </p:cNvPr>
            <p:cNvSpPr txBox="1"/>
            <p:nvPr/>
          </p:nvSpPr>
          <p:spPr>
            <a:xfrm>
              <a:off x="9953897" y="4773622"/>
              <a:ext cx="1219200" cy="215444"/>
            </a:xfrm>
            <a:prstGeom prst="rect">
              <a:avLst/>
            </a:prstGeom>
            <a:noFill/>
          </p:spPr>
          <p:txBody>
            <a:bodyPr wrap="square" rtlCol="0">
              <a:spAutoFit/>
            </a:bodyPr>
            <a:lstStyle/>
            <a:p>
              <a:pPr algn="ctr"/>
              <a:r>
                <a:rPr lang="en-US" sz="800" dirty="0">
                  <a:solidFill>
                    <a:srgbClr val="84A3FE"/>
                  </a:solidFill>
                  <a:latin typeface="Arial" panose="020B0604020202020204" pitchFamily="34" charset="0"/>
                  <a:cs typeface="Arial" panose="020B0604020202020204" pitchFamily="34" charset="0"/>
                </a:rPr>
                <a:t>Conversion</a:t>
              </a:r>
            </a:p>
          </p:txBody>
        </p:sp>
        <p:sp>
          <p:nvSpPr>
            <p:cNvPr id="32" name="Isosceles Triangle 31">
              <a:extLst>
                <a:ext uri="{FF2B5EF4-FFF2-40B4-BE49-F238E27FC236}">
                  <a16:creationId xmlns:a16="http://schemas.microsoft.com/office/drawing/2014/main" id="{419564C7-1FCA-1528-6E00-B9AF535C4B61}"/>
                </a:ext>
              </a:extLst>
            </p:cNvPr>
            <p:cNvSpPr/>
            <p:nvPr/>
          </p:nvSpPr>
          <p:spPr>
            <a:xfrm>
              <a:off x="9918058" y="3987185"/>
              <a:ext cx="1251019" cy="718458"/>
            </a:xfrm>
            <a:prstGeom prst="triangle">
              <a:avLst/>
            </a:prstGeom>
            <a:noFill/>
            <a:ln w="28575">
              <a:solidFill>
                <a:srgbClr val="83A2F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E4432768-640B-ACCC-E84B-8399449ACD57}"/>
              </a:ext>
            </a:extLst>
          </p:cNvPr>
          <p:cNvSpPr txBox="1"/>
          <p:nvPr/>
        </p:nvSpPr>
        <p:spPr>
          <a:xfrm>
            <a:off x="444137" y="947449"/>
            <a:ext cx="11086012" cy="306586"/>
          </a:xfrm>
          <a:prstGeom prst="rect">
            <a:avLst/>
          </a:prstGeom>
          <a:solidFill>
            <a:schemeClr val="bg1">
              <a:lumMod val="95000"/>
            </a:schemeClr>
          </a:solidFill>
        </p:spPr>
        <p:txBody>
          <a:bodyPr wrap="square">
            <a:spAutoFit/>
          </a:bodyPr>
          <a:lstStyle/>
          <a:p>
            <a:pPr marL="0" indent="0" algn="just">
              <a:lnSpc>
                <a:spcPct val="100000"/>
              </a:lnSpc>
              <a:spcBef>
                <a:spcPts val="600"/>
              </a:spcBef>
              <a:spcAft>
                <a:spcPts val="600"/>
              </a:spcAft>
              <a:buNone/>
            </a:pPr>
            <a:r>
              <a:rPr lang="en-US" sz="1400" b="1" dirty="0">
                <a:latin typeface="Arial" panose="020B0604020202020204" pitchFamily="34" charset="0"/>
                <a:cs typeface="Arial" panose="020B0604020202020204" pitchFamily="34" charset="0"/>
              </a:rPr>
              <a:t>Example 1 – Continued </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33040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Syrn" typeface="Estrangelo Edessa"/>
        <a:font script="Nkoo" typeface="Ebrima"/>
        <a:font script="Yiii" typeface="Microsoft Yi Baiti"/>
        <a:font script="Cher" typeface="Plantagenet Cherokee"/>
        <a:font script="Orya" typeface="Kalinga"/>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Talu" typeface="Microsoft New Tai Lue"/>
        <a:font script="Sinh" typeface="Iskoola Pota"/>
        <a:font script="Sora" typeface="Nirmala UI"/>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Mlym" typeface="Kartik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Syrn" typeface="Estrangelo Edessa"/>
        <a:font script="Nkoo" typeface="Ebrima"/>
        <a:font script="Yiii" typeface="Microsoft Yi Baiti"/>
        <a:font script="Cher" typeface="Plantagenet Cherokee"/>
        <a:font script="Orya" typeface="Kalinga"/>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Talu" typeface="Microsoft New Tai Lue"/>
        <a:font script="Sinh" typeface="Iskoola Pota"/>
        <a:font script="Sora" typeface="Nirmala UI"/>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Mlym" typeface="Kartik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Syrn" typeface="Estrangelo Edessa"/>
        <a:font script="Nkoo" typeface="Ebrima"/>
        <a:font script="Yiii" typeface="Microsoft Yi Baiti"/>
        <a:font script="Cher" typeface="Plantagenet Cherokee"/>
        <a:font script="Orya" typeface="Kalinga"/>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Talu" typeface="Microsoft New Tai Lue"/>
        <a:font script="Sinh" typeface="Iskoola Pota"/>
        <a:font script="Sora" typeface="Nirmala UI"/>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Mlym" typeface="Kartik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Syrn" typeface="Estrangelo Edessa"/>
        <a:font script="Nkoo" typeface="Ebrima"/>
        <a:font script="Yiii" typeface="Microsoft Yi Baiti"/>
        <a:font script="Cher" typeface="Plantagenet Cherokee"/>
        <a:font script="Orya" typeface="Kalinga"/>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Talu" typeface="Microsoft New Tai Lue"/>
        <a:font script="Sinh" typeface="Iskoola Pota"/>
        <a:font script="Sora" typeface="Nirmala UI"/>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Mlym" typeface="Kartik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1900-01-01T06:00:00.0000000Z</lastPrinted>
  <dcterms:created xsi:type="dcterms:W3CDTF">1900-01-01T06:00:00.0000000Z</dcterms:created>
  <dcterms:modified xsi:type="dcterms:W3CDTF">1900-01-01T06:00:00.0000000Z</dcterms:modified>
</coreProperties>
</file>

<file path=docProps/custom.xml><?xml version="1.0" encoding="utf-8"?>
<op:Properties xmlns:vt="http://schemas.openxmlformats.org/officeDocument/2006/docPropsVTypes" xmlns:op="http://schemas.openxmlformats.org/officeDocument/2006/custom-properties"/>
</file>